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1" r:id="rId3"/>
    <p:sldId id="257" r:id="rId4"/>
    <p:sldId id="267" r:id="rId5"/>
    <p:sldId id="268" r:id="rId6"/>
    <p:sldId id="269" r:id="rId7"/>
    <p:sldId id="258" r:id="rId8"/>
    <p:sldId id="270" r:id="rId9"/>
    <p:sldId id="259" r:id="rId10"/>
    <p:sldId id="260" r:id="rId11"/>
    <p:sldId id="262" r:id="rId12"/>
    <p:sldId id="263" r:id="rId13"/>
    <p:sldId id="271" r:id="rId14"/>
    <p:sldId id="272" r:id="rId15"/>
    <p:sldId id="264" r:id="rId16"/>
    <p:sldId id="265" r:id="rId17"/>
    <p:sldId id="273" r:id="rId18"/>
    <p:sldId id="274" r:id="rId19"/>
    <p:sldId id="275" r:id="rId20"/>
    <p:sldId id="276" r:id="rId21"/>
    <p:sldId id="277" r:id="rId22"/>
    <p:sldId id="266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(д). Введение, роль форума" id="{9A2C4EC1-0B96-4A85-A987-1AD03E60887F}">
          <p14:sldIdLst>
            <p14:sldId id="256"/>
            <p14:sldId id="261"/>
            <p14:sldId id="257"/>
          </p14:sldIdLst>
        </p14:section>
        <p14:section name="2(с). Обзор продуктов. Постановка задачи" id="{564BAEDC-55DC-4594-9729-618C3CFF8BDD}">
          <p14:sldIdLst>
            <p14:sldId id="267"/>
            <p14:sldId id="268"/>
            <p14:sldId id="269"/>
          </p14:sldIdLst>
        </p14:section>
        <p14:section name="3(д). Технологии" id="{31ED3D5B-3121-459A-93B5-C216F1EC7A07}">
          <p14:sldIdLst>
            <p14:sldId id="258"/>
          </p14:sldIdLst>
        </p14:section>
        <p14:section name="4(с). Используемые средства" id="{B74A3C53-EB95-4348-AE68-C01E7E61A684}">
          <p14:sldIdLst>
            <p14:sldId id="270"/>
          </p14:sldIdLst>
        </p14:section>
        <p14:section name="5(д). Архитектура" id="{C614C2A5-F0BA-4BAF-9C5E-816FCD5ECAB3}">
          <p14:sldIdLst>
            <p14:sldId id="259"/>
            <p14:sldId id="260"/>
            <p14:sldId id="262"/>
            <p14:sldId id="263"/>
          </p14:sldIdLst>
        </p14:section>
        <p14:section name="6(с). База данных" id="{9B15BBA6-6730-429B-931E-070C277B7A3D}">
          <p14:sldIdLst>
            <p14:sldId id="271"/>
            <p14:sldId id="272"/>
          </p14:sldIdLst>
        </p14:section>
        <p14:section name="7(д). Модули, внешний вид" id="{6802FB34-D349-4E83-8A47-2E8ACF8A29DC}">
          <p14:sldIdLst>
            <p14:sldId id="264"/>
            <p14:sldId id="265"/>
          </p14:sldIdLst>
        </p14:section>
        <p14:section name="8(с). Модули. проектирование безопасности" id="{31E849B0-B0D6-4FA6-937E-225CD66068E6}">
          <p14:sldIdLst>
            <p14:sldId id="273"/>
            <p14:sldId id="274"/>
            <p14:sldId id="275"/>
            <p14:sldId id="276"/>
            <p14:sldId id="277"/>
          </p14:sldIdLst>
        </p14:section>
        <p14:section name="9(д). Заключение" id="{1457F40A-26B8-4D1B-9D6E-ED31B952BE68}">
          <p14:sldIdLst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94" autoAdjust="0"/>
    <p:restoredTop sz="99156" autoAdjust="0"/>
  </p:normalViewPr>
  <p:slideViewPr>
    <p:cSldViewPr>
      <p:cViewPr>
        <p:scale>
          <a:sx n="75" d="100"/>
          <a:sy n="75" d="100"/>
        </p:scale>
        <p:origin x="216" y="-9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endParaRPr lang="en-US" sz="66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12.06.2012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986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12.06.2012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84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12.06.2012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798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12.06.2012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500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endParaRPr lang="en-US" sz="66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12.06.2012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317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12.06.2012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07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endParaRPr lang="en-US" sz="6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endParaRPr lang="en-US" sz="6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12.06.2012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157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12.06.2012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048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12.06.2012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223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endParaRPr lang="en-US" sz="8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12.06.2012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327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endParaRPr lang="en-US" sz="6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12.06.2012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49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12.06.2012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275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2274838"/>
            <a:ext cx="8280920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Разработка </a:t>
            </a:r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системы </a:t>
            </a:r>
            <a:r>
              <a:rPr lang="ru-RU" sz="4800" dirty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управления </a:t>
            </a:r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контентом (</a:t>
            </a:r>
            <a:r>
              <a:rPr lang="en-US" sz="4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CMS</a:t>
            </a:r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en-US" sz="4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4800" dirty="0" err="1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форумного</a:t>
            </a:r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 веб-сайта</a:t>
            </a:r>
            <a:endParaRPr lang="ru-RU" sz="48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39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90959"/>
            <a:ext cx="864096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Архитектура веб-приложения</a:t>
            </a:r>
            <a:endParaRPr lang="ru-RU" sz="48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818397"/>
              </p:ext>
            </p:extLst>
          </p:nvPr>
        </p:nvGraphicFramePr>
        <p:xfrm>
          <a:off x="1658242" y="1196752"/>
          <a:ext cx="7234238" cy="553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Visio" r:id="rId3" imgW="7234971" imgH="5531760" progId="Visio.Drawing.11">
                  <p:embed/>
                </p:oleObj>
              </mc:Choice>
              <mc:Fallback>
                <p:oleObj name="Visio" r:id="rId3" imgW="7234971" imgH="55317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58242" y="1196752"/>
                        <a:ext cx="7234238" cy="5532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7930" y="1268760"/>
            <a:ext cx="5692221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Централизованная </a:t>
            </a:r>
          </a:p>
          <a:p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схема</a:t>
            </a:r>
            <a:endParaRPr lang="ru-RU" sz="36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20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90959"/>
            <a:ext cx="864096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Архитектура веб-приложения</a:t>
            </a:r>
            <a:endParaRPr lang="ru-RU" sz="48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268760"/>
            <a:ext cx="569222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Распределенная схема</a:t>
            </a:r>
            <a:endParaRPr lang="ru-RU" sz="36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909663"/>
              </p:ext>
            </p:extLst>
          </p:nvPr>
        </p:nvGraphicFramePr>
        <p:xfrm>
          <a:off x="395593" y="2276873"/>
          <a:ext cx="8352814" cy="4035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Visio" r:id="rId3" imgW="7954875" imgH="3843720" progId="Visio.Drawing.11">
                  <p:embed/>
                </p:oleObj>
              </mc:Choice>
              <mc:Fallback>
                <p:oleObj name="Visio" r:id="rId3" imgW="7954875" imgH="384372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93" y="2276873"/>
                        <a:ext cx="8352814" cy="40355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880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90959"/>
            <a:ext cx="864096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Архитектура веб-приложения</a:t>
            </a:r>
            <a:endParaRPr lang="ru-RU" sz="48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268760"/>
            <a:ext cx="569222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Модульная схема</a:t>
            </a:r>
            <a:endParaRPr lang="ru-RU" sz="36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3791108"/>
              </p:ext>
            </p:extLst>
          </p:nvPr>
        </p:nvGraphicFramePr>
        <p:xfrm>
          <a:off x="234156" y="2060848"/>
          <a:ext cx="8675688" cy="402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Visio" r:id="rId3" imgW="8675049" imgH="4026240" progId="Visio.Drawing.11">
                  <p:embed/>
                </p:oleObj>
              </mc:Choice>
              <mc:Fallback>
                <p:oleObj name="Visio" r:id="rId3" imgW="8675049" imgH="402624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4156" y="2060848"/>
                        <a:ext cx="8675688" cy="402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63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-36675"/>
            <a:ext cx="828092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prstClr val="black"/>
                </a:solidFill>
              </a:rPr>
              <a:t>Логическое проектирование базы данных</a:t>
            </a:r>
            <a:endParaRPr lang="ru-RU" sz="4800" dirty="0">
              <a:solidFill>
                <a:prstClr val="black"/>
              </a:solidFill>
            </a:endParaRPr>
          </a:p>
        </p:txBody>
      </p:sp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12" y="2204864"/>
            <a:ext cx="8282656" cy="258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3548" y="5157192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prstClr val="black"/>
                </a:solidFill>
              </a:rPr>
              <a:t>Идентифицирующее отношение между сущностью «тема» и «категория»</a:t>
            </a:r>
            <a:endParaRPr lang="ru-RU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66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-36675"/>
            <a:ext cx="828092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prstClr val="black"/>
                </a:solidFill>
              </a:rPr>
              <a:t>Физическое проектирование базы данных</a:t>
            </a:r>
            <a:endParaRPr lang="ru-RU" sz="4800" dirty="0">
              <a:solidFill>
                <a:prstClr val="black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160" y="3140968"/>
            <a:ext cx="1676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140968"/>
            <a:ext cx="19431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068638"/>
            <a:ext cx="1531937" cy="176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751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90959"/>
            <a:ext cx="864096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Модули веб-приложения</a:t>
            </a:r>
            <a:endParaRPr lang="ru-RU" sz="48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196752"/>
            <a:ext cx="792088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Модуль навигации «Хлебные крошки»</a:t>
            </a:r>
            <a:endParaRPr lang="ru-RU" sz="36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8" b="24385"/>
          <a:stretch/>
        </p:blipFill>
        <p:spPr bwMode="auto">
          <a:xfrm>
            <a:off x="219785" y="2335764"/>
            <a:ext cx="4464496" cy="432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69678" y="1951672"/>
            <a:ext cx="422280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600" dirty="0" err="1" smtClean="0">
                <a:solidFill>
                  <a:schemeClr val="tx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bread_crumbs.php</a:t>
            </a:r>
            <a:endParaRPr lang="en-US" sz="3600" dirty="0" smtClean="0">
              <a:solidFill>
                <a:schemeClr val="tx2">
                  <a:lumMod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algn="r"/>
            <a:r>
              <a:rPr lang="en-US" sz="3600" dirty="0" err="1" smtClean="0">
                <a:solidFill>
                  <a:schemeClr val="tx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nav-item.tpl</a:t>
            </a:r>
            <a:endParaRPr lang="ru-RU" sz="3600" dirty="0">
              <a:solidFill>
                <a:schemeClr val="tx2">
                  <a:lumMod val="2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3429000"/>
            <a:ext cx="792088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Модуль авторизации</a:t>
            </a:r>
            <a:endParaRPr lang="ru-RU" sz="36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27" y="4620655"/>
            <a:ext cx="3200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71" y="5373216"/>
            <a:ext cx="4666830" cy="352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871900" y="4276892"/>
            <a:ext cx="4020579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ru-RU" sz="3600" dirty="0" err="1" smtClean="0">
                <a:solidFill>
                  <a:schemeClr val="tx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log_reg.php</a:t>
            </a:r>
            <a:endParaRPr lang="ru-RU" sz="3600" dirty="0">
              <a:solidFill>
                <a:schemeClr val="tx2">
                  <a:lumMod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algn="r"/>
            <a:r>
              <a:rPr lang="ru-RU" sz="3600" dirty="0" err="1">
                <a:solidFill>
                  <a:schemeClr val="tx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login-hello.tpl</a:t>
            </a:r>
            <a:endParaRPr lang="ru-RU" sz="3600" dirty="0">
              <a:solidFill>
                <a:schemeClr val="tx2">
                  <a:lumMod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algn="r"/>
            <a:r>
              <a:rPr lang="ru-RU" sz="3600" dirty="0" err="1" smtClean="0">
                <a:solidFill>
                  <a:schemeClr val="tx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login-form.tpl</a:t>
            </a:r>
            <a:endParaRPr lang="ru-RU" sz="3600" dirty="0" smtClean="0">
              <a:solidFill>
                <a:schemeClr val="tx2">
                  <a:lumMod val="2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0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90959"/>
            <a:ext cx="864096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Внешний вид веб-приложения</a:t>
            </a:r>
            <a:endParaRPr lang="ru-RU" sz="48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145066"/>
            <a:ext cx="8892480" cy="2062103"/>
          </a:xfrm>
          <a:prstGeom prst="rect">
            <a:avLst/>
          </a:prstGeom>
          <a:noFill/>
        </p:spPr>
        <p:txBody>
          <a:bodyPr wrap="square" numCol="2" rtlCol="0" anchor="ctr">
            <a:spAutoFit/>
          </a:bodyPr>
          <a:lstStyle/>
          <a:p>
            <a:pPr marL="742950" indent="-742950">
              <a:buAutoNum type="arabicPeriod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Шаблонизатор</a:t>
            </a:r>
          </a:p>
          <a:p>
            <a:pPr marL="742950" indent="-742950">
              <a:buAutoNum type="arabicPeriod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Шаблоны</a:t>
            </a:r>
          </a:p>
          <a:p>
            <a:pPr marL="742950" indent="-742950">
              <a:buAutoNum type="arabicPeriod"/>
            </a:pPr>
            <a:endParaRPr lang="ru-RU" sz="32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742950" indent="-742950">
              <a:buAutoNum type="arabicPeriod"/>
            </a:pPr>
            <a:endParaRPr lang="ru-RU" sz="3200" dirty="0" smtClean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742950" indent="-742950">
              <a:buAutoNum type="arabicPeriod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Стили</a:t>
            </a:r>
          </a:p>
          <a:p>
            <a:pPr marL="742950" indent="-742950">
              <a:buAutoNum type="arabicPeriod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Клиентские скрипты</a:t>
            </a:r>
            <a:endParaRPr lang="ru-RU" sz="32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596825"/>
              </p:ext>
            </p:extLst>
          </p:nvPr>
        </p:nvGraphicFramePr>
        <p:xfrm>
          <a:off x="308769" y="2348880"/>
          <a:ext cx="8526462" cy="402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Visio" r:id="rId3" imgW="8526746" imgH="4026780" progId="Visio.Drawing.11">
                  <p:embed/>
                </p:oleObj>
              </mc:Choice>
              <mc:Fallback>
                <p:oleObj name="Visio" r:id="rId3" imgW="8526746" imgH="402678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8769" y="2348880"/>
                        <a:ext cx="8526462" cy="4027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796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5657"/>
            <a:ext cx="8280920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prstClr val="black"/>
                </a:solidFill>
              </a:rPr>
              <a:t>Проектирование модулей.</a:t>
            </a:r>
          </a:p>
          <a:p>
            <a:r>
              <a:rPr lang="ru-RU" sz="3600" dirty="0" smtClean="0">
                <a:solidFill>
                  <a:prstClr val="black"/>
                </a:solidFill>
              </a:rPr>
              <a:t>Регистрация</a:t>
            </a:r>
            <a:endParaRPr lang="ru-RU" sz="3600" dirty="0">
              <a:solidFill>
                <a:prstClr val="black"/>
              </a:solidFill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76" y="1532985"/>
            <a:ext cx="4111612" cy="2055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24" y="3717032"/>
            <a:ext cx="4131769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88024" y="2376222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prstClr val="black"/>
                </a:solidFill>
              </a:rPr>
              <a:t> - Верно введенные данные</a:t>
            </a:r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55728" y="4684494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prstClr val="black"/>
                </a:solidFill>
              </a:rPr>
              <a:t> - Неверно введенные данные</a:t>
            </a:r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56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5657"/>
            <a:ext cx="8280920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prstClr val="black"/>
                </a:solidFill>
              </a:rPr>
              <a:t>Проектирование модулей.</a:t>
            </a:r>
          </a:p>
          <a:p>
            <a:r>
              <a:rPr lang="ru-RU" sz="3600" dirty="0" smtClean="0">
                <a:solidFill>
                  <a:prstClr val="black"/>
                </a:solidFill>
              </a:rPr>
              <a:t>Профиль пользователя</a:t>
            </a:r>
            <a:endParaRPr lang="ru-RU" sz="3600" dirty="0">
              <a:solidFill>
                <a:prstClr val="black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9" y="1628775"/>
            <a:ext cx="3461946" cy="460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628775"/>
            <a:ext cx="4247366" cy="460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947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5657"/>
            <a:ext cx="8280920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prstClr val="black"/>
                </a:solidFill>
              </a:rPr>
              <a:t>Проектирование модулей.</a:t>
            </a:r>
          </a:p>
          <a:p>
            <a:r>
              <a:rPr lang="ru-RU" sz="3600" dirty="0" smtClean="0">
                <a:solidFill>
                  <a:prstClr val="black"/>
                </a:solidFill>
              </a:rPr>
              <a:t>Разделы форума</a:t>
            </a:r>
            <a:endParaRPr lang="ru-RU" sz="3600" dirty="0">
              <a:solidFill>
                <a:prstClr val="black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58" y="1700808"/>
            <a:ext cx="7829550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64" y="1700808"/>
            <a:ext cx="8265734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64" y="1700808"/>
            <a:ext cx="8191500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131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3817" y="652625"/>
            <a:ext cx="828092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Категории веб-приложений, использующих </a:t>
            </a:r>
            <a:r>
              <a:rPr lang="en-US" sz="4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CMS:</a:t>
            </a:r>
            <a:endParaRPr lang="ru-RU" sz="48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3589" y="2831982"/>
            <a:ext cx="8280920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информационные ресурсы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интернет-представительства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веб-сервисы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комбинированные веб-сервисы</a:t>
            </a:r>
          </a:p>
        </p:txBody>
      </p:sp>
    </p:spTree>
    <p:extLst>
      <p:ext uri="{BB962C8B-B14F-4D97-AF65-F5344CB8AC3E}">
        <p14:creationId xmlns:p14="http://schemas.microsoft.com/office/powerpoint/2010/main" val="119386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32656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prstClr val="black"/>
                </a:solidFill>
              </a:rPr>
              <a:t>Проектирование модулей.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white"/>
              </a:solidFill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9684271"/>
              </p:ext>
            </p:extLst>
          </p:nvPr>
        </p:nvGraphicFramePr>
        <p:xfrm>
          <a:off x="4860032" y="1844824"/>
          <a:ext cx="3905250" cy="393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Visio" r:id="rId3" imgW="6322461" imgH="6354180" progId="Visio.Drawing.11">
                  <p:embed/>
                </p:oleObj>
              </mc:Choice>
              <mc:Fallback>
                <p:oleObj name="Visio" r:id="rId3" imgW="6322461" imgH="635418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1844824"/>
                        <a:ext cx="3905250" cy="3933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white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84654"/>
              </p:ext>
            </p:extLst>
          </p:nvPr>
        </p:nvGraphicFramePr>
        <p:xfrm>
          <a:off x="371475" y="1988840"/>
          <a:ext cx="4200525" cy="363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Visio" r:id="rId5" imgW="5741676" imgH="4985280" progId="Visio.Drawing.11">
                  <p:embed/>
                </p:oleObj>
              </mc:Choice>
              <mc:Fallback>
                <p:oleObj name="Visio" r:id="rId5" imgW="5741676" imgH="498528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" y="1988840"/>
                        <a:ext cx="4200525" cy="3638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3528" y="1196752"/>
            <a:ext cx="5689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prstClr val="black"/>
                </a:solidFill>
              </a:rPr>
              <a:t>Механизм разделения прав</a:t>
            </a:r>
          </a:p>
        </p:txBody>
      </p:sp>
    </p:spTree>
    <p:extLst>
      <p:ext uri="{BB962C8B-B14F-4D97-AF65-F5344CB8AC3E}">
        <p14:creationId xmlns:p14="http://schemas.microsoft.com/office/powerpoint/2010/main" val="275121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22412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prstClr val="black"/>
                </a:solidFill>
              </a:rPr>
              <a:t>Проектирование модулей.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white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white"/>
              </a:solidFill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28" y="2492896"/>
            <a:ext cx="3038475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607" y="2748942"/>
            <a:ext cx="5271417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3528" y="1196752"/>
            <a:ext cx="5689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prstClr val="black"/>
                </a:solidFill>
              </a:rPr>
              <a:t>Шифрование </a:t>
            </a:r>
            <a:r>
              <a:rPr lang="en-US" sz="3600" dirty="0" smtClean="0">
                <a:solidFill>
                  <a:prstClr val="black"/>
                </a:solidFill>
              </a:rPr>
              <a:t>MD5</a:t>
            </a:r>
            <a:endParaRPr lang="ru-RU" sz="3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54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39231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Итоги работы:</a:t>
            </a:r>
            <a:endParaRPr lang="ru-RU" sz="48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752" y="909459"/>
            <a:ext cx="9036496" cy="59093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Рассмотрена предметная область, поставлена задача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Рассмотрены и учтены плюсы и минусы аналогов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Выбраны современные и эффективные технологии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Выбран удобный инструментарий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Разработана архитектура и модули веб-приложения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Разработана база </a:t>
            </a:r>
            <a:r>
              <a:rPr lang="ru-RU" sz="2800" dirty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данных веб-приложения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Разработан пользовательский интерфейс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Обеспечена безопасность веб-приложения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Разработана документация для успешного внедрения</a:t>
            </a:r>
          </a:p>
        </p:txBody>
      </p:sp>
    </p:spTree>
    <p:extLst>
      <p:ext uri="{BB962C8B-B14F-4D97-AF65-F5344CB8AC3E}">
        <p14:creationId xmlns:p14="http://schemas.microsoft.com/office/powerpoint/2010/main" val="9259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500896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Основные признаки форума</a:t>
            </a:r>
            <a:r>
              <a:rPr lang="en-US" sz="4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:</a:t>
            </a:r>
            <a:endParaRPr lang="ru-RU" sz="48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752" y="1832789"/>
            <a:ext cx="9036496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иерархия: категории </a:t>
            </a:r>
            <a:r>
              <a:rPr lang="en-US" sz="32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&gt; </a:t>
            </a: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темы </a:t>
            </a:r>
            <a:r>
              <a:rPr lang="en-US" sz="32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&gt; </a:t>
            </a: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сообщения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информация: тема, содержание, автор, время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механизмы обеспечения порядка в дискуссиях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разделение прав доступа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возможность идентификации пользователя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отсутствие динамики «реального времени»</a:t>
            </a:r>
          </a:p>
        </p:txBody>
      </p:sp>
    </p:spTree>
    <p:extLst>
      <p:ext uri="{BB962C8B-B14F-4D97-AF65-F5344CB8AC3E}">
        <p14:creationId xmlns:p14="http://schemas.microsoft.com/office/powerpoint/2010/main" val="264986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3817" y="1021956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rgbClr val="242852">
                    <a:lumMod val="25000"/>
                  </a:srgbClr>
                </a:solidFill>
                <a:cs typeface="Calibri" pitchFamily="34" charset="0"/>
              </a:rPr>
              <a:t>Виды </a:t>
            </a:r>
            <a:r>
              <a:rPr lang="ru-RU" sz="4800" dirty="0" err="1" smtClean="0">
                <a:solidFill>
                  <a:srgbClr val="242852">
                    <a:lumMod val="25000"/>
                  </a:srgbClr>
                </a:solidFill>
                <a:cs typeface="Calibri" pitchFamily="34" charset="0"/>
              </a:rPr>
              <a:t>форумных</a:t>
            </a:r>
            <a:r>
              <a:rPr lang="ru-RU" sz="4800" dirty="0" smtClean="0">
                <a:solidFill>
                  <a:srgbClr val="242852">
                    <a:lumMod val="25000"/>
                  </a:srgbClr>
                </a:solidFill>
                <a:cs typeface="Calibri" pitchFamily="34" charset="0"/>
              </a:rPr>
              <a:t> </a:t>
            </a:r>
            <a:r>
              <a:rPr lang="en-US" sz="4800" dirty="0" smtClean="0">
                <a:solidFill>
                  <a:srgbClr val="242852">
                    <a:lumMod val="25000"/>
                  </a:srgbClr>
                </a:solidFill>
                <a:cs typeface="Calibri" pitchFamily="34" charset="0"/>
              </a:rPr>
              <a:t>CMS:</a:t>
            </a:r>
            <a:endParaRPr lang="ru-RU" sz="4800" dirty="0">
              <a:solidFill>
                <a:srgbClr val="242852">
                  <a:lumMod val="25000"/>
                </a:srgbClr>
              </a:solidFill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3589" y="3247481"/>
            <a:ext cx="8280920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600" dirty="0" smtClean="0">
                <a:solidFill>
                  <a:srgbClr val="242852">
                    <a:lumMod val="25000"/>
                  </a:srgbClr>
                </a:solidFill>
                <a:cs typeface="Calibri" pitchFamily="34" charset="0"/>
              </a:rPr>
              <a:t>самостоятельные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600" dirty="0" smtClean="0">
                <a:solidFill>
                  <a:srgbClr val="242852">
                    <a:lumMod val="25000"/>
                  </a:srgbClr>
                </a:solidFill>
                <a:cs typeface="Calibri" pitchFamily="34" charset="0"/>
              </a:rPr>
              <a:t>в виде плагинов к самостоятельным </a:t>
            </a:r>
            <a:r>
              <a:rPr lang="en-US" sz="3600" dirty="0" smtClean="0">
                <a:solidFill>
                  <a:srgbClr val="242852">
                    <a:lumMod val="25000"/>
                  </a:srgbClr>
                </a:solidFill>
                <a:cs typeface="Calibri" pitchFamily="34" charset="0"/>
              </a:rPr>
              <a:t>CMS</a:t>
            </a:r>
            <a:endParaRPr lang="ru-RU" sz="3600" dirty="0" smtClean="0">
              <a:solidFill>
                <a:srgbClr val="242852">
                  <a:lumMod val="25000"/>
                </a:srgbClr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22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188640"/>
            <a:ext cx="8280920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prstClr val="black"/>
                </a:solidFill>
              </a:rPr>
              <a:t>Аналогичные продукты</a:t>
            </a:r>
          </a:p>
          <a:p>
            <a:r>
              <a:rPr lang="ru-RU" sz="3600" dirty="0" smtClean="0">
                <a:solidFill>
                  <a:prstClr val="black"/>
                </a:solidFill>
              </a:rPr>
              <a:t>Общие недостатки</a:t>
            </a:r>
            <a:endParaRPr lang="ru-RU" sz="36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916832"/>
            <a:ext cx="9036496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200" dirty="0" smtClean="0">
                <a:solidFill>
                  <a:prstClr val="black"/>
                </a:solidFill>
              </a:rPr>
              <a:t>Были рассмотрены следующие </a:t>
            </a:r>
            <a:r>
              <a:rPr lang="en-US" sz="3200" dirty="0" smtClean="0">
                <a:solidFill>
                  <a:prstClr val="black"/>
                </a:solidFill>
              </a:rPr>
              <a:t>CMS: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>
                <a:solidFill>
                  <a:prstClr val="black"/>
                </a:solidFill>
              </a:rPr>
              <a:t>Плагин для </a:t>
            </a:r>
            <a:r>
              <a:rPr lang="ru-RU" sz="3200" dirty="0" err="1">
                <a:solidFill>
                  <a:prstClr val="black"/>
                </a:solidFill>
              </a:rPr>
              <a:t>WordPress</a:t>
            </a:r>
            <a:r>
              <a:rPr lang="ru-RU" sz="3200" dirty="0">
                <a:solidFill>
                  <a:prstClr val="black"/>
                </a:solidFill>
              </a:rPr>
              <a:t> – </a:t>
            </a:r>
            <a:r>
              <a:rPr lang="ru-RU" sz="3200" dirty="0" err="1">
                <a:solidFill>
                  <a:prstClr val="black"/>
                </a:solidFill>
              </a:rPr>
              <a:t>Simpleforum</a:t>
            </a:r>
            <a:endParaRPr lang="ru-RU" sz="3200" dirty="0">
              <a:solidFill>
                <a:prstClr val="black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Simple Machine Forum</a:t>
            </a:r>
            <a:r>
              <a:rPr lang="ru-RU" sz="3200" dirty="0">
                <a:solidFill>
                  <a:prstClr val="black"/>
                </a:solidFill>
              </a:rPr>
              <a:t> (</a:t>
            </a:r>
            <a:r>
              <a:rPr lang="en-US" sz="3200" dirty="0">
                <a:solidFill>
                  <a:prstClr val="black"/>
                </a:solidFill>
              </a:rPr>
              <a:t>SMF</a:t>
            </a:r>
            <a:r>
              <a:rPr lang="ru-RU" sz="3200" dirty="0" smtClean="0">
                <a:solidFill>
                  <a:prstClr val="black"/>
                </a:solidFill>
              </a:rPr>
              <a:t>)</a:t>
            </a:r>
            <a:endParaRPr lang="en-US" sz="3200" dirty="0" smtClean="0">
              <a:solidFill>
                <a:prstClr val="black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err="1" smtClean="0">
                <a:solidFill>
                  <a:prstClr val="black"/>
                </a:solidFill>
              </a:rPr>
              <a:t>phpBB</a:t>
            </a:r>
            <a:endParaRPr lang="ru-RU" sz="3200" dirty="0" smtClean="0">
              <a:solidFill>
                <a:prstClr val="black"/>
              </a:solidFill>
            </a:endParaRPr>
          </a:p>
          <a:p>
            <a:r>
              <a:rPr lang="ru-RU" sz="3200" dirty="0" smtClean="0">
                <a:solidFill>
                  <a:prstClr val="black"/>
                </a:solidFill>
              </a:rPr>
              <a:t>Были выявлены общие недостатки: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>
                <a:solidFill>
                  <a:prstClr val="black"/>
                </a:solidFill>
              </a:rPr>
              <a:t>сложный интерфейс</a:t>
            </a:r>
            <a:endParaRPr lang="ru-RU" sz="3200" dirty="0">
              <a:solidFill>
                <a:prstClr val="black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>
                <a:solidFill>
                  <a:prstClr val="black"/>
                </a:solidFill>
              </a:rPr>
              <a:t>отсутствие </a:t>
            </a:r>
            <a:r>
              <a:rPr lang="ru-RU" sz="3200" dirty="0">
                <a:solidFill>
                  <a:prstClr val="black"/>
                </a:solidFill>
              </a:rPr>
              <a:t>русского языка в интерфейсе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>
                <a:solidFill>
                  <a:prstClr val="black"/>
                </a:solidFill>
              </a:rPr>
              <a:t>низкая </a:t>
            </a:r>
            <a:r>
              <a:rPr lang="ru-RU" sz="3200" dirty="0">
                <a:solidFill>
                  <a:prstClr val="black"/>
                </a:solidFill>
              </a:rPr>
              <a:t>производительность из-за сложных запросов к базе </a:t>
            </a:r>
            <a:r>
              <a:rPr lang="ru-RU" sz="3200" dirty="0" smtClean="0">
                <a:solidFill>
                  <a:prstClr val="black"/>
                </a:solidFill>
              </a:rPr>
              <a:t>данных</a:t>
            </a:r>
            <a:r>
              <a:rPr lang="en-US" sz="3200" dirty="0" smtClean="0">
                <a:solidFill>
                  <a:prstClr val="black"/>
                </a:solidFill>
              </a:rPr>
              <a:t>.</a:t>
            </a:r>
            <a:endParaRPr lang="ru-RU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95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332656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prstClr val="black"/>
                </a:solidFill>
              </a:rPr>
              <a:t>Постановка задачи</a:t>
            </a:r>
            <a:endParaRPr lang="ru-RU" sz="48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2049237"/>
            <a:ext cx="9036496" cy="40318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200" dirty="0" smtClean="0">
                <a:solidFill>
                  <a:prstClr val="black"/>
                </a:solidFill>
              </a:rPr>
              <a:t>Реализовать самостоятельную </a:t>
            </a:r>
            <a:r>
              <a:rPr lang="ru-RU" sz="3200" dirty="0" err="1" smtClean="0">
                <a:solidFill>
                  <a:prstClr val="black"/>
                </a:solidFill>
              </a:rPr>
              <a:t>форумную</a:t>
            </a:r>
            <a:r>
              <a:rPr lang="ru-RU" sz="3200" dirty="0" smtClean="0">
                <a:solidFill>
                  <a:prstClr val="black"/>
                </a:solidFill>
              </a:rPr>
              <a:t> </a:t>
            </a:r>
            <a:r>
              <a:rPr lang="en-US" sz="3200" dirty="0" smtClean="0">
                <a:solidFill>
                  <a:prstClr val="black"/>
                </a:solidFill>
              </a:rPr>
              <a:t>CMS</a:t>
            </a:r>
            <a:r>
              <a:rPr lang="ru-RU" sz="3200" dirty="0" smtClean="0">
                <a:solidFill>
                  <a:prstClr val="black"/>
                </a:solidFill>
              </a:rPr>
              <a:t>, </a:t>
            </a:r>
            <a:r>
              <a:rPr lang="ru-RU" sz="3200" dirty="0">
                <a:solidFill>
                  <a:prstClr val="black"/>
                </a:solidFill>
              </a:rPr>
              <a:t>удовлетворяющую следующим </a:t>
            </a:r>
            <a:r>
              <a:rPr lang="ru-RU" sz="3200" dirty="0" smtClean="0">
                <a:solidFill>
                  <a:prstClr val="black"/>
                </a:solidFill>
              </a:rPr>
              <a:t>требованиям:</a:t>
            </a:r>
          </a:p>
          <a:p>
            <a:r>
              <a:rPr lang="ru-RU" sz="3200" dirty="0" smtClean="0">
                <a:solidFill>
                  <a:prstClr val="black"/>
                </a:solidFill>
              </a:rPr>
              <a:t>- русскоязычный интерфейс</a:t>
            </a:r>
            <a:r>
              <a:rPr lang="en-US" sz="3200" dirty="0" smtClean="0">
                <a:solidFill>
                  <a:prstClr val="black"/>
                </a:solidFill>
              </a:rPr>
              <a:t>;</a:t>
            </a:r>
            <a:endParaRPr lang="ru-RU" sz="3200" dirty="0">
              <a:solidFill>
                <a:prstClr val="black"/>
              </a:solidFill>
            </a:endParaRPr>
          </a:p>
          <a:p>
            <a:r>
              <a:rPr lang="ru-RU" sz="3200" dirty="0" smtClean="0">
                <a:solidFill>
                  <a:prstClr val="black"/>
                </a:solidFill>
              </a:rPr>
              <a:t>- отсутствие перегруженности интерфейса</a:t>
            </a:r>
            <a:r>
              <a:rPr lang="en-US" sz="3200" dirty="0" smtClean="0">
                <a:solidFill>
                  <a:prstClr val="black"/>
                </a:solidFill>
              </a:rPr>
              <a:t>;</a:t>
            </a:r>
            <a:endParaRPr lang="ru-RU" sz="3200" dirty="0">
              <a:solidFill>
                <a:prstClr val="black"/>
              </a:solidFill>
            </a:endParaRPr>
          </a:p>
          <a:p>
            <a:r>
              <a:rPr lang="ru-RU" sz="3200" dirty="0" smtClean="0">
                <a:solidFill>
                  <a:prstClr val="black"/>
                </a:solidFill>
              </a:rPr>
              <a:t>- основн</a:t>
            </a:r>
            <a:r>
              <a:rPr lang="ru-RU" sz="3200" dirty="0">
                <a:solidFill>
                  <a:prstClr val="black"/>
                </a:solidFill>
              </a:rPr>
              <a:t>ы</a:t>
            </a:r>
            <a:r>
              <a:rPr lang="ru-RU" sz="3200" dirty="0" smtClean="0">
                <a:solidFill>
                  <a:prstClr val="black"/>
                </a:solidFill>
              </a:rPr>
              <a:t>е </a:t>
            </a:r>
            <a:r>
              <a:rPr lang="ru-RU" sz="3200" dirty="0">
                <a:solidFill>
                  <a:prstClr val="black"/>
                </a:solidFill>
              </a:rPr>
              <a:t>функции </a:t>
            </a:r>
            <a:r>
              <a:rPr lang="ru-RU" sz="3200" dirty="0" smtClean="0">
                <a:solidFill>
                  <a:prstClr val="black"/>
                </a:solidFill>
              </a:rPr>
              <a:t>форума</a:t>
            </a:r>
            <a:r>
              <a:rPr lang="en-US" sz="3200" dirty="0" smtClean="0">
                <a:solidFill>
                  <a:prstClr val="black"/>
                </a:solidFill>
              </a:rPr>
              <a:t>;</a:t>
            </a:r>
            <a:endParaRPr lang="ru-RU" sz="3200" dirty="0">
              <a:solidFill>
                <a:prstClr val="black"/>
              </a:solidFill>
            </a:endParaRPr>
          </a:p>
          <a:p>
            <a:r>
              <a:rPr lang="ru-RU" sz="3200" dirty="0" smtClean="0">
                <a:solidFill>
                  <a:prstClr val="black"/>
                </a:solidFill>
              </a:rPr>
              <a:t>- идентификация пользователя в системе</a:t>
            </a:r>
            <a:r>
              <a:rPr lang="en-US" sz="3200" dirty="0" smtClean="0">
                <a:solidFill>
                  <a:prstClr val="black"/>
                </a:solidFill>
              </a:rPr>
              <a:t>;</a:t>
            </a:r>
            <a:endParaRPr lang="ru-RU" sz="3200" dirty="0">
              <a:solidFill>
                <a:prstClr val="black"/>
              </a:solidFill>
            </a:endParaRPr>
          </a:p>
          <a:p>
            <a:r>
              <a:rPr lang="ru-RU" sz="3200" dirty="0" smtClean="0">
                <a:solidFill>
                  <a:prstClr val="black"/>
                </a:solidFill>
              </a:rPr>
              <a:t>- разделение </a:t>
            </a:r>
            <a:r>
              <a:rPr lang="ru-RU" sz="3200" dirty="0">
                <a:solidFill>
                  <a:prstClr val="black"/>
                </a:solidFill>
              </a:rPr>
              <a:t>прав </a:t>
            </a:r>
            <a:r>
              <a:rPr lang="ru-RU" sz="3200" dirty="0" smtClean="0">
                <a:solidFill>
                  <a:prstClr val="black"/>
                </a:solidFill>
              </a:rPr>
              <a:t>пользователей</a:t>
            </a:r>
            <a:r>
              <a:rPr lang="en-US" sz="3200" dirty="0" smtClean="0">
                <a:solidFill>
                  <a:prstClr val="black"/>
                </a:solidFill>
              </a:rPr>
              <a:t>;</a:t>
            </a:r>
            <a:r>
              <a:rPr lang="ru-RU" sz="3200" dirty="0" smtClean="0">
                <a:solidFill>
                  <a:prstClr val="black"/>
                </a:solidFill>
              </a:rPr>
              <a:t/>
            </a:r>
            <a:br>
              <a:rPr lang="ru-RU" sz="3200" dirty="0" smtClean="0">
                <a:solidFill>
                  <a:prstClr val="black"/>
                </a:solidFill>
              </a:rPr>
            </a:br>
            <a:r>
              <a:rPr lang="ru-RU" sz="3200" dirty="0" smtClean="0">
                <a:solidFill>
                  <a:prstClr val="black"/>
                </a:solidFill>
              </a:rPr>
              <a:t>- функции администрирования</a:t>
            </a:r>
            <a:r>
              <a:rPr lang="en-US" sz="3200" dirty="0" smtClean="0">
                <a:solidFill>
                  <a:prstClr val="black"/>
                </a:solidFill>
              </a:rPr>
              <a:t>.</a:t>
            </a:r>
            <a:endParaRPr lang="ru-RU" sz="32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66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508" y="58672"/>
            <a:ext cx="91450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Использованные веб-технологии:</a:t>
            </a:r>
            <a:endParaRPr lang="ru-RU" sz="48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1" y="1862916"/>
            <a:ext cx="233975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PHP</a:t>
            </a:r>
            <a:endParaRPr lang="ru-RU" sz="36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4366647"/>
            <a:ext cx="2339752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JavaScript</a:t>
            </a:r>
          </a:p>
          <a:p>
            <a:pPr algn="ctr"/>
            <a:r>
              <a:rPr lang="en-US" sz="36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HTML</a:t>
            </a:r>
          </a:p>
          <a:p>
            <a:pPr algn="ctr"/>
            <a:r>
              <a:rPr lang="en-US" sz="36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CSS</a:t>
            </a:r>
            <a:endParaRPr lang="ru-RU" sz="36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00826" y="3748388"/>
            <a:ext cx="295232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База данных: </a:t>
            </a:r>
            <a:r>
              <a:rPr lang="en-US" sz="36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MySQL</a:t>
            </a:r>
            <a:endParaRPr lang="ru-RU" sz="3600" dirty="0" smtClean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1879963"/>
              </p:ext>
            </p:extLst>
          </p:nvPr>
        </p:nvGraphicFramePr>
        <p:xfrm>
          <a:off x="2339752" y="993778"/>
          <a:ext cx="4464496" cy="5509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Visio" r:id="rId3" imgW="3846693" imgH="4746600" progId="Visio.Drawing.11">
                  <p:embed/>
                </p:oleObj>
              </mc:Choice>
              <mc:Fallback>
                <p:oleObj name="Visio" r:id="rId3" imgW="3846693" imgH="474660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9752" y="993778"/>
                        <a:ext cx="4464496" cy="5509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865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332656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prstClr val="black"/>
                </a:solidFill>
              </a:rPr>
              <a:t>Используемые средства:</a:t>
            </a:r>
            <a:endParaRPr lang="ru-RU" sz="48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1582" y="1340768"/>
            <a:ext cx="4984736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200" dirty="0">
                <a:solidFill>
                  <a:prstClr val="black"/>
                </a:solidFill>
              </a:rPr>
              <a:t>Веб сервер</a:t>
            </a:r>
          </a:p>
          <a:p>
            <a:r>
              <a:rPr lang="en-US" sz="3200" dirty="0" smtClean="0">
                <a:solidFill>
                  <a:prstClr val="black"/>
                </a:solidFill>
              </a:rPr>
              <a:t>	- XAMPP</a:t>
            </a:r>
            <a:endParaRPr lang="ru-RU" sz="3200" dirty="0" smtClean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3614" y="2276872"/>
            <a:ext cx="4984736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200" dirty="0">
                <a:solidFill>
                  <a:prstClr val="black"/>
                </a:solidFill>
              </a:rPr>
              <a:t>Среда разработки</a:t>
            </a:r>
          </a:p>
          <a:p>
            <a:r>
              <a:rPr lang="en-US" sz="3200" dirty="0" smtClean="0">
                <a:solidFill>
                  <a:prstClr val="black"/>
                </a:solidFill>
              </a:rPr>
              <a:t>	- </a:t>
            </a:r>
            <a:r>
              <a:rPr lang="en-US" sz="3200" dirty="0" err="1" smtClean="0">
                <a:solidFill>
                  <a:prstClr val="black"/>
                </a:solidFill>
              </a:rPr>
              <a:t>NetBeans</a:t>
            </a:r>
            <a:endParaRPr lang="ru-RU" sz="3200" dirty="0" smtClean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3614" y="3212976"/>
            <a:ext cx="4984736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200" dirty="0">
                <a:solidFill>
                  <a:prstClr val="black"/>
                </a:solidFill>
              </a:rPr>
              <a:t>Средство отладки</a:t>
            </a:r>
          </a:p>
          <a:p>
            <a:r>
              <a:rPr lang="en-US" sz="3200" dirty="0" smtClean="0">
                <a:solidFill>
                  <a:prstClr val="black"/>
                </a:solidFill>
              </a:rPr>
              <a:t>	- Opera Dragonfly</a:t>
            </a:r>
            <a:endParaRPr lang="ru-RU" sz="3200" dirty="0" smtClean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3614" y="4149080"/>
            <a:ext cx="4984736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200" dirty="0">
                <a:solidFill>
                  <a:prstClr val="black"/>
                </a:solidFill>
              </a:rPr>
              <a:t>Системы контроля версий</a:t>
            </a:r>
          </a:p>
          <a:p>
            <a:r>
              <a:rPr lang="en-US" sz="3200" dirty="0" smtClean="0">
                <a:solidFill>
                  <a:prstClr val="black"/>
                </a:solidFill>
              </a:rPr>
              <a:t>	- </a:t>
            </a:r>
            <a:r>
              <a:rPr lang="en-US" sz="3200" dirty="0" err="1" smtClean="0">
                <a:solidFill>
                  <a:prstClr val="black"/>
                </a:solidFill>
              </a:rPr>
              <a:t>Git</a:t>
            </a:r>
            <a:endParaRPr lang="ru-RU" sz="3200" dirty="0" smtClean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3614" y="5093022"/>
            <a:ext cx="7344816" cy="10002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2800" dirty="0">
                <a:solidFill>
                  <a:prstClr val="black"/>
                </a:solidFill>
              </a:rPr>
              <a:t>Вспомогательные средства</a:t>
            </a:r>
          </a:p>
          <a:p>
            <a:r>
              <a:rPr lang="en-US" sz="3100" dirty="0" smtClean="0">
                <a:solidFill>
                  <a:prstClr val="black"/>
                </a:solidFill>
              </a:rPr>
              <a:t>	- Skype, Visio</a:t>
            </a:r>
            <a:r>
              <a:rPr lang="ru-RU" sz="3100" dirty="0" smtClean="0">
                <a:solidFill>
                  <a:prstClr val="black"/>
                </a:solidFill>
              </a:rPr>
              <a:t>, </a:t>
            </a:r>
            <a:r>
              <a:rPr lang="en-US" sz="3100" dirty="0" smtClean="0">
                <a:solidFill>
                  <a:prstClr val="black"/>
                </a:solidFill>
              </a:rPr>
              <a:t>Opera, Google Chrome</a:t>
            </a:r>
            <a:endParaRPr lang="ru-RU" sz="31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55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90959"/>
            <a:ext cx="864096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Архитектура веб-приложения</a:t>
            </a:r>
            <a:endParaRPr lang="ru-RU" sz="48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5589478"/>
              </p:ext>
            </p:extLst>
          </p:nvPr>
        </p:nvGraphicFramePr>
        <p:xfrm>
          <a:off x="74775" y="2236626"/>
          <a:ext cx="5213160" cy="3766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" name="Visio" r:id="rId3" imgW="4714900" imgH="3406320" progId="Visio.Drawing.11">
                  <p:embed/>
                </p:oleObj>
              </mc:Choice>
              <mc:Fallback>
                <p:oleObj name="Visio" r:id="rId3" imgW="4714900" imgH="340632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775" y="2236626"/>
                        <a:ext cx="5213160" cy="3766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7234629"/>
              </p:ext>
            </p:extLst>
          </p:nvPr>
        </p:nvGraphicFramePr>
        <p:xfrm>
          <a:off x="5362710" y="2002755"/>
          <a:ext cx="3706515" cy="4234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" name="Visio" r:id="rId5" imgW="3455000" imgH="3946320" progId="Visio.Drawing.11">
                  <p:embed/>
                </p:oleObj>
              </mc:Choice>
              <mc:Fallback>
                <p:oleObj name="Visio" r:id="rId5" imgW="3455000" imgH="394632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62710" y="2002755"/>
                        <a:ext cx="3706515" cy="42345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2089" y="1272209"/>
            <a:ext cx="320384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MVC</a:t>
            </a:r>
            <a:endParaRPr lang="ru-RU" sz="36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1268760"/>
            <a:ext cx="336037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MVP</a:t>
            </a:r>
            <a:endParaRPr lang="ru-RU" sz="36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36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Базовая">
  <a:themeElements>
    <a:clrScheme name="Другая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азовая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363</TotalTime>
  <Words>309</Words>
  <Application>Microsoft Office PowerPoint</Application>
  <PresentationFormat>Экран (4:3)</PresentationFormat>
  <Paragraphs>100</Paragraphs>
  <Slides>22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4" baseType="lpstr">
      <vt:lpstr>1_Базовая</vt:lpstr>
      <vt:lpstr>Visio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Dem0n13</dc:creator>
  <cp:lastModifiedBy>serzh</cp:lastModifiedBy>
  <cp:revision>53</cp:revision>
  <dcterms:created xsi:type="dcterms:W3CDTF">2012-05-30T18:18:36Z</dcterms:created>
  <dcterms:modified xsi:type="dcterms:W3CDTF">2012-06-12T16:42:11Z</dcterms:modified>
</cp:coreProperties>
</file>