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  <p:sldMasterId id="2147483720" r:id="rId3"/>
    <p:sldMasterId id="2147483732" r:id="rId4"/>
  </p:sldMasterIdLst>
  <p:sldIdLst>
    <p:sldId id="256" r:id="rId5"/>
    <p:sldId id="291" r:id="rId6"/>
    <p:sldId id="295" r:id="rId7"/>
    <p:sldId id="293" r:id="rId8"/>
    <p:sldId id="296" r:id="rId9"/>
    <p:sldId id="278" r:id="rId10"/>
    <p:sldId id="280" r:id="rId11"/>
    <p:sldId id="281" r:id="rId12"/>
    <p:sldId id="283" r:id="rId13"/>
    <p:sldId id="294" r:id="rId14"/>
    <p:sldId id="285" r:id="rId15"/>
    <p:sldId id="286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. Введение, роль форума" id="{9A2C4EC1-0B96-4A85-A987-1AD03E60887F}">
          <p14:sldIdLst>
            <p14:sldId id="256"/>
            <p14:sldId id="291"/>
            <p14:sldId id="295"/>
            <p14:sldId id="293"/>
            <p14:sldId id="296"/>
            <p14:sldId id="278"/>
            <p14:sldId id="280"/>
            <p14:sldId id="281"/>
            <p14:sldId id="283"/>
            <p14:sldId id="294"/>
            <p14:sldId id="285"/>
            <p14:sldId id="28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9209" autoAdjust="0"/>
  </p:normalViewPr>
  <p:slideViewPr>
    <p:cSldViewPr>
      <p:cViewPr>
        <p:scale>
          <a:sx n="50" d="100"/>
          <a:sy n="50" d="100"/>
        </p:scale>
        <p:origin x="-456" y="-15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17.06.2012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17.06.2012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17.06.2012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endParaRPr lang="en-US" sz="66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17.06.2012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369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17.06.2012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839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endParaRPr lang="en-US" sz="66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17.06.2012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2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17.06.2012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41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endParaRPr lang="en-US" sz="6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endParaRPr lang="en-US" sz="6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17.06.2012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3218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17.06.2012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1368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17.06.2012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3216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endParaRPr lang="en-US" sz="8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17.06.2012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753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17.06.2012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endParaRPr lang="en-US" sz="6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17.06.2012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1023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17.06.2012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3425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17.06.2012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798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endParaRPr lang="en-US" sz="66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17.06.2012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6225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17.06.2012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1920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endParaRPr lang="en-US" sz="66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17.06.2012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950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17.06.2012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327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endParaRPr lang="en-US" sz="6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endParaRPr lang="en-US" sz="6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17.06.2012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4425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17.06.2012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233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17.06.2012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176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17.06.2012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endParaRPr lang="en-US" sz="8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17.06.2012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5349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endParaRPr lang="en-US" sz="6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17.06.2012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2776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17.06.2012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5426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17.06.2012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7975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endParaRPr lang="en-US" sz="66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17.06.2012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3101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17.06.2012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2507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endParaRPr lang="en-US" sz="66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17.06.2012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0772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17.06.2012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33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endParaRPr lang="en-US" sz="6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endParaRPr lang="en-US" sz="6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17.06.2012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19320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17.06.2012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225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17.06.2012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17.06.2012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4450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endParaRPr lang="en-US" sz="8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17.06.2012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91770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endParaRPr lang="en-US" sz="6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17.06.2012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243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17.06.2012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03842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17.06.2012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05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17.06.2012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17.06.2012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17.06.2012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17.06.2012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17.06.2012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F34D2577-27A9-48D8-B09C-5DF8AFE9C2EC}" type="datetimeFigureOut">
              <a:rPr lang="ru-RU" smtClean="0"/>
              <a:t>17.06.2012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17.06.2012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1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17.06.2012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502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17.06.2012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281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2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.bin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2274838"/>
            <a:ext cx="8280920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Разработка системы управления контентом (</a:t>
            </a:r>
            <a:r>
              <a:rPr lang="en-US" sz="4800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CMS</a:t>
            </a:r>
            <a:r>
              <a:rPr lang="ru-RU" sz="4800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)</a:t>
            </a:r>
            <a:r>
              <a:rPr lang="en-US" sz="4800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ru-RU" sz="4800" dirty="0" err="1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форумного</a:t>
            </a:r>
            <a:r>
              <a:rPr lang="ru-RU" sz="4800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веб-сайта</a:t>
            </a:r>
            <a:endParaRPr lang="ru-RU" sz="48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39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5657"/>
            <a:ext cx="8280920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prstClr val="black"/>
                </a:solidFill>
              </a:rPr>
              <a:t>Проектирование модулей.</a:t>
            </a:r>
          </a:p>
          <a:p>
            <a:r>
              <a:rPr lang="ru-RU" sz="3600" dirty="0" smtClean="0">
                <a:solidFill>
                  <a:prstClr val="black"/>
                </a:solidFill>
              </a:rPr>
              <a:t>Разделы форума</a:t>
            </a:r>
            <a:endParaRPr lang="ru-RU" sz="3600" dirty="0">
              <a:solidFill>
                <a:prstClr val="black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58" y="1700808"/>
            <a:ext cx="7829550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64" y="1700808"/>
            <a:ext cx="8265734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64" y="1700808"/>
            <a:ext cx="8191500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222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32656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Проектирование модулей.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826583"/>
              </p:ext>
            </p:extLst>
          </p:nvPr>
        </p:nvGraphicFramePr>
        <p:xfrm>
          <a:off x="4860032" y="1844824"/>
          <a:ext cx="3905250" cy="393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3" name="Visio" r:id="rId5" imgW="6322461" imgH="6354180" progId="Visio.Drawing.11">
                  <p:embed/>
                </p:oleObj>
              </mc:Choice>
              <mc:Fallback>
                <p:oleObj name="Visio" r:id="rId5" imgW="6322461" imgH="635418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1844824"/>
                        <a:ext cx="3905250" cy="3933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8767967"/>
              </p:ext>
            </p:extLst>
          </p:nvPr>
        </p:nvGraphicFramePr>
        <p:xfrm>
          <a:off x="371475" y="1988840"/>
          <a:ext cx="4200525" cy="363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4" name="Visio" r:id="rId7" imgW="5741676" imgH="4985280" progId="Visio.Drawing.11">
                  <p:embed/>
                </p:oleObj>
              </mc:Choice>
              <mc:Fallback>
                <p:oleObj name="Visio" r:id="rId7" imgW="5741676" imgH="498528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" y="1988840"/>
                        <a:ext cx="4200525" cy="3638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3528" y="1196752"/>
            <a:ext cx="5689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Механизм разделения прав</a:t>
            </a:r>
          </a:p>
        </p:txBody>
      </p:sp>
    </p:spTree>
    <p:extLst>
      <p:ext uri="{BB962C8B-B14F-4D97-AF65-F5344CB8AC3E}">
        <p14:creationId xmlns:p14="http://schemas.microsoft.com/office/powerpoint/2010/main" val="58922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22412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Проектирование модулей.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28" y="2492896"/>
            <a:ext cx="3038475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607" y="2748942"/>
            <a:ext cx="5271417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3528" y="1196752"/>
            <a:ext cx="5689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Шифрование </a:t>
            </a:r>
            <a:r>
              <a:rPr lang="en-US" sz="3600" dirty="0" smtClean="0">
                <a:solidFill>
                  <a:schemeClr val="bg1"/>
                </a:solidFill>
              </a:rPr>
              <a:t>MD5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43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817" y="1021956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rgbClr val="242852">
                    <a:lumMod val="25000"/>
                  </a:srgbClr>
                </a:solidFill>
                <a:cs typeface="Calibri" pitchFamily="34" charset="0"/>
              </a:rPr>
              <a:t>Виды </a:t>
            </a:r>
            <a:r>
              <a:rPr lang="ru-RU" sz="4800" dirty="0" err="1" smtClean="0">
                <a:solidFill>
                  <a:srgbClr val="242852">
                    <a:lumMod val="25000"/>
                  </a:srgbClr>
                </a:solidFill>
                <a:cs typeface="Calibri" pitchFamily="34" charset="0"/>
              </a:rPr>
              <a:t>форумных</a:t>
            </a:r>
            <a:r>
              <a:rPr lang="ru-RU" sz="4800" dirty="0" smtClean="0">
                <a:solidFill>
                  <a:srgbClr val="242852">
                    <a:lumMod val="25000"/>
                  </a:srgbClr>
                </a:solidFill>
                <a:cs typeface="Calibri" pitchFamily="34" charset="0"/>
              </a:rPr>
              <a:t> </a:t>
            </a:r>
            <a:r>
              <a:rPr lang="en-US" sz="4800" dirty="0" smtClean="0">
                <a:solidFill>
                  <a:srgbClr val="242852">
                    <a:lumMod val="25000"/>
                  </a:srgbClr>
                </a:solidFill>
                <a:cs typeface="Calibri" pitchFamily="34" charset="0"/>
              </a:rPr>
              <a:t>CMS:</a:t>
            </a:r>
            <a:endParaRPr lang="ru-RU" sz="4800" dirty="0">
              <a:solidFill>
                <a:srgbClr val="242852">
                  <a:lumMod val="25000"/>
                </a:srgbClr>
              </a:solidFill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3589" y="3247481"/>
            <a:ext cx="8280920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600" dirty="0" smtClean="0">
                <a:solidFill>
                  <a:srgbClr val="242852">
                    <a:lumMod val="25000"/>
                  </a:srgbClr>
                </a:solidFill>
                <a:cs typeface="Calibri" pitchFamily="34" charset="0"/>
              </a:rPr>
              <a:t>самостоятельные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600" dirty="0" smtClean="0">
                <a:solidFill>
                  <a:srgbClr val="242852">
                    <a:lumMod val="25000"/>
                  </a:srgbClr>
                </a:solidFill>
                <a:cs typeface="Calibri" pitchFamily="34" charset="0"/>
              </a:rPr>
              <a:t>в виде плагинов к самостоятельным </a:t>
            </a:r>
            <a:r>
              <a:rPr lang="en-US" sz="3600" dirty="0" smtClean="0">
                <a:solidFill>
                  <a:srgbClr val="242852">
                    <a:lumMod val="25000"/>
                  </a:srgbClr>
                </a:solidFill>
                <a:cs typeface="Calibri" pitchFamily="34" charset="0"/>
              </a:rPr>
              <a:t>CMS</a:t>
            </a:r>
            <a:endParaRPr lang="ru-RU" sz="3600" dirty="0" smtClean="0">
              <a:solidFill>
                <a:srgbClr val="242852">
                  <a:lumMod val="25000"/>
                </a:srgbClr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73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260648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prstClr val="black"/>
                </a:solidFill>
              </a:rPr>
              <a:t>Анализ аналогов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1785005"/>
            <a:ext cx="9036496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>
                <a:solidFill>
                  <a:prstClr val="black"/>
                </a:solidFill>
              </a:rPr>
              <a:t>Плагин </a:t>
            </a:r>
            <a:r>
              <a:rPr lang="ru-RU" sz="3200" dirty="0">
                <a:solidFill>
                  <a:prstClr val="black"/>
                </a:solidFill>
              </a:rPr>
              <a:t>для </a:t>
            </a:r>
            <a:r>
              <a:rPr lang="ru-RU" sz="3200" dirty="0" err="1">
                <a:solidFill>
                  <a:prstClr val="black"/>
                </a:solidFill>
              </a:rPr>
              <a:t>WordPress</a:t>
            </a:r>
            <a:r>
              <a:rPr lang="ru-RU" sz="3200" dirty="0">
                <a:solidFill>
                  <a:prstClr val="black"/>
                </a:solidFill>
              </a:rPr>
              <a:t> – </a:t>
            </a:r>
            <a:r>
              <a:rPr lang="ru-RU" sz="3200" dirty="0" err="1">
                <a:solidFill>
                  <a:prstClr val="black"/>
                </a:solidFill>
              </a:rPr>
              <a:t>Simpleforum</a:t>
            </a:r>
            <a:endParaRPr lang="ru-RU" sz="3200" dirty="0">
              <a:solidFill>
                <a:prstClr val="black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Simple Machine Forum</a:t>
            </a:r>
            <a:r>
              <a:rPr lang="ru-RU" sz="3200" dirty="0">
                <a:solidFill>
                  <a:prstClr val="black"/>
                </a:solidFill>
              </a:rPr>
              <a:t> (</a:t>
            </a:r>
            <a:r>
              <a:rPr lang="en-US" sz="3200" dirty="0">
                <a:solidFill>
                  <a:prstClr val="black"/>
                </a:solidFill>
              </a:rPr>
              <a:t>SMF</a:t>
            </a:r>
            <a:r>
              <a:rPr lang="ru-RU" sz="3200" dirty="0" smtClean="0">
                <a:solidFill>
                  <a:prstClr val="black"/>
                </a:solidFill>
              </a:rPr>
              <a:t>)</a:t>
            </a:r>
            <a:endParaRPr lang="en-US" sz="3200" dirty="0" smtClean="0">
              <a:solidFill>
                <a:prstClr val="black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err="1" smtClean="0">
                <a:solidFill>
                  <a:prstClr val="black"/>
                </a:solidFill>
              </a:rPr>
              <a:t>phpBB</a:t>
            </a:r>
            <a:endParaRPr lang="ru-RU" sz="3200" dirty="0" smtClean="0">
              <a:solidFill>
                <a:prstClr val="black"/>
              </a:solidFill>
            </a:endParaRPr>
          </a:p>
          <a:p>
            <a:endParaRPr lang="ru-RU" sz="3200" dirty="0" smtClean="0">
              <a:solidFill>
                <a:prstClr val="black"/>
              </a:solidFill>
            </a:endParaRPr>
          </a:p>
          <a:p>
            <a:r>
              <a:rPr lang="ru-RU" sz="3200" dirty="0" smtClean="0">
                <a:solidFill>
                  <a:prstClr val="black"/>
                </a:solidFill>
              </a:rPr>
              <a:t>Общие недостатки:</a:t>
            </a:r>
          </a:p>
          <a:p>
            <a:r>
              <a:rPr lang="ru-RU" sz="3200" dirty="0" smtClean="0">
                <a:solidFill>
                  <a:prstClr val="black"/>
                </a:solidFill>
              </a:rPr>
              <a:t>- сложный интерфейс</a:t>
            </a:r>
            <a:endParaRPr lang="ru-RU" sz="3200" dirty="0">
              <a:solidFill>
                <a:prstClr val="black"/>
              </a:solidFill>
            </a:endParaRPr>
          </a:p>
          <a:p>
            <a:r>
              <a:rPr lang="ru-RU" sz="3200" dirty="0" smtClean="0">
                <a:solidFill>
                  <a:prstClr val="black"/>
                </a:solidFill>
              </a:rPr>
              <a:t>- отсутствие </a:t>
            </a:r>
            <a:r>
              <a:rPr lang="ru-RU" sz="3200" dirty="0">
                <a:solidFill>
                  <a:prstClr val="black"/>
                </a:solidFill>
              </a:rPr>
              <a:t>русского языка в интерфейсе</a:t>
            </a:r>
          </a:p>
          <a:p>
            <a:r>
              <a:rPr lang="ru-RU" sz="3200" dirty="0" smtClean="0">
                <a:solidFill>
                  <a:prstClr val="black"/>
                </a:solidFill>
              </a:rPr>
              <a:t>- низкая </a:t>
            </a:r>
            <a:r>
              <a:rPr lang="ru-RU" sz="3200" dirty="0">
                <a:solidFill>
                  <a:prstClr val="black"/>
                </a:solidFill>
              </a:rPr>
              <a:t>производительность из-за сложных запросов к базе </a:t>
            </a:r>
            <a:r>
              <a:rPr lang="ru-RU" sz="3200" dirty="0" smtClean="0">
                <a:solidFill>
                  <a:prstClr val="black"/>
                </a:solidFill>
              </a:rPr>
              <a:t>данных</a:t>
            </a:r>
            <a:r>
              <a:rPr lang="en-US" sz="3200" dirty="0" smtClean="0">
                <a:solidFill>
                  <a:prstClr val="black"/>
                </a:solidFill>
              </a:rPr>
              <a:t>.</a:t>
            </a:r>
            <a:endParaRPr lang="ru-RU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20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332656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prstClr val="black"/>
                </a:solidFill>
              </a:rPr>
              <a:t>Постановка задачи</a:t>
            </a:r>
            <a:endParaRPr lang="ru-RU" sz="48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2049237"/>
            <a:ext cx="9036496" cy="40318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200" dirty="0" smtClean="0">
                <a:solidFill>
                  <a:prstClr val="black"/>
                </a:solidFill>
              </a:rPr>
              <a:t>Реализовать самостоятельную </a:t>
            </a:r>
            <a:r>
              <a:rPr lang="ru-RU" sz="3200" dirty="0" err="1" smtClean="0">
                <a:solidFill>
                  <a:prstClr val="black"/>
                </a:solidFill>
              </a:rPr>
              <a:t>форумную</a:t>
            </a:r>
            <a:r>
              <a:rPr lang="ru-RU" sz="3200" dirty="0" smtClean="0">
                <a:solidFill>
                  <a:prstClr val="black"/>
                </a:solidFill>
              </a:rPr>
              <a:t> </a:t>
            </a:r>
            <a:r>
              <a:rPr lang="en-US" sz="3200" dirty="0" smtClean="0">
                <a:solidFill>
                  <a:prstClr val="black"/>
                </a:solidFill>
              </a:rPr>
              <a:t>CMS</a:t>
            </a:r>
            <a:r>
              <a:rPr lang="ru-RU" sz="3200" dirty="0" smtClean="0">
                <a:solidFill>
                  <a:prstClr val="black"/>
                </a:solidFill>
              </a:rPr>
              <a:t>, </a:t>
            </a:r>
            <a:r>
              <a:rPr lang="ru-RU" sz="3200" dirty="0">
                <a:solidFill>
                  <a:prstClr val="black"/>
                </a:solidFill>
              </a:rPr>
              <a:t>удовлетворяющую следующим </a:t>
            </a:r>
            <a:r>
              <a:rPr lang="ru-RU" sz="3200" dirty="0" smtClean="0">
                <a:solidFill>
                  <a:prstClr val="black"/>
                </a:solidFill>
              </a:rPr>
              <a:t>требованиям:</a:t>
            </a:r>
          </a:p>
          <a:p>
            <a:r>
              <a:rPr lang="ru-RU" sz="3200" dirty="0" smtClean="0">
                <a:solidFill>
                  <a:prstClr val="black"/>
                </a:solidFill>
              </a:rPr>
              <a:t>- русскоязычный интерфейс</a:t>
            </a:r>
            <a:r>
              <a:rPr lang="en-US" sz="3200" dirty="0" smtClean="0">
                <a:solidFill>
                  <a:prstClr val="black"/>
                </a:solidFill>
              </a:rPr>
              <a:t>;</a:t>
            </a:r>
            <a:endParaRPr lang="ru-RU" sz="3200" dirty="0">
              <a:solidFill>
                <a:prstClr val="black"/>
              </a:solidFill>
            </a:endParaRPr>
          </a:p>
          <a:p>
            <a:r>
              <a:rPr lang="ru-RU" sz="3200" dirty="0" smtClean="0">
                <a:solidFill>
                  <a:prstClr val="black"/>
                </a:solidFill>
              </a:rPr>
              <a:t>- отсутствие перегруженности интерфейса</a:t>
            </a:r>
            <a:r>
              <a:rPr lang="en-US" sz="3200" dirty="0" smtClean="0">
                <a:solidFill>
                  <a:prstClr val="black"/>
                </a:solidFill>
              </a:rPr>
              <a:t>;</a:t>
            </a:r>
            <a:endParaRPr lang="ru-RU" sz="3200" dirty="0">
              <a:solidFill>
                <a:prstClr val="black"/>
              </a:solidFill>
            </a:endParaRPr>
          </a:p>
          <a:p>
            <a:r>
              <a:rPr lang="ru-RU" sz="3200" dirty="0" smtClean="0">
                <a:solidFill>
                  <a:prstClr val="black"/>
                </a:solidFill>
              </a:rPr>
              <a:t>- основн</a:t>
            </a:r>
            <a:r>
              <a:rPr lang="ru-RU" sz="3200" dirty="0">
                <a:solidFill>
                  <a:prstClr val="black"/>
                </a:solidFill>
              </a:rPr>
              <a:t>ы</a:t>
            </a:r>
            <a:r>
              <a:rPr lang="ru-RU" sz="3200" dirty="0" smtClean="0">
                <a:solidFill>
                  <a:prstClr val="black"/>
                </a:solidFill>
              </a:rPr>
              <a:t>е </a:t>
            </a:r>
            <a:r>
              <a:rPr lang="ru-RU" sz="3200" dirty="0">
                <a:solidFill>
                  <a:prstClr val="black"/>
                </a:solidFill>
              </a:rPr>
              <a:t>функции </a:t>
            </a:r>
            <a:r>
              <a:rPr lang="ru-RU" sz="3200" dirty="0" smtClean="0">
                <a:solidFill>
                  <a:prstClr val="black"/>
                </a:solidFill>
              </a:rPr>
              <a:t>форума</a:t>
            </a:r>
            <a:r>
              <a:rPr lang="en-US" sz="3200" dirty="0" smtClean="0">
                <a:solidFill>
                  <a:prstClr val="black"/>
                </a:solidFill>
              </a:rPr>
              <a:t>;</a:t>
            </a:r>
            <a:endParaRPr lang="ru-RU" sz="3200" dirty="0">
              <a:solidFill>
                <a:prstClr val="black"/>
              </a:solidFill>
            </a:endParaRPr>
          </a:p>
          <a:p>
            <a:r>
              <a:rPr lang="ru-RU" sz="3200" dirty="0" smtClean="0">
                <a:solidFill>
                  <a:prstClr val="black"/>
                </a:solidFill>
              </a:rPr>
              <a:t>- идентификация пользователя в системе</a:t>
            </a:r>
            <a:r>
              <a:rPr lang="en-US" sz="3200" dirty="0" smtClean="0">
                <a:solidFill>
                  <a:prstClr val="black"/>
                </a:solidFill>
              </a:rPr>
              <a:t>;</a:t>
            </a:r>
            <a:endParaRPr lang="ru-RU" sz="3200" dirty="0">
              <a:solidFill>
                <a:prstClr val="black"/>
              </a:solidFill>
            </a:endParaRPr>
          </a:p>
          <a:p>
            <a:r>
              <a:rPr lang="ru-RU" sz="3200" dirty="0" smtClean="0">
                <a:solidFill>
                  <a:prstClr val="black"/>
                </a:solidFill>
              </a:rPr>
              <a:t>- разделение </a:t>
            </a:r>
            <a:r>
              <a:rPr lang="ru-RU" sz="3200" dirty="0">
                <a:solidFill>
                  <a:prstClr val="black"/>
                </a:solidFill>
              </a:rPr>
              <a:t>прав </a:t>
            </a:r>
            <a:r>
              <a:rPr lang="ru-RU" sz="3200" dirty="0" smtClean="0">
                <a:solidFill>
                  <a:prstClr val="black"/>
                </a:solidFill>
              </a:rPr>
              <a:t>пользователей</a:t>
            </a:r>
            <a:r>
              <a:rPr lang="en-US" sz="3200" dirty="0" smtClean="0">
                <a:solidFill>
                  <a:prstClr val="black"/>
                </a:solidFill>
              </a:rPr>
              <a:t>;</a:t>
            </a:r>
            <a:r>
              <a:rPr lang="ru-RU" sz="3200" dirty="0" smtClean="0">
                <a:solidFill>
                  <a:prstClr val="black"/>
                </a:solidFill>
              </a:rPr>
              <a:t/>
            </a:r>
            <a:br>
              <a:rPr lang="ru-RU" sz="3200" dirty="0" smtClean="0">
                <a:solidFill>
                  <a:prstClr val="black"/>
                </a:solidFill>
              </a:rPr>
            </a:br>
            <a:r>
              <a:rPr lang="ru-RU" sz="3200" dirty="0" smtClean="0">
                <a:solidFill>
                  <a:prstClr val="black"/>
                </a:solidFill>
              </a:rPr>
              <a:t>- функции администрирования</a:t>
            </a:r>
            <a:r>
              <a:rPr lang="en-US" sz="3200" dirty="0" smtClean="0">
                <a:solidFill>
                  <a:prstClr val="black"/>
                </a:solidFill>
              </a:rPr>
              <a:t>.</a:t>
            </a:r>
            <a:endParaRPr lang="ru-RU" sz="32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7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32656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prstClr val="black"/>
                </a:solidFill>
              </a:rPr>
              <a:t>Используемые средства:</a:t>
            </a:r>
            <a:endParaRPr lang="ru-RU" sz="48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1164929"/>
            <a:ext cx="498473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000" dirty="0">
                <a:solidFill>
                  <a:prstClr val="black"/>
                </a:solidFill>
              </a:rPr>
              <a:t>Веб </a:t>
            </a:r>
            <a:r>
              <a:rPr lang="ru-RU" sz="3000" dirty="0" smtClean="0">
                <a:solidFill>
                  <a:prstClr val="black"/>
                </a:solidFill>
              </a:rPr>
              <a:t>сервер</a:t>
            </a:r>
            <a:r>
              <a:rPr lang="ru-RU" sz="3000" dirty="0">
                <a:solidFill>
                  <a:prstClr val="black"/>
                </a:solidFill>
              </a:rPr>
              <a:t>:</a:t>
            </a:r>
          </a:p>
          <a:p>
            <a:r>
              <a:rPr lang="en-US" sz="3000" dirty="0" smtClean="0">
                <a:solidFill>
                  <a:prstClr val="black"/>
                </a:solidFill>
              </a:rPr>
              <a:t>	</a:t>
            </a:r>
            <a:r>
              <a:rPr lang="en-US" sz="2400" dirty="0" smtClean="0">
                <a:solidFill>
                  <a:prstClr val="black"/>
                </a:solidFill>
              </a:rPr>
              <a:t>- XAMPP</a:t>
            </a:r>
            <a:endParaRPr lang="ru-RU" sz="2400" dirty="0" smtClean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2181868"/>
            <a:ext cx="498473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000" dirty="0">
                <a:solidFill>
                  <a:prstClr val="black"/>
                </a:solidFill>
              </a:rPr>
              <a:t>Среда </a:t>
            </a:r>
            <a:r>
              <a:rPr lang="ru-RU" sz="3000" dirty="0" smtClean="0">
                <a:solidFill>
                  <a:prstClr val="black"/>
                </a:solidFill>
              </a:rPr>
              <a:t>разработки:</a:t>
            </a:r>
            <a:endParaRPr lang="ru-RU" sz="3000" dirty="0">
              <a:solidFill>
                <a:prstClr val="black"/>
              </a:solidFill>
            </a:endParaRPr>
          </a:p>
          <a:p>
            <a:r>
              <a:rPr lang="en-US" sz="3000" dirty="0" smtClean="0">
                <a:solidFill>
                  <a:prstClr val="black"/>
                </a:solidFill>
              </a:rPr>
              <a:t>	</a:t>
            </a:r>
            <a:r>
              <a:rPr lang="en-US" sz="2400" dirty="0" smtClean="0">
                <a:solidFill>
                  <a:prstClr val="black"/>
                </a:solidFill>
              </a:rPr>
              <a:t>- </a:t>
            </a:r>
            <a:r>
              <a:rPr lang="en-US" sz="2400" dirty="0" err="1" smtClean="0">
                <a:solidFill>
                  <a:prstClr val="black"/>
                </a:solidFill>
              </a:rPr>
              <a:t>NetBeans</a:t>
            </a:r>
            <a:endParaRPr lang="ru-RU" sz="2400" dirty="0" smtClean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3198807"/>
            <a:ext cx="895693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000" dirty="0" smtClean="0">
                <a:solidFill>
                  <a:prstClr val="black"/>
                </a:solidFill>
              </a:rPr>
              <a:t>Средства отладки:</a:t>
            </a:r>
            <a:endParaRPr lang="ru-RU" sz="3000" dirty="0">
              <a:solidFill>
                <a:prstClr val="black"/>
              </a:solidFill>
            </a:endParaRPr>
          </a:p>
          <a:p>
            <a:pPr lvl="2"/>
            <a:r>
              <a:rPr lang="en-US" sz="2400" dirty="0" smtClean="0">
                <a:solidFill>
                  <a:prstClr val="black"/>
                </a:solidFill>
              </a:rPr>
              <a:t>- Opera Dragonfly</a:t>
            </a:r>
            <a:r>
              <a:rPr lang="ru-RU" sz="2400" dirty="0" smtClean="0">
                <a:solidFill>
                  <a:prstClr val="black"/>
                </a:solidFill>
              </a:rPr>
              <a:t>, отладчик </a:t>
            </a:r>
            <a:r>
              <a:rPr lang="en-US" sz="2400" dirty="0" smtClean="0">
                <a:solidFill>
                  <a:prstClr val="black"/>
                </a:solidFill>
              </a:rPr>
              <a:t>Google</a:t>
            </a:r>
            <a:r>
              <a:rPr lang="ru-RU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Chrome, </a:t>
            </a:r>
            <a:r>
              <a:rPr lang="en-US" sz="2400" dirty="0" err="1" smtClean="0">
                <a:solidFill>
                  <a:prstClr val="black"/>
                </a:solidFill>
              </a:rPr>
              <a:t>NetBeans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Xdebug</a:t>
            </a:r>
            <a:endParaRPr lang="ru-RU" sz="2400" dirty="0" smtClean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2" y="4123413"/>
            <a:ext cx="498473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000" dirty="0" smtClean="0">
                <a:solidFill>
                  <a:prstClr val="black"/>
                </a:solidFill>
              </a:rPr>
              <a:t>Система </a:t>
            </a:r>
            <a:r>
              <a:rPr lang="ru-RU" sz="3000" dirty="0">
                <a:solidFill>
                  <a:prstClr val="black"/>
                </a:solidFill>
              </a:rPr>
              <a:t>контроля </a:t>
            </a:r>
            <a:r>
              <a:rPr lang="ru-RU" sz="3000" dirty="0" smtClean="0">
                <a:solidFill>
                  <a:prstClr val="black"/>
                </a:solidFill>
              </a:rPr>
              <a:t>версий:</a:t>
            </a:r>
            <a:endParaRPr lang="ru-RU" sz="3000" dirty="0">
              <a:solidFill>
                <a:prstClr val="black"/>
              </a:solidFill>
            </a:endParaRPr>
          </a:p>
          <a:p>
            <a:r>
              <a:rPr lang="en-US" sz="3000" dirty="0" smtClean="0">
                <a:solidFill>
                  <a:prstClr val="black"/>
                </a:solidFill>
              </a:rPr>
              <a:t>	</a:t>
            </a:r>
            <a:r>
              <a:rPr lang="en-US" sz="2400" dirty="0" smtClean="0">
                <a:solidFill>
                  <a:prstClr val="black"/>
                </a:solidFill>
              </a:rPr>
              <a:t>- </a:t>
            </a:r>
            <a:r>
              <a:rPr lang="en-US" sz="2400" dirty="0" err="1" smtClean="0">
                <a:solidFill>
                  <a:prstClr val="black"/>
                </a:solidFill>
              </a:rPr>
              <a:t>Git</a:t>
            </a:r>
            <a:endParaRPr lang="ru-RU" sz="2400" dirty="0" smtClean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5325015"/>
            <a:ext cx="878497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000" dirty="0">
                <a:solidFill>
                  <a:prstClr val="black"/>
                </a:solidFill>
              </a:rPr>
              <a:t>Вспомогательные </a:t>
            </a:r>
            <a:r>
              <a:rPr lang="ru-RU" sz="3000" dirty="0" smtClean="0">
                <a:solidFill>
                  <a:prstClr val="black"/>
                </a:solidFill>
              </a:rPr>
              <a:t>средства:</a:t>
            </a:r>
            <a:endParaRPr lang="ru-RU" sz="3000" dirty="0">
              <a:solidFill>
                <a:prstClr val="black"/>
              </a:solidFill>
            </a:endParaRPr>
          </a:p>
          <a:p>
            <a:r>
              <a:rPr lang="en-US" sz="3000" dirty="0" smtClean="0">
                <a:solidFill>
                  <a:prstClr val="black"/>
                </a:solidFill>
              </a:rPr>
              <a:t>	</a:t>
            </a:r>
            <a:r>
              <a:rPr lang="en-US" sz="2400" dirty="0" smtClean="0">
                <a:solidFill>
                  <a:prstClr val="black"/>
                </a:solidFill>
              </a:rPr>
              <a:t>- Skype, Visio</a:t>
            </a:r>
            <a:endParaRPr lang="ru-RU" sz="2400" dirty="0" smtClean="0">
              <a:solidFill>
                <a:prstClr val="black"/>
              </a:solidFill>
            </a:endParaRPr>
          </a:p>
          <a:p>
            <a:r>
              <a:rPr lang="ru-RU" sz="2400" dirty="0">
                <a:solidFill>
                  <a:prstClr val="black"/>
                </a:solidFill>
              </a:rPr>
              <a:t>	</a:t>
            </a:r>
            <a:r>
              <a:rPr lang="ru-RU" sz="2400" dirty="0" smtClean="0">
                <a:solidFill>
                  <a:prstClr val="black"/>
                </a:solidFill>
              </a:rPr>
              <a:t>- </a:t>
            </a:r>
            <a:r>
              <a:rPr lang="en-US" sz="2400" dirty="0" smtClean="0">
                <a:solidFill>
                  <a:prstClr val="black"/>
                </a:solidFill>
              </a:rPr>
              <a:t>Opera, Google Chrome, Firefox,</a:t>
            </a:r>
            <a:r>
              <a:rPr lang="ru-RU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Internet</a:t>
            </a:r>
            <a:r>
              <a:rPr lang="ru-RU" sz="2400" dirty="0">
                <a:solidFill>
                  <a:prstClr val="black"/>
                </a:solidFill>
              </a:rPr>
              <a:t>  </a:t>
            </a:r>
            <a:r>
              <a:rPr lang="en-US" sz="2400" dirty="0">
                <a:solidFill>
                  <a:prstClr val="black"/>
                </a:solidFill>
              </a:rPr>
              <a:t>Explorer </a:t>
            </a:r>
            <a:r>
              <a:rPr lang="en-US" sz="2400" dirty="0" smtClean="0">
                <a:solidFill>
                  <a:prstClr val="black"/>
                </a:solidFill>
              </a:rPr>
              <a:t>9 </a:t>
            </a:r>
            <a:endParaRPr lang="ru-RU" sz="24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13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-36675"/>
            <a:ext cx="828092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Логическое проектирование базы данных</a:t>
            </a:r>
            <a:endParaRPr lang="ru-RU" sz="4800" dirty="0">
              <a:solidFill>
                <a:schemeClr val="bg1"/>
              </a:solidFill>
            </a:endParaRPr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12" y="2204864"/>
            <a:ext cx="8282656" cy="258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3548" y="5157192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Идентифицирующее отношение между сущностью «тема» и «категория»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4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-36675"/>
            <a:ext cx="828092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Физическое проектирование базы данных</a:t>
            </a:r>
            <a:endParaRPr lang="ru-RU" sz="4800" dirty="0">
              <a:solidFill>
                <a:schemeClr val="bg1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160" y="3140968"/>
            <a:ext cx="1676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140968"/>
            <a:ext cx="19431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068638"/>
            <a:ext cx="1531937" cy="176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423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5657"/>
            <a:ext cx="8280920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Проектирование модулей.</a:t>
            </a:r>
          </a:p>
          <a:p>
            <a:r>
              <a:rPr lang="ru-RU" sz="3600" dirty="0" smtClean="0">
                <a:solidFill>
                  <a:schemeClr val="bg1"/>
                </a:solidFill>
              </a:rPr>
              <a:t>Регистрация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76" y="1532985"/>
            <a:ext cx="4111612" cy="2055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24" y="3717032"/>
            <a:ext cx="4131769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88024" y="2376222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 - Верно введенные данные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55728" y="4684494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 - Неверно введенные данные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28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5657"/>
            <a:ext cx="8280920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Проектирование модулей.</a:t>
            </a:r>
          </a:p>
          <a:p>
            <a:r>
              <a:rPr lang="ru-RU" sz="3600" dirty="0" smtClean="0">
                <a:solidFill>
                  <a:schemeClr val="bg1"/>
                </a:solidFill>
              </a:rPr>
              <a:t>Профиль пользователя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9" y="1628775"/>
            <a:ext cx="3461946" cy="46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628775"/>
            <a:ext cx="4247366" cy="46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656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азовая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Другая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Базовая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Базовая">
  <a:themeElements>
    <a:clrScheme name="Другая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Другая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Базовая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Базовая">
  <a:themeElements>
    <a:clrScheme name="Другая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Другая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Базовая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Базовая">
  <a:themeElements>
    <a:clrScheme name="Другая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азовая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650</TotalTime>
  <Words>175</Words>
  <Application>Microsoft Office PowerPoint</Application>
  <PresentationFormat>Экран (4:3)</PresentationFormat>
  <Paragraphs>47</Paragraphs>
  <Slides>12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4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Базовая</vt:lpstr>
      <vt:lpstr>1_Базовая</vt:lpstr>
      <vt:lpstr>2_Базовая</vt:lpstr>
      <vt:lpstr>3_Базовая</vt:lpstr>
      <vt:lpstr>Visio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Dem0n13</dc:creator>
  <cp:lastModifiedBy>serzh</cp:lastModifiedBy>
  <cp:revision>63</cp:revision>
  <dcterms:created xsi:type="dcterms:W3CDTF">2012-05-30T18:18:36Z</dcterms:created>
  <dcterms:modified xsi:type="dcterms:W3CDTF">2012-06-17T14:57:49Z</dcterms:modified>
</cp:coreProperties>
</file>