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309" r:id="rId2"/>
    <p:sldId id="310" r:id="rId3"/>
    <p:sldId id="311" r:id="rId4"/>
    <p:sldId id="261" r:id="rId5"/>
    <p:sldId id="268" r:id="rId6"/>
    <p:sldId id="269" r:id="rId7"/>
    <p:sldId id="312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313" r:id="rId16"/>
    <p:sldId id="314" r:id="rId17"/>
    <p:sldId id="315" r:id="rId18"/>
    <p:sldId id="319" r:id="rId19"/>
    <p:sldId id="298" r:id="rId20"/>
    <p:sldId id="299" r:id="rId21"/>
    <p:sldId id="316" r:id="rId22"/>
    <p:sldId id="317" r:id="rId23"/>
    <p:sldId id="300" r:id="rId24"/>
    <p:sldId id="301" r:id="rId25"/>
    <p:sldId id="302" r:id="rId26"/>
    <p:sldId id="307" r:id="rId27"/>
    <p:sldId id="308" r:id="rId28"/>
    <p:sldId id="318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Заголовки" id="{F5D1D464-8675-4A77-B998-BF06C76A958E}">
          <p14:sldIdLst>
            <p14:sldId id="309"/>
          </p14:sldIdLst>
        </p14:section>
        <p14:section name="1д) Что такое CMS, основные понятия. Роль форума на современном этапе" id="{51B5F363-7A1B-4829-BF7A-4B06AA72B7F3}">
          <p14:sldIdLst>
            <p14:sldId id="310"/>
            <p14:sldId id="311"/>
          </p14:sldIdLst>
        </p14:section>
        <p14:section name="2с) Аналогичные продукты, их достоинства и недостатки, постановка нашей задачи" id="{753AA875-BC36-4318-9B50-6DB1398E2110}">
          <p14:sldIdLst>
            <p14:sldId id="261"/>
            <p14:sldId id="268"/>
            <p14:sldId id="269"/>
          </p14:sldIdLst>
        </p14:section>
        <p14:section name="3д) Анализ использованных технологий" id="{A2434A8F-240A-40BE-B608-8623C7F61908}">
          <p14:sldIdLst>
            <p14:sldId id="312"/>
          </p14:sldIdLst>
        </p14:section>
        <p14:section name="4с) Анализ и выбор средств" id="{3B18B4A9-CBEE-4C21-A74B-60843B6B25B5}">
          <p14:sldIdLst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5д) Архитектура" id="{E5DDE096-B03B-4463-8A3F-95DC81E960E1}">
          <p14:sldIdLst>
            <p14:sldId id="313"/>
            <p14:sldId id="314"/>
            <p14:sldId id="315"/>
            <p14:sldId id="319"/>
          </p14:sldIdLst>
        </p14:section>
        <p14:section name="6с) Базы данных" id="{493FB7D1-C456-429C-AD85-80737B8C1226}">
          <p14:sldIdLst>
            <p14:sldId id="298"/>
            <p14:sldId id="299"/>
          </p14:sldIdLst>
        </p14:section>
        <p14:section name="7д) Программные модули, внешний вид" id="{F89E3ACF-B6EF-4E4F-8AE1-B9B8BE2C4883}">
          <p14:sldIdLst>
            <p14:sldId id="316"/>
            <p14:sldId id="317"/>
          </p14:sldIdLst>
        </p14:section>
        <p14:section name="8с) Программные модули, безопасность" id="{65A17376-D27D-40C0-A3BC-9647606D1575}">
          <p14:sldIdLst>
            <p14:sldId id="300"/>
            <p14:sldId id="301"/>
            <p14:sldId id="302"/>
            <p14:sldId id="307"/>
            <p14:sldId id="308"/>
          </p14:sldIdLst>
        </p14:section>
        <p14:section name="9д) Подведение итогов работы" id="{2A1810A7-958F-45F6-A966-B5D3FD556F9C}">
          <p14:sldIdLst>
            <p14:sldId id="31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9209" autoAdjust="0"/>
  </p:normalViewPr>
  <p:slideViewPr>
    <p:cSldViewPr>
      <p:cViewPr varScale="1">
        <p:scale>
          <a:sx n="118" d="100"/>
          <a:sy n="118" d="100"/>
        </p:scale>
        <p:origin x="-1434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D2577-27A9-48D8-B09C-5DF8AFE9C2EC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34D2577-27A9-48D8-B09C-5DF8AFE9C2EC}" type="datetimeFigureOut">
              <a:rPr lang="ru-RU" smtClean="0"/>
              <a:t>11.06.2012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2FD049D-D713-4090-9976-7AFA76CAD43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2274838"/>
            <a:ext cx="8280920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Проектирование и разработка </a:t>
            </a:r>
            <a:r>
              <a:rPr lang="ru-RU" sz="4800" dirty="0" err="1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форумной</a:t>
            </a:r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системы управления контентом 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(CMS)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94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/>
              <a:t>Среды разработки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69116" y="5259397"/>
            <a:ext cx="903649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3200" dirty="0" err="1"/>
              <a:t>NetBeans</a:t>
            </a:r>
            <a:r>
              <a:rPr lang="ru-RU" sz="3200" dirty="0"/>
              <a:t> IDE — свободная интегрированная среда разработки приложений (</a:t>
            </a:r>
            <a:r>
              <a:rPr lang="ru-RU" sz="3200" dirty="0" smtClean="0"/>
              <a:t>IDE)</a:t>
            </a:r>
            <a:endParaRPr lang="ru-RU" sz="32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268413"/>
            <a:ext cx="5039841" cy="349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346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28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/>
              <a:t>Средства отладки. </a:t>
            </a:r>
          </a:p>
          <a:p>
            <a:r>
              <a:rPr lang="ru-RU" sz="3600" dirty="0"/>
              <a:t>К</a:t>
            </a:r>
            <a:r>
              <a:rPr lang="ru-RU" sz="3600" dirty="0" smtClean="0"/>
              <a:t>лиентская часть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9116" y="5505618"/>
            <a:ext cx="903649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sz="3200" dirty="0" smtClean="0"/>
              <a:t>Opera Dragonfly – </a:t>
            </a:r>
            <a:r>
              <a:rPr lang="ru-RU" sz="3200" dirty="0" smtClean="0"/>
              <a:t>отладчик браузера </a:t>
            </a:r>
            <a:r>
              <a:rPr lang="en-US" sz="3200" dirty="0" smtClean="0"/>
              <a:t>Opera</a:t>
            </a:r>
            <a:endParaRPr lang="ru-RU" sz="32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57338"/>
            <a:ext cx="594360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538" y="1557338"/>
            <a:ext cx="251095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191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/>
              <a:t>Средства отладки. </a:t>
            </a:r>
            <a:endParaRPr lang="ru-RU" sz="4800" dirty="0"/>
          </a:p>
          <a:p>
            <a:r>
              <a:rPr lang="ru-RU" sz="3600" dirty="0"/>
              <a:t>С</a:t>
            </a:r>
            <a:r>
              <a:rPr lang="ru-RU" sz="3600" dirty="0" smtClean="0"/>
              <a:t>ерверная часть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9116" y="5505618"/>
            <a:ext cx="903649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3200" dirty="0" err="1" smtClean="0"/>
              <a:t>Xdebug</a:t>
            </a:r>
            <a:r>
              <a:rPr lang="ru-RU" sz="3200" dirty="0" smtClean="0"/>
              <a:t> </a:t>
            </a:r>
            <a:r>
              <a:rPr lang="en-US" sz="3200" dirty="0" smtClean="0"/>
              <a:t>– </a:t>
            </a:r>
            <a:r>
              <a:rPr lang="ru-RU" sz="3200" dirty="0" smtClean="0"/>
              <a:t>отладчик</a:t>
            </a:r>
            <a:r>
              <a:rPr lang="en-US" sz="3200" dirty="0"/>
              <a:t> </a:t>
            </a:r>
            <a:r>
              <a:rPr lang="en-US" sz="3200" dirty="0" err="1"/>
              <a:t>NetBeans</a:t>
            </a:r>
            <a:endParaRPr lang="ru-RU" sz="32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700213"/>
            <a:ext cx="4680619" cy="360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696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/>
              <a:t>Система контроля версий программного кода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69116" y="5259397"/>
            <a:ext cx="9036496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sz="3200" dirty="0" err="1" smtClean="0"/>
              <a:t>Git</a:t>
            </a:r>
            <a:r>
              <a:rPr lang="en-US" sz="3200" dirty="0" smtClean="0"/>
              <a:t> – </a:t>
            </a:r>
            <a:r>
              <a:rPr lang="ru-RU" sz="3200" dirty="0"/>
              <a:t>распределённая система управления версиями программного кода</a:t>
            </a:r>
            <a:endParaRPr lang="ru-RU" sz="320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2038350"/>
            <a:ext cx="904875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978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/>
              <a:t>Вспомогательные средства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2636912"/>
            <a:ext cx="903649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lvl="0" indent="-457200">
              <a:buFontTx/>
              <a:buChar char="-"/>
            </a:pPr>
            <a:r>
              <a:rPr lang="en-US" sz="3200" dirty="0" smtClean="0"/>
              <a:t>Skype (</a:t>
            </a:r>
            <a:r>
              <a:rPr lang="ru-RU" sz="3200" dirty="0" smtClean="0"/>
              <a:t>программа </a:t>
            </a:r>
            <a:r>
              <a:rPr lang="ru-RU" sz="3200" dirty="0"/>
              <a:t>интернет </a:t>
            </a:r>
            <a:r>
              <a:rPr lang="ru-RU" sz="3200" dirty="0" smtClean="0"/>
              <a:t>телефонии)</a:t>
            </a:r>
            <a:r>
              <a:rPr lang="en-US" sz="3200" dirty="0" smtClean="0"/>
              <a:t>;</a:t>
            </a:r>
            <a:endParaRPr lang="ru-RU" sz="3200" dirty="0" smtClean="0"/>
          </a:p>
          <a:p>
            <a:pPr marL="457200" lvl="0" indent="-457200">
              <a:buFontTx/>
              <a:buChar char="-"/>
            </a:pPr>
            <a:r>
              <a:rPr lang="en-US" sz="3200" dirty="0" smtClean="0"/>
              <a:t>Microsoft Visio (</a:t>
            </a:r>
            <a:r>
              <a:rPr lang="ru-RU" sz="3200" dirty="0" smtClean="0"/>
              <a:t>рисование схем)</a:t>
            </a:r>
            <a:r>
              <a:rPr lang="en-US" sz="3200" dirty="0" smtClean="0"/>
              <a:t>;</a:t>
            </a:r>
            <a:endParaRPr lang="ru-RU" sz="3200" dirty="0" smtClean="0"/>
          </a:p>
          <a:p>
            <a:pPr marL="457200" lvl="0" indent="-457200">
              <a:buFontTx/>
              <a:buChar char="-"/>
            </a:pPr>
            <a:r>
              <a:rPr lang="ru-RU" sz="3200" dirty="0" smtClean="0"/>
              <a:t>Браузеры </a:t>
            </a:r>
            <a:r>
              <a:rPr lang="en-US" sz="3200" dirty="0" smtClean="0"/>
              <a:t>(Opera, Google Chrome).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09089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133425"/>
              </p:ext>
            </p:extLst>
          </p:nvPr>
        </p:nvGraphicFramePr>
        <p:xfrm>
          <a:off x="74775" y="2236626"/>
          <a:ext cx="5213160" cy="3766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Visio" r:id="rId3" imgW="4714900" imgH="3406320" progId="Visio.Drawing.11">
                  <p:embed/>
                </p:oleObj>
              </mc:Choice>
              <mc:Fallback>
                <p:oleObj name="Visio" r:id="rId3" imgW="4714900" imgH="34063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775" y="2236626"/>
                        <a:ext cx="5213160" cy="3766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98211"/>
              </p:ext>
            </p:extLst>
          </p:nvPr>
        </p:nvGraphicFramePr>
        <p:xfrm>
          <a:off x="5362710" y="2002755"/>
          <a:ext cx="3706515" cy="4234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Visio" r:id="rId5" imgW="3455000" imgH="3946320" progId="Visio.Drawing.11">
                  <p:embed/>
                </p:oleObj>
              </mc:Choice>
              <mc:Fallback>
                <p:oleObj name="Visio" r:id="rId5" imgW="3455000" imgH="39463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62710" y="2002755"/>
                        <a:ext cx="3706515" cy="42345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2089" y="1272209"/>
            <a:ext cx="32038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MVC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1268760"/>
            <a:ext cx="336037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MVP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33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824706"/>
              </p:ext>
            </p:extLst>
          </p:nvPr>
        </p:nvGraphicFramePr>
        <p:xfrm>
          <a:off x="1658242" y="1196752"/>
          <a:ext cx="7234238" cy="553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Visio" r:id="rId3" imgW="7234971" imgH="5531760" progId="Visio.Drawing.11">
                  <p:embed/>
                </p:oleObj>
              </mc:Choice>
              <mc:Fallback>
                <p:oleObj name="Visio" r:id="rId3" imgW="7234971" imgH="55317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8242" y="1196752"/>
                        <a:ext cx="7234238" cy="553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7930" y="1268760"/>
            <a:ext cx="569222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Централизованная </a:t>
            </a:r>
          </a:p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схема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32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268760"/>
            <a:ext cx="569222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Распределенная схема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758103"/>
              </p:ext>
            </p:extLst>
          </p:nvPr>
        </p:nvGraphicFramePr>
        <p:xfrm>
          <a:off x="395593" y="2276873"/>
          <a:ext cx="8352814" cy="4035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Visio" r:id="rId3" imgW="7954875" imgH="3843720" progId="Visio.Drawing.11">
                  <p:embed/>
                </p:oleObj>
              </mc:Choice>
              <mc:Fallback>
                <p:oleObj name="Visio" r:id="rId3" imgW="7954875" imgH="384372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93" y="2276873"/>
                        <a:ext cx="8352814" cy="4035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91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Архитектура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268760"/>
            <a:ext cx="569222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Модульная схема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794601"/>
              </p:ext>
            </p:extLst>
          </p:nvPr>
        </p:nvGraphicFramePr>
        <p:xfrm>
          <a:off x="234156" y="2060848"/>
          <a:ext cx="8675688" cy="402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Visio" r:id="rId3" imgW="8675049" imgH="4026240" progId="Visio.Drawing.11">
                  <p:embed/>
                </p:oleObj>
              </mc:Choice>
              <mc:Fallback>
                <p:oleObj name="Visio" r:id="rId3" imgW="8675049" imgH="402624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156" y="2060848"/>
                        <a:ext cx="8675688" cy="402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884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/>
              <a:t>Логическое проектирование базы данных</a:t>
            </a:r>
            <a:endParaRPr lang="ru-RU" sz="4800" dirty="0"/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12" y="2204864"/>
            <a:ext cx="8282656" cy="258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5546" y="5157192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Идентифицирующее отношение между сущностью «тема» и «категория»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8717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17" y="65262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Категории веб-приложений, использующих 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CMS: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589" y="2831982"/>
            <a:ext cx="8280920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информационные ресурсы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интернет-представительства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веб-сервисы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комбинированные веб-сервисы</a:t>
            </a:r>
          </a:p>
        </p:txBody>
      </p:sp>
    </p:spTree>
    <p:extLst>
      <p:ext uri="{BB962C8B-B14F-4D97-AF65-F5344CB8AC3E}">
        <p14:creationId xmlns:p14="http://schemas.microsoft.com/office/powerpoint/2010/main" val="306831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-36675"/>
            <a:ext cx="82809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/>
              <a:t>Физическое проектирование базы данных</a:t>
            </a:r>
            <a:endParaRPr lang="ru-RU" sz="48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160" y="3140968"/>
            <a:ext cx="1676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140968"/>
            <a:ext cx="19431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068638"/>
            <a:ext cx="1531937" cy="176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58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Модули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196752"/>
            <a:ext cx="79208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Модуль навигации «Хлебные крошки»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8" b="24385"/>
          <a:stretch/>
        </p:blipFill>
        <p:spPr bwMode="auto">
          <a:xfrm>
            <a:off x="219785" y="2335764"/>
            <a:ext cx="4464496" cy="432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69678" y="1951672"/>
            <a:ext cx="422280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3600" dirty="0" err="1" smtClean="0">
                <a:solidFill>
                  <a:schemeClr val="tx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bread_crumbs.php</a:t>
            </a:r>
            <a:endParaRPr lang="en-US" sz="3600" dirty="0" smtClean="0">
              <a:solidFill>
                <a:schemeClr val="tx2">
                  <a:lumMod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en-US" sz="3600" dirty="0" err="1" smtClean="0">
                <a:solidFill>
                  <a:schemeClr val="tx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nav-item.tpl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3429000"/>
            <a:ext cx="79208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Модуль авторизации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27" y="4620655"/>
            <a:ext cx="320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71" y="5373216"/>
            <a:ext cx="4666830" cy="352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871900" y="4276892"/>
            <a:ext cx="402057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ru-RU" sz="3600" dirty="0" err="1" smtClean="0">
                <a:solidFill>
                  <a:schemeClr val="tx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log_reg.php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ru-RU" sz="3600" dirty="0" err="1">
                <a:solidFill>
                  <a:schemeClr val="tx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login-hello.tpl</a:t>
            </a:r>
            <a:endParaRPr lang="ru-RU" sz="3600" dirty="0">
              <a:solidFill>
                <a:schemeClr val="tx2">
                  <a:lumMod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algn="r"/>
            <a:r>
              <a:rPr lang="ru-RU" sz="3600" dirty="0" err="1" smtClean="0">
                <a:solidFill>
                  <a:schemeClr val="tx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login-form.tpl</a:t>
            </a:r>
            <a:endParaRPr lang="ru-RU" sz="3600" dirty="0" smtClean="0">
              <a:solidFill>
                <a:schemeClr val="tx2">
                  <a:lumMod val="2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15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90959"/>
            <a:ext cx="864096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Внешний вид веб-приложения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145066"/>
            <a:ext cx="8892480" cy="2062103"/>
          </a:xfrm>
          <a:prstGeom prst="rect">
            <a:avLst/>
          </a:prstGeom>
          <a:noFill/>
        </p:spPr>
        <p:txBody>
          <a:bodyPr wrap="square" numCol="2" rtlCol="0" anchor="ctr">
            <a:spAutoFit/>
          </a:bodyPr>
          <a:lstStyle/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Шаблонизатор</a:t>
            </a:r>
          </a:p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Шаблоны</a:t>
            </a:r>
          </a:p>
          <a:p>
            <a:pPr marL="742950" indent="-742950">
              <a:buAutoNum type="arabicPeriod"/>
            </a:pPr>
            <a:endParaRPr lang="ru-RU" sz="32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742950" indent="-742950">
              <a:buAutoNum type="arabicPeriod"/>
            </a:pPr>
            <a:endParaRPr lang="ru-RU" sz="3200" dirty="0" smtClean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Стили</a:t>
            </a:r>
          </a:p>
          <a:p>
            <a:pPr marL="742950" indent="-742950">
              <a:buAutoNum type="arabicPeriod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Клиентские скрипты</a:t>
            </a:r>
            <a:endParaRPr lang="ru-RU" sz="32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898757"/>
              </p:ext>
            </p:extLst>
          </p:nvPr>
        </p:nvGraphicFramePr>
        <p:xfrm>
          <a:off x="308769" y="2348880"/>
          <a:ext cx="8526462" cy="402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Visio" r:id="rId3" imgW="8526746" imgH="4026780" progId="Visio.Drawing.11">
                  <p:embed/>
                </p:oleObj>
              </mc:Choice>
              <mc:Fallback>
                <p:oleObj name="Visio" r:id="rId3" imgW="8526746" imgH="402678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8769" y="2348880"/>
                        <a:ext cx="8526462" cy="4027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262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/>
              <a:t>Проектирование модулей.</a:t>
            </a:r>
          </a:p>
          <a:p>
            <a:r>
              <a:rPr lang="ru-RU" sz="3600" dirty="0" smtClean="0"/>
              <a:t>Регистрация</a:t>
            </a:r>
            <a:endParaRPr lang="ru-RU" sz="36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76" y="1532985"/>
            <a:ext cx="4111612" cy="2055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24" y="3717032"/>
            <a:ext cx="4131769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88024" y="2376222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- Верно введенные данные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755728" y="468449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- Неверно введенные данные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73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/>
              <a:t>Проектирование модулей.</a:t>
            </a:r>
          </a:p>
          <a:p>
            <a:r>
              <a:rPr lang="ru-RU" sz="3600" dirty="0" smtClean="0"/>
              <a:t>Профиль пользователя</a:t>
            </a:r>
            <a:endParaRPr lang="ru-RU" sz="3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9" y="1628775"/>
            <a:ext cx="3461946" cy="46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28775"/>
            <a:ext cx="4247366" cy="46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414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55657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/>
              <a:t>Проектирование модулей.</a:t>
            </a:r>
          </a:p>
          <a:p>
            <a:r>
              <a:rPr lang="ru-RU" sz="3600" dirty="0" smtClean="0"/>
              <a:t>Разделы форума</a:t>
            </a:r>
            <a:endParaRPr lang="ru-RU" sz="3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58" y="1700808"/>
            <a:ext cx="782955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64" y="1700808"/>
            <a:ext cx="8265734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64" y="1700808"/>
            <a:ext cx="81915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461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/>
              <a:t>Проектирование модулей.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019447"/>
              </p:ext>
            </p:extLst>
          </p:nvPr>
        </p:nvGraphicFramePr>
        <p:xfrm>
          <a:off x="4860032" y="1844824"/>
          <a:ext cx="3905250" cy="393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Visio" r:id="rId3" imgW="6322461" imgH="6354180" progId="Visio.Drawing.11">
                  <p:embed/>
                </p:oleObj>
              </mc:Choice>
              <mc:Fallback>
                <p:oleObj name="Visio" r:id="rId3" imgW="6322461" imgH="63541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844824"/>
                        <a:ext cx="3905250" cy="393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505274"/>
              </p:ext>
            </p:extLst>
          </p:nvPr>
        </p:nvGraphicFramePr>
        <p:xfrm>
          <a:off x="371475" y="1988840"/>
          <a:ext cx="4200525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Visio" r:id="rId5" imgW="5741676" imgH="4985280" progId="Visio.Drawing.11">
                  <p:embed/>
                </p:oleObj>
              </mc:Choice>
              <mc:Fallback>
                <p:oleObj name="Visio" r:id="rId5" imgW="5741676" imgH="49852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1988840"/>
                        <a:ext cx="4200525" cy="363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1196752"/>
            <a:ext cx="5689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Механизм разделения прав</a:t>
            </a:r>
          </a:p>
        </p:txBody>
      </p:sp>
    </p:spTree>
    <p:extLst>
      <p:ext uri="{BB962C8B-B14F-4D97-AF65-F5344CB8AC3E}">
        <p14:creationId xmlns:p14="http://schemas.microsoft.com/office/powerpoint/2010/main" val="107586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22412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/>
              <a:t>Проектирование модулей.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28" y="2492896"/>
            <a:ext cx="303847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607" y="2748942"/>
            <a:ext cx="5271417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1196752"/>
            <a:ext cx="5689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Шифрование </a:t>
            </a:r>
            <a:r>
              <a:rPr lang="en-US" sz="3600" dirty="0" smtClean="0"/>
              <a:t>MD5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39678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9231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Итоги работы: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52" y="909459"/>
            <a:ext cx="9036496" cy="59093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Рассмотрена предметная область, поставлена задача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Рассмотрены и учтены плюсы и минусы аналогов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Выбраны современные и эффективные технологии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Выбран удобный инструментарий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Разработана архитектура и модули веб-приложения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Разработана база </a:t>
            </a:r>
            <a:r>
              <a:rPr lang="ru-RU" sz="2800" dirty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данных веб-приложения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Разработан пользовательский интерфейс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Обеспечена безопасность веб-приложения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Разработана документация для успешного внедрения</a:t>
            </a:r>
          </a:p>
        </p:txBody>
      </p:sp>
    </p:spTree>
    <p:extLst>
      <p:ext uri="{BB962C8B-B14F-4D97-AF65-F5344CB8AC3E}">
        <p14:creationId xmlns:p14="http://schemas.microsoft.com/office/powerpoint/2010/main" val="12719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50089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Основные признаки форума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: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52" y="1832789"/>
            <a:ext cx="9036496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иерархия: категории </a:t>
            </a:r>
            <a:r>
              <a:rPr lang="en-US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&gt; </a:t>
            </a: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темы </a:t>
            </a:r>
            <a:r>
              <a:rPr lang="en-US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&gt; </a:t>
            </a: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сообщения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информация: тема, содержание, автор, время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механизмы обеспечения порядка в дискуссиях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разделение прав доступа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возможность идентификации пользователя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2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отсутствие динамики «реального времени»</a:t>
            </a:r>
          </a:p>
        </p:txBody>
      </p:sp>
    </p:spTree>
    <p:extLst>
      <p:ext uri="{BB962C8B-B14F-4D97-AF65-F5344CB8AC3E}">
        <p14:creationId xmlns:p14="http://schemas.microsoft.com/office/powerpoint/2010/main" val="27723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17" y="10219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Виды </a:t>
            </a:r>
            <a:r>
              <a:rPr lang="ru-RU" sz="4800" dirty="0" err="1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форумных</a:t>
            </a:r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48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CMS:</a:t>
            </a:r>
            <a:endParaRPr lang="ru-RU" sz="4800" dirty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3589" y="3247481"/>
            <a:ext cx="8280920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самостоятельные</a:t>
            </a: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в виде плагинов к самостоятельным </a:t>
            </a:r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CMS</a:t>
            </a:r>
            <a:endParaRPr lang="ru-RU" sz="3600" dirty="0" smtClean="0">
              <a:solidFill>
                <a:schemeClr val="tx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86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188640"/>
            <a:ext cx="8280920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/>
              <a:t>Аналогичные продукты</a:t>
            </a:r>
          </a:p>
          <a:p>
            <a:r>
              <a:rPr lang="ru-RU" sz="3600" dirty="0" smtClean="0"/>
              <a:t>Общие недостатки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916832"/>
            <a:ext cx="9036496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3200" dirty="0" smtClean="0"/>
              <a:t>Были рассмотрены следующие </a:t>
            </a:r>
            <a:r>
              <a:rPr lang="en-US" sz="3200" dirty="0" smtClean="0"/>
              <a:t>CMS: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/>
              <a:t>Плагин для </a:t>
            </a:r>
            <a:r>
              <a:rPr lang="ru-RU" sz="3200" dirty="0" err="1"/>
              <a:t>WordPress</a:t>
            </a:r>
            <a:r>
              <a:rPr lang="ru-RU" sz="3200" dirty="0"/>
              <a:t> – </a:t>
            </a:r>
            <a:r>
              <a:rPr lang="ru-RU" sz="3200" dirty="0" err="1"/>
              <a:t>Simpleforum</a:t>
            </a:r>
            <a:endParaRPr lang="ru-RU" sz="3200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3200" dirty="0"/>
              <a:t>Simple Machine Forum</a:t>
            </a:r>
            <a:r>
              <a:rPr lang="ru-RU" sz="3200" dirty="0"/>
              <a:t> (</a:t>
            </a:r>
            <a:r>
              <a:rPr lang="en-US" sz="3200" dirty="0"/>
              <a:t>SMF</a:t>
            </a:r>
            <a:r>
              <a:rPr lang="ru-RU" sz="3200" dirty="0" smtClean="0"/>
              <a:t>)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err="1" smtClean="0"/>
              <a:t>phpBB</a:t>
            </a:r>
            <a:endParaRPr lang="ru-RU" sz="3200" dirty="0" smtClean="0"/>
          </a:p>
          <a:p>
            <a:pPr lvl="0"/>
            <a:r>
              <a:rPr lang="ru-RU" sz="3200" dirty="0" smtClean="0"/>
              <a:t>Были выявлены общие недостатки:</a:t>
            </a:r>
            <a:endParaRPr lang="ru-RU" sz="3200" dirty="0" smtClean="0"/>
          </a:p>
          <a:p>
            <a:pPr marL="457200" lvl="0" indent="-457200">
              <a:buFont typeface="Arial" pitchFamily="34" charset="0"/>
              <a:buChar char="•"/>
            </a:pPr>
            <a:r>
              <a:rPr lang="ru-RU" sz="3200" dirty="0" smtClean="0"/>
              <a:t>сложный интерфейс</a:t>
            </a:r>
            <a:endParaRPr lang="ru-RU" sz="3200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ru-RU" sz="3200" dirty="0" smtClean="0"/>
              <a:t>отсутствие </a:t>
            </a:r>
            <a:r>
              <a:rPr lang="ru-RU" sz="3200" dirty="0"/>
              <a:t>русского языка в интерфейсе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ru-RU" sz="3200" dirty="0" smtClean="0"/>
              <a:t>низкая </a:t>
            </a:r>
            <a:r>
              <a:rPr lang="ru-RU" sz="3200" dirty="0"/>
              <a:t>производительность из-за сложных запросов к базе </a:t>
            </a:r>
            <a:r>
              <a:rPr lang="ru-RU" sz="3200" dirty="0" smtClean="0"/>
              <a:t>данных</a:t>
            </a:r>
            <a:r>
              <a:rPr lang="en-US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8299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/>
              <a:t>Постановка задачи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2049237"/>
            <a:ext cx="9036496" cy="40318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3200" dirty="0" smtClean="0"/>
              <a:t>Реализовать </a:t>
            </a:r>
            <a:r>
              <a:rPr lang="ru-RU" sz="3200" dirty="0" err="1" smtClean="0"/>
              <a:t>форумную</a:t>
            </a:r>
            <a:r>
              <a:rPr lang="ru-RU" sz="3200" dirty="0" smtClean="0"/>
              <a:t> </a:t>
            </a:r>
            <a:r>
              <a:rPr lang="en-US" sz="3200" dirty="0" smtClean="0"/>
              <a:t>CMS</a:t>
            </a:r>
            <a:r>
              <a:rPr lang="ru-RU" sz="3200" dirty="0" smtClean="0"/>
              <a:t>, </a:t>
            </a:r>
            <a:r>
              <a:rPr lang="ru-RU" sz="3200" dirty="0"/>
              <a:t>удовлетворяющую следующим </a:t>
            </a:r>
            <a:r>
              <a:rPr lang="ru-RU" sz="3200" dirty="0" smtClean="0"/>
              <a:t>требованиям:</a:t>
            </a:r>
          </a:p>
          <a:p>
            <a:r>
              <a:rPr lang="ru-RU" sz="3200" dirty="0" smtClean="0"/>
              <a:t> </a:t>
            </a:r>
            <a:r>
              <a:rPr lang="ru-RU" sz="3200" dirty="0"/>
              <a:t>- </a:t>
            </a:r>
            <a:r>
              <a:rPr lang="ru-RU" sz="3200" dirty="0" smtClean="0"/>
              <a:t>русскоязычный интерфейс</a:t>
            </a:r>
            <a:r>
              <a:rPr lang="en-US" sz="3200" dirty="0" smtClean="0"/>
              <a:t>;</a:t>
            </a:r>
            <a:endParaRPr lang="ru-RU" sz="3200" dirty="0"/>
          </a:p>
          <a:p>
            <a:r>
              <a:rPr lang="ru-RU" sz="3200" dirty="0" smtClean="0"/>
              <a:t>- отсутствие перегруженности интерфейса</a:t>
            </a:r>
            <a:r>
              <a:rPr lang="en-US" sz="3200" dirty="0" smtClean="0"/>
              <a:t>;</a:t>
            </a:r>
            <a:endParaRPr lang="ru-RU" sz="3200" dirty="0"/>
          </a:p>
          <a:p>
            <a:r>
              <a:rPr lang="ru-RU" sz="3200" dirty="0" smtClean="0"/>
              <a:t>- основн</a:t>
            </a:r>
            <a:r>
              <a:rPr lang="ru-RU" sz="3200" dirty="0"/>
              <a:t>ы</a:t>
            </a:r>
            <a:r>
              <a:rPr lang="ru-RU" sz="3200" dirty="0" smtClean="0"/>
              <a:t>е </a:t>
            </a:r>
            <a:r>
              <a:rPr lang="ru-RU" sz="3200" dirty="0"/>
              <a:t>функции </a:t>
            </a:r>
            <a:r>
              <a:rPr lang="ru-RU" sz="3200" dirty="0" smtClean="0"/>
              <a:t>форума</a:t>
            </a:r>
            <a:r>
              <a:rPr lang="en-US" sz="3200" dirty="0" smtClean="0"/>
              <a:t>;</a:t>
            </a:r>
            <a:endParaRPr lang="ru-RU" sz="3200" dirty="0"/>
          </a:p>
          <a:p>
            <a:r>
              <a:rPr lang="ru-RU" sz="3200" dirty="0" smtClean="0"/>
              <a:t>- идентификация пользователя в системе</a:t>
            </a:r>
            <a:r>
              <a:rPr lang="en-US" sz="3200" dirty="0" smtClean="0"/>
              <a:t>;</a:t>
            </a:r>
            <a:endParaRPr lang="ru-RU" sz="3200" dirty="0"/>
          </a:p>
          <a:p>
            <a:r>
              <a:rPr lang="ru-RU" sz="3200" dirty="0" smtClean="0"/>
              <a:t>- разделение </a:t>
            </a:r>
            <a:r>
              <a:rPr lang="ru-RU" sz="3200" dirty="0"/>
              <a:t>прав </a:t>
            </a:r>
            <a:r>
              <a:rPr lang="ru-RU" sz="3200" dirty="0" smtClean="0"/>
              <a:t>пользователей</a:t>
            </a:r>
            <a:r>
              <a:rPr lang="en-US" sz="3200" dirty="0" smtClean="0"/>
              <a:t>;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- функции администрирования</a:t>
            </a:r>
            <a:r>
              <a:rPr lang="en-US" sz="3200" dirty="0" smtClean="0"/>
              <a:t>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0746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508" y="58672"/>
            <a:ext cx="914501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8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Использованные веб-технологии:</a:t>
            </a:r>
            <a:endParaRPr lang="ru-RU" sz="48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" y="1862916"/>
            <a:ext cx="23397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PHP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4366647"/>
            <a:ext cx="2339752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JavaScript</a:t>
            </a:r>
          </a:p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HTML</a:t>
            </a:r>
          </a:p>
          <a:p>
            <a:pPr algn="ctr"/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CSS</a:t>
            </a:r>
            <a:endParaRPr lang="ru-RU" sz="3600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826" y="3748388"/>
            <a:ext cx="295232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База данных: </a:t>
            </a:r>
            <a:r>
              <a:rPr lang="en-US" sz="3600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MySQL</a:t>
            </a:r>
            <a:endParaRPr lang="ru-RU" sz="3600" dirty="0" smtClean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149995"/>
              </p:ext>
            </p:extLst>
          </p:nvPr>
        </p:nvGraphicFramePr>
        <p:xfrm>
          <a:off x="2314625" y="1055688"/>
          <a:ext cx="4514751" cy="5571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Visio" r:id="rId3" imgW="3846693" imgH="4746600" progId="Visio.Drawing.11">
                  <p:embed/>
                </p:oleObj>
              </mc:Choice>
              <mc:Fallback>
                <p:oleObj name="Visio" r:id="rId3" imgW="3846693" imgH="474660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4625" y="1055688"/>
                        <a:ext cx="4514751" cy="5571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154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/>
              <a:t>Используемые средства: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91320" y="2030656"/>
            <a:ext cx="9036496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3200" dirty="0" smtClean="0"/>
              <a:t>- Веб сервер</a:t>
            </a:r>
            <a:r>
              <a:rPr lang="en-US" sz="3200" dirty="0" smtClean="0"/>
              <a:t>;</a:t>
            </a:r>
            <a:endParaRPr lang="ru-RU" sz="3200" dirty="0" smtClean="0"/>
          </a:p>
          <a:p>
            <a:pPr lvl="0"/>
            <a:r>
              <a:rPr lang="ru-RU" sz="3200" dirty="0" smtClean="0"/>
              <a:t>- Среды разработки</a:t>
            </a:r>
            <a:r>
              <a:rPr lang="en-US" sz="3200" dirty="0" smtClean="0"/>
              <a:t>;</a:t>
            </a:r>
            <a:endParaRPr lang="ru-RU" sz="3200" dirty="0" smtClean="0"/>
          </a:p>
          <a:p>
            <a:pPr lvl="0"/>
            <a:r>
              <a:rPr lang="ru-RU" sz="3200" dirty="0" smtClean="0"/>
              <a:t>- Средства </a:t>
            </a:r>
            <a:r>
              <a:rPr lang="ru-RU" sz="3200" dirty="0"/>
              <a:t>отладки программного </a:t>
            </a:r>
            <a:r>
              <a:rPr lang="ru-RU" sz="3200" dirty="0" smtClean="0"/>
              <a:t>кода</a:t>
            </a:r>
            <a:r>
              <a:rPr lang="en-US" sz="3200" dirty="0" smtClean="0"/>
              <a:t>;</a:t>
            </a:r>
            <a:endParaRPr lang="ru-RU" sz="3200" dirty="0"/>
          </a:p>
          <a:p>
            <a:pPr lvl="0"/>
            <a:r>
              <a:rPr lang="ru-RU" sz="3200" dirty="0" smtClean="0"/>
              <a:t>- Системы </a:t>
            </a:r>
            <a:r>
              <a:rPr lang="ru-RU" sz="3200" dirty="0"/>
              <a:t>контроля версий программного </a:t>
            </a:r>
            <a:r>
              <a:rPr lang="ru-RU" sz="3200" dirty="0" smtClean="0"/>
              <a:t>кода</a:t>
            </a:r>
            <a:r>
              <a:rPr lang="en-US" sz="3200" dirty="0" smtClean="0"/>
              <a:t>;</a:t>
            </a:r>
            <a:endParaRPr lang="ru-RU" sz="3200" dirty="0"/>
          </a:p>
          <a:p>
            <a:pPr lvl="0"/>
            <a:r>
              <a:rPr lang="ru-RU" sz="3200" dirty="0" smtClean="0"/>
              <a:t>- Вспомогательные средства</a:t>
            </a:r>
            <a:r>
              <a:rPr lang="en-US" sz="3200" dirty="0" smtClean="0"/>
              <a:t>.</a:t>
            </a:r>
            <a:endParaRPr lang="ru-RU" sz="3200" dirty="0"/>
          </a:p>
          <a:p>
            <a:pPr lvl="0"/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6860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1540" y="332656"/>
            <a:ext cx="82809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 smtClean="0"/>
              <a:t>Веб сервер</a:t>
            </a:r>
            <a:endParaRPr lang="ru-RU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69116" y="5013176"/>
            <a:ext cx="903649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ru-RU" sz="3200" dirty="0" smtClean="0"/>
              <a:t>XAMPP </a:t>
            </a:r>
            <a:r>
              <a:rPr lang="ru-RU" sz="3200" dirty="0"/>
              <a:t>— кроссплатформенная сборка веб-сервера, содержащая </a:t>
            </a:r>
            <a:r>
              <a:rPr lang="ru-RU" sz="3200" dirty="0" err="1"/>
              <a:t>Apache</a:t>
            </a:r>
            <a:r>
              <a:rPr lang="ru-RU" sz="3200" dirty="0"/>
              <a:t>, </a:t>
            </a:r>
            <a:r>
              <a:rPr lang="ru-RU" sz="3200" dirty="0" err="1"/>
              <a:t>MySQL</a:t>
            </a:r>
            <a:r>
              <a:rPr lang="ru-RU" sz="3200" dirty="0"/>
              <a:t>, интерпретатор скриптов PHP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1125538"/>
            <a:ext cx="4327525" cy="383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06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Другая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Другая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</TotalTime>
  <Words>409</Words>
  <Application>Microsoft Office PowerPoint</Application>
  <PresentationFormat>Экран (4:3)</PresentationFormat>
  <Paragraphs>111</Paragraphs>
  <Slides>28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0" baseType="lpstr">
      <vt:lpstr>Базовая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Dem0n13</dc:creator>
  <cp:lastModifiedBy>serzh</cp:lastModifiedBy>
  <cp:revision>64</cp:revision>
  <dcterms:created xsi:type="dcterms:W3CDTF">2012-05-30T18:18:36Z</dcterms:created>
  <dcterms:modified xsi:type="dcterms:W3CDTF">2012-06-11T04:59:18Z</dcterms:modified>
</cp:coreProperties>
</file>