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67" r:id="rId5"/>
    <p:sldId id="268" r:id="rId6"/>
    <p:sldId id="269" r:id="rId7"/>
    <p:sldId id="258" r:id="rId8"/>
    <p:sldId id="270" r:id="rId9"/>
    <p:sldId id="259" r:id="rId10"/>
    <p:sldId id="260" r:id="rId11"/>
    <p:sldId id="262" r:id="rId12"/>
    <p:sldId id="263" r:id="rId13"/>
    <p:sldId id="271" r:id="rId14"/>
    <p:sldId id="272" r:id="rId15"/>
    <p:sldId id="264" r:id="rId16"/>
    <p:sldId id="265" r:id="rId17"/>
    <p:sldId id="273" r:id="rId18"/>
    <p:sldId id="274" r:id="rId19"/>
    <p:sldId id="275" r:id="rId20"/>
    <p:sldId id="276" r:id="rId21"/>
    <p:sldId id="277" r:id="rId22"/>
    <p:sldId id="26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(д)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2(с). Обзор продуктов. Постановка задачи" id="{564BAEDC-55DC-4594-9729-618C3CFF8BDD}">
          <p14:sldIdLst>
            <p14:sldId id="267"/>
            <p14:sldId id="268"/>
            <p14:sldId id="269"/>
          </p14:sldIdLst>
        </p14:section>
        <p14:section name="3(д). Технологии" id="{31ED3D5B-3121-459A-93B5-C216F1EC7A07}">
          <p14:sldIdLst>
            <p14:sldId id="258"/>
          </p14:sldIdLst>
        </p14:section>
        <p14:section name="4(с). Используемые средства" id="{B74A3C53-EB95-4348-AE68-C01E7E61A684}">
          <p14:sldIdLst>
            <p14:sldId id="270"/>
          </p14:sldIdLst>
        </p14:section>
        <p14:section name="5(д)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6(с). База данных" id="{9B15BBA6-6730-429B-931E-070C277B7A3D}">
          <p14:sldIdLst>
            <p14:sldId id="271"/>
            <p14:sldId id="272"/>
          </p14:sldIdLst>
        </p14:section>
        <p14:section name="7(д). Модули, внешний вид" id="{6802FB34-D349-4E83-8A47-2E8ACF8A29DC}">
          <p14:sldIdLst>
            <p14:sldId id="264"/>
            <p14:sldId id="265"/>
          </p14:sldIdLst>
        </p14:section>
        <p14:section name="8(с). Модули. проектирование безопасности" id="{31E849B0-B0D6-4FA6-937E-225CD66068E6}">
          <p14:sldIdLst>
            <p14:sldId id="273"/>
            <p14:sldId id="274"/>
            <p14:sldId id="275"/>
            <p14:sldId id="276"/>
            <p14:sldId id="277"/>
          </p14:sldIdLst>
        </p14:section>
        <p14:section name="9(д). Заключение" id="{1457F40A-26B8-4D1B-9D6E-ED31B952BE68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4" autoAdjust="0"/>
    <p:restoredTop sz="99156" autoAdjust="0"/>
  </p:normalViewPr>
  <p:slideViewPr>
    <p:cSldViewPr>
      <p:cViewPr>
        <p:scale>
          <a:sx n="75" d="100"/>
          <a:sy n="75" d="100"/>
        </p:scale>
        <p:origin x="-266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4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17.06.2012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274838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Разработка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системы </a:t>
            </a:r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управления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контентом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форумного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веб-сайта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7234971" imgH="5531760" progId="Visio.Drawing.11">
                  <p:embed/>
                </p:oleObj>
              </mc:Choice>
              <mc:Fallback>
                <p:oleObj name="Visio" r:id="rId3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3" imgW="7954875" imgH="3843720" progId="Visio.Drawing.11">
                  <p:embed/>
                </p:oleObj>
              </mc:Choice>
              <mc:Fallback>
                <p:oleObj name="Visio" r:id="rId3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Visio" r:id="rId3" imgW="8675049" imgH="4026240" progId="Visio.Drawing.11">
                  <p:embed/>
                </p:oleObj>
              </mc:Choice>
              <mc:Fallback>
                <p:oleObj name="Visio" r:id="rId3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</a:rPr>
              <a:t>Идентифицирующее отношение между сущностью «тема» и «категория»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6825"/>
              </p:ext>
            </p:extLst>
          </p:nvPr>
        </p:nvGraphicFramePr>
        <p:xfrm>
          <a:off x="308769" y="2348880"/>
          <a:ext cx="852646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Visio" r:id="rId3" imgW="8526746" imgH="4026780" progId="Visio.Drawing.11">
                  <p:embed/>
                </p:oleObj>
              </mc:Choice>
              <mc:Fallback>
                <p:oleObj name="Visio" r:id="rId3" imgW="8526746" imgH="40267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69" y="2348880"/>
                        <a:ext cx="852646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Регистрация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Неверно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Профиль пользователя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4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Разделы форума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70080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2657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31982"/>
            <a:ext cx="828092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84271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3" imgW="6322461" imgH="6354180" progId="Visio.Drawing.11">
                  <p:embed/>
                </p:oleObj>
              </mc:Choice>
              <mc:Fallback>
                <p:oleObj name="Visio" r:id="rId3" imgW="6322461" imgH="63541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654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5" imgW="5741676" imgH="4985280" progId="Visio.Drawing.11">
                  <p:embed/>
                </p:oleObj>
              </mc:Choice>
              <mc:Fallback>
                <p:oleObj name="Visio" r:id="rId5" imgW="5741676" imgH="4985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2751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Шифрование </a:t>
            </a:r>
            <a:r>
              <a:rPr lang="en-US" sz="3600" dirty="0" smtClean="0">
                <a:solidFill>
                  <a:prstClr val="black"/>
                </a:solidFill>
              </a:rPr>
              <a:t>MD5</a:t>
            </a:r>
            <a:endParaRPr lang="ru-RU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9231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Итоги работы: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909459"/>
            <a:ext cx="9036496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Рассмотрена предметная область, поставлена задача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Рассмотрены и учтены плюсы и минусы аналогов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Выбраны современные и эффективные технологии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 удобный инструментарий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архитектура и модули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база 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данных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 пользовательский интерфейс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Обеспечена безопасность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документация для успешного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92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CMS:</a:t>
            </a:r>
            <a:endParaRPr lang="ru-RU" sz="4800" dirty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</a:t>
            </a:r>
            <a:endParaRPr lang="ru-RU" sz="3600" dirty="0" smtClean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60648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Анализ аналогов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85005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Плагин </a:t>
            </a:r>
            <a:r>
              <a:rPr lang="ru-RU" sz="3200" dirty="0">
                <a:solidFill>
                  <a:prstClr val="black"/>
                </a:solidFill>
              </a:rPr>
              <a:t>для </a:t>
            </a:r>
            <a:r>
              <a:rPr lang="ru-RU" sz="3200" dirty="0" err="1">
                <a:solidFill>
                  <a:prstClr val="black"/>
                </a:solidFill>
              </a:rPr>
              <a:t>WordPress</a:t>
            </a:r>
            <a:r>
              <a:rPr lang="ru-RU" sz="3200" dirty="0">
                <a:solidFill>
                  <a:prstClr val="black"/>
                </a:solidFill>
              </a:rPr>
              <a:t> – </a:t>
            </a:r>
            <a:r>
              <a:rPr lang="ru-RU" sz="3200" dirty="0" err="1">
                <a:solidFill>
                  <a:prstClr val="black"/>
                </a:solidFill>
              </a:rPr>
              <a:t>Simpleforum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Simple Machine Forum</a:t>
            </a:r>
            <a:r>
              <a:rPr lang="ru-RU" sz="3200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SMF</a:t>
            </a:r>
            <a:r>
              <a:rPr lang="ru-RU" sz="3200" dirty="0" smtClean="0">
                <a:solidFill>
                  <a:prstClr val="black"/>
                </a:solidFill>
              </a:rPr>
              <a:t>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prstClr val="black"/>
                </a:solidFill>
              </a:rPr>
              <a:t>phpBB</a:t>
            </a:r>
            <a:endParaRPr lang="ru-RU" sz="3200" dirty="0" smtClean="0">
              <a:solidFill>
                <a:prstClr val="black"/>
              </a:solidFill>
            </a:endParaRPr>
          </a:p>
          <a:p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Общие недостатки: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сложный интерфейс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</a:t>
            </a:r>
            <a:r>
              <a:rPr lang="ru-RU" sz="3200" dirty="0">
                <a:solidFill>
                  <a:prstClr val="black"/>
                </a:solidFill>
              </a:rPr>
              <a:t>русского языка в интерфейсе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низкая </a:t>
            </a:r>
            <a:r>
              <a:rPr lang="ru-RU" sz="3200" dirty="0">
                <a:solidFill>
                  <a:prstClr val="black"/>
                </a:solidFill>
              </a:rPr>
              <a:t>производительность из-за сложных запросов к базе </a:t>
            </a:r>
            <a:r>
              <a:rPr lang="ru-RU" sz="3200" dirty="0" smtClean="0">
                <a:solidFill>
                  <a:prstClr val="black"/>
                </a:solidFill>
              </a:rPr>
              <a:t>данных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Постановка задачи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Реализовать самостоятельную </a:t>
            </a:r>
            <a:r>
              <a:rPr lang="ru-RU" sz="3200" dirty="0" err="1" smtClean="0">
                <a:solidFill>
                  <a:prstClr val="black"/>
                </a:solidFill>
              </a:rPr>
              <a:t>форумную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CMS</a:t>
            </a:r>
            <a:r>
              <a:rPr lang="ru-RU" sz="3200" dirty="0" smtClean="0">
                <a:solidFill>
                  <a:prstClr val="black"/>
                </a:solidFill>
              </a:rPr>
              <a:t>, </a:t>
            </a:r>
            <a:r>
              <a:rPr lang="ru-RU" sz="3200" dirty="0">
                <a:solidFill>
                  <a:prstClr val="black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prstClr val="black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русскоязычный интерфейс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основн</a:t>
            </a:r>
            <a:r>
              <a:rPr lang="ru-RU" sz="3200" dirty="0">
                <a:solidFill>
                  <a:prstClr val="black"/>
                </a:solidFill>
              </a:rPr>
              <a:t>ы</a:t>
            </a:r>
            <a:r>
              <a:rPr lang="ru-RU" sz="3200" dirty="0" smtClean="0">
                <a:solidFill>
                  <a:prstClr val="black"/>
                </a:solidFill>
              </a:rPr>
              <a:t>е </a:t>
            </a:r>
            <a:r>
              <a:rPr lang="ru-RU" sz="3200" dirty="0">
                <a:solidFill>
                  <a:prstClr val="black"/>
                </a:solidFill>
              </a:rPr>
              <a:t>функции </a:t>
            </a:r>
            <a:r>
              <a:rPr lang="ru-RU" sz="3200" dirty="0" smtClean="0">
                <a:solidFill>
                  <a:prstClr val="black"/>
                </a:solidFill>
              </a:rPr>
              <a:t>форума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разделение </a:t>
            </a:r>
            <a:r>
              <a:rPr lang="ru-RU" sz="3200" dirty="0">
                <a:solidFill>
                  <a:prstClr val="black"/>
                </a:solidFill>
              </a:rPr>
              <a:t>прав </a:t>
            </a:r>
            <a:r>
              <a:rPr lang="ru-RU" sz="3200" dirty="0" smtClean="0">
                <a:solidFill>
                  <a:prstClr val="black"/>
                </a:solidFill>
              </a:rPr>
              <a:t>пользователей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r>
              <a:rPr lang="ru-RU" sz="3200" dirty="0" smtClean="0">
                <a:solidFill>
                  <a:prstClr val="black"/>
                </a:solidFill>
              </a:rPr>
              <a:t/>
            </a:r>
            <a:br>
              <a:rPr lang="ru-RU" sz="3200" dirty="0" smtClean="0">
                <a:solidFill>
                  <a:prstClr val="black"/>
                </a:solidFill>
              </a:rPr>
            </a:br>
            <a:r>
              <a:rPr lang="ru-RU" sz="3200" dirty="0" smtClean="0">
                <a:solidFill>
                  <a:prstClr val="black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79963"/>
              </p:ext>
            </p:extLst>
          </p:nvPr>
        </p:nvGraphicFramePr>
        <p:xfrm>
          <a:off x="2339752" y="993778"/>
          <a:ext cx="4464496" cy="550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3" imgW="3846693" imgH="4746600" progId="Visio.Drawing.11">
                  <p:embed/>
                </p:oleObj>
              </mc:Choice>
              <mc:Fallback>
                <p:oleObj name="Visio" r:id="rId3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993778"/>
                        <a:ext cx="4464496" cy="550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Используемые средства: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64929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Веб </a:t>
            </a:r>
            <a:r>
              <a:rPr lang="ru-RU" sz="3000" dirty="0" smtClean="0">
                <a:solidFill>
                  <a:prstClr val="black"/>
                </a:solidFill>
              </a:rPr>
              <a:t>сервер</a:t>
            </a:r>
            <a:r>
              <a:rPr lang="ru-RU" sz="3000" dirty="0">
                <a:solidFill>
                  <a:prstClr val="black"/>
                </a:solidFill>
              </a:rPr>
              <a:t>:</a:t>
            </a: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XAMPP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81868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Среда </a:t>
            </a:r>
            <a:r>
              <a:rPr lang="ru-RU" sz="3000" dirty="0" smtClean="0">
                <a:solidFill>
                  <a:prstClr val="black"/>
                </a:solidFill>
              </a:rPr>
              <a:t>разработки: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err="1" smtClean="0">
                <a:solidFill>
                  <a:prstClr val="black"/>
                </a:solidFill>
              </a:rPr>
              <a:t>NetBeans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198807"/>
            <a:ext cx="89569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prstClr val="black"/>
                </a:solidFill>
              </a:rPr>
              <a:t>Средства </a:t>
            </a:r>
            <a:r>
              <a:rPr lang="ru-RU" sz="3000" dirty="0" smtClean="0">
                <a:solidFill>
                  <a:prstClr val="black"/>
                </a:solidFill>
              </a:rPr>
              <a:t>отладки:</a:t>
            </a:r>
            <a:endParaRPr lang="ru-RU" sz="3000" dirty="0">
              <a:solidFill>
                <a:prstClr val="black"/>
              </a:solidFill>
            </a:endParaRPr>
          </a:p>
          <a:p>
            <a:pPr lvl="2"/>
            <a:r>
              <a:rPr lang="en-US" sz="2400" dirty="0" smtClean="0">
                <a:solidFill>
                  <a:prstClr val="black"/>
                </a:solidFill>
              </a:rPr>
              <a:t>- Opera Dragonfly</a:t>
            </a:r>
            <a:r>
              <a:rPr lang="ru-RU" sz="2400" dirty="0" smtClean="0">
                <a:solidFill>
                  <a:prstClr val="black"/>
                </a:solidFill>
              </a:rPr>
              <a:t>, отладчик </a:t>
            </a:r>
            <a:r>
              <a:rPr lang="en-US" sz="2400" dirty="0" smtClean="0">
                <a:solidFill>
                  <a:prstClr val="black"/>
                </a:solidFill>
              </a:rPr>
              <a:t>Google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Chrome, </a:t>
            </a:r>
            <a:r>
              <a:rPr lang="en-US" sz="2400" dirty="0" err="1" smtClean="0">
                <a:solidFill>
                  <a:prstClr val="black"/>
                </a:solidFill>
              </a:rPr>
              <a:t>NetBeans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Xdebug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23413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prstClr val="black"/>
                </a:solidFill>
              </a:rPr>
              <a:t>Система </a:t>
            </a:r>
            <a:r>
              <a:rPr lang="ru-RU" sz="3000" dirty="0">
                <a:solidFill>
                  <a:prstClr val="black"/>
                </a:solidFill>
              </a:rPr>
              <a:t>контроля </a:t>
            </a:r>
            <a:r>
              <a:rPr lang="ru-RU" sz="3000" dirty="0" smtClean="0">
                <a:solidFill>
                  <a:prstClr val="black"/>
                </a:solidFill>
              </a:rPr>
              <a:t>версий: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err="1" smtClean="0">
                <a:solidFill>
                  <a:prstClr val="black"/>
                </a:solidFill>
              </a:rPr>
              <a:t>Git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140350"/>
            <a:ext cx="87849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Вспомогательные </a:t>
            </a:r>
            <a:r>
              <a:rPr lang="ru-RU" sz="3000" dirty="0" smtClean="0">
                <a:solidFill>
                  <a:prstClr val="black"/>
                </a:solidFill>
              </a:rPr>
              <a:t>средства: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Skype, </a:t>
            </a:r>
            <a:r>
              <a:rPr lang="en-US" sz="2400" dirty="0" smtClean="0">
                <a:solidFill>
                  <a:prstClr val="black"/>
                </a:solidFill>
              </a:rPr>
              <a:t>Visio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ru-RU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smtClean="0">
                <a:solidFill>
                  <a:prstClr val="black"/>
                </a:solidFill>
              </a:rPr>
              <a:t>Opera</a:t>
            </a:r>
            <a:r>
              <a:rPr lang="en-US" sz="2400" dirty="0" smtClean="0">
                <a:solidFill>
                  <a:prstClr val="black"/>
                </a:solidFill>
              </a:rPr>
              <a:t>, Google </a:t>
            </a:r>
            <a:r>
              <a:rPr lang="en-US" sz="2400" dirty="0" smtClean="0">
                <a:solidFill>
                  <a:prstClr val="black"/>
                </a:solidFill>
              </a:rPr>
              <a:t>Chrome, Firefox,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Internet</a:t>
            </a:r>
            <a:r>
              <a:rPr lang="ru-RU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prstClr val="black"/>
                </a:solidFill>
              </a:rPr>
              <a:t>Explorer </a:t>
            </a:r>
            <a:r>
              <a:rPr lang="en-US" sz="2400" dirty="0" smtClean="0">
                <a:solidFill>
                  <a:prstClr val="black"/>
                </a:solidFill>
              </a:rPr>
              <a:t>9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ru-RU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smtClean="0">
                <a:solidFill>
                  <a:prstClr val="black"/>
                </a:solidFill>
              </a:rPr>
              <a:t>Opera Mini, </a:t>
            </a:r>
            <a:r>
              <a:rPr lang="en-US" sz="2400" dirty="0" smtClean="0">
                <a:solidFill>
                  <a:prstClr val="black"/>
                </a:solidFill>
              </a:rPr>
              <a:t>Android </a:t>
            </a:r>
            <a:r>
              <a:rPr lang="ru-RU" sz="2400" dirty="0" smtClean="0">
                <a:solidFill>
                  <a:prstClr val="black"/>
                </a:solidFill>
              </a:rPr>
              <a:t>Браузер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Visio" r:id="rId3" imgW="4714900" imgH="3406320" progId="Visio.Drawing.11">
                  <p:embed/>
                </p:oleObj>
              </mc:Choice>
              <mc:Fallback>
                <p:oleObj name="Visio" r:id="rId3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Visio" r:id="rId5" imgW="3455000" imgH="3946320" progId="Visio.Drawing.11">
                  <p:embed/>
                </p:oleObj>
              </mc:Choice>
              <mc:Fallback>
                <p:oleObj name="Visio" r:id="rId5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399</TotalTime>
  <Words>318</Words>
  <Application>Microsoft Office PowerPoint</Application>
  <PresentationFormat>Экран (4:3)</PresentationFormat>
  <Paragraphs>101</Paragraphs>
  <Slides>22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1_Базовая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58</cp:revision>
  <dcterms:created xsi:type="dcterms:W3CDTF">2012-05-30T18:18:36Z</dcterms:created>
  <dcterms:modified xsi:type="dcterms:W3CDTF">2012-06-17T12:35:49Z</dcterms:modified>
</cp:coreProperties>
</file>