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73" r:id="rId4"/>
    <p:sldId id="275" r:id="rId5"/>
    <p:sldId id="276" r:id="rId6"/>
    <p:sldId id="277" r:id="rId7"/>
    <p:sldId id="284" r:id="rId8"/>
    <p:sldId id="279" r:id="rId9"/>
    <p:sldId id="282"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26"/>
    <p:restoredTop sz="96327"/>
  </p:normalViewPr>
  <p:slideViewPr>
    <p:cSldViewPr snapToGrid="0">
      <p:cViewPr varScale="1">
        <p:scale>
          <a:sx n="103" d="100"/>
          <a:sy n="103" d="100"/>
        </p:scale>
        <p:origin x="-136"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F1F9-1A25-2213-C464-58F984769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2E19B1-E353-56C0-84C6-5FC3CBEA61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1668CE-A7E8-5BB7-D9F5-A8FAEBB2BCE8}"/>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5" name="Footer Placeholder 4">
            <a:extLst>
              <a:ext uri="{FF2B5EF4-FFF2-40B4-BE49-F238E27FC236}">
                <a16:creationId xmlns:a16="http://schemas.microsoft.com/office/drawing/2014/main" id="{082CF700-83CC-FA95-01E6-302EA0D22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3D86B-C051-B65A-CA92-968850F903B4}"/>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116031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13D8-2488-33A4-3D6A-EDCB200B00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E023CB-B7F4-676B-AB8D-9FB1CCE4C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E3F22-C2F3-2308-B09D-2485C413C24B}"/>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5" name="Footer Placeholder 4">
            <a:extLst>
              <a:ext uri="{FF2B5EF4-FFF2-40B4-BE49-F238E27FC236}">
                <a16:creationId xmlns:a16="http://schemas.microsoft.com/office/drawing/2014/main" id="{A6D1408C-188B-7482-A3DF-85EE1F516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5CF72-9B66-8FCD-BB9E-293941FFBBCA}"/>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162574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1F9837-B3BB-55F2-9004-E4AE4B98A4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5B4561-D77D-96AC-C365-2035AFBD1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07F72-D986-70E5-2120-5A630B2BF480}"/>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5" name="Footer Placeholder 4">
            <a:extLst>
              <a:ext uri="{FF2B5EF4-FFF2-40B4-BE49-F238E27FC236}">
                <a16:creationId xmlns:a16="http://schemas.microsoft.com/office/drawing/2014/main" id="{EAEABEE1-D411-AFF5-CFB0-B2C731FAF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E7758-0638-BF0C-145A-8C8DC7A5D988}"/>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2222546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409F-72D6-6C7D-380D-ACB21B69CD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93026-8F7F-F6E7-5125-C419E1881A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AD2F6-A344-A60B-0EAE-F4AB0A4177DA}"/>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5" name="Footer Placeholder 4">
            <a:extLst>
              <a:ext uri="{FF2B5EF4-FFF2-40B4-BE49-F238E27FC236}">
                <a16:creationId xmlns:a16="http://schemas.microsoft.com/office/drawing/2014/main" id="{E50B12D7-FCEC-C4FD-2D86-5C6254A74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A9B85-69DC-2F68-7244-586DF2D2BF92}"/>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42110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E2B3-E234-8649-336B-59A0FF27A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88916F-994F-4DCA-E3C8-154B6F7ED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90FB34-4DF1-BD98-E884-89161A4F8665}"/>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5" name="Footer Placeholder 4">
            <a:extLst>
              <a:ext uri="{FF2B5EF4-FFF2-40B4-BE49-F238E27FC236}">
                <a16:creationId xmlns:a16="http://schemas.microsoft.com/office/drawing/2014/main" id="{AA0F439B-1974-A37B-72D4-5463EC3E7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A489E-4DD7-FDED-482E-0397C3887923}"/>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250868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0995-1D8F-3CD0-A700-7B33EA630E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EDCC9-8200-15FB-8F40-B7E9354CAF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B59C23-1F91-E4C9-4AAB-75CE6D8B3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55A67E-ECC0-0770-9D12-FFB7282BC0F1}"/>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6" name="Footer Placeholder 5">
            <a:extLst>
              <a:ext uri="{FF2B5EF4-FFF2-40B4-BE49-F238E27FC236}">
                <a16:creationId xmlns:a16="http://schemas.microsoft.com/office/drawing/2014/main" id="{DFA0552A-0EFA-FFE9-BDBD-086A44983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21052-EB39-0216-171A-127CF0662A37}"/>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85774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552D-89D6-2AFD-F7EC-67A07D498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5C4CCD-B566-6DAB-D88B-F2BA9B71C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BF91A3-4E6B-2533-6C16-AFCE826243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F918FE-6045-4555-92CB-E3FFF3EB8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B8FB81-774F-D9DC-93B1-A47129360F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103E49-AB77-ACC5-F69F-2A8C894717B9}"/>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8" name="Footer Placeholder 7">
            <a:extLst>
              <a:ext uri="{FF2B5EF4-FFF2-40B4-BE49-F238E27FC236}">
                <a16:creationId xmlns:a16="http://schemas.microsoft.com/office/drawing/2014/main" id="{A63B9FD3-CFBE-0887-C11D-2FA518791E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12198-8DFA-A89D-80DE-84EE096E33A9}"/>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99322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839B-0DB8-B797-0BB6-D9855D7C25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1419FC-572E-8143-C6FF-09D4047D552D}"/>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4" name="Footer Placeholder 3">
            <a:extLst>
              <a:ext uri="{FF2B5EF4-FFF2-40B4-BE49-F238E27FC236}">
                <a16:creationId xmlns:a16="http://schemas.microsoft.com/office/drawing/2014/main" id="{7FA84147-9642-9E83-451E-6F38D919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2CCF80-42D0-0DFA-2DF3-5BF385D4067F}"/>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272490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9FCEC-B053-7403-7D08-1CFF2041081A}"/>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3" name="Footer Placeholder 2">
            <a:extLst>
              <a:ext uri="{FF2B5EF4-FFF2-40B4-BE49-F238E27FC236}">
                <a16:creationId xmlns:a16="http://schemas.microsoft.com/office/drawing/2014/main" id="{9D9BBD64-965A-8E01-F18E-C8D0AEF68E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794CAC-D270-937E-BB32-B710F5A25BFA}"/>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320580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74A0-D27A-4615-A05E-53698A6CA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26FE5A-4471-AF46-9FC0-8AB6A1FC2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F32A6-0950-9E31-D89F-191E24D93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8BBFF-F582-A962-5C71-F3169B6AD321}"/>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6" name="Footer Placeholder 5">
            <a:extLst>
              <a:ext uri="{FF2B5EF4-FFF2-40B4-BE49-F238E27FC236}">
                <a16:creationId xmlns:a16="http://schemas.microsoft.com/office/drawing/2014/main" id="{E8E9427F-BFF7-61B4-1EB2-DE151E4E3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C8E79-9DC2-E7E7-EC04-E0B9A7A98269}"/>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342312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7F17-7FA2-8766-E371-DB799FAB8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38FF67-F5A6-A906-F6C8-FC162BB7D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406815-A03D-99AF-54A3-F00F23D7A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DFB9A-69D9-68D8-5E54-39AE57A820CD}"/>
              </a:ext>
            </a:extLst>
          </p:cNvPr>
          <p:cNvSpPr>
            <a:spLocks noGrp="1"/>
          </p:cNvSpPr>
          <p:nvPr>
            <p:ph type="dt" sz="half" idx="10"/>
          </p:nvPr>
        </p:nvSpPr>
        <p:spPr/>
        <p:txBody>
          <a:bodyPr/>
          <a:lstStyle/>
          <a:p>
            <a:fld id="{B9DFD57B-91E9-E24F-949D-6EB0D4CB6E43}" type="datetimeFigureOut">
              <a:rPr lang="en-US" smtClean="0"/>
              <a:t>7/3/23</a:t>
            </a:fld>
            <a:endParaRPr lang="en-US"/>
          </a:p>
        </p:txBody>
      </p:sp>
      <p:sp>
        <p:nvSpPr>
          <p:cNvPr id="6" name="Footer Placeholder 5">
            <a:extLst>
              <a:ext uri="{FF2B5EF4-FFF2-40B4-BE49-F238E27FC236}">
                <a16:creationId xmlns:a16="http://schemas.microsoft.com/office/drawing/2014/main" id="{30C148D9-2A55-0473-C556-CAF6EEB92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EC28A1-F6C2-1DF0-BF55-24BB7659500E}"/>
              </a:ext>
            </a:extLst>
          </p:cNvPr>
          <p:cNvSpPr>
            <a:spLocks noGrp="1"/>
          </p:cNvSpPr>
          <p:nvPr>
            <p:ph type="sldNum" sz="quarter" idx="12"/>
          </p:nvPr>
        </p:nvSpPr>
        <p:spPr/>
        <p:txBody>
          <a:bodyPr/>
          <a:lstStyle/>
          <a:p>
            <a:fld id="{09A3EB47-3A8E-404C-8A13-1F1A6818E980}" type="slidenum">
              <a:rPr lang="en-US" smtClean="0"/>
              <a:t>‹#›</a:t>
            </a:fld>
            <a:endParaRPr lang="en-US"/>
          </a:p>
        </p:txBody>
      </p:sp>
    </p:spTree>
    <p:extLst>
      <p:ext uri="{BB962C8B-B14F-4D97-AF65-F5344CB8AC3E}">
        <p14:creationId xmlns:p14="http://schemas.microsoft.com/office/powerpoint/2010/main" val="333384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6475-550F-5A68-D413-C7850EF65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D7D968-379C-E956-EC71-9E820C6C3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32572-872F-B9CB-3D68-DDFA1460A3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FD57B-91E9-E24F-949D-6EB0D4CB6E43}" type="datetimeFigureOut">
              <a:rPr lang="en-US" smtClean="0"/>
              <a:t>7/3/23</a:t>
            </a:fld>
            <a:endParaRPr lang="en-US"/>
          </a:p>
        </p:txBody>
      </p:sp>
      <p:sp>
        <p:nvSpPr>
          <p:cNvPr id="5" name="Footer Placeholder 4">
            <a:extLst>
              <a:ext uri="{FF2B5EF4-FFF2-40B4-BE49-F238E27FC236}">
                <a16:creationId xmlns:a16="http://schemas.microsoft.com/office/drawing/2014/main" id="{00733BEA-B989-37F0-A6C9-6029F89E2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454FDB-30C3-16EC-5413-0C2A8701B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3EB47-3A8E-404C-8A13-1F1A6818E980}" type="slidenum">
              <a:rPr lang="en-US" smtClean="0"/>
              <a:t>‹#›</a:t>
            </a:fld>
            <a:endParaRPr lang="en-US"/>
          </a:p>
        </p:txBody>
      </p:sp>
    </p:spTree>
    <p:extLst>
      <p:ext uri="{BB962C8B-B14F-4D97-AF65-F5344CB8AC3E}">
        <p14:creationId xmlns:p14="http://schemas.microsoft.com/office/powerpoint/2010/main" val="1776838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khanimar/marketing-campaign-analysi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expl0ding/Capstone3/blob/main/Capstone_3_Data_Clean.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xpl0ding/Capstone3/blob/main/Capstone3_EDA.ipynb" TargetMode="External"/><Relationship Id="rId7" Type="http://schemas.openxmlformats.org/officeDocument/2006/relationships/image" Target="../media/image5.png"/><Relationship Id="rId2" Type="http://schemas.openxmlformats.org/officeDocument/2006/relationships/hyperlink" Target="https://github.com/expl0ding/Capstone2/blob/main/Capstone2_EDAv2.ipynb"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xpl0ding/Capstone2/blob/main/Capstone2_EDAv2.ipynb"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github.com/expl0ding/Capstone3/blob/main/Capstone3_EDA.ipyn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expl0ding/Capstone3/blob/main/Capstone3_EDA.ipynb" TargetMode="External"/><Relationship Id="rId2" Type="http://schemas.openxmlformats.org/officeDocument/2006/relationships/hyperlink" Target="https://github.com/expl0ding/Capstone2/blob/main/Capstone2_EDAv2.ipynb"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xpl0ding/Capstone3/blob/main/Capstone3_Modeling.ipynb" TargetMode="External"/><Relationship Id="rId2" Type="http://schemas.openxmlformats.org/officeDocument/2006/relationships/hyperlink" Target="https://github.com/expl0ding/Capstone2/blob/main/Capstone2_Modeling-Final_v2.ipynb" TargetMode="External"/><Relationship Id="rId1" Type="http://schemas.openxmlformats.org/officeDocument/2006/relationships/slideLayout" Target="../slideLayouts/slideLayout2.xml"/><Relationship Id="rId5" Type="http://schemas.openxmlformats.org/officeDocument/2006/relationships/hyperlink" Target="https://github.com/expl0ding/Capstone3/blob/main/Model_Metrics_Capstone3.txt" TargetMode="External"/><Relationship Id="rId4" Type="http://schemas.openxmlformats.org/officeDocument/2006/relationships/hyperlink" Target="https://github.com/expl0ding/Capstone2/blob/main/Capstone2_ModelMetrics.tx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xpl0ding/Capstone3/blob/main/Capstone3_Modeling.ipynb" TargetMode="External"/><Relationship Id="rId2" Type="http://schemas.openxmlformats.org/officeDocument/2006/relationships/hyperlink" Target="https://github.com/expl0ding/Capstone2/blob/main/Capstone2_Modeling-Final_v2.ipynb" TargetMode="External"/><Relationship Id="rId1" Type="http://schemas.openxmlformats.org/officeDocument/2006/relationships/slideLayout" Target="../slideLayouts/slideLayout2.xml"/><Relationship Id="rId5" Type="http://schemas.openxmlformats.org/officeDocument/2006/relationships/hyperlink" Target="https://github.com/expl0ding/Capstone3/blob/main/Model_Metrics_Capstone3.txt" TargetMode="External"/><Relationship Id="rId4" Type="http://schemas.openxmlformats.org/officeDocument/2006/relationships/hyperlink" Target="https://github.com/expl0ding/Capstone2/blob/main/Capstone2_ModelMetrics.t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oup of people sitting around a table&#10;&#10;Description automatically generated with medium confidence">
            <a:extLst>
              <a:ext uri="{FF2B5EF4-FFF2-40B4-BE49-F238E27FC236}">
                <a16:creationId xmlns:a16="http://schemas.microsoft.com/office/drawing/2014/main" id="{ED0CA2C6-38B2-D638-C12E-D92585ED8EF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71000"/>
                    </a14:imgEffect>
                    <a14:imgEffect>
                      <a14:brightnessContrast bright="9000"/>
                    </a14:imgEffect>
                  </a14:imgLayer>
                </a14:imgProps>
              </a:ext>
            </a:extLst>
          </a:blip>
          <a:stretch>
            <a:fillRect/>
          </a:stretch>
        </p:blipFill>
        <p:spPr>
          <a:xfrm>
            <a:off x="-36888" y="-481914"/>
            <a:ext cx="12265776" cy="7821828"/>
          </a:xfrm>
          <a:prstGeom prst="rect">
            <a:avLst/>
          </a:prstGeom>
          <a:effectLst>
            <a:outerShdw blurRad="1270000" dist="50800" dir="5400000" algn="ctr" rotWithShape="0">
              <a:srgbClr val="000000">
                <a:alpha val="19000"/>
              </a:srgbClr>
            </a:outerShdw>
          </a:effectLst>
        </p:spPr>
      </p:pic>
      <p:sp>
        <p:nvSpPr>
          <p:cNvPr id="2" name="Title 1">
            <a:extLst>
              <a:ext uri="{FF2B5EF4-FFF2-40B4-BE49-F238E27FC236}">
                <a16:creationId xmlns:a16="http://schemas.microsoft.com/office/drawing/2014/main" id="{3F17D96C-05AE-0E4B-2B1E-E25D589C9F32}"/>
              </a:ext>
            </a:extLst>
          </p:cNvPr>
          <p:cNvSpPr>
            <a:spLocks noGrp="1"/>
          </p:cNvSpPr>
          <p:nvPr>
            <p:ph type="ctrTitle"/>
          </p:nvPr>
        </p:nvSpPr>
        <p:spPr>
          <a:xfrm>
            <a:off x="1524000" y="423554"/>
            <a:ext cx="9144000" cy="2387600"/>
          </a:xfrm>
          <a:effectLst>
            <a:outerShdw blurRad="50800" dist="50800" dir="5400000" algn="ctr" rotWithShape="0">
              <a:srgbClr val="000000">
                <a:alpha val="99462"/>
              </a:srgbClr>
            </a:outerShdw>
          </a:effectLst>
        </p:spPr>
        <p:txBody>
          <a:bodyPr>
            <a:normAutofit fontScale="90000"/>
          </a:bodyPr>
          <a:lstStyle/>
          <a:p>
            <a:r>
              <a:rPr lang="en-US" dirty="0">
                <a:solidFill>
                  <a:schemeClr val="bg1"/>
                </a:solidFill>
                <a:latin typeface="Century Gothic" panose="020B0502020202020204" pitchFamily="34" charset="0"/>
              </a:rPr>
              <a:t>Predicting and Optimizing a Marketing Campaign</a:t>
            </a:r>
          </a:p>
        </p:txBody>
      </p:sp>
      <p:sp>
        <p:nvSpPr>
          <p:cNvPr id="3" name="Subtitle 2">
            <a:extLst>
              <a:ext uri="{FF2B5EF4-FFF2-40B4-BE49-F238E27FC236}">
                <a16:creationId xmlns:a16="http://schemas.microsoft.com/office/drawing/2014/main" id="{4C8F91EE-F051-DE04-1955-F8D385221D83}"/>
              </a:ext>
            </a:extLst>
          </p:cNvPr>
          <p:cNvSpPr>
            <a:spLocks noGrp="1"/>
          </p:cNvSpPr>
          <p:nvPr>
            <p:ph type="subTitle" idx="1"/>
          </p:nvPr>
        </p:nvSpPr>
        <p:spPr>
          <a:xfrm>
            <a:off x="1524000" y="2843756"/>
            <a:ext cx="9144000" cy="1655762"/>
          </a:xfrm>
          <a:effectLst>
            <a:outerShdw blurRad="50800" dist="50800" dir="5400000" algn="ctr" rotWithShape="0">
              <a:srgbClr val="000000">
                <a:alpha val="99462"/>
              </a:srgbClr>
            </a:outerShdw>
          </a:effectLst>
        </p:spPr>
        <p:txBody>
          <a:bodyPr/>
          <a:lstStyle/>
          <a:p>
            <a:r>
              <a:rPr lang="en-US" dirty="0">
                <a:solidFill>
                  <a:schemeClr val="bg1"/>
                </a:solidFill>
                <a:latin typeface="Century Gothic" panose="020B0502020202020204" pitchFamily="34" charset="0"/>
              </a:rPr>
              <a:t>Alice Fan</a:t>
            </a:r>
          </a:p>
        </p:txBody>
      </p:sp>
    </p:spTree>
    <p:extLst>
      <p:ext uri="{BB962C8B-B14F-4D97-AF65-F5344CB8AC3E}">
        <p14:creationId xmlns:p14="http://schemas.microsoft.com/office/powerpoint/2010/main" val="2488387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5CE-E658-8EF1-F251-CF79EF3AF814}"/>
              </a:ext>
            </a:extLst>
          </p:cNvPr>
          <p:cNvSpPr>
            <a:spLocks noGrp="1"/>
          </p:cNvSpPr>
          <p:nvPr>
            <p:ph type="title"/>
          </p:nvPr>
        </p:nvSpPr>
        <p:spPr>
          <a:xfrm>
            <a:off x="1284248" y="365125"/>
            <a:ext cx="10515600" cy="1325563"/>
          </a:xfrm>
        </p:spPr>
        <p:txBody>
          <a:bodyPr/>
          <a:lstStyle/>
          <a:p>
            <a:r>
              <a:rPr lang="en-US" dirty="0">
                <a:latin typeface="Century Gothic" panose="020B0502020202020204" pitchFamily="34" charset="0"/>
              </a:rPr>
              <a:t>Summary</a:t>
            </a:r>
          </a:p>
        </p:txBody>
      </p:sp>
      <p:sp>
        <p:nvSpPr>
          <p:cNvPr id="7" name="Content Placeholder 2">
            <a:extLst>
              <a:ext uri="{FF2B5EF4-FFF2-40B4-BE49-F238E27FC236}">
                <a16:creationId xmlns:a16="http://schemas.microsoft.com/office/drawing/2014/main" id="{7D91D4ED-FB44-786B-6392-DD4D96C33B92}"/>
              </a:ext>
            </a:extLst>
          </p:cNvPr>
          <p:cNvSpPr>
            <a:spLocks noGrp="1"/>
          </p:cNvSpPr>
          <p:nvPr>
            <p:ph idx="1"/>
          </p:nvPr>
        </p:nvSpPr>
        <p:spPr>
          <a:xfrm>
            <a:off x="1180490" y="1577340"/>
            <a:ext cx="10173310" cy="4915535"/>
          </a:xfrm>
        </p:spPr>
        <p:txBody>
          <a:bodyPr>
            <a:normAutofit fontScale="85000" lnSpcReduction="10000"/>
          </a:bodyPr>
          <a:lstStyle/>
          <a:p>
            <a:pPr marL="0" indent="0" algn="l">
              <a:lnSpc>
                <a:spcPct val="150000"/>
              </a:lnSpc>
              <a:buNone/>
            </a:pPr>
            <a:r>
              <a:rPr lang="en-US" sz="1800" dirty="0">
                <a:latin typeface="Century Gothic" panose="020B0502020202020204" pitchFamily="34" charset="0"/>
                <a:cs typeface="Times New Roman" panose="02020603050405020304" pitchFamily="18" charset="0"/>
              </a:rPr>
              <a:t>The final Random Forest Model is highly effective in predicting marketing campaign outcomes based on customer and campaign attributes incorporating important features to make accurate predictions.</a:t>
            </a:r>
          </a:p>
          <a:p>
            <a:pPr marL="0" indent="0" algn="l">
              <a:lnSpc>
                <a:spcPct val="150000"/>
              </a:lnSpc>
              <a:buNone/>
            </a:pPr>
            <a:r>
              <a:rPr lang="en-US" sz="1800" dirty="0">
                <a:latin typeface="Century Gothic" panose="020B0502020202020204" pitchFamily="34" charset="0"/>
                <a:cs typeface="Times New Roman" panose="02020603050405020304" pitchFamily="18" charset="0"/>
              </a:rPr>
              <a:t>Using this model offers several advantages. It allows for efficient resource allocation by identifying customers most likely to respond positively to a campaign. Marketers can prioritize their efforts and allocate resources where they are most likely to yield favorable results, leading to a higher return on investment. Armed with this knowledge, the marketing team can focus on these influential factors during campaign planning and execution, aligning their efforts with the characteristics of the target audience.</a:t>
            </a:r>
          </a:p>
          <a:p>
            <a:pPr marL="0" indent="0" algn="l">
              <a:lnSpc>
                <a:spcPct val="150000"/>
              </a:lnSpc>
              <a:buNone/>
            </a:pPr>
            <a:r>
              <a:rPr lang="en-US" sz="1800" dirty="0">
                <a:latin typeface="Century Gothic" panose="020B0502020202020204" pitchFamily="34" charset="0"/>
                <a:cs typeface="Times New Roman" panose="02020603050405020304" pitchFamily="18" charset="0"/>
              </a:rPr>
              <a:t>The marketing team will be able to move away from a one-size-fits-all approach and adopt a personalized and customer-centric strategy. This approach improves engagement, customer satisfaction, and ultimately leads to higher conversion rates. This model allows for data-driven decisions, refines targeting strategies, and creates impactful campaigns that resonate with individual customers.</a:t>
            </a:r>
          </a:p>
        </p:txBody>
      </p:sp>
    </p:spTree>
    <p:extLst>
      <p:ext uri="{BB962C8B-B14F-4D97-AF65-F5344CB8AC3E}">
        <p14:creationId xmlns:p14="http://schemas.microsoft.com/office/powerpoint/2010/main" val="278783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5CE-E658-8EF1-F251-CF79EF3AF814}"/>
              </a:ext>
            </a:extLst>
          </p:cNvPr>
          <p:cNvSpPr>
            <a:spLocks noGrp="1"/>
          </p:cNvSpPr>
          <p:nvPr>
            <p:ph type="title"/>
          </p:nvPr>
        </p:nvSpPr>
        <p:spPr>
          <a:xfrm>
            <a:off x="1284248" y="365125"/>
            <a:ext cx="10515600" cy="1325563"/>
          </a:xfrm>
        </p:spPr>
        <p:txBody>
          <a:bodyPr/>
          <a:lstStyle/>
          <a:p>
            <a:r>
              <a:rPr lang="en-US" dirty="0">
                <a:latin typeface="Century Gothic" panose="020B0502020202020204" pitchFamily="34" charset="0"/>
              </a:rPr>
              <a:t>Predictive Modeling for Marketing</a:t>
            </a:r>
          </a:p>
        </p:txBody>
      </p:sp>
      <p:sp>
        <p:nvSpPr>
          <p:cNvPr id="3" name="Content Placeholder 2">
            <a:extLst>
              <a:ext uri="{FF2B5EF4-FFF2-40B4-BE49-F238E27FC236}">
                <a16:creationId xmlns:a16="http://schemas.microsoft.com/office/drawing/2014/main" id="{A4574D0C-CD71-7DEC-809A-5130C9766E34}"/>
              </a:ext>
            </a:extLst>
          </p:cNvPr>
          <p:cNvSpPr>
            <a:spLocks noGrp="1"/>
          </p:cNvSpPr>
          <p:nvPr>
            <p:ph idx="1"/>
          </p:nvPr>
        </p:nvSpPr>
        <p:spPr>
          <a:xfrm>
            <a:off x="1284248" y="1825625"/>
            <a:ext cx="10112298" cy="4351338"/>
          </a:xfrm>
        </p:spPr>
        <p:txBody>
          <a:bodyPr>
            <a:normAutofit/>
          </a:bodyPr>
          <a:lstStyle/>
          <a:p>
            <a:pPr>
              <a:lnSpc>
                <a:spcPct val="150000"/>
              </a:lnSpc>
            </a:pPr>
            <a:r>
              <a:rPr lang="en-US" dirty="0">
                <a:effectLst/>
                <a:latin typeface="Century Gothic" panose="020B0502020202020204" pitchFamily="34" charset="0"/>
                <a:ea typeface="Calibri" panose="020F0502020204030204" pitchFamily="34" charset="0"/>
                <a:cs typeface="Times New Roman" panose="02020603050405020304" pitchFamily="18" charset="0"/>
              </a:rPr>
              <a:t>Understanding impact and effectiveness of campaigns is crucial for businesses</a:t>
            </a:r>
            <a:endParaRPr lang="en-US" dirty="0">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pPr>
            <a:r>
              <a:rPr lang="en-US" dirty="0">
                <a:effectLst/>
                <a:latin typeface="Century Gothic" panose="020B0502020202020204" pitchFamily="34" charset="0"/>
                <a:ea typeface="Calibri" panose="020F0502020204030204" pitchFamily="34" charset="0"/>
                <a:cs typeface="Times New Roman" panose="02020603050405020304" pitchFamily="18" charset="0"/>
              </a:rPr>
              <a:t>Allows for efficient allocation of resources, and ability to target the right audience</a:t>
            </a:r>
          </a:p>
          <a:p>
            <a:pPr>
              <a:lnSpc>
                <a:spcPct val="150000"/>
              </a:lnSpc>
            </a:pPr>
            <a:r>
              <a:rPr lang="en-US" dirty="0">
                <a:latin typeface="Century Gothic" panose="020B0502020202020204" pitchFamily="34" charset="0"/>
                <a:ea typeface="Calibri" panose="020F0502020204030204" pitchFamily="34" charset="0"/>
                <a:cs typeface="Times New Roman" panose="02020603050405020304" pitchFamily="18" charset="0"/>
              </a:rPr>
              <a:t>Overall, predictive modeling can improve ROI for marketing campaigns</a:t>
            </a:r>
            <a:endParaRPr lang="en-US"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716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5CE-E658-8EF1-F251-CF79EF3AF814}"/>
              </a:ext>
            </a:extLst>
          </p:cNvPr>
          <p:cNvSpPr>
            <a:spLocks noGrp="1"/>
          </p:cNvSpPr>
          <p:nvPr>
            <p:ph type="title"/>
          </p:nvPr>
        </p:nvSpPr>
        <p:spPr>
          <a:xfrm>
            <a:off x="1284248" y="365125"/>
            <a:ext cx="10515600" cy="1325563"/>
          </a:xfrm>
        </p:spPr>
        <p:txBody>
          <a:bodyPr/>
          <a:lstStyle/>
          <a:p>
            <a:r>
              <a:rPr lang="en-US" dirty="0">
                <a:latin typeface="Century Gothic" panose="020B0502020202020204" pitchFamily="34" charset="0"/>
              </a:rPr>
              <a:t>Marketing Dataset &amp; Features</a:t>
            </a:r>
          </a:p>
        </p:txBody>
      </p:sp>
      <p:sp>
        <p:nvSpPr>
          <p:cNvPr id="5" name="Content Placeholder 2">
            <a:extLst>
              <a:ext uri="{FF2B5EF4-FFF2-40B4-BE49-F238E27FC236}">
                <a16:creationId xmlns:a16="http://schemas.microsoft.com/office/drawing/2014/main" id="{3FAD1EA0-BAF3-CA56-5128-05499FA3233F}"/>
              </a:ext>
            </a:extLst>
          </p:cNvPr>
          <p:cNvSpPr txBox="1">
            <a:spLocks/>
          </p:cNvSpPr>
          <p:nvPr/>
        </p:nvSpPr>
        <p:spPr>
          <a:xfrm>
            <a:off x="1477977" y="1906801"/>
            <a:ext cx="9076369"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1800" dirty="0">
                <a:latin typeface="Century Gothic" panose="020B0502020202020204" pitchFamily="34" charset="0"/>
                <a:ea typeface="Calibri" panose="020F0502020204030204" pitchFamily="34" charset="0"/>
                <a:cs typeface="Times New Roman" panose="02020603050405020304" pitchFamily="18" charset="0"/>
              </a:rPr>
              <a:t>This Kaggle dataset is synthetic and has customer information as well as previous campaign outcome result. The ‘target’ column indicates whether or not a campaign was successful.</a:t>
            </a:r>
          </a:p>
          <a:p>
            <a:pPr marL="0" indent="0">
              <a:lnSpc>
                <a:spcPct val="150000"/>
              </a:lnSpc>
              <a:buNone/>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It has over 31K unique records.</a:t>
            </a:r>
          </a:p>
          <a:p>
            <a:pPr marL="0" indent="0">
              <a:lnSpc>
                <a:spcPct val="150000"/>
              </a:lnSpc>
              <a:buNone/>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Features include:</a:t>
            </a:r>
          </a:p>
          <a:p>
            <a:pPr>
              <a:lnSpc>
                <a:spcPct val="100000"/>
              </a:lnSpc>
              <a:spcBef>
                <a:spcPts val="400"/>
              </a:spcBef>
            </a:pPr>
            <a:r>
              <a:rPr lang="en-US" sz="1100" dirty="0">
                <a:latin typeface="Century Gothic" panose="020B0502020202020204" pitchFamily="34" charset="0"/>
                <a:cs typeface="Times New Roman" panose="02020603050405020304" pitchFamily="18" charset="0"/>
              </a:rPr>
              <a:t>Age</a:t>
            </a:r>
          </a:p>
          <a:p>
            <a:pPr>
              <a:lnSpc>
                <a:spcPct val="100000"/>
              </a:lnSpc>
              <a:spcBef>
                <a:spcPts val="400"/>
              </a:spcBef>
            </a:pPr>
            <a:r>
              <a:rPr lang="en-US" sz="1100" dirty="0">
                <a:latin typeface="Century Gothic" panose="020B0502020202020204" pitchFamily="34" charset="0"/>
                <a:cs typeface="Times New Roman" panose="02020603050405020304" pitchFamily="18" charset="0"/>
              </a:rPr>
              <a:t>Gender</a:t>
            </a:r>
          </a:p>
          <a:p>
            <a:pPr>
              <a:lnSpc>
                <a:spcPct val="100000"/>
              </a:lnSpc>
              <a:spcBef>
                <a:spcPts val="400"/>
              </a:spcBef>
            </a:pPr>
            <a:r>
              <a:rPr lang="en-US" sz="1100" dirty="0">
                <a:latin typeface="Century Gothic" panose="020B0502020202020204" pitchFamily="34" charset="0"/>
                <a:cs typeface="Times New Roman" panose="02020603050405020304" pitchFamily="18" charset="0"/>
              </a:rPr>
              <a:t>Occupation</a:t>
            </a:r>
          </a:p>
          <a:p>
            <a:pPr>
              <a:lnSpc>
                <a:spcPct val="100000"/>
              </a:lnSpc>
              <a:spcBef>
                <a:spcPts val="400"/>
              </a:spcBef>
            </a:pPr>
            <a:r>
              <a:rPr lang="en-US" sz="1100" dirty="0">
                <a:latin typeface="Century Gothic" panose="020B0502020202020204" pitchFamily="34" charset="0"/>
                <a:cs typeface="Times New Roman" panose="02020603050405020304" pitchFamily="18" charset="0"/>
              </a:rPr>
              <a:t>Marital Status</a:t>
            </a:r>
          </a:p>
          <a:p>
            <a:pPr>
              <a:lnSpc>
                <a:spcPct val="100000"/>
              </a:lnSpc>
              <a:spcBef>
                <a:spcPts val="400"/>
              </a:spcBef>
            </a:pPr>
            <a:r>
              <a:rPr lang="en-US" sz="1100" dirty="0">
                <a:latin typeface="Century Gothic" panose="020B0502020202020204" pitchFamily="34" charset="0"/>
                <a:cs typeface="Times New Roman" panose="02020603050405020304" pitchFamily="18" charset="0"/>
              </a:rPr>
              <a:t>Account Balance</a:t>
            </a:r>
          </a:p>
          <a:p>
            <a:pPr>
              <a:lnSpc>
                <a:spcPct val="100000"/>
              </a:lnSpc>
              <a:spcBef>
                <a:spcPts val="400"/>
              </a:spcBef>
            </a:pPr>
            <a:r>
              <a:rPr lang="en-US" sz="1100" dirty="0">
                <a:latin typeface="Century Gothic" panose="020B0502020202020204" pitchFamily="34" charset="0"/>
                <a:cs typeface="Times New Roman" panose="02020603050405020304" pitchFamily="18" charset="0"/>
              </a:rPr>
              <a:t>Campaign Outcome</a:t>
            </a:r>
          </a:p>
          <a:p>
            <a:pPr>
              <a:lnSpc>
                <a:spcPct val="100000"/>
              </a:lnSpc>
              <a:spcBef>
                <a:spcPts val="400"/>
              </a:spcBef>
            </a:pPr>
            <a:r>
              <a:rPr lang="en-US" sz="1100" dirty="0">
                <a:latin typeface="Century Gothic" panose="020B0502020202020204" pitchFamily="34" charset="0"/>
                <a:cs typeface="Times New Roman" panose="02020603050405020304" pitchFamily="18" charset="0"/>
              </a:rPr>
              <a:t>Last Campaign Result</a:t>
            </a:r>
          </a:p>
          <a:p>
            <a:pPr>
              <a:lnSpc>
                <a:spcPct val="100000"/>
              </a:lnSpc>
              <a:spcBef>
                <a:spcPts val="400"/>
              </a:spcBef>
            </a:pPr>
            <a:r>
              <a:rPr lang="en-US" sz="1100" dirty="0">
                <a:latin typeface="Century Gothic" panose="020B0502020202020204" pitchFamily="34" charset="0"/>
                <a:cs typeface="Times New Roman" panose="02020603050405020304" pitchFamily="18" charset="0"/>
              </a:rPr>
              <a:t>Campaign Duration</a:t>
            </a:r>
          </a:p>
          <a:p>
            <a:pPr>
              <a:lnSpc>
                <a:spcPct val="100000"/>
              </a:lnSpc>
              <a:spcBef>
                <a:spcPts val="400"/>
              </a:spcBef>
            </a:pPr>
            <a:r>
              <a:rPr lang="en-US" sz="1100" dirty="0">
                <a:latin typeface="Century Gothic" panose="020B0502020202020204" pitchFamily="34" charset="0"/>
                <a:cs typeface="Times New Roman" panose="02020603050405020304" pitchFamily="18" charset="0"/>
              </a:rPr>
              <a:t>And more</a:t>
            </a:r>
            <a:endParaRPr lang="en-US" sz="1100" dirty="0">
              <a:latin typeface="Century Gothic" panose="020B0502020202020204" pitchFamily="34" charset="0"/>
            </a:endParaRPr>
          </a:p>
          <a:p>
            <a:pPr marL="0" indent="0">
              <a:lnSpc>
                <a:spcPct val="150000"/>
              </a:lnSpc>
              <a:spcBef>
                <a:spcPts val="0"/>
              </a:spcBef>
              <a:buNone/>
            </a:pPr>
            <a:endParaRPr lang="en-US" sz="1400" dirty="0">
              <a:latin typeface="Century Gothic" panose="020B0502020202020204" pitchFamily="34" charset="0"/>
            </a:endParaRPr>
          </a:p>
        </p:txBody>
      </p:sp>
      <p:sp>
        <p:nvSpPr>
          <p:cNvPr id="7" name="TextBox 6">
            <a:extLst>
              <a:ext uri="{FF2B5EF4-FFF2-40B4-BE49-F238E27FC236}">
                <a16:creationId xmlns:a16="http://schemas.microsoft.com/office/drawing/2014/main" id="{8778BE94-838D-EFD6-9C71-F029698E412E}"/>
              </a:ext>
            </a:extLst>
          </p:cNvPr>
          <p:cNvSpPr txBox="1"/>
          <p:nvPr/>
        </p:nvSpPr>
        <p:spPr>
          <a:xfrm>
            <a:off x="1180490" y="6627168"/>
            <a:ext cx="6094708" cy="230832"/>
          </a:xfrm>
          <a:prstGeom prst="rect">
            <a:avLst/>
          </a:prstGeom>
          <a:noFill/>
        </p:spPr>
        <p:txBody>
          <a:bodyPr wrap="square">
            <a:spAutoFit/>
          </a:bodyPr>
          <a:lstStyle/>
          <a:p>
            <a:pPr marL="0">
              <a:spcBef>
                <a:spcPts val="0"/>
              </a:spcBef>
            </a:pPr>
            <a:r>
              <a:rPr lang="en-US" sz="900" dirty="0">
                <a:latin typeface="Century Gothic" panose="020B0502020202020204" pitchFamily="34" charset="0"/>
                <a:ea typeface="Calibri" panose="020F0502020204030204" pitchFamily="34" charset="0"/>
                <a:cs typeface="Times New Roman" panose="02020603050405020304" pitchFamily="18" charset="0"/>
                <a:hlinkClick r:id="rId2"/>
              </a:rPr>
              <a:t>https://www.kaggle.com/datasets/khanimar/marketing-campaign-analysis-data</a:t>
            </a:r>
            <a:r>
              <a:rPr lang="en-US" sz="900" dirty="0">
                <a:latin typeface="Century Gothic" panose="020B050202020202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649466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5CE-E658-8EF1-F251-CF79EF3AF814}"/>
              </a:ext>
            </a:extLst>
          </p:cNvPr>
          <p:cNvSpPr>
            <a:spLocks noGrp="1"/>
          </p:cNvSpPr>
          <p:nvPr>
            <p:ph type="title"/>
          </p:nvPr>
        </p:nvSpPr>
        <p:spPr>
          <a:xfrm>
            <a:off x="1284248" y="365125"/>
            <a:ext cx="10515600" cy="1325563"/>
          </a:xfrm>
        </p:spPr>
        <p:txBody>
          <a:bodyPr/>
          <a:lstStyle/>
          <a:p>
            <a:r>
              <a:rPr lang="en-US" dirty="0">
                <a:latin typeface="Century Gothic" panose="020B0502020202020204" pitchFamily="34" charset="0"/>
              </a:rPr>
              <a:t>Data Cleaning Problems &amp; Solutions</a:t>
            </a:r>
          </a:p>
        </p:txBody>
      </p:sp>
      <p:sp>
        <p:nvSpPr>
          <p:cNvPr id="3" name="Content Placeholder 2">
            <a:extLst>
              <a:ext uri="{FF2B5EF4-FFF2-40B4-BE49-F238E27FC236}">
                <a16:creationId xmlns:a16="http://schemas.microsoft.com/office/drawing/2014/main" id="{5790F80B-ED73-9FA4-4EFA-B2B693DCEAE2}"/>
              </a:ext>
            </a:extLst>
          </p:cNvPr>
          <p:cNvSpPr>
            <a:spLocks noGrp="1"/>
          </p:cNvSpPr>
          <p:nvPr>
            <p:ph idx="1"/>
          </p:nvPr>
        </p:nvSpPr>
        <p:spPr>
          <a:xfrm>
            <a:off x="1363850" y="1825625"/>
            <a:ext cx="9989949" cy="4351338"/>
          </a:xfrm>
        </p:spPr>
        <p:txBody>
          <a:bodyPr>
            <a:normAutofit/>
          </a:bodyPr>
          <a:lstStyle/>
          <a:p>
            <a:pPr marL="0" marR="0" indent="0">
              <a:lnSpc>
                <a:spcPct val="103000"/>
              </a:lnSpc>
              <a:spcBef>
                <a:spcPts val="0"/>
              </a:spcBef>
              <a:spcAft>
                <a:spcPts val="20"/>
              </a:spcAft>
              <a:buNone/>
            </a:pPr>
            <a:r>
              <a:rPr lang="en-US" sz="18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The dataset was already fairly clean. There were only two issues that needed to be addressed. </a:t>
            </a:r>
          </a:p>
          <a:p>
            <a:pPr marL="0" marR="0" indent="0">
              <a:lnSpc>
                <a:spcPct val="103000"/>
              </a:lnSpc>
              <a:spcBef>
                <a:spcPts val="0"/>
              </a:spcBef>
              <a:spcAft>
                <a:spcPts val="20"/>
              </a:spcAft>
              <a:buNone/>
            </a:pPr>
            <a:endParaRPr lang="en-US" sz="1800" kern="100" dirty="0">
              <a:solidFill>
                <a:srgbClr val="000000"/>
              </a:solidFill>
              <a:latin typeface="Century Gothic" panose="020B0502020202020204" pitchFamily="34" charset="0"/>
              <a:ea typeface="Calibri" panose="020F0502020204030204" pitchFamily="34" charset="0"/>
              <a:cs typeface="Calibri" panose="020F0502020204030204" pitchFamily="34" charset="0"/>
            </a:endParaRPr>
          </a:p>
          <a:p>
            <a:pPr marL="0" marR="0" indent="0">
              <a:lnSpc>
                <a:spcPct val="103000"/>
              </a:lnSpc>
              <a:spcBef>
                <a:spcPts val="0"/>
              </a:spcBef>
              <a:spcAft>
                <a:spcPts val="20"/>
              </a:spcAft>
              <a:buNone/>
            </a:pPr>
            <a:r>
              <a:rPr lang="en-US" sz="1800" b="1"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Problem No 1: </a:t>
            </a:r>
            <a:r>
              <a:rPr lang="en-US" sz="18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There are newer customers that was not a part of the campaign prior to this one, so there were a lot of null values that needed to be filled in the “day since last campaign” column. Those null values were replaced with -1. </a:t>
            </a:r>
          </a:p>
          <a:p>
            <a:pPr marL="0" marR="0" indent="0">
              <a:lnSpc>
                <a:spcPct val="103000"/>
              </a:lnSpc>
              <a:spcBef>
                <a:spcPts val="0"/>
              </a:spcBef>
              <a:spcAft>
                <a:spcPts val="20"/>
              </a:spcAft>
              <a:buNone/>
            </a:pPr>
            <a:endParaRPr lang="en-US" sz="1800" kern="100" dirty="0">
              <a:solidFill>
                <a:srgbClr val="000000"/>
              </a:solidFill>
              <a:latin typeface="Century Gothic" panose="020B0502020202020204" pitchFamily="34" charset="0"/>
              <a:ea typeface="Calibri" panose="020F0502020204030204" pitchFamily="34" charset="0"/>
              <a:cs typeface="Calibri" panose="020F0502020204030204" pitchFamily="34" charset="0"/>
            </a:endParaRPr>
          </a:p>
          <a:p>
            <a:pPr marL="0" marR="0" indent="0">
              <a:lnSpc>
                <a:spcPct val="103000"/>
              </a:lnSpc>
              <a:spcBef>
                <a:spcPts val="0"/>
              </a:spcBef>
              <a:spcAft>
                <a:spcPts val="20"/>
              </a:spcAft>
              <a:buNone/>
            </a:pPr>
            <a:r>
              <a:rPr lang="en-US" sz="1800" b="1"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Problem No 2: </a:t>
            </a:r>
            <a:r>
              <a:rPr lang="en-US" sz="18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There were a few outliers within the dataset that had extremely high account balances compared to the rest. Those were taken out of the dataset.</a:t>
            </a:r>
          </a:p>
          <a:p>
            <a:pPr marL="0" marR="0" indent="0">
              <a:lnSpc>
                <a:spcPct val="103000"/>
              </a:lnSpc>
              <a:spcBef>
                <a:spcPts val="0"/>
              </a:spcBef>
              <a:spcAft>
                <a:spcPts val="20"/>
              </a:spcAft>
              <a:buNone/>
            </a:pPr>
            <a:endParaRPr lang="en-US" sz="1800" kern="100" dirty="0">
              <a:solidFill>
                <a:srgbClr val="000000"/>
              </a:solidFill>
              <a:latin typeface="Century Gothic" panose="020B0502020202020204" pitchFamily="34" charset="0"/>
              <a:ea typeface="Calibri" panose="020F0502020204030204" pitchFamily="34" charset="0"/>
              <a:cs typeface="Calibri" panose="020F0502020204030204" pitchFamily="34" charset="0"/>
            </a:endParaRPr>
          </a:p>
          <a:p>
            <a:pPr marL="0" marR="0" indent="0">
              <a:lnSpc>
                <a:spcPct val="103000"/>
              </a:lnSpc>
              <a:spcBef>
                <a:spcPts val="0"/>
              </a:spcBef>
              <a:spcAft>
                <a:spcPts val="20"/>
              </a:spcAft>
              <a:buNone/>
            </a:pPr>
            <a:endParaRPr lang="en-US" sz="18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pPr>
            <a:endParaRPr lang="en-US" dirty="0">
              <a:latin typeface="Century Gothic" panose="020B0502020202020204" pitchFamily="34" charset="0"/>
            </a:endParaRPr>
          </a:p>
        </p:txBody>
      </p:sp>
      <p:sp>
        <p:nvSpPr>
          <p:cNvPr id="8" name="TextBox 7">
            <a:extLst>
              <a:ext uri="{FF2B5EF4-FFF2-40B4-BE49-F238E27FC236}">
                <a16:creationId xmlns:a16="http://schemas.microsoft.com/office/drawing/2014/main" id="{CB94E9C3-BE11-FADA-A5C2-C9554A6695D2}"/>
              </a:ext>
            </a:extLst>
          </p:cNvPr>
          <p:cNvSpPr txBox="1"/>
          <p:nvPr/>
        </p:nvSpPr>
        <p:spPr>
          <a:xfrm>
            <a:off x="1180490" y="6556137"/>
            <a:ext cx="8557176" cy="246221"/>
          </a:xfrm>
          <a:prstGeom prst="rect">
            <a:avLst/>
          </a:prstGeom>
          <a:noFill/>
        </p:spPr>
        <p:txBody>
          <a:bodyPr wrap="square">
            <a:spAutoFit/>
          </a:bodyPr>
          <a:lstStyle/>
          <a:p>
            <a:pPr marL="0" marR="0">
              <a:spcBef>
                <a:spcPts val="0"/>
              </a:spcBef>
              <a:spcAft>
                <a:spcPts val="0"/>
              </a:spcAft>
            </a:pPr>
            <a:r>
              <a:rPr lang="en-US" sz="1000" dirty="0">
                <a:effectLst/>
                <a:latin typeface="Century Gothic" panose="020B0502020202020204" pitchFamily="34" charset="0"/>
                <a:ea typeface="Calibri" panose="020F0502020204030204" pitchFamily="34" charset="0"/>
                <a:cs typeface="Times New Roman" panose="02020603050405020304" pitchFamily="18" charset="0"/>
              </a:rPr>
              <a:t>Data Cleaning Notebook: </a:t>
            </a:r>
            <a:r>
              <a:rPr lang="en-US" sz="1000" u="sng"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2"/>
              </a:rPr>
              <a:t>https://github.com/expl0ding/Capstone3/blob/main/Capstone_3_Data_Clean.ipynb</a:t>
            </a:r>
            <a:r>
              <a:rPr lang="en-US" sz="1000" dirty="0">
                <a:solidFill>
                  <a:srgbClr val="000000"/>
                </a:solidFill>
                <a:effectLst/>
                <a:latin typeface="Century Gothic" panose="020B0502020202020204" pitchFamily="34" charset="0"/>
                <a:ea typeface="Calibri" panose="020F0502020204030204" pitchFamily="34" charset="0"/>
              </a:rPr>
              <a:t> </a:t>
            </a:r>
            <a:r>
              <a:rPr lang="en-US" sz="1000" dirty="0">
                <a:effectLst/>
                <a:latin typeface="Century Gothic" panose="020B050202020202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21670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5CE-E658-8EF1-F251-CF79EF3AF814}"/>
              </a:ext>
            </a:extLst>
          </p:cNvPr>
          <p:cNvSpPr>
            <a:spLocks noGrp="1"/>
          </p:cNvSpPr>
          <p:nvPr>
            <p:ph type="title"/>
          </p:nvPr>
        </p:nvSpPr>
        <p:spPr>
          <a:xfrm>
            <a:off x="1284248" y="365125"/>
            <a:ext cx="10515600" cy="1325563"/>
          </a:xfrm>
        </p:spPr>
        <p:txBody>
          <a:bodyPr/>
          <a:lstStyle/>
          <a:p>
            <a:r>
              <a:rPr lang="en-US" dirty="0">
                <a:latin typeface="Century Gothic" panose="020B0502020202020204" pitchFamily="34" charset="0"/>
              </a:rPr>
              <a:t>Data Exploration</a:t>
            </a:r>
          </a:p>
        </p:txBody>
      </p:sp>
      <p:sp>
        <p:nvSpPr>
          <p:cNvPr id="8" name="TextBox 7">
            <a:extLst>
              <a:ext uri="{FF2B5EF4-FFF2-40B4-BE49-F238E27FC236}">
                <a16:creationId xmlns:a16="http://schemas.microsoft.com/office/drawing/2014/main" id="{CB94E9C3-BE11-FADA-A5C2-C9554A6695D2}"/>
              </a:ext>
            </a:extLst>
          </p:cNvPr>
          <p:cNvSpPr txBox="1"/>
          <p:nvPr/>
        </p:nvSpPr>
        <p:spPr>
          <a:xfrm>
            <a:off x="1180490" y="6556137"/>
            <a:ext cx="8557176" cy="240772"/>
          </a:xfrm>
          <a:prstGeom prst="rect">
            <a:avLst/>
          </a:prstGeom>
          <a:noFill/>
        </p:spPr>
        <p:txBody>
          <a:bodyPr wrap="square">
            <a:spAutoFit/>
          </a:bodyPr>
          <a:lstStyle/>
          <a:p>
            <a:pPr marL="6350" marR="408305" indent="-6350">
              <a:lnSpc>
                <a:spcPct val="104000"/>
              </a:lnSpc>
              <a:spcBef>
                <a:spcPts val="0"/>
              </a:spcBef>
              <a:spcAft>
                <a:spcPts val="20"/>
              </a:spcAft>
            </a:pP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EDA Notebook</a:t>
            </a:r>
            <a:r>
              <a:rPr lang="en-US" sz="1000" u="none" strike="noStrike"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2"/>
              </a:rPr>
              <a:t>: </a:t>
            </a:r>
            <a:r>
              <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000" u="sng"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3"/>
              </a:rPr>
              <a:t>https://github.com/expl0ding/Capstone3/blob/main/Capstone3_EDA.ipynb</a:t>
            </a: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 </a:t>
            </a:r>
            <a:endPar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060361C1-9E93-ABD0-DD61-6E1E0C388E89}"/>
              </a:ext>
            </a:extLst>
          </p:cNvPr>
          <p:cNvSpPr txBox="1">
            <a:spLocks/>
          </p:cNvSpPr>
          <p:nvPr/>
        </p:nvSpPr>
        <p:spPr>
          <a:xfrm>
            <a:off x="6692111" y="1690688"/>
            <a:ext cx="4544160" cy="3858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600" dirty="0">
                <a:latin typeface="Century Gothic" panose="020B0502020202020204" pitchFamily="34" charset="0"/>
                <a:ea typeface="Calibri" panose="020F0502020204030204" pitchFamily="34" charset="0"/>
                <a:cs typeface="Times New Roman" panose="02020603050405020304" pitchFamily="18" charset="0"/>
              </a:rPr>
              <a:t>I separated the dataset into those that converted and those that did not, to look at the difference in features. A majority of the features did not make an impact in the outcome of the campaign. Those include, distribution of contact types, gender, among some others.</a:t>
            </a:r>
          </a:p>
          <a:p>
            <a:pPr marL="0" indent="0" algn="just">
              <a:lnSpc>
                <a:spcPct val="150000"/>
              </a:lnSpc>
              <a:buNone/>
            </a:pPr>
            <a:r>
              <a:rPr lang="en-US" sz="1600" dirty="0">
                <a:effectLst/>
                <a:latin typeface="Century Gothic" panose="020B0502020202020204" pitchFamily="34" charset="0"/>
                <a:ea typeface="Calibri" panose="020F0502020204030204" pitchFamily="34" charset="0"/>
                <a:cs typeface="Times New Roman" panose="02020603050405020304" pitchFamily="18" charset="0"/>
              </a:rPr>
              <a:t>As you can see in the cha</a:t>
            </a:r>
            <a:r>
              <a:rPr lang="en-US" sz="1600" dirty="0">
                <a:latin typeface="Century Gothic" panose="020B0502020202020204" pitchFamily="34" charset="0"/>
                <a:ea typeface="Calibri" panose="020F0502020204030204" pitchFamily="34" charset="0"/>
                <a:cs typeface="Times New Roman" panose="02020603050405020304" pitchFamily="18" charset="0"/>
              </a:rPr>
              <a:t>rts to the left, they are pretty evenly distributed across converted and not converted campaigns.</a:t>
            </a:r>
            <a:endParaRPr lang="en-US" sz="1600" dirty="0">
              <a:effectLst/>
              <a:latin typeface="Century Gothic" panose="020B0502020202020204" pitchFamily="34" charset="0"/>
              <a:ea typeface="Calibri" panose="020F0502020204030204" pitchFamily="34" charset="0"/>
              <a:cs typeface="Times New Roman" panose="02020603050405020304" pitchFamily="18" charset="0"/>
            </a:endParaRPr>
          </a:p>
        </p:txBody>
      </p:sp>
      <p:pic>
        <p:nvPicPr>
          <p:cNvPr id="3" name="Picture 2" descr="A picture containing text, screenshot, diagram, rectangle&#10;&#10;Description automatically generated">
            <a:extLst>
              <a:ext uri="{FF2B5EF4-FFF2-40B4-BE49-F238E27FC236}">
                <a16:creationId xmlns:a16="http://schemas.microsoft.com/office/drawing/2014/main" id="{BC48CE93-4FFE-BBBF-CF4D-752346B1EA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428" y="1644542"/>
            <a:ext cx="2554625" cy="2148985"/>
          </a:xfrm>
          <a:prstGeom prst="rect">
            <a:avLst/>
          </a:prstGeom>
        </p:spPr>
      </p:pic>
      <p:pic>
        <p:nvPicPr>
          <p:cNvPr id="5" name="Picture 4" descr="A picture containing text, screenshot, diagram, rectangle&#10;&#10;Description automatically generated">
            <a:extLst>
              <a:ext uri="{FF2B5EF4-FFF2-40B4-BE49-F238E27FC236}">
                <a16:creationId xmlns:a16="http://schemas.microsoft.com/office/drawing/2014/main" id="{D7E2DF8B-0FA9-4424-F172-7C59408AF4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3901" y="1644542"/>
            <a:ext cx="2621784" cy="2148985"/>
          </a:xfrm>
          <a:prstGeom prst="rect">
            <a:avLst/>
          </a:prstGeom>
        </p:spPr>
      </p:pic>
      <p:pic>
        <p:nvPicPr>
          <p:cNvPr id="6" name="Picture 5" descr="A picture containing text, screenshot, rectangle, diagram&#10;&#10;Description automatically generated">
            <a:extLst>
              <a:ext uri="{FF2B5EF4-FFF2-40B4-BE49-F238E27FC236}">
                <a16:creationId xmlns:a16="http://schemas.microsoft.com/office/drawing/2014/main" id="{727E56E6-F260-52C2-7136-BBAD590326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004" y="4219165"/>
            <a:ext cx="2690014" cy="2148986"/>
          </a:xfrm>
          <a:prstGeom prst="rect">
            <a:avLst/>
          </a:prstGeom>
        </p:spPr>
      </p:pic>
      <p:pic>
        <p:nvPicPr>
          <p:cNvPr id="9" name="Picture 8" descr="A picture containing text, screenshot, rectangle, diagram&#10;&#10;Description automatically generated">
            <a:extLst>
              <a:ext uri="{FF2B5EF4-FFF2-40B4-BE49-F238E27FC236}">
                <a16:creationId xmlns:a16="http://schemas.microsoft.com/office/drawing/2014/main" id="{81D7016C-5834-B06F-FC9C-005734500D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1722" y="4193215"/>
            <a:ext cx="2832581" cy="2186441"/>
          </a:xfrm>
          <a:prstGeom prst="rect">
            <a:avLst/>
          </a:prstGeom>
        </p:spPr>
      </p:pic>
      <p:sp>
        <p:nvSpPr>
          <p:cNvPr id="13" name="TextBox 12">
            <a:extLst>
              <a:ext uri="{FF2B5EF4-FFF2-40B4-BE49-F238E27FC236}">
                <a16:creationId xmlns:a16="http://schemas.microsoft.com/office/drawing/2014/main" id="{5C36E361-B6DF-3D11-F0FC-A2977403DF8A}"/>
              </a:ext>
            </a:extLst>
          </p:cNvPr>
          <p:cNvSpPr txBox="1"/>
          <p:nvPr/>
        </p:nvSpPr>
        <p:spPr>
          <a:xfrm>
            <a:off x="649004" y="1358427"/>
            <a:ext cx="6098058" cy="261610"/>
          </a:xfrm>
          <a:prstGeom prst="rect">
            <a:avLst/>
          </a:prstGeom>
          <a:noFill/>
        </p:spPr>
        <p:txBody>
          <a:bodyPr wrap="square">
            <a:spAutoFit/>
          </a:bodyPr>
          <a:lstStyle/>
          <a:p>
            <a:r>
              <a:rPr lang="en-US" sz="1100" b="1" dirty="0">
                <a:latin typeface="Century Gothic" panose="020B0502020202020204" pitchFamily="34" charset="0"/>
                <a:ea typeface="Calibri" panose="020F0502020204030204" pitchFamily="34" charset="0"/>
                <a:cs typeface="Times New Roman" panose="02020603050405020304" pitchFamily="18" charset="0"/>
              </a:rPr>
              <a:t>Contact Type Converted vs Not Converted</a:t>
            </a:r>
            <a:endParaRPr lang="en-US" sz="1100" b="1" dirty="0"/>
          </a:p>
        </p:txBody>
      </p:sp>
      <p:sp>
        <p:nvSpPr>
          <p:cNvPr id="14" name="TextBox 13">
            <a:extLst>
              <a:ext uri="{FF2B5EF4-FFF2-40B4-BE49-F238E27FC236}">
                <a16:creationId xmlns:a16="http://schemas.microsoft.com/office/drawing/2014/main" id="{F15D08A6-80F2-223C-7CB5-E2BCDC778D8E}"/>
              </a:ext>
            </a:extLst>
          </p:cNvPr>
          <p:cNvSpPr txBox="1"/>
          <p:nvPr/>
        </p:nvSpPr>
        <p:spPr>
          <a:xfrm>
            <a:off x="658428" y="3931605"/>
            <a:ext cx="6098058" cy="261610"/>
          </a:xfrm>
          <a:prstGeom prst="rect">
            <a:avLst/>
          </a:prstGeom>
          <a:noFill/>
        </p:spPr>
        <p:txBody>
          <a:bodyPr wrap="square">
            <a:spAutoFit/>
          </a:bodyPr>
          <a:lstStyle/>
          <a:p>
            <a:r>
              <a:rPr lang="en-US" sz="1100" b="1" dirty="0">
                <a:latin typeface="Century Gothic" panose="020B0502020202020204" pitchFamily="34" charset="0"/>
                <a:ea typeface="Calibri" panose="020F0502020204030204" pitchFamily="34" charset="0"/>
                <a:cs typeface="Times New Roman" panose="02020603050405020304" pitchFamily="18" charset="0"/>
              </a:rPr>
              <a:t>Gender Converted vs Not Converted</a:t>
            </a:r>
            <a:endParaRPr lang="en-US" sz="1100" b="1" dirty="0"/>
          </a:p>
        </p:txBody>
      </p:sp>
    </p:spTree>
    <p:extLst>
      <p:ext uri="{BB962C8B-B14F-4D97-AF65-F5344CB8AC3E}">
        <p14:creationId xmlns:p14="http://schemas.microsoft.com/office/powerpoint/2010/main" val="389409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5CE-E658-8EF1-F251-CF79EF3AF814}"/>
              </a:ext>
            </a:extLst>
          </p:cNvPr>
          <p:cNvSpPr>
            <a:spLocks noGrp="1"/>
          </p:cNvSpPr>
          <p:nvPr>
            <p:ph type="title"/>
          </p:nvPr>
        </p:nvSpPr>
        <p:spPr>
          <a:xfrm>
            <a:off x="1284248" y="365125"/>
            <a:ext cx="10515600" cy="1325563"/>
          </a:xfrm>
        </p:spPr>
        <p:txBody>
          <a:bodyPr/>
          <a:lstStyle/>
          <a:p>
            <a:r>
              <a:rPr lang="en-US" dirty="0">
                <a:latin typeface="Century Gothic" panose="020B0502020202020204" pitchFamily="34" charset="0"/>
              </a:rPr>
              <a:t>Data Exploration</a:t>
            </a:r>
          </a:p>
        </p:txBody>
      </p:sp>
      <p:sp>
        <p:nvSpPr>
          <p:cNvPr id="13" name="TextBox 12">
            <a:extLst>
              <a:ext uri="{FF2B5EF4-FFF2-40B4-BE49-F238E27FC236}">
                <a16:creationId xmlns:a16="http://schemas.microsoft.com/office/drawing/2014/main" id="{8A982422-D75E-031C-8715-BD2992A9DE70}"/>
              </a:ext>
            </a:extLst>
          </p:cNvPr>
          <p:cNvSpPr txBox="1"/>
          <p:nvPr/>
        </p:nvSpPr>
        <p:spPr>
          <a:xfrm>
            <a:off x="1409163" y="5801340"/>
            <a:ext cx="9240908" cy="584775"/>
          </a:xfrm>
          <a:prstGeom prst="rect">
            <a:avLst/>
          </a:prstGeom>
          <a:noFill/>
        </p:spPr>
        <p:txBody>
          <a:bodyPr wrap="square">
            <a:spAutoFit/>
          </a:bodyPr>
          <a:lstStyle/>
          <a:p>
            <a:pPr marL="0" indent="0">
              <a:spcBef>
                <a:spcPts val="0"/>
              </a:spcBef>
              <a:buNone/>
            </a:pPr>
            <a:r>
              <a:rPr lang="en-US" sz="1600" dirty="0">
                <a:latin typeface="Century Gothic" panose="020B0502020202020204" pitchFamily="34" charset="0"/>
                <a:ea typeface="Calibri" panose="020F0502020204030204" pitchFamily="34" charset="0"/>
                <a:cs typeface="Times New Roman" panose="02020603050405020304" pitchFamily="18" charset="0"/>
              </a:rPr>
              <a:t>Looking at the successful and failed campaigns by month, March, December, September, and October have the highest likelihood for the campaign to be successful.</a:t>
            </a:r>
          </a:p>
        </p:txBody>
      </p:sp>
      <p:pic>
        <p:nvPicPr>
          <p:cNvPr id="7" name="Picture 6" descr="A picture containing text, screenshot, diagram, font&#10;&#10;Description automatically generated">
            <a:extLst>
              <a:ext uri="{FF2B5EF4-FFF2-40B4-BE49-F238E27FC236}">
                <a16:creationId xmlns:a16="http://schemas.microsoft.com/office/drawing/2014/main" id="{ED81F5D7-FB5F-9B0A-46D1-E7A3FC985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490" y="1570762"/>
            <a:ext cx="5380948" cy="3954824"/>
          </a:xfrm>
          <a:prstGeom prst="rect">
            <a:avLst/>
          </a:prstGeom>
        </p:spPr>
      </p:pic>
      <p:sp>
        <p:nvSpPr>
          <p:cNvPr id="10" name="TextBox 9">
            <a:extLst>
              <a:ext uri="{FF2B5EF4-FFF2-40B4-BE49-F238E27FC236}">
                <a16:creationId xmlns:a16="http://schemas.microsoft.com/office/drawing/2014/main" id="{892F0DB9-594E-1F8F-9B3A-548F82F38FF8}"/>
              </a:ext>
            </a:extLst>
          </p:cNvPr>
          <p:cNvSpPr txBox="1"/>
          <p:nvPr/>
        </p:nvSpPr>
        <p:spPr>
          <a:xfrm>
            <a:off x="1180490" y="6556137"/>
            <a:ext cx="8557176" cy="240772"/>
          </a:xfrm>
          <a:prstGeom prst="rect">
            <a:avLst/>
          </a:prstGeom>
          <a:noFill/>
        </p:spPr>
        <p:txBody>
          <a:bodyPr wrap="square">
            <a:spAutoFit/>
          </a:bodyPr>
          <a:lstStyle/>
          <a:p>
            <a:pPr marL="6350" marR="408305" indent="-6350">
              <a:lnSpc>
                <a:spcPct val="104000"/>
              </a:lnSpc>
              <a:spcBef>
                <a:spcPts val="0"/>
              </a:spcBef>
              <a:spcAft>
                <a:spcPts val="20"/>
              </a:spcAft>
            </a:pP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EDA Notebook</a:t>
            </a:r>
            <a:r>
              <a:rPr lang="en-US" sz="1000" u="none" strike="noStrike"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3"/>
              </a:rPr>
              <a:t>: </a:t>
            </a:r>
            <a:r>
              <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000" u="sng"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4"/>
              </a:rPr>
              <a:t>https://github.com/expl0ding/Capstone3/blob/main/Capstone3_EDA.ipynb</a:t>
            </a: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 </a:t>
            </a:r>
            <a:endPar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126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5CE-E658-8EF1-F251-CF79EF3AF814}"/>
              </a:ext>
            </a:extLst>
          </p:cNvPr>
          <p:cNvSpPr>
            <a:spLocks noGrp="1"/>
          </p:cNvSpPr>
          <p:nvPr>
            <p:ph type="title"/>
          </p:nvPr>
        </p:nvSpPr>
        <p:spPr>
          <a:xfrm>
            <a:off x="1284248" y="365125"/>
            <a:ext cx="10515600" cy="1325563"/>
          </a:xfrm>
        </p:spPr>
        <p:txBody>
          <a:bodyPr/>
          <a:lstStyle/>
          <a:p>
            <a:r>
              <a:rPr lang="en-US" dirty="0">
                <a:latin typeface="Century Gothic" panose="020B0502020202020204" pitchFamily="34" charset="0"/>
              </a:rPr>
              <a:t>Data Exploration</a:t>
            </a:r>
          </a:p>
        </p:txBody>
      </p:sp>
      <p:sp>
        <p:nvSpPr>
          <p:cNvPr id="13" name="TextBox 12">
            <a:extLst>
              <a:ext uri="{FF2B5EF4-FFF2-40B4-BE49-F238E27FC236}">
                <a16:creationId xmlns:a16="http://schemas.microsoft.com/office/drawing/2014/main" id="{8A982422-D75E-031C-8715-BD2992A9DE70}"/>
              </a:ext>
            </a:extLst>
          </p:cNvPr>
          <p:cNvSpPr txBox="1"/>
          <p:nvPr/>
        </p:nvSpPr>
        <p:spPr>
          <a:xfrm>
            <a:off x="6043053" y="1402335"/>
            <a:ext cx="5756795" cy="3877985"/>
          </a:xfrm>
          <a:prstGeom prst="rect">
            <a:avLst/>
          </a:prstGeom>
          <a:noFill/>
        </p:spPr>
        <p:txBody>
          <a:bodyPr wrap="square">
            <a:spAutoFit/>
          </a:bodyPr>
          <a:lstStyle/>
          <a:p>
            <a:pPr marL="0" indent="0">
              <a:spcBef>
                <a:spcPts val="0"/>
              </a:spcBef>
              <a:buNone/>
            </a:pPr>
            <a:r>
              <a:rPr lang="en-US" sz="1600" dirty="0">
                <a:latin typeface="Century Gothic" panose="020B0502020202020204" pitchFamily="34" charset="0"/>
                <a:ea typeface="Calibri" panose="020F0502020204030204" pitchFamily="34" charset="0"/>
                <a:cs typeface="Times New Roman" panose="02020603050405020304" pitchFamily="18" charset="0"/>
              </a:rPr>
              <a:t>I then drilled down deeper and separated the customers into groups based on the outcome of the last campaign as well as the latest campaign.</a:t>
            </a:r>
          </a:p>
          <a:p>
            <a:pPr marL="0" indent="0">
              <a:spcBef>
                <a:spcPts val="0"/>
              </a:spcBef>
              <a:buNone/>
            </a:pPr>
            <a:endParaRPr lang="en-US" sz="1400" dirty="0">
              <a:latin typeface="Century Gothic" panose="020B0502020202020204" pitchFamily="34" charset="0"/>
              <a:ea typeface="Calibri" panose="020F0502020204030204" pitchFamily="34" charset="0"/>
              <a:cs typeface="Times New Roman" panose="02020603050405020304" pitchFamily="18" charset="0"/>
            </a:endParaRPr>
          </a:p>
          <a:p>
            <a:pPr algn="l">
              <a:buFont typeface="+mj-lt"/>
              <a:buAutoNum type="arabicPeriod"/>
            </a:pPr>
            <a:r>
              <a:rPr lang="en-US" sz="1400" b="0" i="0" dirty="0">
                <a:solidFill>
                  <a:srgbClr val="000000"/>
                </a:solidFill>
                <a:effectLst/>
                <a:latin typeface="Century Gothic" panose="020B0502020202020204" pitchFamily="34" charset="0"/>
              </a:rPr>
              <a:t> Super Positive Customers: customers that have converted both previous and current</a:t>
            </a:r>
          </a:p>
          <a:p>
            <a:pPr algn="l">
              <a:buFont typeface="+mj-lt"/>
              <a:buAutoNum type="arabicPeriod"/>
            </a:pPr>
            <a:r>
              <a:rPr lang="en-US" sz="1400" b="0" i="0" dirty="0">
                <a:solidFill>
                  <a:srgbClr val="000000"/>
                </a:solidFill>
                <a:effectLst/>
                <a:latin typeface="Century Gothic" panose="020B0502020202020204" pitchFamily="34" charset="0"/>
              </a:rPr>
              <a:t> New Positive Customers: customers that were unknown in the previous and converted in the current</a:t>
            </a:r>
          </a:p>
          <a:p>
            <a:pPr algn="l">
              <a:buFont typeface="+mj-lt"/>
              <a:buAutoNum type="arabicPeriod"/>
            </a:pPr>
            <a:r>
              <a:rPr lang="en-US" sz="1400" b="0" i="0" dirty="0">
                <a:solidFill>
                  <a:srgbClr val="000000"/>
                </a:solidFill>
                <a:effectLst/>
                <a:latin typeface="Century Gothic" panose="020B0502020202020204" pitchFamily="34" charset="0"/>
              </a:rPr>
              <a:t> Negative to Positive: customers that did not convert in the previous campaign and converted in the current</a:t>
            </a:r>
          </a:p>
          <a:p>
            <a:pPr algn="l">
              <a:buFont typeface="+mj-lt"/>
              <a:buAutoNum type="arabicPeriod"/>
            </a:pPr>
            <a:r>
              <a:rPr lang="en-US" sz="1400" b="0" i="0" dirty="0">
                <a:solidFill>
                  <a:srgbClr val="000000"/>
                </a:solidFill>
                <a:effectLst/>
                <a:latin typeface="Century Gothic" panose="020B0502020202020204" pitchFamily="34" charset="0"/>
              </a:rPr>
              <a:t> Super Negative Customers: customers that did not convert in the previous and did not convert in the current</a:t>
            </a:r>
          </a:p>
          <a:p>
            <a:pPr algn="l">
              <a:buFont typeface="+mj-lt"/>
              <a:buAutoNum type="arabicPeriod"/>
            </a:pPr>
            <a:r>
              <a:rPr lang="en-US" sz="1400" b="0" i="0" dirty="0">
                <a:solidFill>
                  <a:srgbClr val="000000"/>
                </a:solidFill>
                <a:effectLst/>
                <a:latin typeface="Century Gothic" panose="020B0502020202020204" pitchFamily="34" charset="0"/>
              </a:rPr>
              <a:t> New Negative Customers: customers that were unknown in the previous and did not convert in the current</a:t>
            </a:r>
          </a:p>
          <a:p>
            <a:pPr algn="l">
              <a:buFont typeface="+mj-lt"/>
              <a:buAutoNum type="arabicPeriod"/>
            </a:pPr>
            <a:r>
              <a:rPr lang="en-US" sz="1400" b="0" i="0" dirty="0">
                <a:solidFill>
                  <a:srgbClr val="000000"/>
                </a:solidFill>
                <a:effectLst/>
                <a:latin typeface="Century Gothic" panose="020B0502020202020204" pitchFamily="34" charset="0"/>
              </a:rPr>
              <a:t> Positive to Negative: customers that converted in the previous and did not convert in the current</a:t>
            </a:r>
          </a:p>
          <a:p>
            <a:pPr marL="0" indent="0">
              <a:spcBef>
                <a:spcPts val="0"/>
              </a:spcBef>
              <a:buNone/>
            </a:pPr>
            <a:endParaRPr lang="en-US" sz="1600" dirty="0">
              <a:latin typeface="Century Gothic" panose="020B050202020202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92F0DB9-594E-1F8F-9B3A-548F82F38FF8}"/>
              </a:ext>
            </a:extLst>
          </p:cNvPr>
          <p:cNvSpPr txBox="1"/>
          <p:nvPr/>
        </p:nvSpPr>
        <p:spPr>
          <a:xfrm>
            <a:off x="1180490" y="6556137"/>
            <a:ext cx="8557176" cy="240772"/>
          </a:xfrm>
          <a:prstGeom prst="rect">
            <a:avLst/>
          </a:prstGeom>
          <a:noFill/>
        </p:spPr>
        <p:txBody>
          <a:bodyPr wrap="square">
            <a:spAutoFit/>
          </a:bodyPr>
          <a:lstStyle/>
          <a:p>
            <a:pPr marL="6350" marR="408305" indent="-6350">
              <a:lnSpc>
                <a:spcPct val="104000"/>
              </a:lnSpc>
              <a:spcBef>
                <a:spcPts val="0"/>
              </a:spcBef>
              <a:spcAft>
                <a:spcPts val="20"/>
              </a:spcAft>
            </a:pP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EDA Notebook</a:t>
            </a:r>
            <a:r>
              <a:rPr lang="en-US" sz="1000" u="none" strike="noStrike"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2"/>
              </a:rPr>
              <a:t>: </a:t>
            </a:r>
            <a:r>
              <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000" u="sng"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3"/>
              </a:rPr>
              <a:t>https://github.com/expl0ding/Capstone3/blob/main/Capstone3_EDA.ipynb</a:t>
            </a: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 </a:t>
            </a:r>
            <a:endPar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p:txBody>
      </p:sp>
      <p:pic>
        <p:nvPicPr>
          <p:cNvPr id="3" name="Picture 2" descr="A picture containing text, screenshot, colorfulness, rectangle&#10;&#10;Description automatically generated">
            <a:extLst>
              <a:ext uri="{FF2B5EF4-FFF2-40B4-BE49-F238E27FC236}">
                <a16:creationId xmlns:a16="http://schemas.microsoft.com/office/drawing/2014/main" id="{7FD368E2-A012-2555-8D43-B48AF4700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490" y="1690688"/>
            <a:ext cx="4009348" cy="3837144"/>
          </a:xfrm>
          <a:prstGeom prst="rect">
            <a:avLst/>
          </a:prstGeom>
        </p:spPr>
      </p:pic>
      <p:sp>
        <p:nvSpPr>
          <p:cNvPr id="4" name="TextBox 3">
            <a:extLst>
              <a:ext uri="{FF2B5EF4-FFF2-40B4-BE49-F238E27FC236}">
                <a16:creationId xmlns:a16="http://schemas.microsoft.com/office/drawing/2014/main" id="{4E379005-BAA3-5244-33F7-81A615161B1F}"/>
              </a:ext>
            </a:extLst>
          </p:cNvPr>
          <p:cNvSpPr txBox="1"/>
          <p:nvPr/>
        </p:nvSpPr>
        <p:spPr>
          <a:xfrm>
            <a:off x="1409163" y="5801340"/>
            <a:ext cx="9240908" cy="584775"/>
          </a:xfrm>
          <a:prstGeom prst="rect">
            <a:avLst/>
          </a:prstGeom>
          <a:noFill/>
        </p:spPr>
        <p:txBody>
          <a:bodyPr wrap="square">
            <a:spAutoFit/>
          </a:bodyPr>
          <a:lstStyle/>
          <a:p>
            <a:pPr marL="0" indent="0">
              <a:spcBef>
                <a:spcPts val="0"/>
              </a:spcBef>
              <a:buNone/>
            </a:pPr>
            <a:r>
              <a:rPr lang="en-US" sz="1600" dirty="0">
                <a:latin typeface="Century Gothic" panose="020B0502020202020204" pitchFamily="34" charset="0"/>
                <a:ea typeface="Calibri" panose="020F0502020204030204" pitchFamily="34" charset="0"/>
                <a:cs typeface="Times New Roman" panose="02020603050405020304" pitchFamily="18" charset="0"/>
              </a:rPr>
              <a:t>From these groups, it seems that those that have converted at least once have a higher account balance.</a:t>
            </a:r>
          </a:p>
        </p:txBody>
      </p:sp>
    </p:spTree>
    <p:extLst>
      <p:ext uri="{BB962C8B-B14F-4D97-AF65-F5344CB8AC3E}">
        <p14:creationId xmlns:p14="http://schemas.microsoft.com/office/powerpoint/2010/main" val="155143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5CE-E658-8EF1-F251-CF79EF3AF814}"/>
              </a:ext>
            </a:extLst>
          </p:cNvPr>
          <p:cNvSpPr>
            <a:spLocks noGrp="1"/>
          </p:cNvSpPr>
          <p:nvPr>
            <p:ph type="title"/>
          </p:nvPr>
        </p:nvSpPr>
        <p:spPr>
          <a:xfrm>
            <a:off x="1284248" y="365125"/>
            <a:ext cx="10515600" cy="1325563"/>
          </a:xfrm>
        </p:spPr>
        <p:txBody>
          <a:bodyPr/>
          <a:lstStyle/>
          <a:p>
            <a:r>
              <a:rPr lang="en-US" dirty="0">
                <a:latin typeface="Century Gothic" panose="020B0502020202020204" pitchFamily="34" charset="0"/>
              </a:rPr>
              <a:t>Machine Learning</a:t>
            </a:r>
          </a:p>
        </p:txBody>
      </p:sp>
      <p:sp>
        <p:nvSpPr>
          <p:cNvPr id="9" name="Content Placeholder 2">
            <a:extLst>
              <a:ext uri="{FF2B5EF4-FFF2-40B4-BE49-F238E27FC236}">
                <a16:creationId xmlns:a16="http://schemas.microsoft.com/office/drawing/2014/main" id="{330699CA-BE74-4CCF-C282-2B4919A5E168}"/>
              </a:ext>
            </a:extLst>
          </p:cNvPr>
          <p:cNvSpPr txBox="1">
            <a:spLocks/>
          </p:cNvSpPr>
          <p:nvPr/>
        </p:nvSpPr>
        <p:spPr>
          <a:xfrm>
            <a:off x="1284248" y="1838171"/>
            <a:ext cx="52862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US" sz="1600" b="1" dirty="0">
                <a:latin typeface="Century Gothic" panose="020B0502020202020204" pitchFamily="34" charset="0"/>
                <a:ea typeface="Calibri" panose="020F0502020204030204" pitchFamily="34" charset="0"/>
                <a:cs typeface="Times New Roman" panose="02020603050405020304" pitchFamily="18" charset="0"/>
              </a:rPr>
              <a:t>Tool: </a:t>
            </a:r>
            <a:r>
              <a:rPr lang="en-US" sz="1600" dirty="0">
                <a:latin typeface="Century Gothic" panose="020B0502020202020204" pitchFamily="34" charset="0"/>
                <a:ea typeface="Calibri" panose="020F0502020204030204" pitchFamily="34" charset="0"/>
                <a:cs typeface="Times New Roman" panose="02020603050405020304" pitchFamily="18" charset="0"/>
              </a:rPr>
              <a:t>Python’s scikit-learn</a:t>
            </a:r>
          </a:p>
          <a:p>
            <a:pPr>
              <a:lnSpc>
                <a:spcPct val="150000"/>
              </a:lnSpc>
              <a:spcBef>
                <a:spcPts val="0"/>
              </a:spcBef>
            </a:pPr>
            <a:r>
              <a:rPr lang="en-US" sz="1600" b="1" dirty="0">
                <a:latin typeface="Century Gothic" panose="020B0502020202020204" pitchFamily="34" charset="0"/>
                <a:ea typeface="Calibri" panose="020F0502020204030204" pitchFamily="34" charset="0"/>
                <a:cs typeface="Times New Roman" panose="02020603050405020304" pitchFamily="18" charset="0"/>
              </a:rPr>
              <a:t>Cross Validation: </a:t>
            </a:r>
            <a:r>
              <a:rPr lang="en-US" sz="1600" dirty="0">
                <a:latin typeface="Century Gothic" panose="020B0502020202020204" pitchFamily="34" charset="0"/>
                <a:ea typeface="Calibri" panose="020F0502020204030204" pitchFamily="34" charset="0"/>
                <a:cs typeface="Times New Roman" panose="02020603050405020304" pitchFamily="18" charset="0"/>
              </a:rPr>
              <a:t>training and testing set: </a:t>
            </a:r>
            <a:br>
              <a:rPr lang="en-US" sz="1600" dirty="0">
                <a:latin typeface="Century Gothic" panose="020B0502020202020204" pitchFamily="34" charset="0"/>
                <a:ea typeface="Calibri" panose="020F0502020204030204" pitchFamily="34" charset="0"/>
                <a:cs typeface="Times New Roman" panose="02020603050405020304" pitchFamily="18" charset="0"/>
              </a:rPr>
            </a:br>
            <a:r>
              <a:rPr lang="en-US" sz="1600" dirty="0">
                <a:latin typeface="Century Gothic" panose="020B0502020202020204" pitchFamily="34" charset="0"/>
                <a:ea typeface="Calibri" panose="020F0502020204030204" pitchFamily="34" charset="0"/>
                <a:cs typeface="Times New Roman" panose="02020603050405020304" pitchFamily="18" charset="0"/>
              </a:rPr>
              <a:t>20% + 80% split (sorted by ‘</a:t>
            </a:r>
            <a:r>
              <a:rPr lang="en-US" sz="1600" dirty="0" err="1">
                <a:latin typeface="Century Gothic" panose="020B0502020202020204" pitchFamily="34" charset="0"/>
                <a:ea typeface="Calibri" panose="020F0502020204030204" pitchFamily="34" charset="0"/>
                <a:cs typeface="Times New Roman" panose="02020603050405020304" pitchFamily="18" charset="0"/>
              </a:rPr>
              <a:t>daysSinceLastCampaign</a:t>
            </a:r>
            <a:r>
              <a:rPr lang="en-US" sz="1600" dirty="0">
                <a:latin typeface="Century Gothic" panose="020B0502020202020204" pitchFamily="34" charset="0"/>
                <a:ea typeface="Calibri" panose="020F0502020204030204" pitchFamily="34" charset="0"/>
                <a:cs typeface="Times New Roman" panose="02020603050405020304" pitchFamily="18" charset="0"/>
              </a:rPr>
              <a:t>’ and the most recent ones reserved for the testing set</a:t>
            </a:r>
          </a:p>
          <a:p>
            <a:pPr>
              <a:lnSpc>
                <a:spcPct val="150000"/>
              </a:lnSpc>
              <a:spcBef>
                <a:spcPts val="0"/>
              </a:spcBef>
            </a:pPr>
            <a:r>
              <a:rPr lang="en-US" sz="1600" b="1" dirty="0">
                <a:latin typeface="Century Gothic" panose="020B0502020202020204" pitchFamily="34" charset="0"/>
                <a:ea typeface="Calibri" panose="020F0502020204030204" pitchFamily="34" charset="0"/>
                <a:cs typeface="Times New Roman" panose="02020603050405020304" pitchFamily="18" charset="0"/>
              </a:rPr>
              <a:t>Models Used: </a:t>
            </a:r>
            <a:r>
              <a:rPr lang="en-US" sz="1600" dirty="0">
                <a:latin typeface="Century Gothic" panose="020B0502020202020204" pitchFamily="34" charset="0"/>
                <a:ea typeface="Calibri" panose="020F0502020204030204" pitchFamily="34" charset="0"/>
                <a:cs typeface="Times New Roman" panose="02020603050405020304" pitchFamily="18" charset="0"/>
              </a:rPr>
              <a:t>Decision Tree, Logistic Regression, Random Forest, Gradient Boosting</a:t>
            </a:r>
          </a:p>
          <a:p>
            <a:pPr>
              <a:lnSpc>
                <a:spcPct val="150000"/>
              </a:lnSpc>
              <a:spcBef>
                <a:spcPts val="0"/>
              </a:spcBef>
            </a:pPr>
            <a:r>
              <a:rPr lang="en-US" sz="1600" b="1" dirty="0">
                <a:latin typeface="Century Gothic" panose="020B0502020202020204" pitchFamily="34" charset="0"/>
                <a:ea typeface="Calibri" panose="020F0502020204030204" pitchFamily="34" charset="0"/>
                <a:cs typeface="Times New Roman" panose="02020603050405020304" pitchFamily="18" charset="0"/>
              </a:rPr>
              <a:t>Evaluation Metrics: </a:t>
            </a:r>
            <a:r>
              <a:rPr lang="en-US" sz="1600" dirty="0">
                <a:latin typeface="Century Gothic" panose="020B0502020202020204" pitchFamily="34" charset="0"/>
                <a:ea typeface="Calibri" panose="020F0502020204030204" pitchFamily="34" charset="0"/>
                <a:cs typeface="Times New Roman" panose="02020603050405020304" pitchFamily="18" charset="0"/>
              </a:rPr>
              <a:t>F1 score, Accuracy Score, Confusion Matrix, ROC Curve</a:t>
            </a:r>
          </a:p>
        </p:txBody>
      </p:sp>
      <p:sp>
        <p:nvSpPr>
          <p:cNvPr id="14" name="TextBox 13">
            <a:extLst>
              <a:ext uri="{FF2B5EF4-FFF2-40B4-BE49-F238E27FC236}">
                <a16:creationId xmlns:a16="http://schemas.microsoft.com/office/drawing/2014/main" id="{627FF80E-D758-F973-0C66-E19107DC9E75}"/>
              </a:ext>
            </a:extLst>
          </p:cNvPr>
          <p:cNvSpPr txBox="1"/>
          <p:nvPr/>
        </p:nvSpPr>
        <p:spPr>
          <a:xfrm>
            <a:off x="1180490" y="6457890"/>
            <a:ext cx="11597013" cy="400815"/>
          </a:xfrm>
          <a:prstGeom prst="rect">
            <a:avLst/>
          </a:prstGeom>
          <a:noFill/>
        </p:spPr>
        <p:txBody>
          <a:bodyPr wrap="square">
            <a:spAutoFit/>
          </a:bodyPr>
          <a:lstStyle/>
          <a:p>
            <a:pPr marL="6350" marR="408305" indent="-6350">
              <a:lnSpc>
                <a:spcPct val="104000"/>
              </a:lnSpc>
              <a:spcBef>
                <a:spcPts val="0"/>
              </a:spcBef>
              <a:spcAft>
                <a:spcPts val="20"/>
              </a:spcAft>
            </a:pP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Modeling Notebook</a:t>
            </a:r>
            <a:r>
              <a:rPr lang="en-US" sz="1000" u="none" strike="noStrike"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2"/>
              </a:rPr>
              <a:t>: </a:t>
            </a:r>
            <a:r>
              <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000" u="sng"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3"/>
              </a:rPr>
              <a:t>https://github.com/expl0ding/Capstone3/blob/main/Capstone3_Modeling.ipynb</a:t>
            </a: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  </a:t>
            </a:r>
            <a:endPar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6350" marR="408305" indent="-6350">
              <a:lnSpc>
                <a:spcPct val="104000"/>
              </a:lnSpc>
              <a:spcBef>
                <a:spcPts val="0"/>
              </a:spcBef>
              <a:spcAft>
                <a:spcPts val="20"/>
              </a:spcAft>
            </a:pP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Model Metrics File</a:t>
            </a:r>
            <a:r>
              <a:rPr lang="en-US" sz="1000" u="none" strike="noStrike"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4"/>
              </a:rPr>
              <a:t>: </a:t>
            </a:r>
            <a:r>
              <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000" u="sng"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5"/>
              </a:rPr>
              <a:t>https://github.com/expl0ding/Capstone3/blob/main/Model_Metrics_Capstone3.txt</a:t>
            </a: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  </a:t>
            </a:r>
            <a:endPar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8177453C-E1D8-7326-4025-1B7931AC87D1}"/>
              </a:ext>
            </a:extLst>
          </p:cNvPr>
          <p:cNvSpPr txBox="1"/>
          <p:nvPr/>
        </p:nvSpPr>
        <p:spPr>
          <a:xfrm>
            <a:off x="7418894" y="1838171"/>
            <a:ext cx="4126430" cy="1285032"/>
          </a:xfrm>
          <a:prstGeom prst="rect">
            <a:avLst/>
          </a:prstGeom>
          <a:noFill/>
        </p:spPr>
        <p:txBody>
          <a:bodyPr wrap="square">
            <a:spAutoFit/>
          </a:bodyPr>
          <a:lstStyle/>
          <a:p>
            <a:pPr>
              <a:lnSpc>
                <a:spcPct val="150000"/>
              </a:lnSpc>
              <a:spcBef>
                <a:spcPts val="0"/>
              </a:spcBef>
            </a:pPr>
            <a:r>
              <a:rPr lang="en-US" sz="1600" b="1" dirty="0">
                <a:latin typeface="Century Gothic" panose="020B0502020202020204" pitchFamily="34" charset="0"/>
                <a:ea typeface="Calibri" panose="020F0502020204030204" pitchFamily="34" charset="0"/>
                <a:cs typeface="Times New Roman" panose="02020603050405020304" pitchFamily="18" charset="0"/>
              </a:rPr>
              <a:t>Best Model: </a:t>
            </a:r>
            <a:r>
              <a:rPr lang="en-US" sz="1600" dirty="0">
                <a:latin typeface="Century Gothic" panose="020B0502020202020204" pitchFamily="34" charset="0"/>
                <a:ea typeface="Calibri" panose="020F0502020204030204" pitchFamily="34" charset="0"/>
                <a:cs typeface="Times New Roman" panose="02020603050405020304" pitchFamily="18" charset="0"/>
              </a:rPr>
              <a:t>Random Forest Model</a:t>
            </a:r>
          </a:p>
          <a:p>
            <a:pPr>
              <a:lnSpc>
                <a:spcPct val="150000"/>
              </a:lnSpc>
              <a:spcBef>
                <a:spcPts val="0"/>
              </a:spcBef>
            </a:pPr>
            <a:r>
              <a:rPr lang="en-US" sz="1600" b="1" dirty="0">
                <a:latin typeface="Century Gothic" panose="020B0502020202020204" pitchFamily="34" charset="0"/>
                <a:ea typeface="Calibri" panose="020F0502020204030204" pitchFamily="34" charset="0"/>
                <a:cs typeface="Times New Roman" panose="02020603050405020304" pitchFamily="18" charset="0"/>
              </a:rPr>
              <a:t>Performance Metrics:</a:t>
            </a:r>
          </a:p>
          <a:p>
            <a:pPr lvl="1">
              <a:lnSpc>
                <a:spcPct val="150000"/>
              </a:lnSpc>
              <a:spcBef>
                <a:spcPts val="0"/>
              </a:spcBef>
            </a:pPr>
            <a:r>
              <a:rPr lang="en-US" sz="1050" dirty="0">
                <a:latin typeface="Century Gothic" panose="020B0502020202020204" pitchFamily="34" charset="0"/>
                <a:ea typeface="Calibri" panose="020F0502020204030204" pitchFamily="34" charset="0"/>
                <a:cs typeface="Times New Roman" panose="02020603050405020304" pitchFamily="18" charset="0"/>
              </a:rPr>
              <a:t>Accuracy: 91%</a:t>
            </a:r>
          </a:p>
          <a:p>
            <a:pPr lvl="1">
              <a:lnSpc>
                <a:spcPct val="150000"/>
              </a:lnSpc>
              <a:spcBef>
                <a:spcPts val="0"/>
              </a:spcBef>
            </a:pPr>
            <a:r>
              <a:rPr lang="en-US" sz="1050" dirty="0">
                <a:latin typeface="Century Gothic" panose="020B0502020202020204" pitchFamily="34" charset="0"/>
                <a:ea typeface="Calibri" panose="020F0502020204030204" pitchFamily="34" charset="0"/>
                <a:cs typeface="Times New Roman" panose="02020603050405020304" pitchFamily="18" charset="0"/>
              </a:rPr>
              <a:t>Highest ROC Curve for True Positive Rate</a:t>
            </a:r>
          </a:p>
        </p:txBody>
      </p:sp>
    </p:spTree>
    <p:extLst>
      <p:ext uri="{BB962C8B-B14F-4D97-AF65-F5344CB8AC3E}">
        <p14:creationId xmlns:p14="http://schemas.microsoft.com/office/powerpoint/2010/main" val="209453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5CE-E658-8EF1-F251-CF79EF3AF814}"/>
              </a:ext>
            </a:extLst>
          </p:cNvPr>
          <p:cNvSpPr>
            <a:spLocks noGrp="1"/>
          </p:cNvSpPr>
          <p:nvPr>
            <p:ph type="title"/>
          </p:nvPr>
        </p:nvSpPr>
        <p:spPr>
          <a:xfrm>
            <a:off x="1284248" y="365125"/>
            <a:ext cx="10515600" cy="1325563"/>
          </a:xfrm>
        </p:spPr>
        <p:txBody>
          <a:bodyPr/>
          <a:lstStyle/>
          <a:p>
            <a:r>
              <a:rPr lang="en-US" dirty="0">
                <a:latin typeface="Century Gothic" panose="020B0502020202020204" pitchFamily="34" charset="0"/>
              </a:rPr>
              <a:t>Machine Learning</a:t>
            </a:r>
          </a:p>
        </p:txBody>
      </p:sp>
      <p:sp>
        <p:nvSpPr>
          <p:cNvPr id="3" name="Content Placeholder 2">
            <a:extLst>
              <a:ext uri="{FF2B5EF4-FFF2-40B4-BE49-F238E27FC236}">
                <a16:creationId xmlns:a16="http://schemas.microsoft.com/office/drawing/2014/main" id="{92D02412-0F24-E326-E8FA-081E4A71AF8E}"/>
              </a:ext>
            </a:extLst>
          </p:cNvPr>
          <p:cNvSpPr>
            <a:spLocks noGrp="1"/>
          </p:cNvSpPr>
          <p:nvPr>
            <p:ph idx="1"/>
          </p:nvPr>
        </p:nvSpPr>
        <p:spPr>
          <a:xfrm>
            <a:off x="1284248" y="1825625"/>
            <a:ext cx="10069552" cy="4351338"/>
          </a:xfrm>
        </p:spPr>
        <p:txBody>
          <a:bodyPr/>
          <a:lstStyle/>
          <a:p>
            <a:pPr marL="0" marR="0" indent="0">
              <a:lnSpc>
                <a:spcPct val="150000"/>
              </a:lnSpc>
              <a:spcBef>
                <a:spcPts val="0"/>
              </a:spcBef>
              <a:spcAft>
                <a:spcPts val="0"/>
              </a:spcAft>
              <a:buNone/>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Based on the winning Random Forest Model, the most important features for predicting the campaign outcome were uncovered. The top three features are duration of the campaign, the customer account balance, and the customer age.</a:t>
            </a:r>
          </a:p>
        </p:txBody>
      </p:sp>
      <p:sp>
        <p:nvSpPr>
          <p:cNvPr id="5" name="TextBox 4">
            <a:extLst>
              <a:ext uri="{FF2B5EF4-FFF2-40B4-BE49-F238E27FC236}">
                <a16:creationId xmlns:a16="http://schemas.microsoft.com/office/drawing/2014/main" id="{8C60E702-79F9-3C39-193D-32521579D4B3}"/>
              </a:ext>
            </a:extLst>
          </p:cNvPr>
          <p:cNvSpPr txBox="1"/>
          <p:nvPr/>
        </p:nvSpPr>
        <p:spPr>
          <a:xfrm>
            <a:off x="1180490" y="6457890"/>
            <a:ext cx="11597013" cy="400815"/>
          </a:xfrm>
          <a:prstGeom prst="rect">
            <a:avLst/>
          </a:prstGeom>
          <a:noFill/>
        </p:spPr>
        <p:txBody>
          <a:bodyPr wrap="square">
            <a:spAutoFit/>
          </a:bodyPr>
          <a:lstStyle/>
          <a:p>
            <a:pPr marL="6350" marR="408305" indent="-6350">
              <a:lnSpc>
                <a:spcPct val="104000"/>
              </a:lnSpc>
              <a:spcBef>
                <a:spcPts val="0"/>
              </a:spcBef>
              <a:spcAft>
                <a:spcPts val="20"/>
              </a:spcAft>
            </a:pP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Modeling Notebook</a:t>
            </a:r>
            <a:r>
              <a:rPr lang="en-US" sz="1000" u="none" strike="noStrike"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2"/>
              </a:rPr>
              <a:t>: </a:t>
            </a:r>
            <a:r>
              <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000" u="sng"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3"/>
              </a:rPr>
              <a:t>https://github.com/expl0ding/Capstone3/blob/main/Capstone3_Modeling.ipynb</a:t>
            </a: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  </a:t>
            </a:r>
            <a:endPar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6350" marR="408305" indent="-6350">
              <a:lnSpc>
                <a:spcPct val="104000"/>
              </a:lnSpc>
              <a:spcBef>
                <a:spcPts val="0"/>
              </a:spcBef>
              <a:spcAft>
                <a:spcPts val="20"/>
              </a:spcAft>
            </a:pP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Model Metrics File</a:t>
            </a:r>
            <a:r>
              <a:rPr lang="en-US" sz="1000" u="none" strike="noStrike"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4"/>
              </a:rPr>
              <a:t>: </a:t>
            </a:r>
            <a:r>
              <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en-US" sz="1000" u="sng"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hlinkClick r:id="rId5"/>
              </a:rPr>
              <a:t>https://github.com/expl0ding/Capstone3/blob/main/Model_Metrics_Capstone3.txt</a:t>
            </a:r>
            <a:r>
              <a:rPr lang="en-US" sz="1000" kern="1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  </a:t>
            </a:r>
            <a:endParaRPr lang="en-US" sz="1000" kern="1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896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3090</TotalTime>
  <Words>984</Words>
  <Application>Microsoft Macintosh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Century Gothic</vt:lpstr>
      <vt:lpstr>Office Theme</vt:lpstr>
      <vt:lpstr>Predicting and Optimizing a Marketing Campaign</vt:lpstr>
      <vt:lpstr>Predictive Modeling for Marketing</vt:lpstr>
      <vt:lpstr>Marketing Dataset &amp; Features</vt:lpstr>
      <vt:lpstr>Data Cleaning Problems &amp; Solutions</vt:lpstr>
      <vt:lpstr>Data Exploration</vt:lpstr>
      <vt:lpstr>Data Exploration</vt:lpstr>
      <vt:lpstr>Data Exploration</vt:lpstr>
      <vt:lpstr>Machine Learning</vt:lpstr>
      <vt:lpstr>Machine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Fan</dc:creator>
  <cp:lastModifiedBy>Alice Fan</cp:lastModifiedBy>
  <cp:revision>15</cp:revision>
  <dcterms:created xsi:type="dcterms:W3CDTF">2023-04-26T03:48:56Z</dcterms:created>
  <dcterms:modified xsi:type="dcterms:W3CDTF">2023-07-04T01:41:52Z</dcterms:modified>
</cp:coreProperties>
</file>