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61"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16"/>
    <p:restoredTop sz="94653"/>
  </p:normalViewPr>
  <p:slideViewPr>
    <p:cSldViewPr snapToGrid="0">
      <p:cViewPr>
        <p:scale>
          <a:sx n="94" d="100"/>
          <a:sy n="94" d="100"/>
        </p:scale>
        <p:origin x="2096"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7FCA-3730-B47A-951C-90AC8FA42C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A4314-605B-F6F9-6064-FEC274C30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4BC56-D0B4-241A-06EA-F2EC5EA3A391}"/>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52A99E87-7EB6-0A07-6BAA-B3D8B0152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82466-CB3E-E6BD-E049-93E6AADD4631}"/>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4007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752A-FBCF-A91A-C685-86D73122B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FCAA71-C4A2-B880-6B58-1DA5CF235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437ED-3284-2EE9-B969-8AF7FDE1B36A}"/>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4BFCF384-D1F6-A2E9-2BF9-58E3D6ED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DD885-FEC7-85F8-020B-452C45527BA2}"/>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31969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9DCD6-7E26-C387-D746-9EF58FD1EB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9B788-F51D-1378-01E7-AF9653AEF4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60C6E-26CF-8515-532A-AF29B2A140CA}"/>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75C6BD8F-008E-A96D-0EA0-4D741B722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FFEFD-BDE2-8A56-8A23-85CEE4DAAAD2}"/>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2975885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AEB8-6723-9095-FD69-630AEED77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2E6E6-D59E-F5EE-1EC4-F8D9C6FE7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2F27D-0342-388C-395C-E5EAA69A69CB}"/>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E62910EF-E133-7822-3826-E6F41A33F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C106E-22F2-2AE1-5B7F-215A8F24C458}"/>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26999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E7D-BDBD-1DFE-F45B-DC96757552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F9B8D-8EF5-5A4E-74E9-8FF235F2A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02F89-D86E-50EC-72A6-B94368C75389}"/>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89B43F7D-D27F-4AFF-7639-53BEB75C8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59E9E-F7FF-B245-413E-23C98C17A669}"/>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102228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F7CD-4ED1-0200-43F7-B8D96F971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88C3A-E033-D831-57FD-B4AC89ECB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983459-3D00-E3C8-96D4-FCBC5AD0F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E7E8F-D690-1668-70A6-C0982B29B46B}"/>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6" name="Footer Placeholder 5">
            <a:extLst>
              <a:ext uri="{FF2B5EF4-FFF2-40B4-BE49-F238E27FC236}">
                <a16:creationId xmlns:a16="http://schemas.microsoft.com/office/drawing/2014/main" id="{0FB88FEF-AA02-8260-6E8A-26E81B9FD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E8150-A89D-844C-AC99-CD0138DD0D00}"/>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96953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5684-D0C8-38F7-59FB-7B15D6CC5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4AD8-A102-FE6D-7B42-03B0D6F1C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2F7B9-6045-D663-E573-DE39EB32B0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6B774-9177-EFEE-EE77-C2F42F0700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04ADD-F7E7-14BC-0A53-7EB599DE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9178D-9447-E62F-90A6-93420326DED6}"/>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8" name="Footer Placeholder 7">
            <a:extLst>
              <a:ext uri="{FF2B5EF4-FFF2-40B4-BE49-F238E27FC236}">
                <a16:creationId xmlns:a16="http://schemas.microsoft.com/office/drawing/2014/main" id="{42FFEA94-3883-3583-DF22-86ED17649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4371DF-F3B0-8F9D-0C53-5E4A82EC2663}"/>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85684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B8C7-963E-2DAA-54DD-7CF5F3F94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AE40D-C6D8-DFD4-D263-FE33F7D2578F}"/>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4" name="Footer Placeholder 3">
            <a:extLst>
              <a:ext uri="{FF2B5EF4-FFF2-40B4-BE49-F238E27FC236}">
                <a16:creationId xmlns:a16="http://schemas.microsoft.com/office/drawing/2014/main" id="{D06700E2-3CDA-B42C-3AC8-AE6F1F552E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25F3B-452F-7128-8FB6-2EB2F19031B4}"/>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38935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8C92-A476-4A3F-213F-B3AB0934AABE}"/>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3" name="Footer Placeholder 2">
            <a:extLst>
              <a:ext uri="{FF2B5EF4-FFF2-40B4-BE49-F238E27FC236}">
                <a16:creationId xmlns:a16="http://schemas.microsoft.com/office/drawing/2014/main" id="{0C91FF60-FB63-4AF1-114F-06349F7B00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64513E-C68A-9927-81F8-7B8001758F73}"/>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37428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D2D1-FE47-D6D9-5A9E-50BB8B151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E9825-2180-015F-FB95-E3CE4AC94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34376-EF41-3E59-23E2-19606A774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8E64C-0595-DBFB-D0C1-07641026A015}"/>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6" name="Footer Placeholder 5">
            <a:extLst>
              <a:ext uri="{FF2B5EF4-FFF2-40B4-BE49-F238E27FC236}">
                <a16:creationId xmlns:a16="http://schemas.microsoft.com/office/drawing/2014/main" id="{C6DC09BF-F94C-0923-6BB5-9E1062B3B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F3A524-EBCA-71D8-D8AA-C4E3F13138B1}"/>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122502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CB2F-22B9-D3C2-F65E-FA94DC70B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F03B2-63E1-0FAB-0C55-6384E26B3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CB1ED-F92C-F0F2-6A03-D573B8E04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E0C12-9EEB-0701-99D2-F6D9A80B4309}"/>
              </a:ext>
            </a:extLst>
          </p:cNvPr>
          <p:cNvSpPr>
            <a:spLocks noGrp="1"/>
          </p:cNvSpPr>
          <p:nvPr>
            <p:ph type="dt" sz="half" idx="10"/>
          </p:nvPr>
        </p:nvSpPr>
        <p:spPr/>
        <p:txBody>
          <a:bodyPr/>
          <a:lstStyle/>
          <a:p>
            <a:fld id="{0A0780B4-ED82-1F43-90AA-52A341126990}" type="datetimeFigureOut">
              <a:rPr lang="en-US" smtClean="0"/>
              <a:t>1/21/23</a:t>
            </a:fld>
            <a:endParaRPr lang="en-US"/>
          </a:p>
        </p:txBody>
      </p:sp>
      <p:sp>
        <p:nvSpPr>
          <p:cNvPr id="6" name="Footer Placeholder 5">
            <a:extLst>
              <a:ext uri="{FF2B5EF4-FFF2-40B4-BE49-F238E27FC236}">
                <a16:creationId xmlns:a16="http://schemas.microsoft.com/office/drawing/2014/main" id="{D811A6AF-69C1-D836-E975-8AA81F525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5D717-39E9-C1DA-2BCB-D33F0DD8F224}"/>
              </a:ext>
            </a:extLst>
          </p:cNvPr>
          <p:cNvSpPr>
            <a:spLocks noGrp="1"/>
          </p:cNvSpPr>
          <p:nvPr>
            <p:ph type="sldNum" sz="quarter" idx="12"/>
          </p:nvPr>
        </p:nvSpPr>
        <p:spPr/>
        <p:txBody>
          <a:bodyPr/>
          <a:lstStyle/>
          <a:p>
            <a:fld id="{7E6FF70A-1F04-AA4A-9F75-91046E0EA632}" type="slidenum">
              <a:rPr lang="en-US" smtClean="0"/>
              <a:t>‹#›</a:t>
            </a:fld>
            <a:endParaRPr lang="en-US"/>
          </a:p>
        </p:txBody>
      </p:sp>
    </p:spTree>
    <p:extLst>
      <p:ext uri="{BB962C8B-B14F-4D97-AF65-F5344CB8AC3E}">
        <p14:creationId xmlns:p14="http://schemas.microsoft.com/office/powerpoint/2010/main" val="1932181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B60B6-06BE-01E5-EA1C-62987454F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02363-5F12-C700-2421-6FA06980F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932A0-08E2-8AAC-A3A5-FF130012B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780B4-ED82-1F43-90AA-52A341126990}" type="datetimeFigureOut">
              <a:rPr lang="en-US" smtClean="0"/>
              <a:t>1/21/23</a:t>
            </a:fld>
            <a:endParaRPr lang="en-US"/>
          </a:p>
        </p:txBody>
      </p:sp>
      <p:sp>
        <p:nvSpPr>
          <p:cNvPr id="5" name="Footer Placeholder 4">
            <a:extLst>
              <a:ext uri="{FF2B5EF4-FFF2-40B4-BE49-F238E27FC236}">
                <a16:creationId xmlns:a16="http://schemas.microsoft.com/office/drawing/2014/main" id="{80CB1739-5D17-C744-F0E8-6911006B1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4EBF53-9E49-831A-D686-7EF49F9B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FF70A-1F04-AA4A-9F75-91046E0EA632}" type="slidenum">
              <a:rPr lang="en-US" smtClean="0"/>
              <a:t>‹#›</a:t>
            </a:fld>
            <a:endParaRPr lang="en-US"/>
          </a:p>
        </p:txBody>
      </p:sp>
    </p:spTree>
    <p:extLst>
      <p:ext uri="{BB962C8B-B14F-4D97-AF65-F5344CB8AC3E}">
        <p14:creationId xmlns:p14="http://schemas.microsoft.com/office/powerpoint/2010/main" val="278113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F8B1CB-A280-3379-13C7-D7712EEAE1FC}"/>
              </a:ext>
            </a:extLst>
          </p:cNvPr>
          <p:cNvPicPr>
            <a:picLocks noChangeAspect="1"/>
          </p:cNvPicPr>
          <p:nvPr/>
        </p:nvPicPr>
        <p:blipFill>
          <a:blip r:embed="rId2"/>
          <a:srcRect l="7660" r="7660"/>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6AA5C48-DD19-B5EC-8E1B-90AD3A6E8A90}"/>
              </a:ext>
            </a:extLst>
          </p:cNvPr>
          <p:cNvSpPr>
            <a:spLocks noGrp="1"/>
          </p:cNvSpPr>
          <p:nvPr>
            <p:ph type="ctrTitle"/>
          </p:nvPr>
        </p:nvSpPr>
        <p:spPr>
          <a:xfrm>
            <a:off x="534473" y="2950387"/>
            <a:ext cx="3052293" cy="3531403"/>
          </a:xfrm>
        </p:spPr>
        <p:txBody>
          <a:bodyPr anchor="t">
            <a:normAutofit/>
          </a:bodyPr>
          <a:lstStyle/>
          <a:p>
            <a:pPr algn="l"/>
            <a:r>
              <a:rPr lang="en-US" sz="4800" dirty="0">
                <a:solidFill>
                  <a:srgbClr val="FFFFFF"/>
                </a:solidFill>
              </a:rPr>
              <a:t>Big </a:t>
            </a:r>
            <a:br>
              <a:rPr lang="en-US" sz="4800" dirty="0">
                <a:solidFill>
                  <a:srgbClr val="FFFFFF"/>
                </a:solidFill>
              </a:rPr>
            </a:br>
            <a:r>
              <a:rPr lang="en-US" sz="4800" dirty="0">
                <a:solidFill>
                  <a:srgbClr val="FFFFFF"/>
                </a:solidFill>
              </a:rPr>
              <a:t>Mountain Resort</a:t>
            </a:r>
          </a:p>
        </p:txBody>
      </p:sp>
      <p:sp>
        <p:nvSpPr>
          <p:cNvPr id="3" name="Subtitle 2">
            <a:extLst>
              <a:ext uri="{FF2B5EF4-FFF2-40B4-BE49-F238E27FC236}">
                <a16:creationId xmlns:a16="http://schemas.microsoft.com/office/drawing/2014/main" id="{C8F2AC48-3FC9-69EC-52D1-565C960EE86E}"/>
              </a:ext>
            </a:extLst>
          </p:cNvPr>
          <p:cNvSpPr>
            <a:spLocks noGrp="1"/>
          </p:cNvSpPr>
          <p:nvPr>
            <p:ph type="subTitle" idx="1"/>
          </p:nvPr>
        </p:nvSpPr>
        <p:spPr>
          <a:xfrm>
            <a:off x="777922" y="743803"/>
            <a:ext cx="2808844" cy="1382392"/>
          </a:xfrm>
        </p:spPr>
        <p:txBody>
          <a:bodyPr anchor="b">
            <a:normAutofit/>
          </a:bodyPr>
          <a:lstStyle/>
          <a:p>
            <a:pPr algn="l"/>
            <a:r>
              <a:rPr lang="en-US" sz="1600" dirty="0">
                <a:solidFill>
                  <a:srgbClr val="FFFFFF"/>
                </a:solidFill>
              </a:rPr>
              <a:t>Facilities and Revenue Analysis</a:t>
            </a:r>
          </a:p>
        </p:txBody>
      </p:sp>
    </p:spTree>
    <p:extLst>
      <p:ext uri="{BB962C8B-B14F-4D97-AF65-F5344CB8AC3E}">
        <p14:creationId xmlns:p14="http://schemas.microsoft.com/office/powerpoint/2010/main" val="366491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777A0-5F46-B5CA-68DC-11D5AA2229CF}"/>
              </a:ext>
            </a:extLst>
          </p:cNvPr>
          <p:cNvSpPr>
            <a:spLocks noGrp="1"/>
          </p:cNvSpPr>
          <p:nvPr>
            <p:ph type="title"/>
          </p:nvPr>
        </p:nvSpPr>
        <p:spPr>
          <a:xfrm>
            <a:off x="1371599" y="294538"/>
            <a:ext cx="9895951" cy="1033669"/>
          </a:xfrm>
        </p:spPr>
        <p:txBody>
          <a:bodyPr>
            <a:normAutofit/>
          </a:bodyPr>
          <a:lstStyle/>
          <a:p>
            <a:r>
              <a:rPr lang="en-US" sz="4000" i="1" dirty="0">
                <a:solidFill>
                  <a:srgbClr val="FFFFFF"/>
                </a:solidFill>
              </a:rPr>
              <a:t>Topic for Today</a:t>
            </a:r>
          </a:p>
        </p:txBody>
      </p:sp>
      <p:sp>
        <p:nvSpPr>
          <p:cNvPr id="3" name="Content Placeholder 2">
            <a:extLst>
              <a:ext uri="{FF2B5EF4-FFF2-40B4-BE49-F238E27FC236}">
                <a16:creationId xmlns:a16="http://schemas.microsoft.com/office/drawing/2014/main" id="{F5EB002B-A98D-515D-45D1-1F73EAD9C843}"/>
              </a:ext>
            </a:extLst>
          </p:cNvPr>
          <p:cNvSpPr>
            <a:spLocks noGrp="1"/>
          </p:cNvSpPr>
          <p:nvPr>
            <p:ph idx="1"/>
          </p:nvPr>
        </p:nvSpPr>
        <p:spPr>
          <a:xfrm>
            <a:off x="1371599" y="2318197"/>
            <a:ext cx="9724031" cy="3683358"/>
          </a:xfrm>
        </p:spPr>
        <p:txBody>
          <a:bodyPr anchor="ctr">
            <a:normAutofit/>
          </a:bodyPr>
          <a:lstStyle/>
          <a:p>
            <a:pPr marL="0" indent="0">
              <a:buNone/>
            </a:pPr>
            <a:r>
              <a:rPr lang="en-US" sz="1800" b="0" i="0" u="none" strike="noStrike" dirty="0">
                <a:solidFill>
                  <a:srgbClr val="000000"/>
                </a:solidFill>
                <a:effectLst/>
                <a:latin typeface="Arial" panose="020B0604020202020204" pitchFamily="34" charset="0"/>
              </a:rPr>
              <a:t>We understand that Big Mountain Resort has an additional chair lift increasing the distribution of visitors across the mountain. This also increases operations by $1.5M. Your current pricing model is charging a premium above market-rate, However, it is quite possible that BMR isn’t capitalizing on the facilities as much as it could.</a:t>
            </a:r>
          </a:p>
          <a:p>
            <a:pPr marL="0" indent="0">
              <a:buNone/>
            </a:pPr>
            <a:r>
              <a:rPr lang="en-US" sz="1800" b="0" i="0" u="none" strike="noStrike" dirty="0">
                <a:solidFill>
                  <a:srgbClr val="000000"/>
                </a:solidFill>
                <a:effectLst/>
                <a:latin typeface="Arial" panose="020B0604020202020204" pitchFamily="34" charset="0"/>
              </a:rPr>
              <a:t>The following slides will help you answer this main question:</a:t>
            </a:r>
          </a:p>
          <a:p>
            <a:pPr marL="0" indent="0">
              <a:buNone/>
            </a:pPr>
            <a:r>
              <a:rPr lang="en-US" sz="1800" b="1" i="1" u="none" strike="noStrike" dirty="0">
                <a:solidFill>
                  <a:srgbClr val="000000"/>
                </a:solidFill>
                <a:effectLst/>
                <a:latin typeface="Arial" panose="020B0604020202020204" pitchFamily="34" charset="0"/>
              </a:rPr>
              <a:t>Can Big Mountain Resort improve on their (now) 12 facilities by increasing the amount of fast chairlifts (and reducing the amount of single chairlifts) to accommodate more visitors, opening the resort more days out of the year, increasing the amount of snow machines, or other ways without increasing the value of the ticket price or justify an even higher ticket price for its visitors to supplement the additional cost of $1.5M for this next winter season?</a:t>
            </a:r>
            <a:endParaRPr lang="en-US" sz="2000" dirty="0"/>
          </a:p>
        </p:txBody>
      </p:sp>
    </p:spTree>
    <p:extLst>
      <p:ext uri="{BB962C8B-B14F-4D97-AF65-F5344CB8AC3E}">
        <p14:creationId xmlns:p14="http://schemas.microsoft.com/office/powerpoint/2010/main" val="382891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777A0-5F46-B5CA-68DC-11D5AA2229CF}"/>
              </a:ext>
            </a:extLst>
          </p:cNvPr>
          <p:cNvSpPr>
            <a:spLocks noGrp="1"/>
          </p:cNvSpPr>
          <p:nvPr>
            <p:ph type="title"/>
          </p:nvPr>
        </p:nvSpPr>
        <p:spPr>
          <a:xfrm>
            <a:off x="1371599" y="294538"/>
            <a:ext cx="9895951" cy="1033669"/>
          </a:xfrm>
        </p:spPr>
        <p:txBody>
          <a:bodyPr>
            <a:normAutofit/>
          </a:bodyPr>
          <a:lstStyle/>
          <a:p>
            <a:r>
              <a:rPr lang="en-US" sz="4000" i="1" dirty="0">
                <a:solidFill>
                  <a:srgbClr val="FFFFFF"/>
                </a:solidFill>
              </a:rPr>
              <a:t>Key Findings &amp; Recommendations</a:t>
            </a:r>
          </a:p>
        </p:txBody>
      </p:sp>
      <p:sp>
        <p:nvSpPr>
          <p:cNvPr id="6" name="Content Placeholder 2">
            <a:extLst>
              <a:ext uri="{FF2B5EF4-FFF2-40B4-BE49-F238E27FC236}">
                <a16:creationId xmlns:a16="http://schemas.microsoft.com/office/drawing/2014/main" id="{B804A84B-4A01-BBDE-22BC-BCD4D070EC3D}"/>
              </a:ext>
            </a:extLst>
          </p:cNvPr>
          <p:cNvSpPr txBox="1">
            <a:spLocks/>
          </p:cNvSpPr>
          <p:nvPr/>
        </p:nvSpPr>
        <p:spPr>
          <a:xfrm>
            <a:off x="957243" y="2474651"/>
            <a:ext cx="5467628" cy="3683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Calibri" panose="020F0502020204030204" pitchFamily="34" charset="0"/>
                <a:ea typeface="Times New Roman" panose="02020603050405020304" pitchFamily="18" charset="0"/>
                <a:cs typeface="Calibri" panose="020F0502020204030204" pitchFamily="34" charset="0"/>
              </a:rPr>
              <a:t>Key Findings</a:t>
            </a:r>
          </a:p>
          <a:p>
            <a:pPr marL="0" indent="0">
              <a:spcBef>
                <a:spcPts val="600"/>
              </a:spcBef>
              <a:buNone/>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Big Mountain Resort’s:</a:t>
            </a:r>
          </a:p>
          <a:p>
            <a:pPr>
              <a:spcBef>
                <a:spcPts val="600"/>
              </a:spcBef>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F</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acilities are above average</a:t>
            </a:r>
          </a:p>
          <a:p>
            <a:pPr>
              <a:spcBef>
                <a:spcPts val="60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price is undercharging by $10</a:t>
            </a:r>
          </a:p>
          <a:p>
            <a:pPr>
              <a:spcBef>
                <a:spcPts val="600"/>
              </a:spcBef>
            </a:pPr>
            <a:endPar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indent="0">
              <a:buFont typeface="Arial" panose="020B0604020202020204" pitchFamily="34" charset="0"/>
              <a:buNone/>
            </a:pPr>
            <a:r>
              <a:rPr lang="en-US" sz="2400" b="1" dirty="0">
                <a:latin typeface="Calibri" panose="020F0502020204030204" pitchFamily="34" charset="0"/>
                <a:ea typeface="Times New Roman" panose="02020603050405020304" pitchFamily="18" charset="0"/>
                <a:cs typeface="Calibri" panose="020F0502020204030204" pitchFamily="34" charset="0"/>
              </a:rPr>
              <a:t>Three Recommended Scenarios</a:t>
            </a:r>
          </a:p>
          <a:p>
            <a:pPr marL="342900" indent="-342900">
              <a:spcBef>
                <a:spcPts val="600"/>
              </a:spcBef>
              <a:buFont typeface="+mj-lt"/>
              <a:buAutoNum type="arabicPeriod"/>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Keep facilities the same and charge $91 per ticket</a:t>
            </a: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indent="-342900">
              <a:spcBef>
                <a:spcPts val="600"/>
              </a:spcBef>
              <a:buFont typeface="+mj-lt"/>
              <a:buAutoNum type="arabicPeriod"/>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Close one run and charge $91 per ticket</a:t>
            </a:r>
          </a:p>
          <a:p>
            <a:pPr marL="342900" indent="-342900">
              <a:spcBef>
                <a:spcPts val="600"/>
              </a:spcBef>
              <a:buFont typeface="+mj-lt"/>
              <a:buAutoNum type="arabicPeriod"/>
            </a:pP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Add another run and charge $99 per ticket</a:t>
            </a: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spcBef>
                <a:spcPts val="600"/>
              </a:spcBef>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3" name="Picture 12" descr="A picture containing snow, outdoor, sky, ski tow&#10;&#10;Description automatically generated">
            <a:extLst>
              <a:ext uri="{FF2B5EF4-FFF2-40B4-BE49-F238E27FC236}">
                <a16:creationId xmlns:a16="http://schemas.microsoft.com/office/drawing/2014/main" id="{98714B48-EDAB-D9D0-12FB-50D9B831AC8A}"/>
              </a:ext>
            </a:extLst>
          </p:cNvPr>
          <p:cNvPicPr>
            <a:picLocks noChangeAspect="1"/>
          </p:cNvPicPr>
          <p:nvPr/>
        </p:nvPicPr>
        <p:blipFill>
          <a:blip r:embed="rId2"/>
          <a:stretch>
            <a:fillRect/>
          </a:stretch>
        </p:blipFill>
        <p:spPr>
          <a:xfrm>
            <a:off x="6424871" y="2370627"/>
            <a:ext cx="4902279" cy="3443851"/>
          </a:xfrm>
          <a:prstGeom prst="rect">
            <a:avLst/>
          </a:prstGeom>
        </p:spPr>
      </p:pic>
    </p:spTree>
    <p:extLst>
      <p:ext uri="{BB962C8B-B14F-4D97-AF65-F5344CB8AC3E}">
        <p14:creationId xmlns:p14="http://schemas.microsoft.com/office/powerpoint/2010/main" val="309806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7A0ED-E9A2-5B70-CE71-19209A063E6A}"/>
              </a:ext>
            </a:extLst>
          </p:cNvPr>
          <p:cNvSpPr>
            <a:spLocks noGrp="1"/>
          </p:cNvSpPr>
          <p:nvPr>
            <p:ph type="title"/>
          </p:nvPr>
        </p:nvSpPr>
        <p:spPr>
          <a:xfrm>
            <a:off x="1371599" y="294538"/>
            <a:ext cx="9895951" cy="1033669"/>
          </a:xfrm>
        </p:spPr>
        <p:txBody>
          <a:bodyPr>
            <a:normAutofit fontScale="90000"/>
          </a:bodyPr>
          <a:lstStyle/>
          <a:p>
            <a:r>
              <a:rPr lang="en-US" sz="4000" i="1" dirty="0">
                <a:solidFill>
                  <a:srgbClr val="FFFFFF"/>
                </a:solidFill>
              </a:rPr>
              <a:t>BMR Outshines the Others in Top Resort Features</a:t>
            </a:r>
          </a:p>
        </p:txBody>
      </p:sp>
      <p:sp>
        <p:nvSpPr>
          <p:cNvPr id="3" name="Content Placeholder 2">
            <a:extLst>
              <a:ext uri="{FF2B5EF4-FFF2-40B4-BE49-F238E27FC236}">
                <a16:creationId xmlns:a16="http://schemas.microsoft.com/office/drawing/2014/main" id="{78642EE1-C857-0E24-8515-FF4A6CF4C3AD}"/>
              </a:ext>
            </a:extLst>
          </p:cNvPr>
          <p:cNvSpPr>
            <a:spLocks noGrp="1"/>
          </p:cNvSpPr>
          <p:nvPr>
            <p:ph idx="1"/>
          </p:nvPr>
        </p:nvSpPr>
        <p:spPr>
          <a:xfrm>
            <a:off x="402967" y="5586539"/>
            <a:ext cx="5559288" cy="943995"/>
          </a:xfrm>
        </p:spPr>
        <p:txBody>
          <a:bodyPr anchor="ctr">
            <a:normAutofit/>
          </a:bodyPr>
          <a:lstStyle/>
          <a:p>
            <a:pPr marL="0" marR="0" indent="0">
              <a:spcBef>
                <a:spcPts val="0"/>
              </a:spcBef>
              <a:spcAft>
                <a:spcPts val="0"/>
              </a:spcAft>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Overall Top Resort Features</a:t>
            </a:r>
            <a:br>
              <a:rPr lang="en-US" sz="1800" b="1" dirty="0">
                <a:latin typeface="Calibri" panose="020F0502020204030204" pitchFamily="34" charset="0"/>
                <a:ea typeface="Times New Roman" panose="02020603050405020304" pitchFamily="18" charset="0"/>
                <a:cs typeface="Times New Roman" panose="02020603050405020304" pitchFamily="18" charset="0"/>
              </a:rPr>
            </a:b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Fast Quads*, Runs, Snow Making Machine, Vertical Drop </a:t>
            </a:r>
          </a:p>
          <a:p>
            <a:pPr marL="228600" lvl="1" indent="0">
              <a:spcBef>
                <a:spcPts val="0"/>
              </a:spcBef>
              <a:buNone/>
            </a:pPr>
            <a:endPar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Chart, histogram&#10;&#10;Description automatically generated">
            <a:extLst>
              <a:ext uri="{FF2B5EF4-FFF2-40B4-BE49-F238E27FC236}">
                <a16:creationId xmlns:a16="http://schemas.microsoft.com/office/drawing/2014/main" id="{68365B91-3038-280C-2287-306535DE7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967" y="2028374"/>
            <a:ext cx="4712372" cy="3609499"/>
          </a:xfrm>
          <a:prstGeom prst="rect">
            <a:avLst/>
          </a:prstGeom>
        </p:spPr>
      </p:pic>
      <p:sp>
        <p:nvSpPr>
          <p:cNvPr id="9" name="TextBox 8">
            <a:extLst>
              <a:ext uri="{FF2B5EF4-FFF2-40B4-BE49-F238E27FC236}">
                <a16:creationId xmlns:a16="http://schemas.microsoft.com/office/drawing/2014/main" id="{36CF7C92-98AF-7D3D-FE7D-511CF0364465}"/>
              </a:ext>
            </a:extLst>
          </p:cNvPr>
          <p:cNvSpPr txBox="1"/>
          <p:nvPr/>
        </p:nvSpPr>
        <p:spPr>
          <a:xfrm>
            <a:off x="134611" y="6596390"/>
            <a:ext cx="10499522" cy="215444"/>
          </a:xfrm>
          <a:prstGeom prst="rect">
            <a:avLst/>
          </a:prstGeom>
          <a:noFill/>
        </p:spPr>
        <p:txBody>
          <a:bodyPr wrap="square">
            <a:spAutoFit/>
          </a:bodyPr>
          <a:lstStyle/>
          <a:p>
            <a:r>
              <a:rPr lang="en-US" sz="800" dirty="0">
                <a:solidFill>
                  <a:schemeClr val="bg2">
                    <a:lumMod val="25000"/>
                  </a:schemeClr>
                </a:solidFill>
                <a:latin typeface="Calibri" panose="020F0502020204030204" pitchFamily="34" charset="0"/>
                <a:ea typeface="Times New Roman" panose="02020603050405020304" pitchFamily="18" charset="0"/>
                <a:cs typeface="Calibri" panose="020F0502020204030204" pitchFamily="34" charset="0"/>
              </a:rPr>
              <a:t>Note: T</a:t>
            </a:r>
            <a:r>
              <a:rPr lang="en-US" sz="800" dirty="0">
                <a:solidFill>
                  <a:schemeClr val="bg2">
                    <a:lumMod val="25000"/>
                  </a:schemeClr>
                </a:solidFill>
                <a:effectLst/>
                <a:latin typeface="Calibri" panose="020F0502020204030204" pitchFamily="34" charset="0"/>
                <a:ea typeface="Times New Roman" panose="02020603050405020304" pitchFamily="18" charset="0"/>
                <a:cs typeface="Calibri" panose="020F0502020204030204" pitchFamily="34" charset="0"/>
              </a:rPr>
              <a:t>here are missing data and inaccuracies within the provided data. *</a:t>
            </a:r>
            <a:r>
              <a:rPr lang="en-US" sz="800" dirty="0" err="1">
                <a:solidFill>
                  <a:schemeClr val="bg2">
                    <a:lumMod val="25000"/>
                  </a:schemeClr>
                </a:solidFill>
                <a:effectLst/>
                <a:latin typeface="Calibri" panose="020F0502020204030204" pitchFamily="34" charset="0"/>
                <a:ea typeface="Times New Roman" panose="02020603050405020304" pitchFamily="18" charset="0"/>
                <a:cs typeface="Calibri" panose="020F0502020204030204" pitchFamily="34" charset="0"/>
              </a:rPr>
              <a:t>FastQuads</a:t>
            </a:r>
            <a:r>
              <a:rPr lang="en-US" sz="800" dirty="0">
                <a:solidFill>
                  <a:schemeClr val="bg2">
                    <a:lumMod val="25000"/>
                  </a:schemeClr>
                </a:solidFill>
                <a:effectLst/>
                <a:latin typeface="Calibri" panose="020F0502020204030204" pitchFamily="34" charset="0"/>
                <a:ea typeface="Times New Roman" panose="02020603050405020304" pitchFamily="18" charset="0"/>
                <a:cs typeface="Calibri" panose="020F0502020204030204" pitchFamily="34" charset="0"/>
              </a:rPr>
              <a:t> data had too many missing fields, so we had to remove it from the analysis moving forward. </a:t>
            </a:r>
            <a:endParaRPr lang="en-US" sz="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Chart, histogram&#10;&#10;Description automatically generated">
            <a:extLst>
              <a:ext uri="{FF2B5EF4-FFF2-40B4-BE49-F238E27FC236}">
                <a16:creationId xmlns:a16="http://schemas.microsoft.com/office/drawing/2014/main" id="{44FBAA21-B5B5-680D-0742-ED3D6E5D48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466" y="1899806"/>
            <a:ext cx="2124265" cy="1159576"/>
          </a:xfrm>
          <a:prstGeom prst="rect">
            <a:avLst/>
          </a:prstGeom>
        </p:spPr>
      </p:pic>
      <p:pic>
        <p:nvPicPr>
          <p:cNvPr id="17" name="Picture 16" descr="Chart, histogram&#10;&#10;Description automatically generated">
            <a:extLst>
              <a:ext uri="{FF2B5EF4-FFF2-40B4-BE49-F238E27FC236}">
                <a16:creationId xmlns:a16="http://schemas.microsoft.com/office/drawing/2014/main" id="{70A4C5C4-03E3-566D-712F-80EA218EEC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5139" y="1901024"/>
            <a:ext cx="2085287" cy="1174635"/>
          </a:xfrm>
          <a:prstGeom prst="rect">
            <a:avLst/>
          </a:prstGeom>
        </p:spPr>
      </p:pic>
      <p:pic>
        <p:nvPicPr>
          <p:cNvPr id="18" name="Picture 17" descr="Chart, histogram&#10;&#10;Description automatically generated">
            <a:extLst>
              <a:ext uri="{FF2B5EF4-FFF2-40B4-BE49-F238E27FC236}">
                <a16:creationId xmlns:a16="http://schemas.microsoft.com/office/drawing/2014/main" id="{5EC6149F-86C4-A00D-4FDD-75CC17B6032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7911" y="4365380"/>
            <a:ext cx="2163242" cy="1184379"/>
          </a:xfrm>
          <a:prstGeom prst="rect">
            <a:avLst/>
          </a:prstGeom>
        </p:spPr>
      </p:pic>
      <p:pic>
        <p:nvPicPr>
          <p:cNvPr id="19" name="Picture 18" descr="Chart, histogram&#10;&#10;Description automatically generated">
            <a:extLst>
              <a:ext uri="{FF2B5EF4-FFF2-40B4-BE49-F238E27FC236}">
                <a16:creationId xmlns:a16="http://schemas.microsoft.com/office/drawing/2014/main" id="{FEF9258A-067E-029C-CD8C-480658F57C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3717" y="3111693"/>
            <a:ext cx="2165900" cy="1153375"/>
          </a:xfrm>
          <a:prstGeom prst="rect">
            <a:avLst/>
          </a:prstGeom>
        </p:spPr>
      </p:pic>
      <p:pic>
        <p:nvPicPr>
          <p:cNvPr id="20" name="Picture 19" descr="Chart, histogram&#10;&#10;Description automatically generated">
            <a:extLst>
              <a:ext uri="{FF2B5EF4-FFF2-40B4-BE49-F238E27FC236}">
                <a16:creationId xmlns:a16="http://schemas.microsoft.com/office/drawing/2014/main" id="{28CA1158-3ADF-C256-BBBC-9A38ABE71E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4824" y="1890377"/>
            <a:ext cx="2060484" cy="1143631"/>
          </a:xfrm>
          <a:prstGeom prst="rect">
            <a:avLst/>
          </a:prstGeom>
        </p:spPr>
      </p:pic>
      <p:pic>
        <p:nvPicPr>
          <p:cNvPr id="21" name="Picture 20" descr="Chart, histogram&#10;&#10;Description automatically generated">
            <a:extLst>
              <a:ext uri="{FF2B5EF4-FFF2-40B4-BE49-F238E27FC236}">
                <a16:creationId xmlns:a16="http://schemas.microsoft.com/office/drawing/2014/main" id="{64DA152E-2114-D575-E25D-F14F81041BA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28716" y="3112497"/>
            <a:ext cx="2176530" cy="1191466"/>
          </a:xfrm>
          <a:prstGeom prst="rect">
            <a:avLst/>
          </a:prstGeom>
        </p:spPr>
      </p:pic>
      <p:pic>
        <p:nvPicPr>
          <p:cNvPr id="22" name="Picture 21" descr="A picture containing chart&#10;&#10;Description automatically generated">
            <a:extLst>
              <a:ext uri="{FF2B5EF4-FFF2-40B4-BE49-F238E27FC236}">
                <a16:creationId xmlns:a16="http://schemas.microsoft.com/office/drawing/2014/main" id="{D42F092C-3C34-E02A-2E30-773F4049E4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81153" y="4358200"/>
            <a:ext cx="2201666" cy="1228339"/>
          </a:xfrm>
          <a:prstGeom prst="rect">
            <a:avLst/>
          </a:prstGeom>
        </p:spPr>
      </p:pic>
      <p:sp>
        <p:nvSpPr>
          <p:cNvPr id="24" name="TextBox 23">
            <a:extLst>
              <a:ext uri="{FF2B5EF4-FFF2-40B4-BE49-F238E27FC236}">
                <a16:creationId xmlns:a16="http://schemas.microsoft.com/office/drawing/2014/main" id="{1DB60993-5C81-C8D3-1DEC-125D7C5AF68D}"/>
              </a:ext>
            </a:extLst>
          </p:cNvPr>
          <p:cNvSpPr txBox="1"/>
          <p:nvPr/>
        </p:nvSpPr>
        <p:spPr>
          <a:xfrm>
            <a:off x="5596468" y="5642737"/>
            <a:ext cx="6290732" cy="800219"/>
          </a:xfrm>
          <a:prstGeom prst="rect">
            <a:avLst/>
          </a:prstGeom>
          <a:noFill/>
        </p:spPr>
        <p:txBody>
          <a:bodyPr wrap="square">
            <a:spAutoFit/>
          </a:bodyPr>
          <a:lstStyle/>
          <a:p>
            <a:pPr marL="0" marR="0">
              <a:spcBef>
                <a:spcPts val="120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BMR in Comparison</a:t>
            </a:r>
            <a:b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Big Mountain Resort’s features (</a:t>
            </a:r>
            <a:r>
              <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defined by the red line)</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are mostly above average in comparison to the other resorts. The top features are labeled.</a:t>
            </a:r>
          </a:p>
        </p:txBody>
      </p:sp>
      <p:sp>
        <p:nvSpPr>
          <p:cNvPr id="26" name="TextBox 25">
            <a:extLst>
              <a:ext uri="{FF2B5EF4-FFF2-40B4-BE49-F238E27FC236}">
                <a16:creationId xmlns:a16="http://schemas.microsoft.com/office/drawing/2014/main" id="{A1AED8D1-D21A-23F6-7E1D-6A7B4898B83A}"/>
              </a:ext>
            </a:extLst>
          </p:cNvPr>
          <p:cNvSpPr txBox="1"/>
          <p:nvPr/>
        </p:nvSpPr>
        <p:spPr>
          <a:xfrm>
            <a:off x="10836023" y="2230385"/>
            <a:ext cx="1355973" cy="369332"/>
          </a:xfrm>
          <a:prstGeom prst="rect">
            <a:avLst/>
          </a:prstGeom>
          <a:noFill/>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Runs</a:t>
            </a:r>
            <a:endParaRPr lang="en-US" dirty="0"/>
          </a:p>
        </p:txBody>
      </p:sp>
      <p:sp>
        <p:nvSpPr>
          <p:cNvPr id="27" name="TextBox 26">
            <a:extLst>
              <a:ext uri="{FF2B5EF4-FFF2-40B4-BE49-F238E27FC236}">
                <a16:creationId xmlns:a16="http://schemas.microsoft.com/office/drawing/2014/main" id="{547EF66A-B035-C0F2-4E2F-891CCF7212BA}"/>
              </a:ext>
            </a:extLst>
          </p:cNvPr>
          <p:cNvSpPr txBox="1"/>
          <p:nvPr/>
        </p:nvSpPr>
        <p:spPr>
          <a:xfrm>
            <a:off x="8308622" y="2122361"/>
            <a:ext cx="1549109" cy="369332"/>
          </a:xfrm>
          <a:prstGeom prst="rect">
            <a:avLst/>
          </a:prstGeom>
          <a:noFill/>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Vertical Drop</a:t>
            </a:r>
            <a:endParaRPr lang="en-US" dirty="0"/>
          </a:p>
        </p:txBody>
      </p:sp>
      <p:sp>
        <p:nvSpPr>
          <p:cNvPr id="28" name="TextBox 27">
            <a:extLst>
              <a:ext uri="{FF2B5EF4-FFF2-40B4-BE49-F238E27FC236}">
                <a16:creationId xmlns:a16="http://schemas.microsoft.com/office/drawing/2014/main" id="{5CD33B06-DDB1-0AB7-B232-3B15BE83BCF5}"/>
              </a:ext>
            </a:extLst>
          </p:cNvPr>
          <p:cNvSpPr txBox="1"/>
          <p:nvPr/>
        </p:nvSpPr>
        <p:spPr>
          <a:xfrm>
            <a:off x="6095998" y="2011486"/>
            <a:ext cx="1821517" cy="646331"/>
          </a:xfrm>
          <a:prstGeom prst="rect">
            <a:avLst/>
          </a:prstGeom>
          <a:noFill/>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Snow Making Machine</a:t>
            </a:r>
            <a:endParaRPr lang="en-US" dirty="0"/>
          </a:p>
        </p:txBody>
      </p:sp>
      <p:sp>
        <p:nvSpPr>
          <p:cNvPr id="29" name="TextBox 28">
            <a:extLst>
              <a:ext uri="{FF2B5EF4-FFF2-40B4-BE49-F238E27FC236}">
                <a16:creationId xmlns:a16="http://schemas.microsoft.com/office/drawing/2014/main" id="{13689823-05EE-1D96-5128-F99F524E0BFD}"/>
              </a:ext>
            </a:extLst>
          </p:cNvPr>
          <p:cNvSpPr txBox="1"/>
          <p:nvPr/>
        </p:nvSpPr>
        <p:spPr>
          <a:xfrm>
            <a:off x="7395253" y="3402619"/>
            <a:ext cx="1355973" cy="369332"/>
          </a:xfrm>
          <a:prstGeom prst="rect">
            <a:avLst/>
          </a:prstGeom>
          <a:noFill/>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Fast Quads</a:t>
            </a:r>
            <a:endParaRPr lang="en-US" dirty="0"/>
          </a:p>
        </p:txBody>
      </p:sp>
    </p:spTree>
    <p:extLst>
      <p:ext uri="{BB962C8B-B14F-4D97-AF65-F5344CB8AC3E}">
        <p14:creationId xmlns:p14="http://schemas.microsoft.com/office/powerpoint/2010/main" val="174130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7A0ED-E9A2-5B70-CE71-19209A063E6A}"/>
              </a:ext>
            </a:extLst>
          </p:cNvPr>
          <p:cNvSpPr>
            <a:spLocks noGrp="1"/>
          </p:cNvSpPr>
          <p:nvPr>
            <p:ph type="title"/>
          </p:nvPr>
        </p:nvSpPr>
        <p:spPr>
          <a:xfrm>
            <a:off x="1371599" y="294538"/>
            <a:ext cx="9895951" cy="1033669"/>
          </a:xfrm>
        </p:spPr>
        <p:txBody>
          <a:bodyPr>
            <a:normAutofit/>
          </a:bodyPr>
          <a:lstStyle/>
          <a:p>
            <a:r>
              <a:rPr lang="en-US" sz="4000" i="1" dirty="0">
                <a:solidFill>
                  <a:srgbClr val="FFFFFF"/>
                </a:solidFill>
              </a:rPr>
              <a:t>Increase Ticket Pricing</a:t>
            </a:r>
          </a:p>
        </p:txBody>
      </p:sp>
      <p:sp>
        <p:nvSpPr>
          <p:cNvPr id="4" name="TextBox 3">
            <a:extLst>
              <a:ext uri="{FF2B5EF4-FFF2-40B4-BE49-F238E27FC236}">
                <a16:creationId xmlns:a16="http://schemas.microsoft.com/office/drawing/2014/main" id="{F7C9EC03-0246-9811-186B-5967223F1670}"/>
              </a:ext>
            </a:extLst>
          </p:cNvPr>
          <p:cNvSpPr txBox="1"/>
          <p:nvPr/>
        </p:nvSpPr>
        <p:spPr>
          <a:xfrm>
            <a:off x="134610" y="6517367"/>
            <a:ext cx="11132939" cy="338554"/>
          </a:xfrm>
          <a:prstGeom prst="rect">
            <a:avLst/>
          </a:prstGeom>
          <a:noFill/>
        </p:spPr>
        <p:txBody>
          <a:bodyPr wrap="square">
            <a:spAutoFit/>
          </a:bodyPr>
          <a:lstStyle/>
          <a:p>
            <a:r>
              <a:rPr lang="en-US" sz="800" dirty="0">
                <a:solidFill>
                  <a:schemeClr val="bg2">
                    <a:lumMod val="25000"/>
                  </a:schemeClr>
                </a:solidFill>
                <a:latin typeface="Calibri" panose="020F0502020204030204" pitchFamily="34" charset="0"/>
                <a:ea typeface="Times New Roman" panose="02020603050405020304" pitchFamily="18" charset="0"/>
                <a:cs typeface="Calibri" panose="020F0502020204030204" pitchFamily="34" charset="0"/>
              </a:rPr>
              <a:t>Note: T</a:t>
            </a:r>
            <a:r>
              <a:rPr lang="en-US" sz="800" dirty="0">
                <a:solidFill>
                  <a:schemeClr val="bg2">
                    <a:lumMod val="25000"/>
                  </a:schemeClr>
                </a:solidFill>
                <a:effectLst/>
                <a:latin typeface="Calibri" panose="020F0502020204030204" pitchFamily="34" charset="0"/>
                <a:ea typeface="Times New Roman" panose="02020603050405020304" pitchFamily="18" charset="0"/>
                <a:cs typeface="Calibri" panose="020F0502020204030204" pitchFamily="34" charset="0"/>
              </a:rPr>
              <a:t>here are missing data and inaccuracies within the provided data. *There were many missing fields in the Adult Weekday Price, so we based our analysis solely off of Adult Weekend Prices. </a:t>
            </a: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Please keep in mind that because there are errors within the data, our estimates are subject to this uncertainty and could be the reason why the modeled price is so much higher than the current price. If data can be checked and updated, we can rerun the model with that information for more accurate analysis.</a:t>
            </a:r>
            <a:endParaRPr lang="en-US" sz="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Chart, histogram&#10;&#10;Description automatically generated">
            <a:extLst>
              <a:ext uri="{FF2B5EF4-FFF2-40B4-BE49-F238E27FC236}">
                <a16:creationId xmlns:a16="http://schemas.microsoft.com/office/drawing/2014/main" id="{8C3B4CB2-085A-7A65-A7AD-89D02C5A585F}"/>
              </a:ext>
            </a:extLst>
          </p:cNvPr>
          <p:cNvPicPr>
            <a:picLocks noChangeAspect="1"/>
          </p:cNvPicPr>
          <p:nvPr/>
        </p:nvPicPr>
        <p:blipFill>
          <a:blip r:embed="rId2"/>
          <a:stretch>
            <a:fillRect/>
          </a:stretch>
        </p:blipFill>
        <p:spPr>
          <a:xfrm>
            <a:off x="5461403" y="2260001"/>
            <a:ext cx="6212546" cy="3268540"/>
          </a:xfrm>
          <a:prstGeom prst="rect">
            <a:avLst/>
          </a:prstGeom>
        </p:spPr>
      </p:pic>
      <p:sp>
        <p:nvSpPr>
          <p:cNvPr id="19" name="Content Placeholder 2">
            <a:extLst>
              <a:ext uri="{FF2B5EF4-FFF2-40B4-BE49-F238E27FC236}">
                <a16:creationId xmlns:a16="http://schemas.microsoft.com/office/drawing/2014/main" id="{5879E9A1-1D5C-377C-42A8-BC1A66F1944D}"/>
              </a:ext>
            </a:extLst>
          </p:cNvPr>
          <p:cNvSpPr txBox="1">
            <a:spLocks/>
          </p:cNvSpPr>
          <p:nvPr/>
        </p:nvSpPr>
        <p:spPr>
          <a:xfrm>
            <a:off x="957243" y="2474651"/>
            <a:ext cx="4314668" cy="3683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Calibri" panose="020F0502020204030204" pitchFamily="34" charset="0"/>
                <a:ea typeface="Times New Roman" panose="02020603050405020304" pitchFamily="18" charset="0"/>
                <a:cs typeface="Calibri" panose="020F0502020204030204" pitchFamily="34" charset="0"/>
              </a:rPr>
              <a:t>Increase Ticket Pricing</a:t>
            </a:r>
          </a:p>
          <a:p>
            <a:pPr marL="0" indent="0">
              <a:spcBef>
                <a:spcPts val="600"/>
              </a:spcBef>
              <a:buNone/>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Based on BMR’s facilities and how it compares to the marketplace (both statewide and nationwide), there is significant room ($10) for increase in ticket pricing. </a:t>
            </a:r>
          </a:p>
          <a:p>
            <a:pPr marL="0" indent="0">
              <a:spcBef>
                <a:spcPts val="600"/>
              </a:spcBef>
              <a:buNone/>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Big Mountain Resort currently charges $81 for a ticket, putting the new recommended price at $91. </a:t>
            </a:r>
          </a:p>
          <a:p>
            <a:pPr marL="0" indent="0">
              <a:spcBef>
                <a:spcPts val="600"/>
              </a:spcBef>
              <a:buNone/>
            </a:pPr>
            <a:b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additional operating cost of the new chair lift per ticket is $1.54M. Assuming each visitor buys 5 day tickets, the increase in revenue at the new ticket price totals to $17.5M.</a:t>
            </a:r>
            <a:endPar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2359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7A0ED-E9A2-5B70-CE71-19209A063E6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Change the Number of Runs</a:t>
            </a:r>
          </a:p>
        </p:txBody>
      </p:sp>
      <p:sp>
        <p:nvSpPr>
          <p:cNvPr id="3" name="Content Placeholder 2">
            <a:extLst>
              <a:ext uri="{FF2B5EF4-FFF2-40B4-BE49-F238E27FC236}">
                <a16:creationId xmlns:a16="http://schemas.microsoft.com/office/drawing/2014/main" id="{78642EE1-C857-0E24-8515-FF4A6CF4C3AD}"/>
              </a:ext>
            </a:extLst>
          </p:cNvPr>
          <p:cNvSpPr>
            <a:spLocks noGrp="1"/>
          </p:cNvSpPr>
          <p:nvPr>
            <p:ph idx="1"/>
          </p:nvPr>
        </p:nvSpPr>
        <p:spPr>
          <a:xfrm>
            <a:off x="957243" y="4316330"/>
            <a:ext cx="5217642" cy="3683358"/>
          </a:xfrm>
        </p:spPr>
        <p:txBody>
          <a:bodyPr anchor="t">
            <a:normAutofit/>
          </a:bodyPr>
          <a:lstStyle/>
          <a:p>
            <a:pPr marL="0" indent="0">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Adding An Additional Run</a:t>
            </a:r>
          </a:p>
          <a:p>
            <a:pPr marL="0" indent="0">
              <a:buNone/>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Alternatively, adding an additional run (increasing the vertical drop by 150 feet) will support an increase in the ticket price by $8.61, which amounts to an overall seasonal increase by $15M. Based on our modeling, there is no need to add additional snow making machines for this scenario.</a:t>
            </a:r>
          </a:p>
        </p:txBody>
      </p:sp>
      <p:sp>
        <p:nvSpPr>
          <p:cNvPr id="4" name="TextBox 3">
            <a:extLst>
              <a:ext uri="{FF2B5EF4-FFF2-40B4-BE49-F238E27FC236}">
                <a16:creationId xmlns:a16="http://schemas.microsoft.com/office/drawing/2014/main" id="{668F08F2-DB65-A0A5-62A1-E1946A381BC1}"/>
              </a:ext>
            </a:extLst>
          </p:cNvPr>
          <p:cNvSpPr txBox="1"/>
          <p:nvPr/>
        </p:nvSpPr>
        <p:spPr>
          <a:xfrm>
            <a:off x="134610" y="6517367"/>
            <a:ext cx="11132939" cy="338554"/>
          </a:xfrm>
          <a:prstGeom prst="rect">
            <a:avLst/>
          </a:prstGeom>
          <a:noFill/>
        </p:spPr>
        <p:txBody>
          <a:bodyPr wrap="square">
            <a:spAutoFit/>
          </a:bodyPr>
          <a:lstStyle/>
          <a:p>
            <a:r>
              <a:rPr lang="en-US" sz="800" dirty="0">
                <a:solidFill>
                  <a:schemeClr val="bg2">
                    <a:lumMod val="25000"/>
                  </a:schemeClr>
                </a:solidFill>
                <a:latin typeface="Calibri" panose="020F0502020204030204" pitchFamily="34" charset="0"/>
                <a:ea typeface="Times New Roman" panose="02020603050405020304" pitchFamily="18" charset="0"/>
                <a:cs typeface="Calibri" panose="020F0502020204030204" pitchFamily="34" charset="0"/>
              </a:rPr>
              <a:t>Note: T</a:t>
            </a:r>
            <a:r>
              <a:rPr lang="en-US" sz="800" dirty="0">
                <a:solidFill>
                  <a:schemeClr val="bg2">
                    <a:lumMod val="25000"/>
                  </a:schemeClr>
                </a:solidFill>
                <a:effectLst/>
                <a:latin typeface="Calibri" panose="020F0502020204030204" pitchFamily="34" charset="0"/>
                <a:ea typeface="Times New Roman" panose="02020603050405020304" pitchFamily="18" charset="0"/>
                <a:cs typeface="Calibri" panose="020F0502020204030204" pitchFamily="34" charset="0"/>
              </a:rPr>
              <a:t>here are missing data and inaccuracies within the provided data. *There were many missing fields in the Adult Weekday Price, so we based our analysis solely off of Adult Weekend Prices. </a:t>
            </a:r>
            <a:r>
              <a:rPr lang="en-US" sz="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Please keep in mind that because there are errors within the data, our estimates are subject to this uncertainty and could be the reason why the modeled price is so much higher than the current price. If data can be checked and updated, we can rerun the model with that information for more accurate analysis.</a:t>
            </a:r>
            <a:endParaRPr lang="en-US" sz="800"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hart, line chart&#10;&#10;Description automatically generated">
            <a:extLst>
              <a:ext uri="{FF2B5EF4-FFF2-40B4-BE49-F238E27FC236}">
                <a16:creationId xmlns:a16="http://schemas.microsoft.com/office/drawing/2014/main" id="{887F763B-9849-984F-ED97-2D02063BF5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9574" y="2274392"/>
            <a:ext cx="5520403" cy="3034771"/>
          </a:xfrm>
          <a:prstGeom prst="rect">
            <a:avLst/>
          </a:prstGeom>
        </p:spPr>
      </p:pic>
      <p:sp>
        <p:nvSpPr>
          <p:cNvPr id="7" name="Content Placeholder 2">
            <a:extLst>
              <a:ext uri="{FF2B5EF4-FFF2-40B4-BE49-F238E27FC236}">
                <a16:creationId xmlns:a16="http://schemas.microsoft.com/office/drawing/2014/main" id="{4E697556-5E7C-6A32-DC29-001CC03BF0B1}"/>
              </a:ext>
            </a:extLst>
          </p:cNvPr>
          <p:cNvSpPr txBox="1">
            <a:spLocks/>
          </p:cNvSpPr>
          <p:nvPr/>
        </p:nvSpPr>
        <p:spPr>
          <a:xfrm>
            <a:off x="957243" y="2474651"/>
            <a:ext cx="5217642" cy="3683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Calibri" panose="020F0502020204030204" pitchFamily="34" charset="0"/>
                <a:ea typeface="Times New Roman" panose="02020603050405020304" pitchFamily="18" charset="0"/>
                <a:cs typeface="Calibri" panose="020F0502020204030204" pitchFamily="34" charset="0"/>
              </a:rPr>
              <a:t>One Run Closure</a:t>
            </a:r>
          </a:p>
          <a:p>
            <a:pPr marL="0" indent="0">
              <a:buNone/>
            </a:pPr>
            <a:r>
              <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To save on expenses, Big Mountain Resort could potentially close 1 of the underutilized runs, but no more.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Closing 1 run would not make a difference in terms of ticket price in comparison to the marketplace, however, we do not recommend closing more than 1 as the more runs closed, the worse for the revenue. </a:t>
            </a:r>
          </a:p>
        </p:txBody>
      </p:sp>
    </p:spTree>
    <p:extLst>
      <p:ext uri="{BB962C8B-B14F-4D97-AF65-F5344CB8AC3E}">
        <p14:creationId xmlns:p14="http://schemas.microsoft.com/office/powerpoint/2010/main" val="330581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7A0ED-E9A2-5B70-CE71-19209A063E6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 Summary</a:t>
            </a:r>
          </a:p>
        </p:txBody>
      </p:sp>
      <p:sp>
        <p:nvSpPr>
          <p:cNvPr id="3" name="Content Placeholder 2">
            <a:extLst>
              <a:ext uri="{FF2B5EF4-FFF2-40B4-BE49-F238E27FC236}">
                <a16:creationId xmlns:a16="http://schemas.microsoft.com/office/drawing/2014/main" id="{78642EE1-C857-0E24-8515-FF4A6CF4C3AD}"/>
              </a:ext>
            </a:extLst>
          </p:cNvPr>
          <p:cNvSpPr>
            <a:spLocks noGrp="1"/>
          </p:cNvSpPr>
          <p:nvPr>
            <p:ph idx="1"/>
          </p:nvPr>
        </p:nvSpPr>
        <p:spPr>
          <a:xfrm>
            <a:off x="1371599" y="2318197"/>
            <a:ext cx="9895951" cy="3683358"/>
          </a:xfrm>
        </p:spPr>
        <p:txBody>
          <a:bodyPr anchor="ctr">
            <a:normAutofit/>
          </a:bodyPr>
          <a:lstStyle/>
          <a:p>
            <a:pPr marL="0" indent="0">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Our team did find </a:t>
            </a:r>
            <a:r>
              <a:rPr lang="en-US" sz="1800" dirty="0">
                <a:latin typeface="Calibri" panose="020F0502020204030204" pitchFamily="34" charset="0"/>
                <a:ea typeface="Calibri" panose="020F0502020204030204" pitchFamily="34" charset="0"/>
                <a:cs typeface="Calibri" panose="020F0502020204030204" pitchFamily="34" charset="0"/>
              </a:rPr>
              <a:t>inaccuracies within the provided data. Many values were missing and some values were wrong. It would be greatly appreciated if you could revisit the data and if there is opportunity to gather more, it would help us build more accurate models for better recommendations and insight. Additional data that would be useful are the actual number of visitors at the resorts by year, operating costs of features, machinery costs (i.e. snow-maker).</a:t>
            </a:r>
          </a:p>
          <a:p>
            <a:pPr marL="0" indent="0">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We have built models to help you access how Big Mountain Resort compares in all aspects of features and pricing. Your team will have access to use these models to test new combinations of parameters. We will provide these models in a notebook for your analysts to use.</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n-US" sz="1800" dirty="0">
                <a:effectLst/>
                <a:latin typeface="Calibri" panose="020F0502020204030204" pitchFamily="34" charset="0"/>
                <a:ea typeface="Calibri" panose="020F0502020204030204" pitchFamily="34" charset="0"/>
                <a:cs typeface="Calibri" panose="020F0502020204030204" pitchFamily="34" charset="0"/>
              </a:rPr>
              <a:t>Overall, Big Mountain Resort is in a great place. The operating costs of the additional chairlift can easily be covered. Not only that, because of where it stands in comparison to the marketplace, Big Mountain Resort could be seeing a significant increase of additional revenue based on small adjustments.</a:t>
            </a:r>
          </a:p>
        </p:txBody>
      </p:sp>
    </p:spTree>
    <p:extLst>
      <p:ext uri="{BB962C8B-B14F-4D97-AF65-F5344CB8AC3E}">
        <p14:creationId xmlns:p14="http://schemas.microsoft.com/office/powerpoint/2010/main" val="198504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927</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Resort</vt:lpstr>
      <vt:lpstr>Topic for Today</vt:lpstr>
      <vt:lpstr>Key Findings &amp; Recommendations</vt:lpstr>
      <vt:lpstr>BMR Outshines the Others in Top Resort Features</vt:lpstr>
      <vt:lpstr>Increase Ticket Pricing</vt:lpstr>
      <vt:lpstr>Change the Number of Runs</vt:lpstr>
      <vt:lpstr>In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Alice Fan</dc:creator>
  <cp:lastModifiedBy>Alice Fan</cp:lastModifiedBy>
  <cp:revision>10</cp:revision>
  <dcterms:created xsi:type="dcterms:W3CDTF">2023-01-21T18:59:55Z</dcterms:created>
  <dcterms:modified xsi:type="dcterms:W3CDTF">2023-01-22T01:23:20Z</dcterms:modified>
</cp:coreProperties>
</file>