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69" r:id="rId18"/>
    <p:sldId id="273" r:id="rId19"/>
    <p:sldId id="274" r:id="rId20"/>
    <p:sldId id="275" r:id="rId21"/>
    <p:sldId id="27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1" autoAdjust="0"/>
    <p:restoredTop sz="94660"/>
  </p:normalViewPr>
  <p:slideViewPr>
    <p:cSldViewPr snapToGrid="0">
      <p:cViewPr varScale="1">
        <p:scale>
          <a:sx n="76" d="100"/>
          <a:sy n="76" d="100"/>
        </p:scale>
        <p:origin x="90" y="12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94C0999-D548-4E58-A52C-AAC8E265ABEA}" type="datetimeFigureOut">
              <a:rPr lang="zh-CN" altLang="en-US" smtClean="0"/>
              <a:t>2015/8/25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FECBE3-906B-45A3-B180-1A51ADEF60A7}" type="slidenum">
              <a:rPr lang="zh-CN" altLang="en-US" smtClean="0"/>
              <a:t>‹#›</a:t>
            </a:fld>
            <a:endParaRPr lang="zh-CN" altLang="en-US"/>
          </a:p>
        </p:txBody>
      </p:sp>
    </p:spTree>
    <p:extLst>
      <p:ext uri="{BB962C8B-B14F-4D97-AF65-F5344CB8AC3E}">
        <p14:creationId xmlns:p14="http://schemas.microsoft.com/office/powerpoint/2010/main" val="26042099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94C0999-D548-4E58-A52C-AAC8E265ABEA}" type="datetimeFigureOut">
              <a:rPr lang="zh-CN" altLang="en-US" smtClean="0"/>
              <a:t>2015/8/25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FECBE3-906B-45A3-B180-1A51ADEF60A7}" type="slidenum">
              <a:rPr lang="zh-CN" altLang="en-US" smtClean="0"/>
              <a:t>‹#›</a:t>
            </a:fld>
            <a:endParaRPr lang="zh-CN" altLang="en-US"/>
          </a:p>
        </p:txBody>
      </p:sp>
    </p:spTree>
    <p:extLst>
      <p:ext uri="{BB962C8B-B14F-4D97-AF65-F5344CB8AC3E}">
        <p14:creationId xmlns:p14="http://schemas.microsoft.com/office/powerpoint/2010/main" val="2449605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94C0999-D548-4E58-A52C-AAC8E265ABEA}" type="datetimeFigureOut">
              <a:rPr lang="zh-CN" altLang="en-US" smtClean="0"/>
              <a:t>2015/8/25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FECBE3-906B-45A3-B180-1A51ADEF60A7}" type="slidenum">
              <a:rPr lang="zh-CN" altLang="en-US" smtClean="0"/>
              <a:t>‹#›</a:t>
            </a:fld>
            <a:endParaRPr lang="zh-CN" altLang="en-US"/>
          </a:p>
        </p:txBody>
      </p:sp>
    </p:spTree>
    <p:extLst>
      <p:ext uri="{BB962C8B-B14F-4D97-AF65-F5344CB8AC3E}">
        <p14:creationId xmlns:p14="http://schemas.microsoft.com/office/powerpoint/2010/main" val="48032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94C0999-D548-4E58-A52C-AAC8E265ABEA}" type="datetimeFigureOut">
              <a:rPr lang="zh-CN" altLang="en-US" smtClean="0"/>
              <a:t>2015/8/25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FECBE3-906B-45A3-B180-1A51ADEF60A7}" type="slidenum">
              <a:rPr lang="zh-CN" altLang="en-US" smtClean="0"/>
              <a:t>‹#›</a:t>
            </a:fld>
            <a:endParaRPr lang="zh-CN" altLang="en-US"/>
          </a:p>
        </p:txBody>
      </p:sp>
    </p:spTree>
    <p:extLst>
      <p:ext uri="{BB962C8B-B14F-4D97-AF65-F5344CB8AC3E}">
        <p14:creationId xmlns:p14="http://schemas.microsoft.com/office/powerpoint/2010/main" val="22485773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94C0999-D548-4E58-A52C-AAC8E265ABEA}" type="datetimeFigureOut">
              <a:rPr lang="zh-CN" altLang="en-US" smtClean="0"/>
              <a:t>2015/8/25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FECBE3-906B-45A3-B180-1A51ADEF60A7}" type="slidenum">
              <a:rPr lang="zh-CN" altLang="en-US" smtClean="0"/>
              <a:t>‹#›</a:t>
            </a:fld>
            <a:endParaRPr lang="zh-CN" altLang="en-US"/>
          </a:p>
        </p:txBody>
      </p:sp>
    </p:spTree>
    <p:extLst>
      <p:ext uri="{BB962C8B-B14F-4D97-AF65-F5344CB8AC3E}">
        <p14:creationId xmlns:p14="http://schemas.microsoft.com/office/powerpoint/2010/main" val="28109406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94C0999-D548-4E58-A52C-AAC8E265ABEA}" type="datetimeFigureOut">
              <a:rPr lang="zh-CN" altLang="en-US" smtClean="0"/>
              <a:t>2015/8/25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FECBE3-906B-45A3-B180-1A51ADEF60A7}" type="slidenum">
              <a:rPr lang="zh-CN" altLang="en-US" smtClean="0"/>
              <a:t>‹#›</a:t>
            </a:fld>
            <a:endParaRPr lang="zh-CN" altLang="en-US"/>
          </a:p>
        </p:txBody>
      </p:sp>
    </p:spTree>
    <p:extLst>
      <p:ext uri="{BB962C8B-B14F-4D97-AF65-F5344CB8AC3E}">
        <p14:creationId xmlns:p14="http://schemas.microsoft.com/office/powerpoint/2010/main" val="17939247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94C0999-D548-4E58-A52C-AAC8E265ABEA}" type="datetimeFigureOut">
              <a:rPr lang="zh-CN" altLang="en-US" smtClean="0"/>
              <a:t>2015/8/25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2FECBE3-906B-45A3-B180-1A51ADEF60A7}" type="slidenum">
              <a:rPr lang="zh-CN" altLang="en-US" smtClean="0"/>
              <a:t>‹#›</a:t>
            </a:fld>
            <a:endParaRPr lang="zh-CN" altLang="en-US"/>
          </a:p>
        </p:txBody>
      </p:sp>
    </p:spTree>
    <p:extLst>
      <p:ext uri="{BB962C8B-B14F-4D97-AF65-F5344CB8AC3E}">
        <p14:creationId xmlns:p14="http://schemas.microsoft.com/office/powerpoint/2010/main" val="382252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94C0999-D548-4E58-A52C-AAC8E265ABEA}" type="datetimeFigureOut">
              <a:rPr lang="zh-CN" altLang="en-US" smtClean="0"/>
              <a:t>2015/8/25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2FECBE3-906B-45A3-B180-1A51ADEF60A7}" type="slidenum">
              <a:rPr lang="zh-CN" altLang="en-US" smtClean="0"/>
              <a:t>‹#›</a:t>
            </a:fld>
            <a:endParaRPr lang="zh-CN" altLang="en-US"/>
          </a:p>
        </p:txBody>
      </p:sp>
    </p:spTree>
    <p:extLst>
      <p:ext uri="{BB962C8B-B14F-4D97-AF65-F5344CB8AC3E}">
        <p14:creationId xmlns:p14="http://schemas.microsoft.com/office/powerpoint/2010/main" val="108667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4C0999-D548-4E58-A52C-AAC8E265ABEA}" type="datetimeFigureOut">
              <a:rPr lang="zh-CN" altLang="en-US" smtClean="0"/>
              <a:t>2015/8/25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2FECBE3-906B-45A3-B180-1A51ADEF60A7}" type="slidenum">
              <a:rPr lang="zh-CN" altLang="en-US" smtClean="0"/>
              <a:t>‹#›</a:t>
            </a:fld>
            <a:endParaRPr lang="zh-CN" altLang="en-US"/>
          </a:p>
        </p:txBody>
      </p:sp>
    </p:spTree>
    <p:extLst>
      <p:ext uri="{BB962C8B-B14F-4D97-AF65-F5344CB8AC3E}">
        <p14:creationId xmlns:p14="http://schemas.microsoft.com/office/powerpoint/2010/main" val="2276210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94C0999-D548-4E58-A52C-AAC8E265ABEA}" type="datetimeFigureOut">
              <a:rPr lang="zh-CN" altLang="en-US" smtClean="0"/>
              <a:t>2015/8/25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FECBE3-906B-45A3-B180-1A51ADEF60A7}" type="slidenum">
              <a:rPr lang="zh-CN" altLang="en-US" smtClean="0"/>
              <a:t>‹#›</a:t>
            </a:fld>
            <a:endParaRPr lang="zh-CN" altLang="en-US"/>
          </a:p>
        </p:txBody>
      </p:sp>
    </p:spTree>
    <p:extLst>
      <p:ext uri="{BB962C8B-B14F-4D97-AF65-F5344CB8AC3E}">
        <p14:creationId xmlns:p14="http://schemas.microsoft.com/office/powerpoint/2010/main" val="2336919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94C0999-D548-4E58-A52C-AAC8E265ABEA}" type="datetimeFigureOut">
              <a:rPr lang="zh-CN" altLang="en-US" smtClean="0"/>
              <a:t>2015/8/25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FECBE3-906B-45A3-B180-1A51ADEF60A7}" type="slidenum">
              <a:rPr lang="zh-CN" altLang="en-US" smtClean="0"/>
              <a:t>‹#›</a:t>
            </a:fld>
            <a:endParaRPr lang="zh-CN" altLang="en-US"/>
          </a:p>
        </p:txBody>
      </p:sp>
    </p:spTree>
    <p:extLst>
      <p:ext uri="{BB962C8B-B14F-4D97-AF65-F5344CB8AC3E}">
        <p14:creationId xmlns:p14="http://schemas.microsoft.com/office/powerpoint/2010/main" val="1206466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C0999-D548-4E58-A52C-AAC8E265ABEA}" type="datetimeFigureOut">
              <a:rPr lang="zh-CN" altLang="en-US" smtClean="0"/>
              <a:t>2015/8/25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ECBE3-906B-45A3-B180-1A51ADEF60A7}" type="slidenum">
              <a:rPr lang="zh-CN" altLang="en-US" smtClean="0"/>
              <a:t>‹#›</a:t>
            </a:fld>
            <a:endParaRPr lang="zh-CN" altLang="en-US"/>
          </a:p>
        </p:txBody>
      </p:sp>
    </p:spTree>
    <p:extLst>
      <p:ext uri="{BB962C8B-B14F-4D97-AF65-F5344CB8AC3E}">
        <p14:creationId xmlns:p14="http://schemas.microsoft.com/office/powerpoint/2010/main" val="2695028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netfilter.org/documentation/HOWTO/packet-filtering-HOWTO.html#toc7"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linuxproject.org/page/SELinux_contex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debianhelp.co.uk/acl.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die.net/doc/linux/man/man1/getfacl.1.html" TargetMode="External"/><Relationship Id="rId2" Type="http://schemas.openxmlformats.org/officeDocument/2006/relationships/hyperlink" Target="http://www.die.net/doc/linux/man/man1/setfacl.1.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netfilter.org/" TargetMode="External"/><Relationship Id="rId2" Type="http://schemas.openxmlformats.org/officeDocument/2006/relationships/hyperlink" Target="http://www.netfilter.org/documentation/HOWTO/packet-filtering-HOWTO.html#toc1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25014" y="1122363"/>
            <a:ext cx="8542986" cy="1015530"/>
          </a:xfrm>
        </p:spPr>
        <p:txBody>
          <a:bodyPr/>
          <a:lstStyle/>
          <a:p>
            <a:r>
              <a:rPr lang="zh-CN" altLang="en-US" dirty="0" smtClean="0"/>
              <a:t>系统安全</a:t>
            </a:r>
            <a:endParaRPr lang="zh-CN" altLang="en-US" dirty="0"/>
          </a:p>
        </p:txBody>
      </p:sp>
      <p:sp>
        <p:nvSpPr>
          <p:cNvPr id="3" name="副标题 2"/>
          <p:cNvSpPr>
            <a:spLocks noGrp="1"/>
          </p:cNvSpPr>
          <p:nvPr>
            <p:ph type="subTitle" idx="1"/>
          </p:nvPr>
        </p:nvSpPr>
        <p:spPr/>
        <p:txBody>
          <a:bodyPr>
            <a:normAutofit fontScale="77500" lnSpcReduction="20000"/>
          </a:bodyPr>
          <a:lstStyle/>
          <a:p>
            <a:pPr marL="457200" indent="-457200" algn="just">
              <a:buFont typeface="Arial" panose="020B0604020202020204" pitchFamily="34" charset="0"/>
              <a:buChar char="•"/>
            </a:pPr>
            <a:r>
              <a:rPr lang="zh-CN" altLang="en-US" dirty="0" smtClean="0"/>
              <a:t>安全基线</a:t>
            </a:r>
            <a:r>
              <a:rPr lang="en-US" altLang="zh-CN" dirty="0"/>
              <a:t> </a:t>
            </a:r>
            <a:r>
              <a:rPr lang="en-US" altLang="zh-CN" dirty="0" smtClean="0"/>
              <a:t> </a:t>
            </a:r>
          </a:p>
          <a:p>
            <a:pPr marL="457200" indent="-457200" algn="just">
              <a:buFont typeface="Arial" panose="020B0604020202020204" pitchFamily="34" charset="0"/>
              <a:buChar char="•"/>
            </a:pPr>
            <a:r>
              <a:rPr lang="en-US" altLang="zh-CN" dirty="0" smtClean="0"/>
              <a:t>Access Control Lists</a:t>
            </a:r>
          </a:p>
          <a:p>
            <a:pPr marL="457200" indent="-457200" algn="just">
              <a:buFont typeface="Arial" panose="020B0604020202020204" pitchFamily="34" charset="0"/>
              <a:buChar char="•"/>
            </a:pPr>
            <a:r>
              <a:rPr lang="en-US" altLang="zh-CN" dirty="0"/>
              <a:t>I</a:t>
            </a:r>
            <a:r>
              <a:rPr lang="en-US" altLang="zh-CN" dirty="0" smtClean="0"/>
              <a:t>ptables </a:t>
            </a:r>
          </a:p>
          <a:p>
            <a:pPr marL="457200" indent="-457200" algn="just">
              <a:buFont typeface="Arial" panose="020B0604020202020204" pitchFamily="34" charset="0"/>
              <a:buChar char="•"/>
            </a:pPr>
            <a:r>
              <a:rPr lang="en-US" altLang="zh-CN" dirty="0" smtClean="0"/>
              <a:t>Selinux</a:t>
            </a:r>
          </a:p>
          <a:p>
            <a:pPr marL="457200" indent="-457200" algn="just">
              <a:buFont typeface="Arial" panose="020B0604020202020204" pitchFamily="34" charset="0"/>
              <a:buChar char="•"/>
            </a:pPr>
            <a:r>
              <a:rPr lang="en-US" altLang="zh-CN" dirty="0" smtClean="0"/>
              <a:t>Linux</a:t>
            </a:r>
            <a:r>
              <a:rPr lang="zh-CN" altLang="en-US" dirty="0" smtClean="0"/>
              <a:t>技巧 </a:t>
            </a:r>
            <a:endParaRPr lang="en-US" altLang="zh-CN" dirty="0" smtClean="0"/>
          </a:p>
          <a:p>
            <a:pPr marL="457200" indent="-457200" algn="just">
              <a:buFont typeface="Arial" panose="020B0604020202020204" pitchFamily="34" charset="0"/>
              <a:buChar char="•"/>
            </a:pPr>
            <a:endParaRPr lang="en-US" altLang="zh-CN" dirty="0" smtClean="0"/>
          </a:p>
          <a:p>
            <a:endParaRPr lang="en-US" altLang="zh-CN" dirty="0" smtClean="0"/>
          </a:p>
          <a:p>
            <a:endParaRPr lang="en-US" altLang="zh-CN" dirty="0"/>
          </a:p>
          <a:p>
            <a:endParaRPr lang="en-US" altLang="zh-CN" dirty="0" smtClean="0"/>
          </a:p>
          <a:p>
            <a:endParaRPr lang="zh-CN" altLang="en-US" dirty="0"/>
          </a:p>
        </p:txBody>
      </p:sp>
      <p:sp>
        <p:nvSpPr>
          <p:cNvPr id="5" name="文本框 4"/>
          <p:cNvSpPr txBox="1"/>
          <p:nvPr/>
        </p:nvSpPr>
        <p:spPr>
          <a:xfrm>
            <a:off x="8431369" y="5769735"/>
            <a:ext cx="4473261" cy="584775"/>
          </a:xfrm>
          <a:prstGeom prst="rect">
            <a:avLst/>
          </a:prstGeom>
          <a:noFill/>
        </p:spPr>
        <p:txBody>
          <a:bodyPr wrap="square" rtlCol="0">
            <a:spAutoFit/>
          </a:bodyPr>
          <a:lstStyle/>
          <a:p>
            <a:r>
              <a:rPr lang="zh-CN" altLang="en-US" sz="3200" dirty="0" smtClean="0"/>
              <a:t>   运维部： 李启川</a:t>
            </a:r>
            <a:endParaRPr lang="zh-CN" altLang="en-US" sz="3200" dirty="0"/>
          </a:p>
        </p:txBody>
      </p:sp>
    </p:spTree>
    <p:extLst>
      <p:ext uri="{BB962C8B-B14F-4D97-AF65-F5344CB8AC3E}">
        <p14:creationId xmlns:p14="http://schemas.microsoft.com/office/powerpoint/2010/main" val="10231639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1972" y="218941"/>
            <a:ext cx="11031828" cy="5958022"/>
          </a:xfrm>
        </p:spPr>
        <p:txBody>
          <a:bodyPr/>
          <a:lstStyle/>
          <a:p>
            <a:r>
              <a:rPr lang="en-US" altLang="zh-CN" b="1" dirty="0" smtClean="0">
                <a:hlinkClick r:id="rId2"/>
              </a:rPr>
              <a:t>Using iptables</a:t>
            </a:r>
            <a:endParaRPr lang="en-US" altLang="zh-CN" b="1" dirty="0" smtClean="0"/>
          </a:p>
          <a:p>
            <a:endParaRPr lang="en-US" altLang="zh-CN" b="1" dirty="0" smtClean="0"/>
          </a:p>
          <a:p>
            <a:r>
              <a:rPr lang="en-US" altLang="zh-CN" dirty="0" smtClean="0"/>
              <a:t>List the rules in a chain (-L).</a:t>
            </a:r>
          </a:p>
          <a:p>
            <a:r>
              <a:rPr lang="en-US" altLang="zh-CN" dirty="0" smtClean="0"/>
              <a:t>Append a new rule to a chain (-A).</a:t>
            </a:r>
          </a:p>
          <a:p>
            <a:r>
              <a:rPr lang="en-US" altLang="zh-CN" dirty="0" smtClean="0"/>
              <a:t>Insert a new rule at some position in a chain (-I).</a:t>
            </a:r>
          </a:p>
          <a:p>
            <a:r>
              <a:rPr lang="en-US" altLang="zh-CN" dirty="0" smtClean="0"/>
              <a:t>Replace a rule at some position in a chain (-R).</a:t>
            </a:r>
          </a:p>
          <a:p>
            <a:r>
              <a:rPr lang="en-US" altLang="zh-CN" dirty="0" smtClean="0"/>
              <a:t>Delete a rule at some position in a chain, or the first that matches (-D).</a:t>
            </a:r>
          </a:p>
          <a:p>
            <a:endParaRPr lang="zh-CN" altLang="en-US" dirty="0"/>
          </a:p>
        </p:txBody>
      </p:sp>
    </p:spTree>
    <p:extLst>
      <p:ext uri="{BB962C8B-B14F-4D97-AF65-F5344CB8AC3E}">
        <p14:creationId xmlns:p14="http://schemas.microsoft.com/office/powerpoint/2010/main" val="3878595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25056"/>
          </a:xfrm>
        </p:spPr>
        <p:txBody>
          <a:bodyPr/>
          <a:lstStyle/>
          <a:p>
            <a:r>
              <a:rPr lang="zh-CN" altLang="en-US" dirty="0" smtClean="0"/>
              <a:t>基本原则 </a:t>
            </a:r>
            <a:endParaRPr lang="zh-CN" altLang="en-US" dirty="0"/>
          </a:p>
        </p:txBody>
      </p:sp>
      <p:sp>
        <p:nvSpPr>
          <p:cNvPr id="3" name="内容占位符 2"/>
          <p:cNvSpPr>
            <a:spLocks noGrp="1"/>
          </p:cNvSpPr>
          <p:nvPr>
            <p:ph idx="1"/>
          </p:nvPr>
        </p:nvSpPr>
        <p:spPr>
          <a:xfrm>
            <a:off x="838200" y="1290182"/>
            <a:ext cx="10515600" cy="4886781"/>
          </a:xfrm>
        </p:spPr>
        <p:txBody>
          <a:bodyPr>
            <a:normAutofit fontScale="92500"/>
          </a:bodyPr>
          <a:lstStyle/>
          <a:p>
            <a:r>
              <a:rPr lang="en-US" altLang="zh-CN" dirty="0"/>
              <a:t>:INPUT DROP [9224:549006</a:t>
            </a:r>
            <a:r>
              <a:rPr lang="en-US" altLang="zh-CN" dirty="0" smtClean="0"/>
              <a:t>]</a:t>
            </a:r>
            <a:r>
              <a:rPr lang="zh-CN" altLang="en-US" dirty="0" smtClean="0"/>
              <a:t>（注意默认</a:t>
            </a:r>
            <a:r>
              <a:rPr lang="en-US" altLang="zh-CN" dirty="0" smtClean="0"/>
              <a:t>INPUT</a:t>
            </a:r>
            <a:r>
              <a:rPr lang="zh-CN" altLang="en-US" dirty="0" smtClean="0"/>
              <a:t>规则）</a:t>
            </a:r>
            <a:endParaRPr lang="en-US" altLang="zh-CN" dirty="0"/>
          </a:p>
          <a:p>
            <a:r>
              <a:rPr lang="en-US" altLang="zh-CN" dirty="0"/>
              <a:t>:FORWARD ACCEPT [0:0]</a:t>
            </a:r>
          </a:p>
          <a:p>
            <a:r>
              <a:rPr lang="en-US" altLang="zh-CN" dirty="0"/>
              <a:t>:OUTPUT ACCEPT [760129:50724692]</a:t>
            </a:r>
          </a:p>
          <a:p>
            <a:r>
              <a:rPr lang="en-US" altLang="zh-CN" dirty="0"/>
              <a:t>-A INPUT -s 127.0.0.1/32 -j ACCEPT </a:t>
            </a:r>
          </a:p>
          <a:p>
            <a:r>
              <a:rPr lang="en-US" altLang="zh-CN" dirty="0" smtClean="0"/>
              <a:t>-</a:t>
            </a:r>
            <a:r>
              <a:rPr lang="en-US" altLang="zh-CN" dirty="0"/>
              <a:t>A INPUT -m state --state RELATED,ESTABLISHED -j ACCEPT </a:t>
            </a:r>
          </a:p>
          <a:p>
            <a:r>
              <a:rPr lang="en-US" altLang="zh-CN" dirty="0"/>
              <a:t>-A INPUT -p tcp -m tcp --dport </a:t>
            </a:r>
            <a:r>
              <a:rPr lang="en-US" altLang="zh-CN" dirty="0" smtClean="0"/>
              <a:t>22999(ssh</a:t>
            </a:r>
            <a:r>
              <a:rPr lang="zh-CN" altLang="en-US" dirty="0"/>
              <a:t>端口</a:t>
            </a:r>
            <a:r>
              <a:rPr lang="en-US" altLang="zh-CN" dirty="0" smtClean="0"/>
              <a:t>) </a:t>
            </a:r>
            <a:r>
              <a:rPr lang="en-US" altLang="zh-CN" dirty="0"/>
              <a:t>-j ACCEPT </a:t>
            </a:r>
          </a:p>
          <a:p>
            <a:r>
              <a:rPr lang="en-US" altLang="zh-CN" dirty="0"/>
              <a:t>-A INPUT -p icmp -j ACCEPT </a:t>
            </a:r>
          </a:p>
          <a:p>
            <a:r>
              <a:rPr lang="en-US" altLang="zh-CN" dirty="0"/>
              <a:t>-A INPUT -p udp -m udp --sport 53 -j ACCEPT </a:t>
            </a:r>
            <a:r>
              <a:rPr lang="zh-CN" altLang="en-US" dirty="0" smtClean="0"/>
              <a:t>（</a:t>
            </a:r>
            <a:r>
              <a:rPr lang="en-US" altLang="zh-CN" dirty="0" smtClean="0"/>
              <a:t>DNS</a:t>
            </a:r>
            <a:r>
              <a:rPr lang="zh-CN" altLang="en-US" dirty="0"/>
              <a:t>端口</a:t>
            </a:r>
            <a:r>
              <a:rPr lang="zh-CN" altLang="en-US" dirty="0" smtClean="0"/>
              <a:t>）</a:t>
            </a:r>
            <a:endParaRPr lang="en-US" altLang="zh-CN" dirty="0"/>
          </a:p>
          <a:p>
            <a:r>
              <a:rPr lang="en-US" altLang="zh-CN" dirty="0"/>
              <a:t>-A INPUT -p tcp -m state --state NEW -m tcp --dport 80 -j ACCEPT </a:t>
            </a:r>
          </a:p>
          <a:p>
            <a:r>
              <a:rPr lang="en-US" altLang="zh-CN" dirty="0" smtClean="0"/>
              <a:t>COMMIT  </a:t>
            </a:r>
            <a:r>
              <a:rPr lang="zh-CN" altLang="en-US" dirty="0" smtClean="0"/>
              <a:t>如果</a:t>
            </a:r>
            <a:r>
              <a:rPr lang="en-US" altLang="zh-CN" dirty="0" smtClean="0"/>
              <a:t>tomcat</a:t>
            </a:r>
            <a:r>
              <a:rPr lang="zh-CN" altLang="en-US" dirty="0" smtClean="0"/>
              <a:t>是经过</a:t>
            </a:r>
            <a:r>
              <a:rPr lang="en-US" altLang="zh-CN" dirty="0" smtClean="0"/>
              <a:t>nix</a:t>
            </a:r>
            <a:r>
              <a:rPr lang="zh-CN" altLang="en-US" dirty="0" smtClean="0"/>
              <a:t>代理出去的，不需要单独向外开放端口，</a:t>
            </a:r>
            <a:endParaRPr lang="zh-CN" altLang="en-US" dirty="0"/>
          </a:p>
        </p:txBody>
      </p:sp>
    </p:spTree>
    <p:extLst>
      <p:ext uri="{BB962C8B-B14F-4D97-AF65-F5344CB8AC3E}">
        <p14:creationId xmlns:p14="http://schemas.microsoft.com/office/powerpoint/2010/main" val="805455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9483"/>
          </a:xfrm>
        </p:spPr>
        <p:txBody>
          <a:bodyPr>
            <a:normAutofit fontScale="90000"/>
          </a:bodyPr>
          <a:lstStyle/>
          <a:p>
            <a:r>
              <a:rPr lang="en-US" altLang="zh-CN" b="1" dirty="0"/>
              <a:t>SELinux Project</a:t>
            </a:r>
            <a:br>
              <a:rPr lang="en-US" altLang="zh-CN" b="1" dirty="0"/>
            </a:br>
            <a:endParaRPr lang="zh-CN" altLang="en-US" dirty="0"/>
          </a:p>
        </p:txBody>
      </p:sp>
      <p:sp>
        <p:nvSpPr>
          <p:cNvPr id="3" name="内容占位符 2"/>
          <p:cNvSpPr>
            <a:spLocks noGrp="1"/>
          </p:cNvSpPr>
          <p:nvPr>
            <p:ph idx="1"/>
          </p:nvPr>
        </p:nvSpPr>
        <p:spPr>
          <a:xfrm>
            <a:off x="838200" y="1014608"/>
            <a:ext cx="10515600" cy="5411244"/>
          </a:xfrm>
        </p:spPr>
        <p:txBody>
          <a:bodyPr>
            <a:normAutofit fontScale="92500"/>
          </a:bodyPr>
          <a:lstStyle/>
          <a:p>
            <a:r>
              <a:rPr lang="en-US" altLang="zh-CN" dirty="0"/>
              <a:t>SELinux is a security enhancement to Linux which allows users and administrators more control over access control. </a:t>
            </a:r>
          </a:p>
          <a:p>
            <a:r>
              <a:rPr lang="en-US" altLang="zh-CN" dirty="0"/>
              <a:t>Access can be constrained on such variables as which users and applications can access which resources. These resources may take the form of files. Standard Linux access controls, such as file modes (-rwxr-xr-x) are modifiable by the user and the applications which the user runs. Conversely, SELinux access controls are determined by a policy loaded on the system which may not be changed by careless users or misbehaving applications. </a:t>
            </a:r>
          </a:p>
          <a:p>
            <a:r>
              <a:rPr lang="en-US" altLang="zh-CN" dirty="0"/>
              <a:t>SELinux also adds finer granularity to access controls. Instead of only being able to specify who can read, write or execute a file, for example, SELinux lets you specify who can unlink, append only, move a file and so on. SELinux allows you to specify access to many resources other than files as well, such as network resources and interprocess communication (IPC). </a:t>
            </a:r>
          </a:p>
          <a:p>
            <a:endParaRPr lang="zh-CN" altLang="en-US" dirty="0"/>
          </a:p>
        </p:txBody>
      </p:sp>
    </p:spTree>
    <p:extLst>
      <p:ext uri="{BB962C8B-B14F-4D97-AF65-F5344CB8AC3E}">
        <p14:creationId xmlns:p14="http://schemas.microsoft.com/office/powerpoint/2010/main" val="2356686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74743"/>
          </a:xfrm>
        </p:spPr>
        <p:txBody>
          <a:bodyPr/>
          <a:lstStyle/>
          <a:p>
            <a:r>
              <a:rPr lang="en-US" altLang="zh-CN" b="1" dirty="0"/>
              <a:t>SELinux Config</a:t>
            </a:r>
          </a:p>
        </p:txBody>
      </p:sp>
      <p:sp>
        <p:nvSpPr>
          <p:cNvPr id="3" name="内容占位符 2"/>
          <p:cNvSpPr>
            <a:spLocks noGrp="1"/>
          </p:cNvSpPr>
          <p:nvPr>
            <p:ph idx="1"/>
          </p:nvPr>
        </p:nvSpPr>
        <p:spPr>
          <a:xfrm>
            <a:off x="838200" y="1252603"/>
            <a:ext cx="10515600" cy="4924360"/>
          </a:xfrm>
        </p:spPr>
        <p:txBody>
          <a:bodyPr>
            <a:normAutofit fontScale="85000" lnSpcReduction="20000"/>
          </a:bodyPr>
          <a:lstStyle/>
          <a:p>
            <a:r>
              <a:rPr lang="en-US" altLang="zh-CN" dirty="0"/>
              <a:t>The SELinux </a:t>
            </a:r>
            <a:r>
              <a:rPr lang="en-US" altLang="zh-CN" dirty="0" smtClean="0"/>
              <a:t>config </a:t>
            </a:r>
            <a:r>
              <a:rPr lang="en-US" altLang="zh-CN" dirty="0"/>
              <a:t>file is </a:t>
            </a:r>
            <a:r>
              <a:rPr lang="en-US" altLang="zh-CN" i="1" dirty="0"/>
              <a:t>/etc/selinux/config</a:t>
            </a:r>
            <a:r>
              <a:rPr lang="en-US" altLang="zh-CN" dirty="0" smtClean="0"/>
              <a:t>:</a:t>
            </a:r>
          </a:p>
          <a:p>
            <a:r>
              <a:rPr lang="en-US" altLang="zh-CN" dirty="0"/>
              <a:t>[root@7540a118 ~]$ more /etc/selinux/config </a:t>
            </a:r>
            <a:endParaRPr lang="en-US" altLang="zh-CN" dirty="0" smtClean="0"/>
          </a:p>
          <a:p>
            <a:r>
              <a:rPr lang="en-US" altLang="zh-CN" dirty="0" smtClean="0"/>
              <a:t># </a:t>
            </a:r>
            <a:r>
              <a:rPr lang="en-US" altLang="zh-CN" dirty="0"/>
              <a:t>This file controls the state of SELinux on the system.</a:t>
            </a:r>
          </a:p>
          <a:p>
            <a:r>
              <a:rPr lang="en-US" altLang="zh-CN" dirty="0"/>
              <a:t># SELINUX= can take one of these three values:</a:t>
            </a:r>
          </a:p>
          <a:p>
            <a:r>
              <a:rPr lang="en-US" altLang="zh-CN" dirty="0"/>
              <a:t>#     enforcing - SELinux security policy is enforced.</a:t>
            </a:r>
          </a:p>
          <a:p>
            <a:r>
              <a:rPr lang="en-US" altLang="zh-CN" dirty="0"/>
              <a:t>#     permissive - SELinux prints warnings instead of enforcing.</a:t>
            </a:r>
          </a:p>
          <a:p>
            <a:r>
              <a:rPr lang="en-US" altLang="zh-CN" dirty="0"/>
              <a:t>#     disabled - No SELinux policy is loaded.</a:t>
            </a:r>
          </a:p>
          <a:p>
            <a:r>
              <a:rPr lang="en-US" altLang="zh-CN" dirty="0"/>
              <a:t>SELINUX=enforcing</a:t>
            </a:r>
          </a:p>
          <a:p>
            <a:r>
              <a:rPr lang="en-US" altLang="zh-CN" dirty="0"/>
              <a:t># SELINUXTYPE= can take one of these two values:</a:t>
            </a:r>
          </a:p>
          <a:p>
            <a:r>
              <a:rPr lang="en-US" altLang="zh-CN" dirty="0"/>
              <a:t>#     targeted - Targeted processes are protected,</a:t>
            </a:r>
          </a:p>
          <a:p>
            <a:r>
              <a:rPr lang="en-US" altLang="zh-CN" dirty="0"/>
              <a:t>#     mls - Multi Level Security protection.</a:t>
            </a:r>
          </a:p>
          <a:p>
            <a:r>
              <a:rPr lang="en-US" altLang="zh-CN" dirty="0"/>
              <a:t>SELINUXTYPE=targeted  </a:t>
            </a:r>
            <a:endParaRPr lang="zh-CN" altLang="en-US" dirty="0"/>
          </a:p>
        </p:txBody>
      </p:sp>
    </p:spTree>
    <p:extLst>
      <p:ext uri="{BB962C8B-B14F-4D97-AF65-F5344CB8AC3E}">
        <p14:creationId xmlns:p14="http://schemas.microsoft.com/office/powerpoint/2010/main" val="2052243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Contexts</a:t>
            </a:r>
          </a:p>
        </p:txBody>
      </p:sp>
      <p:sp>
        <p:nvSpPr>
          <p:cNvPr id="3" name="内容占位符 2"/>
          <p:cNvSpPr>
            <a:spLocks noGrp="1"/>
          </p:cNvSpPr>
          <p:nvPr>
            <p:ph idx="1"/>
          </p:nvPr>
        </p:nvSpPr>
        <p:spPr/>
        <p:txBody>
          <a:bodyPr/>
          <a:lstStyle/>
          <a:p>
            <a:r>
              <a:rPr lang="en-US" altLang="zh-CN" dirty="0">
                <a:hlinkClick r:id="rId2" tooltip="SELinux contexts"/>
              </a:rPr>
              <a:t>SELinux contexts</a:t>
            </a:r>
            <a:r>
              <a:rPr lang="en-US" altLang="zh-CN" dirty="0"/>
              <a:t> are composed of 4 pieces: selinux user, role, type, and </a:t>
            </a:r>
            <a:r>
              <a:rPr lang="en-US" altLang="zh-CN" dirty="0" smtClean="0"/>
              <a:t>range</a:t>
            </a:r>
          </a:p>
          <a:p>
            <a:r>
              <a:rPr lang="en-US" altLang="zh-CN" dirty="0"/>
              <a:t>unconfined_u:unconfined_r:unconfined_t:s0-s0:c0.c255 </a:t>
            </a:r>
            <a:endParaRPr lang="en-US" altLang="zh-CN" dirty="0" smtClean="0"/>
          </a:p>
          <a:p>
            <a:r>
              <a:rPr lang="en-US" altLang="zh-CN" dirty="0" smtClean="0"/>
              <a:t>          user </a:t>
            </a:r>
            <a:r>
              <a:rPr lang="en-US" altLang="zh-CN" dirty="0"/>
              <a:t> : role  : type  : range</a:t>
            </a:r>
            <a:br>
              <a:rPr lang="en-US" altLang="zh-CN" dirty="0"/>
            </a:br>
            <a:endParaRPr lang="zh-CN" altLang="en-US" dirty="0"/>
          </a:p>
        </p:txBody>
      </p:sp>
    </p:spTree>
    <p:extLst>
      <p:ext uri="{BB962C8B-B14F-4D97-AF65-F5344CB8AC3E}">
        <p14:creationId xmlns:p14="http://schemas.microsoft.com/office/powerpoint/2010/main" val="1270828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98657"/>
          </a:xfrm>
        </p:spPr>
        <p:txBody>
          <a:bodyPr>
            <a:normAutofit fontScale="90000"/>
          </a:bodyPr>
          <a:lstStyle/>
          <a:p>
            <a:r>
              <a:rPr lang="en-US" altLang="zh-CN" b="1" dirty="0"/>
              <a:t>Displaying Contexts</a:t>
            </a:r>
            <a:br>
              <a:rPr lang="en-US" altLang="zh-CN" b="1" dirty="0"/>
            </a:br>
            <a:endParaRPr lang="zh-CN" altLang="en-US" dirty="0"/>
          </a:p>
        </p:txBody>
      </p:sp>
      <p:sp>
        <p:nvSpPr>
          <p:cNvPr id="3" name="内容占位符 2"/>
          <p:cNvSpPr>
            <a:spLocks noGrp="1"/>
          </p:cNvSpPr>
          <p:nvPr>
            <p:ph idx="1"/>
          </p:nvPr>
        </p:nvSpPr>
        <p:spPr>
          <a:xfrm>
            <a:off x="838200" y="1163782"/>
            <a:ext cx="10515600" cy="5013181"/>
          </a:xfrm>
        </p:spPr>
        <p:txBody>
          <a:bodyPr>
            <a:normAutofit fontScale="85000" lnSpcReduction="20000"/>
          </a:bodyPr>
          <a:lstStyle/>
          <a:p>
            <a:r>
              <a:rPr lang="en-US" altLang="zh-CN" dirty="0"/>
              <a:t>Display the context of... </a:t>
            </a:r>
          </a:p>
          <a:p>
            <a:r>
              <a:rPr lang="en-US" altLang="zh-CN" dirty="0"/>
              <a:t>... your shell: </a:t>
            </a:r>
          </a:p>
          <a:p>
            <a:r>
              <a:rPr lang="en-US" altLang="zh-CN" dirty="0" smtClean="0"/>
              <a:t>#id –Z</a:t>
            </a:r>
          </a:p>
          <a:p>
            <a:r>
              <a:rPr lang="en-US" altLang="zh-CN" dirty="0" smtClean="0"/>
              <a:t>unconfined_u:unconfined_r:unconfined_t:s0-s0:c0.c1023</a:t>
            </a:r>
          </a:p>
          <a:p>
            <a:r>
              <a:rPr lang="en-US" altLang="zh-CN" dirty="0" smtClean="0"/>
              <a:t>A file </a:t>
            </a:r>
          </a:p>
          <a:p>
            <a:r>
              <a:rPr lang="en-US" altLang="zh-CN" dirty="0"/>
              <a:t># ls -Z /</a:t>
            </a:r>
            <a:r>
              <a:rPr lang="en-US" altLang="zh-CN" dirty="0" smtClean="0"/>
              <a:t>etc/shadow</a:t>
            </a:r>
          </a:p>
          <a:p>
            <a:r>
              <a:rPr lang="en-US" altLang="zh-CN" dirty="0" smtClean="0"/>
              <a:t>system_u:object_r:shadow_t:s0</a:t>
            </a:r>
          </a:p>
          <a:p>
            <a:r>
              <a:rPr lang="en-US" altLang="zh-CN" dirty="0" smtClean="0"/>
              <a:t>#ps –Z</a:t>
            </a:r>
          </a:p>
          <a:p>
            <a:r>
              <a:rPr lang="en-US" altLang="zh-CN" dirty="0"/>
              <a:t>LABEL                              PID TTY          TIME CMD</a:t>
            </a:r>
          </a:p>
          <a:p>
            <a:r>
              <a:rPr lang="en-US" altLang="zh-CN" dirty="0"/>
              <a:t>unconfined_u:unconfined_r:unconfined_t:s0-s0:c0.c1023 87883 pts/0 00:00:00 bash</a:t>
            </a:r>
          </a:p>
          <a:p>
            <a:r>
              <a:rPr lang="en-US" altLang="zh-CN" dirty="0"/>
              <a:t>unconfined_u:unconfined_r:unconfined_t:s0-s0:c0.c1023 88122 pts/0 00:00:00 ps</a:t>
            </a:r>
            <a:endParaRPr lang="zh-CN" altLang="en-US" dirty="0"/>
          </a:p>
        </p:txBody>
      </p:sp>
    </p:spTree>
    <p:extLst>
      <p:ext uri="{BB962C8B-B14F-4D97-AF65-F5344CB8AC3E}">
        <p14:creationId xmlns:p14="http://schemas.microsoft.com/office/powerpoint/2010/main" val="1470505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15530"/>
          </a:xfrm>
        </p:spPr>
        <p:txBody>
          <a:bodyPr>
            <a:normAutofit fontScale="90000"/>
          </a:bodyPr>
          <a:lstStyle/>
          <a:p>
            <a:r>
              <a:rPr lang="en-US" altLang="zh-CN" b="1" dirty="0"/>
              <a:t>Changing Contexts</a:t>
            </a:r>
            <a:br>
              <a:rPr lang="en-US" altLang="zh-CN" b="1" dirty="0"/>
            </a:br>
            <a:endParaRPr lang="zh-CN" altLang="en-US" dirty="0"/>
          </a:p>
        </p:txBody>
      </p:sp>
      <p:sp>
        <p:nvSpPr>
          <p:cNvPr id="3" name="内容占位符 2"/>
          <p:cNvSpPr>
            <a:spLocks noGrp="1"/>
          </p:cNvSpPr>
          <p:nvPr>
            <p:ph idx="1"/>
          </p:nvPr>
        </p:nvSpPr>
        <p:spPr>
          <a:xfrm>
            <a:off x="838199" y="772510"/>
            <a:ext cx="10723323" cy="5528082"/>
          </a:xfrm>
        </p:spPr>
        <p:txBody>
          <a:bodyPr>
            <a:normAutofit fontScale="70000" lnSpcReduction="20000"/>
          </a:bodyPr>
          <a:lstStyle/>
          <a:p>
            <a:r>
              <a:rPr lang="en-US" altLang="zh-CN" dirty="0"/>
              <a:t>Change the context of</a:t>
            </a:r>
            <a:r>
              <a:rPr lang="en-US" altLang="zh-CN" dirty="0" smtClean="0"/>
              <a:t>...</a:t>
            </a:r>
          </a:p>
          <a:p>
            <a:r>
              <a:rPr lang="en-US" altLang="zh-CN" dirty="0"/>
              <a:t>.. a file: </a:t>
            </a:r>
            <a:endParaRPr lang="en-US" altLang="zh-CN" dirty="0" smtClean="0"/>
          </a:p>
          <a:p>
            <a:r>
              <a:rPr lang="en-US" altLang="zh-CN" dirty="0" smtClean="0"/>
              <a:t>#touch </a:t>
            </a:r>
            <a:r>
              <a:rPr lang="en-US" altLang="zh-CN" dirty="0"/>
              <a:t>/tmp/myfile</a:t>
            </a:r>
          </a:p>
          <a:p>
            <a:r>
              <a:rPr lang="en-US" altLang="zh-CN" dirty="0" smtClean="0"/>
              <a:t>#ls </a:t>
            </a:r>
            <a:r>
              <a:rPr lang="en-US" altLang="zh-CN" dirty="0"/>
              <a:t>-Z /tmp/myfile </a:t>
            </a:r>
          </a:p>
          <a:p>
            <a:r>
              <a:rPr lang="en-US" altLang="zh-CN" dirty="0"/>
              <a:t>-rw-r--r--. root </a:t>
            </a:r>
            <a:r>
              <a:rPr lang="en-US" altLang="zh-CN" dirty="0" smtClean="0"/>
              <a:t>unconfined_u:object_r:user_tmp_t:s0/tmp/myfile</a:t>
            </a:r>
          </a:p>
          <a:p>
            <a:r>
              <a:rPr lang="en-US" altLang="zh-CN" dirty="0" smtClean="0"/>
              <a:t>#chcon </a:t>
            </a:r>
            <a:r>
              <a:rPr lang="en-US" altLang="zh-CN" dirty="0"/>
              <a:t>-t user_home_t /tmp/myfile</a:t>
            </a:r>
          </a:p>
          <a:p>
            <a:r>
              <a:rPr lang="en-US" altLang="zh-CN" dirty="0" smtClean="0"/>
              <a:t>#ls </a:t>
            </a:r>
            <a:r>
              <a:rPr lang="en-US" altLang="zh-CN" dirty="0"/>
              <a:t>-Z /tmp/myfile </a:t>
            </a:r>
          </a:p>
          <a:p>
            <a:r>
              <a:rPr lang="en-US" altLang="zh-CN" dirty="0" smtClean="0"/>
              <a:t>-rw-r-</a:t>
            </a:r>
            <a:r>
              <a:rPr lang="en-US" altLang="zh-CN" dirty="0"/>
              <a:t>-r--. </a:t>
            </a:r>
            <a:r>
              <a:rPr lang="en-US" altLang="zh-CN" dirty="0" smtClean="0"/>
              <a:t> unconfined_u:object_r:user_home_t:s0  /tmp/myfile </a:t>
            </a:r>
          </a:p>
          <a:p>
            <a:r>
              <a:rPr lang="en-US" altLang="zh-CN" dirty="0"/>
              <a:t>.. a file (persistently across relabels): </a:t>
            </a:r>
            <a:endParaRPr lang="en-US" altLang="zh-CN" dirty="0" smtClean="0"/>
          </a:p>
          <a:p>
            <a:r>
              <a:rPr lang="en-US" altLang="zh-CN" dirty="0"/>
              <a:t>touch /var/cache/myfile</a:t>
            </a:r>
          </a:p>
          <a:p>
            <a:r>
              <a:rPr lang="en-US" altLang="zh-CN" dirty="0"/>
              <a:t>#</a:t>
            </a:r>
            <a:r>
              <a:rPr lang="en-US" altLang="zh-CN" dirty="0" smtClean="0"/>
              <a:t>ls </a:t>
            </a:r>
            <a:r>
              <a:rPr lang="en-US" altLang="zh-CN" dirty="0"/>
              <a:t>-Z /var/cache/myfile</a:t>
            </a:r>
          </a:p>
          <a:p>
            <a:r>
              <a:rPr lang="en-US" altLang="zh-CN" dirty="0"/>
              <a:t>-rw-r--r--. root </a:t>
            </a:r>
            <a:r>
              <a:rPr lang="en-US" altLang="zh-CN" dirty="0" smtClean="0"/>
              <a:t>unconfined_u:object_r:var_t:s0   </a:t>
            </a:r>
            <a:r>
              <a:rPr lang="en-US" altLang="zh-CN" dirty="0"/>
              <a:t>/</a:t>
            </a:r>
            <a:r>
              <a:rPr lang="en-US" altLang="zh-CN" dirty="0" smtClean="0"/>
              <a:t>var/cache/myfile</a:t>
            </a:r>
          </a:p>
          <a:p>
            <a:r>
              <a:rPr lang="fr-FR" altLang="zh-CN" dirty="0" smtClean="0"/>
              <a:t>semanage </a:t>
            </a:r>
            <a:r>
              <a:rPr lang="fr-FR" altLang="zh-CN" dirty="0"/>
              <a:t>fcontext -a -t user_home_t /</a:t>
            </a:r>
            <a:r>
              <a:rPr lang="fr-FR" altLang="zh-CN" dirty="0" smtClean="0"/>
              <a:t>var/cache/myfile</a:t>
            </a:r>
          </a:p>
          <a:p>
            <a:r>
              <a:rPr lang="en-US" altLang="zh-CN" dirty="0" smtClean="0"/>
              <a:t>#restorecon </a:t>
            </a:r>
            <a:r>
              <a:rPr lang="en-US" altLang="zh-CN" dirty="0"/>
              <a:t>/var/cache/myfile </a:t>
            </a:r>
          </a:p>
          <a:p>
            <a:r>
              <a:rPr lang="en-US" altLang="zh-CN" dirty="0"/>
              <a:t>#</a:t>
            </a:r>
            <a:r>
              <a:rPr lang="en-US" altLang="zh-CN" dirty="0" smtClean="0"/>
              <a:t>ls </a:t>
            </a:r>
            <a:r>
              <a:rPr lang="en-US" altLang="zh-CN" dirty="0"/>
              <a:t>-Z /var/cache/myfile </a:t>
            </a:r>
          </a:p>
          <a:p>
            <a:r>
              <a:rPr lang="en-US" altLang="zh-CN" dirty="0"/>
              <a:t>-rw-r--r--. root </a:t>
            </a:r>
            <a:r>
              <a:rPr lang="en-US" altLang="zh-CN" dirty="0" smtClean="0"/>
              <a:t>unconfined_u:object_r:user_home_t:s0 </a:t>
            </a:r>
            <a:r>
              <a:rPr lang="en-US" altLang="zh-CN" dirty="0"/>
              <a:t>/</a:t>
            </a:r>
            <a:r>
              <a:rPr lang="en-US" altLang="zh-CN" dirty="0" smtClean="0"/>
              <a:t>var/cache/myfile</a:t>
            </a:r>
            <a:endParaRPr lang="en-US" altLang="zh-CN" dirty="0"/>
          </a:p>
        </p:txBody>
      </p:sp>
    </p:spTree>
    <p:extLst>
      <p:ext uri="{BB962C8B-B14F-4D97-AF65-F5344CB8AC3E}">
        <p14:creationId xmlns:p14="http://schemas.microsoft.com/office/powerpoint/2010/main" val="33784442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Runtime</a:t>
            </a:r>
            <a:br>
              <a:rPr lang="en-US" altLang="zh-CN" b="1" dirty="0"/>
            </a:b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The mode can be changed between </a:t>
            </a:r>
            <a:r>
              <a:rPr lang="en-US" altLang="zh-CN" i="1" dirty="0"/>
              <a:t>enforcing</a:t>
            </a:r>
            <a:r>
              <a:rPr lang="en-US" altLang="zh-CN" dirty="0"/>
              <a:t> and </a:t>
            </a:r>
            <a:r>
              <a:rPr lang="en-US" altLang="zh-CN" i="1" dirty="0"/>
              <a:t>permissive</a:t>
            </a:r>
            <a:r>
              <a:rPr lang="en-US" altLang="zh-CN" dirty="0"/>
              <a:t> at runtime via the setenforce command: </a:t>
            </a:r>
            <a:endParaRPr lang="en-US" altLang="zh-CN" dirty="0" smtClean="0"/>
          </a:p>
          <a:p>
            <a:endParaRPr lang="en-US" altLang="zh-CN" dirty="0"/>
          </a:p>
          <a:p>
            <a:r>
              <a:rPr lang="en-US" altLang="zh-CN" dirty="0" smtClean="0"/>
              <a:t>#getenforce</a:t>
            </a:r>
          </a:p>
          <a:p>
            <a:r>
              <a:rPr lang="en-US" altLang="zh-CN" dirty="0" smtClean="0"/>
              <a:t>Permissive</a:t>
            </a:r>
          </a:p>
          <a:p>
            <a:r>
              <a:rPr lang="en-US" altLang="zh-CN" dirty="0" smtClean="0"/>
              <a:t>#setenforce 1</a:t>
            </a:r>
          </a:p>
          <a:p>
            <a:r>
              <a:rPr lang="en-US" altLang="zh-CN" dirty="0" smtClean="0"/>
              <a:t>#getenforce</a:t>
            </a:r>
          </a:p>
          <a:p>
            <a:r>
              <a:rPr lang="en-US" altLang="zh-CN" dirty="0" smtClean="0"/>
              <a:t>Enforcing</a:t>
            </a:r>
          </a:p>
          <a:p>
            <a:r>
              <a:rPr lang="en-US" altLang="zh-CN" dirty="0" smtClean="0"/>
              <a:t>#setenforce 0</a:t>
            </a:r>
          </a:p>
          <a:p>
            <a:r>
              <a:rPr lang="en-US" altLang="zh-CN" dirty="0" smtClean="0"/>
              <a:t>Permissive</a:t>
            </a:r>
            <a:endParaRPr lang="zh-CN" altLang="en-US" dirty="0"/>
          </a:p>
        </p:txBody>
      </p:sp>
    </p:spTree>
    <p:extLst>
      <p:ext uri="{BB962C8B-B14F-4D97-AF65-F5344CB8AC3E}">
        <p14:creationId xmlns:p14="http://schemas.microsoft.com/office/powerpoint/2010/main" val="14198481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15311"/>
            <a:ext cx="10515600" cy="788275"/>
          </a:xfrm>
        </p:spPr>
        <p:txBody>
          <a:bodyPr>
            <a:normAutofit fontScale="90000"/>
          </a:bodyPr>
          <a:lstStyle/>
          <a:p>
            <a:r>
              <a:rPr lang="en-US" altLang="zh-CN" dirty="0" smtClean="0"/>
              <a:t>Troubleshooting</a:t>
            </a:r>
            <a:br>
              <a:rPr lang="en-US" altLang="zh-CN" dirty="0" smtClean="0"/>
            </a:br>
            <a:endParaRPr lang="zh-CN" altLang="en-US" dirty="0"/>
          </a:p>
        </p:txBody>
      </p:sp>
      <p:sp>
        <p:nvSpPr>
          <p:cNvPr id="3" name="内容占位符 2"/>
          <p:cNvSpPr>
            <a:spLocks noGrp="1"/>
          </p:cNvSpPr>
          <p:nvPr>
            <p:ph idx="1"/>
          </p:nvPr>
        </p:nvSpPr>
        <p:spPr>
          <a:xfrm>
            <a:off x="838200" y="1103586"/>
            <a:ext cx="10515600" cy="5073377"/>
          </a:xfrm>
        </p:spPr>
        <p:txBody>
          <a:bodyPr>
            <a:normAutofit fontScale="85000" lnSpcReduction="20000"/>
          </a:bodyPr>
          <a:lstStyle/>
          <a:p>
            <a:r>
              <a:rPr lang="en-US" altLang="zh-CN" dirty="0"/>
              <a:t> sealert - setroubleshoot </a:t>
            </a:r>
            <a:r>
              <a:rPr lang="en-US" altLang="zh-CN" dirty="0" smtClean="0"/>
              <a:t>client tool</a:t>
            </a:r>
          </a:p>
          <a:p>
            <a:r>
              <a:rPr lang="en-US" altLang="zh-CN" dirty="0"/>
              <a:t>sealert is the user interface component (either GUI or command line) to the  </a:t>
            </a:r>
            <a:r>
              <a:rPr lang="en-US" altLang="zh-CN" dirty="0" smtClean="0"/>
              <a:t>setroubleshoot  </a:t>
            </a:r>
            <a:r>
              <a:rPr lang="en-US" altLang="zh-CN" dirty="0"/>
              <a:t>system. setroubleshoot is used to diagnose SELinux denials and attempts </a:t>
            </a:r>
            <a:r>
              <a:rPr lang="en-US" altLang="zh-CN" dirty="0" smtClean="0"/>
              <a:t>to provide </a:t>
            </a:r>
            <a:r>
              <a:rPr lang="en-US" altLang="zh-CN" dirty="0"/>
              <a:t>user friendly explanations for a SELinux denial (e.g. AVC)  and  </a:t>
            </a:r>
            <a:r>
              <a:rPr lang="en-US" altLang="zh-CN" dirty="0" smtClean="0"/>
              <a:t>recommendations </a:t>
            </a:r>
            <a:r>
              <a:rPr lang="en-US" altLang="zh-CN" dirty="0"/>
              <a:t>for how one might adjust the system to prevent the denial in the future</a:t>
            </a:r>
            <a:r>
              <a:rPr lang="en-US" altLang="zh-CN" dirty="0" smtClean="0"/>
              <a:t>.</a:t>
            </a:r>
          </a:p>
          <a:p>
            <a:r>
              <a:rPr lang="en-US" altLang="zh-CN" dirty="0"/>
              <a:t> In a standard configuration setroubleshoot is composed of two components, setroubleshootd and sealert</a:t>
            </a:r>
            <a:r>
              <a:rPr lang="en-US" altLang="zh-CN" dirty="0" smtClean="0"/>
              <a:t>.</a:t>
            </a:r>
            <a:endParaRPr lang="en-US" altLang="zh-CN" dirty="0"/>
          </a:p>
          <a:p>
            <a:r>
              <a:rPr lang="en-US" altLang="zh-CN" dirty="0"/>
              <a:t>       setroubleshootd  is  a  system daemon which runs with root privileges and listens for audit events emitted from the kernel related </a:t>
            </a:r>
            <a:r>
              <a:rPr lang="en-US" altLang="zh-CN" dirty="0" smtClean="0"/>
              <a:t>to </a:t>
            </a:r>
            <a:r>
              <a:rPr lang="en-US" altLang="zh-CN" dirty="0"/>
              <a:t>SELinux. The audit daemon must be running.  The audit daemon sends a dbus message to the setroubleshootd daemon when the system  </a:t>
            </a:r>
            <a:r>
              <a:rPr lang="en-US" altLang="zh-CN" dirty="0" smtClean="0"/>
              <a:t>gets </a:t>
            </a:r>
            <a:r>
              <a:rPr lang="en-US" altLang="zh-CN" dirty="0"/>
              <a:t>an  SELinux  AVC  denial.  The setroubleshootd daemon then runs a series of analysis plugins which examines the audit data related </a:t>
            </a:r>
            <a:r>
              <a:rPr lang="en-US" altLang="zh-CN" dirty="0" smtClean="0"/>
              <a:t>to </a:t>
            </a:r>
            <a:r>
              <a:rPr lang="en-US" altLang="zh-CN" dirty="0"/>
              <a:t>the AVC. It records the results of the analysis and signals any clients which have attached to the setroubleshootd daemon that a  </a:t>
            </a:r>
            <a:r>
              <a:rPr lang="en-US" altLang="zh-CN" dirty="0" smtClean="0"/>
              <a:t>new  </a:t>
            </a:r>
            <a:r>
              <a:rPr lang="en-US" altLang="zh-CN" dirty="0"/>
              <a:t>alert has been seen.</a:t>
            </a:r>
          </a:p>
          <a:p>
            <a:endParaRPr lang="zh-CN" altLang="en-US" dirty="0"/>
          </a:p>
        </p:txBody>
      </p:sp>
    </p:spTree>
    <p:extLst>
      <p:ext uri="{BB962C8B-B14F-4D97-AF65-F5344CB8AC3E}">
        <p14:creationId xmlns:p14="http://schemas.microsoft.com/office/powerpoint/2010/main" val="33375366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65041"/>
          </a:xfrm>
        </p:spPr>
        <p:txBody>
          <a:bodyPr>
            <a:normAutofit fontScale="90000"/>
          </a:bodyPr>
          <a:lstStyle/>
          <a:p>
            <a:r>
              <a:rPr lang="en-US" altLang="zh-CN" dirty="0" smtClean="0"/>
              <a:t>example</a:t>
            </a:r>
            <a:endParaRPr lang="zh-CN" altLang="en-US" dirty="0"/>
          </a:p>
        </p:txBody>
      </p:sp>
      <p:sp>
        <p:nvSpPr>
          <p:cNvPr id="3" name="内容占位符 2"/>
          <p:cNvSpPr>
            <a:spLocks noGrp="1"/>
          </p:cNvSpPr>
          <p:nvPr>
            <p:ph idx="1"/>
          </p:nvPr>
        </p:nvSpPr>
        <p:spPr>
          <a:xfrm>
            <a:off x="838200" y="1087821"/>
            <a:ext cx="10515600" cy="5089142"/>
          </a:xfrm>
        </p:spPr>
        <p:txBody>
          <a:bodyPr>
            <a:normAutofit fontScale="77500" lnSpcReduction="20000"/>
          </a:bodyPr>
          <a:lstStyle/>
          <a:p>
            <a:r>
              <a:rPr lang="en-US" altLang="zh-CN" dirty="0"/>
              <a:t>SELinux is preventing /</a:t>
            </a:r>
            <a:r>
              <a:rPr lang="en-US" altLang="zh-CN" dirty="0" smtClean="0"/>
              <a:t>usr/local/nix/sbin/nginx </a:t>
            </a:r>
            <a:r>
              <a:rPr lang="en-US" altLang="zh-CN" dirty="0"/>
              <a:t>from read access on the file /</a:t>
            </a:r>
            <a:r>
              <a:rPr lang="en-US" altLang="zh-CN" dirty="0" smtClean="0"/>
              <a:t>usr/local/nix/html/test.html.</a:t>
            </a:r>
            <a:endParaRPr lang="en-US" altLang="zh-CN" dirty="0"/>
          </a:p>
          <a:p>
            <a:r>
              <a:rPr lang="en-US" altLang="zh-CN" dirty="0" smtClean="0"/>
              <a:t>If </a:t>
            </a:r>
            <a:r>
              <a:rPr lang="en-US" altLang="zh-CN" dirty="0"/>
              <a:t>you want to fix the label. </a:t>
            </a:r>
          </a:p>
          <a:p>
            <a:r>
              <a:rPr lang="en-US" altLang="zh-CN" dirty="0"/>
              <a:t>/</a:t>
            </a:r>
            <a:r>
              <a:rPr lang="en-US" altLang="zh-CN" dirty="0" smtClean="0"/>
              <a:t>usr/local/nix/html/test.html </a:t>
            </a:r>
            <a:r>
              <a:rPr lang="en-US" altLang="zh-CN" dirty="0"/>
              <a:t>default label should be httpd_sys_content_t.</a:t>
            </a:r>
          </a:p>
          <a:p>
            <a:r>
              <a:rPr lang="en-US" altLang="zh-CN" dirty="0"/>
              <a:t>Then you can run </a:t>
            </a:r>
            <a:r>
              <a:rPr lang="en-US" altLang="zh-CN" dirty="0" smtClean="0"/>
              <a:t>restorecon.Do</a:t>
            </a:r>
            <a:endParaRPr lang="en-US" altLang="zh-CN" dirty="0"/>
          </a:p>
          <a:p>
            <a:r>
              <a:rPr lang="en-US" altLang="zh-CN" dirty="0"/>
              <a:t># /sbin/restorecon -v /</a:t>
            </a:r>
            <a:r>
              <a:rPr lang="en-US" altLang="zh-CN" dirty="0" smtClean="0"/>
              <a:t>usr/local/nix/html/test.html</a:t>
            </a:r>
            <a:endParaRPr lang="en-US" altLang="zh-CN" dirty="0"/>
          </a:p>
          <a:p>
            <a:r>
              <a:rPr lang="en-US" altLang="zh-CN" dirty="0"/>
              <a:t>*****  Plugin catchall (1.49 confidence) suggests  </a:t>
            </a:r>
            <a:r>
              <a:rPr lang="en-US" altLang="zh-CN" dirty="0" smtClean="0"/>
              <a:t>***************************</a:t>
            </a:r>
            <a:endParaRPr lang="en-US" altLang="zh-CN" dirty="0"/>
          </a:p>
          <a:p>
            <a:r>
              <a:rPr lang="en-US" altLang="zh-CN" dirty="0"/>
              <a:t>If you believe that nginx should be allowed read access on the test.html file by default.</a:t>
            </a:r>
          </a:p>
          <a:p>
            <a:r>
              <a:rPr lang="en-US" altLang="zh-CN" dirty="0"/>
              <a:t>Then you should report this as a bug.</a:t>
            </a:r>
          </a:p>
          <a:p>
            <a:r>
              <a:rPr lang="en-US" altLang="zh-CN" dirty="0"/>
              <a:t>You can generate a local policy module to allow this </a:t>
            </a:r>
            <a:r>
              <a:rPr lang="en-US" altLang="zh-CN" dirty="0" smtClean="0"/>
              <a:t>access.Do</a:t>
            </a:r>
            <a:endParaRPr lang="en-US" altLang="zh-CN" dirty="0"/>
          </a:p>
          <a:p>
            <a:r>
              <a:rPr lang="en-US" altLang="zh-CN" dirty="0"/>
              <a:t>allow this access for now by executing:</a:t>
            </a:r>
          </a:p>
          <a:p>
            <a:r>
              <a:rPr lang="en-US" altLang="zh-CN" dirty="0"/>
              <a:t># grep nginx /var/log/audit/audit.log | audit2allow -M mypol</a:t>
            </a:r>
          </a:p>
          <a:p>
            <a:r>
              <a:rPr lang="en-US" altLang="zh-CN" dirty="0"/>
              <a:t># semodule -i mypol.pp</a:t>
            </a:r>
            <a:endParaRPr lang="zh-CN" altLang="en-US" dirty="0"/>
          </a:p>
        </p:txBody>
      </p:sp>
    </p:spTree>
    <p:extLst>
      <p:ext uri="{BB962C8B-B14F-4D97-AF65-F5344CB8AC3E}">
        <p14:creationId xmlns:p14="http://schemas.microsoft.com/office/powerpoint/2010/main" val="3472568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smtClean="0"/>
              <a:t>Filesystem Configuration </a:t>
            </a:r>
            <a:r>
              <a:rPr lang="zh-CN" altLang="zh-CN" dirty="0" smtClean="0"/>
              <a:t/>
            </a:r>
            <a:br>
              <a:rPr lang="zh-CN" altLang="zh-CN" dirty="0" smtClean="0"/>
            </a:b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The </a:t>
            </a:r>
            <a:r>
              <a:rPr lang="en-US" altLang="zh-CN" dirty="0"/>
              <a:t>/tmp directory is a world-writable directory used for temporary storage by all users and some applications. </a:t>
            </a:r>
            <a:endParaRPr lang="zh-CN" altLang="zh-CN" dirty="0"/>
          </a:p>
          <a:p>
            <a:r>
              <a:rPr lang="en-US" altLang="zh-CN" b="1" dirty="0"/>
              <a:t>Rationale: </a:t>
            </a:r>
            <a:endParaRPr lang="zh-CN" altLang="zh-CN" dirty="0"/>
          </a:p>
          <a:p>
            <a:r>
              <a:rPr lang="en-US" altLang="zh-CN" dirty="0"/>
              <a:t>Since the /tmp directory is intended to be world-writable, there is a risk of resource exhaustion if it is not bound to a separate partition. In addition, making /tmp its own file system allows an administrator to set the noexec option on the mount, making /tmp useless for an attacker to install executable code. It would also prevent an attacker from establishing a hardlink to a system setuid program and wait for it to be updated. Once the program was updated, the hardlink would be broken and the attacker would have his own copy of the program. If the program happened to have a security vulnerability, the attacker could continue to exploit the known flaw. </a:t>
            </a:r>
            <a:endParaRPr lang="zh-CN" altLang="zh-CN" dirty="0"/>
          </a:p>
          <a:p>
            <a:r>
              <a:rPr lang="zh-CN" altLang="zh-CN" dirty="0"/>
              <a:t>创建单独的分区</a:t>
            </a:r>
            <a:r>
              <a:rPr lang="en-US" altLang="zh-CN" dirty="0"/>
              <a:t> /tmp   /var  /home  /usr </a:t>
            </a:r>
            <a:r>
              <a:rPr lang="zh-CN" altLang="zh-CN" dirty="0"/>
              <a:t>防止把</a:t>
            </a:r>
            <a:r>
              <a:rPr lang="en-US" altLang="zh-CN" dirty="0"/>
              <a:t>/</a:t>
            </a:r>
            <a:r>
              <a:rPr lang="zh-CN" altLang="zh-CN" dirty="0"/>
              <a:t>目录资源耗尽</a:t>
            </a:r>
          </a:p>
          <a:p>
            <a:r>
              <a:rPr lang="en-US" altLang="zh-CN" dirty="0"/>
              <a:t> </a:t>
            </a:r>
            <a:endParaRPr lang="zh-CN" altLang="zh-CN" dirty="0"/>
          </a:p>
          <a:p>
            <a:endParaRPr lang="zh-CN" altLang="en-US" dirty="0"/>
          </a:p>
        </p:txBody>
      </p:sp>
    </p:spTree>
    <p:extLst>
      <p:ext uri="{BB962C8B-B14F-4D97-AF65-F5344CB8AC3E}">
        <p14:creationId xmlns:p14="http://schemas.microsoft.com/office/powerpoint/2010/main" val="27458281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 </a:t>
            </a:r>
            <a:r>
              <a:rPr lang="zh-CN" altLang="en-US" dirty="0" smtClean="0"/>
              <a:t>技巧</a:t>
            </a:r>
            <a:r>
              <a:rPr lang="en-US" altLang="zh-CN" dirty="0" smtClean="0"/>
              <a:t>and </a:t>
            </a:r>
            <a:r>
              <a:rPr lang="zh-CN" altLang="en-US" dirty="0" smtClean="0"/>
              <a:t>好玩的</a:t>
            </a:r>
            <a:endParaRPr lang="zh-CN" altLang="en-US" dirty="0"/>
          </a:p>
        </p:txBody>
      </p:sp>
      <p:sp>
        <p:nvSpPr>
          <p:cNvPr id="3" name="内容占位符 2"/>
          <p:cNvSpPr>
            <a:spLocks noGrp="1"/>
          </p:cNvSpPr>
          <p:nvPr>
            <p:ph idx="1"/>
          </p:nvPr>
        </p:nvSpPr>
        <p:spPr/>
        <p:txBody>
          <a:bodyPr/>
          <a:lstStyle/>
          <a:p>
            <a:r>
              <a:rPr lang="en-US" altLang="zh-CN" dirty="0" smtClean="0"/>
              <a:t>Vim </a:t>
            </a:r>
            <a:r>
              <a:rPr lang="zh-CN" altLang="en-US"/>
              <a:t>键盘</a:t>
            </a:r>
            <a:endParaRPr lang="en-US" altLang="zh-CN" dirty="0" smtClean="0"/>
          </a:p>
          <a:p>
            <a:r>
              <a:rPr lang="en-US" altLang="zh-CN" dirty="0"/>
              <a:t>l</a:t>
            </a:r>
            <a:r>
              <a:rPr lang="en-US" altLang="zh-CN" dirty="0" smtClean="0"/>
              <a:t>ocate vs find</a:t>
            </a:r>
          </a:p>
          <a:p>
            <a:r>
              <a:rPr lang="en-US" altLang="zh-CN" dirty="0" err="1"/>
              <a:t>sl</a:t>
            </a:r>
            <a:endParaRPr lang="en-US" altLang="zh-CN" dirty="0" smtClean="0"/>
          </a:p>
          <a:p>
            <a:endParaRPr lang="zh-CN" altLang="en-US" dirty="0"/>
          </a:p>
        </p:txBody>
      </p:sp>
    </p:spTree>
    <p:extLst>
      <p:ext uri="{BB962C8B-B14F-4D97-AF65-F5344CB8AC3E}">
        <p14:creationId xmlns:p14="http://schemas.microsoft.com/office/powerpoint/2010/main" val="12365822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4192"/>
            <a:ext cx="10515600" cy="5362771"/>
          </a:xfrm>
        </p:spPr>
        <p:txBody>
          <a:bodyPr/>
          <a:lstStyle/>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en-US" altLang="zh-CN" sz="8000" dirty="0" smtClean="0"/>
              <a:t>	That Is All </a:t>
            </a:r>
          </a:p>
          <a:p>
            <a:pPr marL="0" indent="0" algn="ctr">
              <a:buNone/>
            </a:pPr>
            <a:r>
              <a:rPr lang="en-US" altLang="zh-CN" sz="8000" dirty="0" smtClean="0"/>
              <a:t>          Thank You</a:t>
            </a:r>
            <a:endParaRPr lang="zh-CN" altLang="en-US" sz="8000" dirty="0"/>
          </a:p>
        </p:txBody>
      </p:sp>
    </p:spTree>
    <p:extLst>
      <p:ext uri="{BB962C8B-B14F-4D97-AF65-F5344CB8AC3E}">
        <p14:creationId xmlns:p14="http://schemas.microsoft.com/office/powerpoint/2010/main" val="1962009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indent="266700" eaLnBrk="0" fontAlgn="base" hangingPunct="0">
              <a:lnSpc>
                <a:spcPct val="100000"/>
              </a:lnSpc>
              <a:spcAft>
                <a:spcPct val="0"/>
              </a:spcAft>
            </a:pPr>
            <a:r>
              <a:rPr kumimoji="0" lang="en-US" altLang="zh-CN" sz="3600" b="0" i="1"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Verify that gpgcheck is Globally Activated (Scored) </a:t>
            </a:r>
            <a:r>
              <a:rPr kumimoji="0" lang="en-US" altLang="zh-CN" sz="3600" b="0" i="0" u="none" strike="noStrike" cap="none" normalizeH="0" baseline="0" dirty="0" smtClean="0">
                <a:ln>
                  <a:noFill/>
                </a:ln>
                <a:solidFill>
                  <a:schemeClr val="tx1"/>
                </a:solidFill>
                <a:effectLst/>
              </a:rPr>
              <a:t/>
            </a:r>
            <a:br>
              <a:rPr kumimoji="0" lang="en-US" altLang="zh-CN" sz="3600" b="0" i="0" u="none" strike="noStrike" cap="none" normalizeH="0" baseline="0" dirty="0" smtClean="0">
                <a:ln>
                  <a:noFill/>
                </a:ln>
                <a:solidFill>
                  <a:schemeClr val="tx1"/>
                </a:solidFill>
                <a:effectLst/>
              </a:rPr>
            </a:br>
            <a:r>
              <a:rPr lang="zh-CN" altLang="en-US" sz="3200" dirty="0">
                <a:solidFill>
                  <a:srgbClr val="FF6600"/>
                </a:solidFill>
                <a:latin typeface="Cambria" panose="02040503050406030204" pitchFamily="18" charset="0"/>
                <a:cs typeface="Times New Roman" panose="02020603050405020304" pitchFamily="18" charset="0"/>
              </a:rPr>
              <a:t>目前我司使用的官方</a:t>
            </a:r>
            <a:r>
              <a:rPr lang="en-US" altLang="zh-CN" sz="3200" dirty="0">
                <a:solidFill>
                  <a:srgbClr val="FF6600"/>
                </a:solidFill>
                <a:latin typeface="Cambria" panose="02040503050406030204" pitchFamily="18" charset="0"/>
                <a:cs typeface="Times New Roman" panose="02020603050405020304" pitchFamily="18" charset="0"/>
              </a:rPr>
              <a:t>yum</a:t>
            </a:r>
            <a:r>
              <a:rPr lang="zh-CN" altLang="en-US" sz="3200" dirty="0">
                <a:solidFill>
                  <a:srgbClr val="FF6600"/>
                </a:solidFill>
                <a:latin typeface="Cambria" panose="02040503050406030204" pitchFamily="18" charset="0"/>
                <a:cs typeface="Times New Roman" panose="02020603050405020304" pitchFamily="18" charset="0"/>
              </a:rPr>
              <a:t>源且开启了</a:t>
            </a:r>
            <a:r>
              <a:rPr lang="en-US" altLang="zh-CN" sz="3200" dirty="0" bmk="OLE_LINK2">
                <a:solidFill>
                  <a:srgbClr val="FF6600"/>
                </a:solidFill>
                <a:latin typeface="Cambria" panose="02040503050406030204" pitchFamily="18" charset="0"/>
                <a:cs typeface="Times New Roman" panose="02020603050405020304" pitchFamily="18" charset="0"/>
              </a:rPr>
              <a:t>gpgcheck</a:t>
            </a:r>
            <a:r>
              <a:rPr kumimoji="0" lang="en-US" altLang="zh-CN" sz="3600" b="0" i="0" u="none" strike="noStrike" cap="none" normalizeH="0" baseline="0" dirty="0" smtClean="0">
                <a:ln>
                  <a:noFill/>
                </a:ln>
                <a:solidFill>
                  <a:schemeClr val="tx1"/>
                </a:solidFill>
                <a:effectLst/>
              </a:rPr>
              <a:t/>
            </a:r>
            <a:br>
              <a:rPr kumimoji="0" lang="en-US" altLang="zh-CN" sz="3600" b="0" i="0" u="none" strike="noStrike" cap="none" normalizeH="0" baseline="0" dirty="0" smtClean="0">
                <a:ln>
                  <a:noFill/>
                </a:ln>
                <a:solidFill>
                  <a:schemeClr val="tx1"/>
                </a:solidFill>
                <a:effectLst/>
              </a:rPr>
            </a:b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b="1" dirty="0"/>
              <a:t>Description: </a:t>
            </a:r>
            <a:endParaRPr lang="zh-CN" altLang="zh-CN" dirty="0"/>
          </a:p>
          <a:p>
            <a:r>
              <a:rPr lang="en-US" altLang="zh-CN" dirty="0"/>
              <a:t>The gpgcheck option, found in the main section of the /etc/yum.conf file determines if an RPM package's signature is always checked prior to its installation. </a:t>
            </a:r>
            <a:endParaRPr lang="zh-CN" altLang="zh-CN" dirty="0"/>
          </a:p>
          <a:p>
            <a:r>
              <a:rPr lang="en-US" altLang="zh-CN" b="1" dirty="0"/>
              <a:t>Rationale: </a:t>
            </a:r>
            <a:endParaRPr lang="zh-CN" altLang="zh-CN" dirty="0"/>
          </a:p>
          <a:p>
            <a:r>
              <a:rPr lang="en-US" altLang="zh-CN" dirty="0"/>
              <a:t>It is important to ensure that an RPM's package signature is always checked prior to installation to ensure that the software is obtained from a trusted source. </a:t>
            </a:r>
            <a:endParaRPr lang="zh-CN" altLang="zh-CN" dirty="0"/>
          </a:p>
          <a:p>
            <a:r>
              <a:rPr lang="en-US" altLang="zh-CN" b="1" dirty="0"/>
              <a:t>Audit: </a:t>
            </a:r>
            <a:endParaRPr lang="zh-CN" altLang="zh-CN" dirty="0"/>
          </a:p>
          <a:p>
            <a:r>
              <a:rPr lang="en-US" altLang="zh-CN" dirty="0"/>
              <a:t>Run the following command to verify that gpgcheck is set to 1 in all occurrences of the /etc/yum.conf file: </a:t>
            </a:r>
            <a:endParaRPr lang="zh-CN" altLang="zh-CN" dirty="0"/>
          </a:p>
          <a:p>
            <a:r>
              <a:rPr lang="en-US" altLang="zh-CN" dirty="0"/>
              <a:t># grep gpgcheck /etc/yum.conf gpgcheck=1 </a:t>
            </a:r>
            <a:endParaRPr lang="zh-CN" altLang="zh-CN" dirty="0"/>
          </a:p>
          <a:p>
            <a:r>
              <a:rPr lang="en-US" altLang="zh-CN" b="1" dirty="0"/>
              <a:t>Remediation: </a:t>
            </a:r>
            <a:endParaRPr lang="zh-CN" altLang="zh-CN" dirty="0"/>
          </a:p>
          <a:p>
            <a:r>
              <a:rPr lang="en-US" altLang="zh-CN" dirty="0"/>
              <a:t>Edit the /etc/yum.conf file and set the gpgcheck to 1 as follows: </a:t>
            </a:r>
            <a:endParaRPr lang="zh-CN" altLang="zh-CN" dirty="0"/>
          </a:p>
          <a:p>
            <a:r>
              <a:rPr lang="en-US" altLang="zh-CN" dirty="0"/>
              <a:t>gpgcheck=1 </a:t>
            </a:r>
            <a:endParaRPr lang="zh-CN" altLang="zh-CN" dirty="0"/>
          </a:p>
          <a:p>
            <a:r>
              <a:rPr lang="en-US" altLang="zh-CN" dirty="0"/>
              <a:t> </a:t>
            </a:r>
            <a:endParaRPr lang="zh-CN" altLang="zh-CN" dirty="0"/>
          </a:p>
          <a:p>
            <a:endParaRPr lang="zh-CN" altLang="en-US" dirty="0"/>
          </a:p>
        </p:txBody>
      </p:sp>
    </p:spTree>
    <p:extLst>
      <p:ext uri="{BB962C8B-B14F-4D97-AF65-F5344CB8AC3E}">
        <p14:creationId xmlns:p14="http://schemas.microsoft.com/office/powerpoint/2010/main" val="294179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1668"/>
            <a:ext cx="10515600" cy="850006"/>
          </a:xfrm>
        </p:spPr>
        <p:txBody>
          <a:bodyPr>
            <a:normAutofit fontScale="90000"/>
          </a:bodyPr>
          <a:lstStyle/>
          <a:p>
            <a:r>
              <a:rPr lang="zh-CN" altLang="zh-CN" dirty="0" smtClean="0"/>
              <a:t/>
            </a:r>
            <a:br>
              <a:rPr lang="zh-CN" altLang="zh-CN" dirty="0" smtClean="0"/>
            </a:br>
            <a:r>
              <a:rPr lang="en-US" altLang="zh-CN" dirty="0" smtClean="0"/>
              <a:t>os service</a:t>
            </a:r>
            <a:endParaRPr lang="zh-CN" altLang="en-US" dirty="0"/>
          </a:p>
        </p:txBody>
      </p:sp>
      <p:sp>
        <p:nvSpPr>
          <p:cNvPr id="3" name="内容占位符 2"/>
          <p:cNvSpPr>
            <a:spLocks noGrp="1"/>
          </p:cNvSpPr>
          <p:nvPr>
            <p:ph idx="1"/>
          </p:nvPr>
        </p:nvSpPr>
        <p:spPr>
          <a:xfrm>
            <a:off x="838200" y="1403797"/>
            <a:ext cx="10515600" cy="4773166"/>
          </a:xfrm>
        </p:spPr>
        <p:txBody>
          <a:bodyPr/>
          <a:lstStyle/>
          <a:p>
            <a:r>
              <a:rPr lang="en-US" altLang="zh-CN" dirty="0" smtClean="0"/>
              <a:t>(</a:t>
            </a:r>
            <a:r>
              <a:rPr lang="zh-CN" altLang="zh-CN" dirty="0"/>
              <a:t>注</a:t>
            </a:r>
            <a:r>
              <a:rPr lang="en-US" altLang="zh-CN" dirty="0"/>
              <a:t>postfix </a:t>
            </a:r>
            <a:r>
              <a:rPr lang="zh-CN" altLang="zh-CN" dirty="0"/>
              <a:t>如不需要可以</a:t>
            </a:r>
            <a:r>
              <a:rPr lang="en-US" altLang="zh-CN" dirty="0"/>
              <a:t>off  </a:t>
            </a:r>
            <a:r>
              <a:rPr lang="zh-CN" altLang="zh-CN" dirty="0"/>
              <a:t>打印服务</a:t>
            </a:r>
            <a:r>
              <a:rPr lang="en-US" altLang="zh-CN" dirty="0"/>
              <a:t>CUPS</a:t>
            </a:r>
            <a:r>
              <a:rPr lang="zh-CN" altLang="zh-CN" dirty="0"/>
              <a:t>可以</a:t>
            </a:r>
            <a:r>
              <a:rPr lang="en-US" altLang="zh-CN" dirty="0"/>
              <a:t>off</a:t>
            </a:r>
            <a:r>
              <a:rPr lang="zh-CN" altLang="zh-CN" dirty="0"/>
              <a:t>）</a:t>
            </a:r>
            <a:r>
              <a:rPr lang="en-US" altLang="zh-CN" dirty="0"/>
              <a:t> remove (telnet-server  rsh-server  NIS tftp   tftp-server  talk talk-server xinetd )</a:t>
            </a:r>
            <a:endParaRPr lang="zh-CN" altLang="zh-CN" dirty="0"/>
          </a:p>
          <a:p>
            <a:r>
              <a:rPr lang="zh-CN" altLang="zh-CN" b="1" dirty="0"/>
              <a:t>关闭如上不需要的</a:t>
            </a:r>
            <a:r>
              <a:rPr lang="zh-CN" altLang="zh-CN" b="1" dirty="0" smtClean="0"/>
              <a:t>服务</a:t>
            </a:r>
            <a:endParaRPr lang="en-US" altLang="zh-CN" b="1" dirty="0" smtClean="0"/>
          </a:p>
          <a:p>
            <a:r>
              <a:rPr lang="zh-CN" altLang="en-US" dirty="0" smtClean="0"/>
              <a:t>目前默认安装的系统开启了服务</a:t>
            </a:r>
            <a:r>
              <a:rPr lang="en-US" altLang="zh-CN" dirty="0" smtClean="0"/>
              <a:t>ip6tables</a:t>
            </a:r>
            <a:r>
              <a:rPr lang="zh-CN" altLang="en-US" dirty="0" smtClean="0"/>
              <a:t>，可以关闭</a:t>
            </a:r>
            <a:endParaRPr lang="zh-CN" altLang="zh-CN" dirty="0"/>
          </a:p>
          <a:p>
            <a:endParaRPr lang="zh-CN" altLang="en-US" dirty="0"/>
          </a:p>
        </p:txBody>
      </p:sp>
      <p:pic>
        <p:nvPicPr>
          <p:cNvPr id="4" name="图片 3"/>
          <p:cNvPicPr>
            <a:picLocks noChangeAspect="1"/>
          </p:cNvPicPr>
          <p:nvPr/>
        </p:nvPicPr>
        <p:blipFill>
          <a:blip r:embed="rId2"/>
          <a:stretch>
            <a:fillRect/>
          </a:stretch>
        </p:blipFill>
        <p:spPr>
          <a:xfrm>
            <a:off x="1109729" y="3412901"/>
            <a:ext cx="8047150" cy="2396723"/>
          </a:xfrm>
          <a:prstGeom prst="rect">
            <a:avLst/>
          </a:prstGeom>
        </p:spPr>
      </p:pic>
    </p:spTree>
    <p:extLst>
      <p:ext uri="{BB962C8B-B14F-4D97-AF65-F5344CB8AC3E}">
        <p14:creationId xmlns:p14="http://schemas.microsoft.com/office/powerpoint/2010/main" val="1333250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22101"/>
            <a:ext cx="10714149" cy="965787"/>
          </a:xfrm>
        </p:spPr>
        <p:txBody>
          <a:bodyPr/>
          <a:lstStyle/>
          <a:p>
            <a:r>
              <a:rPr lang="en-US" altLang="zh-CN" i="1" dirty="0"/>
              <a:t>Set Password Expiration Days </a:t>
            </a:r>
            <a:endParaRPr lang="zh-CN" altLang="en-US" dirty="0"/>
          </a:p>
        </p:txBody>
      </p:sp>
      <p:sp>
        <p:nvSpPr>
          <p:cNvPr id="3" name="内容占位符 2"/>
          <p:cNvSpPr>
            <a:spLocks noGrp="1"/>
          </p:cNvSpPr>
          <p:nvPr>
            <p:ph idx="1"/>
          </p:nvPr>
        </p:nvSpPr>
        <p:spPr>
          <a:xfrm>
            <a:off x="838199" y="1622738"/>
            <a:ext cx="10714149" cy="4554225"/>
          </a:xfrm>
        </p:spPr>
        <p:txBody>
          <a:bodyPr>
            <a:normAutofit fontScale="25000" lnSpcReduction="20000"/>
          </a:bodyPr>
          <a:lstStyle/>
          <a:p>
            <a:r>
              <a:rPr lang="en-US" altLang="zh-CN" sz="7200" b="1" dirty="0"/>
              <a:t>Description: </a:t>
            </a:r>
            <a:endParaRPr lang="zh-CN" altLang="zh-CN" sz="7200" dirty="0"/>
          </a:p>
          <a:p>
            <a:r>
              <a:rPr lang="en-US" altLang="zh-CN" sz="7200" dirty="0"/>
              <a:t>The PASS_MAX_DAYS parameter in /etc/login.defs allows an administrator to force passwords to expire once they reach a defined age. It is recommended that the PASS_MAX_DAYS parameter be set to less than or equal to 90 days. </a:t>
            </a:r>
            <a:endParaRPr lang="zh-CN" altLang="zh-CN" sz="7200" dirty="0"/>
          </a:p>
          <a:p>
            <a:r>
              <a:rPr lang="en-US" altLang="zh-CN" sz="7200" b="1" dirty="0"/>
              <a:t>Rationale: </a:t>
            </a:r>
            <a:endParaRPr lang="zh-CN" altLang="zh-CN" sz="7200" dirty="0"/>
          </a:p>
          <a:p>
            <a:r>
              <a:rPr lang="en-US" altLang="zh-CN" sz="7200" dirty="0"/>
              <a:t>The window of opportunity for an attacker to leverage compromised credentials or successfully compromise credentials via an online brute force attack is limited by the age of the password. Therefore, reducing the maximum age of a password also reduces an </a:t>
            </a:r>
            <a:r>
              <a:rPr lang="en-US" altLang="zh-CN" sz="7200" dirty="0" smtClean="0"/>
              <a:t>attacker's </a:t>
            </a:r>
            <a:r>
              <a:rPr lang="en-US" altLang="zh-CN" sz="7200" dirty="0"/>
              <a:t>window of opportunity. </a:t>
            </a:r>
            <a:endParaRPr lang="zh-CN" altLang="zh-CN" sz="7200" dirty="0"/>
          </a:p>
          <a:p>
            <a:r>
              <a:rPr lang="en-US" altLang="zh-CN" sz="7200" b="1" dirty="0"/>
              <a:t>Audit: </a:t>
            </a:r>
            <a:endParaRPr lang="zh-CN" altLang="zh-CN" sz="7200" dirty="0"/>
          </a:p>
          <a:p>
            <a:r>
              <a:rPr lang="en-US" altLang="zh-CN" sz="7200" dirty="0"/>
              <a:t># grep PASS_MAX_DAYS /etc/login.defs PASS_MAX_DAYS 90 # chage --list &lt;user&gt; Maximum number of days between password change: 90 </a:t>
            </a:r>
            <a:endParaRPr lang="zh-CN" altLang="zh-CN" sz="7200" dirty="0"/>
          </a:p>
          <a:p>
            <a:r>
              <a:rPr lang="en-US" altLang="zh-CN" sz="7200" b="1" dirty="0"/>
              <a:t>Remediation: </a:t>
            </a:r>
            <a:endParaRPr lang="zh-CN" altLang="zh-CN" sz="7200" dirty="0"/>
          </a:p>
          <a:p>
            <a:r>
              <a:rPr lang="en-US" altLang="zh-CN" sz="7200" dirty="0"/>
              <a:t>Set the PASS_MAX_DAYS parameter to 90 in /etc/login.defs: </a:t>
            </a:r>
            <a:endParaRPr lang="zh-CN" altLang="zh-CN" sz="7200" dirty="0"/>
          </a:p>
          <a:p>
            <a:r>
              <a:rPr lang="en-US" altLang="zh-CN" sz="7200" dirty="0"/>
              <a:t>PASS_MAX_DAYS 90 </a:t>
            </a:r>
            <a:endParaRPr lang="zh-CN" altLang="zh-CN" sz="7200" dirty="0"/>
          </a:p>
          <a:p>
            <a:r>
              <a:rPr lang="en-US" altLang="zh-CN" sz="7200" dirty="0"/>
              <a:t>Modify active user parameters to match: </a:t>
            </a:r>
            <a:endParaRPr lang="zh-CN" altLang="zh-CN" sz="7200" dirty="0"/>
          </a:p>
          <a:p>
            <a:r>
              <a:rPr lang="en-US" altLang="zh-CN" sz="7200" dirty="0"/>
              <a:t># chage --maxdays 90 &lt;user&gt; </a:t>
            </a:r>
            <a:endParaRPr lang="zh-CN" altLang="zh-CN" sz="7200" dirty="0"/>
          </a:p>
          <a:p>
            <a:r>
              <a:rPr lang="en-US" altLang="zh-CN" sz="7200" dirty="0"/>
              <a:t> </a:t>
            </a:r>
            <a:endParaRPr lang="zh-CN" altLang="zh-CN" sz="7200" dirty="0"/>
          </a:p>
          <a:p>
            <a:endParaRPr lang="zh-CN" altLang="en-US" dirty="0"/>
          </a:p>
        </p:txBody>
      </p:sp>
    </p:spTree>
    <p:extLst>
      <p:ext uri="{BB962C8B-B14F-4D97-AF65-F5344CB8AC3E}">
        <p14:creationId xmlns:p14="http://schemas.microsoft.com/office/powerpoint/2010/main" val="3110102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ACL - Access Control Lists</a:t>
            </a:r>
            <a:endParaRPr lang="zh-CN" altLang="en-US" dirty="0"/>
          </a:p>
        </p:txBody>
      </p:sp>
      <p:sp>
        <p:nvSpPr>
          <p:cNvPr id="3" name="内容占位符 2"/>
          <p:cNvSpPr>
            <a:spLocks noGrp="1"/>
          </p:cNvSpPr>
          <p:nvPr>
            <p:ph idx="1"/>
          </p:nvPr>
        </p:nvSpPr>
        <p:spPr/>
        <p:txBody>
          <a:bodyPr/>
          <a:lstStyle/>
          <a:p>
            <a:r>
              <a:rPr lang="en-US" altLang="zh-CN" dirty="0" smtClean="0"/>
              <a:t>DESCRIPTION</a:t>
            </a:r>
          </a:p>
          <a:p>
            <a:r>
              <a:rPr lang="en-US" altLang="zh-CN" dirty="0" smtClean="0"/>
              <a:t>ACL  describes POSIX Access Control Lists, which are used to define more fine-grained discretionary access rights for files and directories.</a:t>
            </a:r>
            <a:endParaRPr lang="zh-CN" altLang="en-US" dirty="0"/>
          </a:p>
        </p:txBody>
      </p:sp>
    </p:spTree>
    <p:extLst>
      <p:ext uri="{BB962C8B-B14F-4D97-AF65-F5344CB8AC3E}">
        <p14:creationId xmlns:p14="http://schemas.microsoft.com/office/powerpoint/2010/main" val="4249891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50761"/>
            <a:ext cx="10515600" cy="5726201"/>
          </a:xfrm>
        </p:spPr>
        <p:txBody>
          <a:bodyPr/>
          <a:lstStyle/>
          <a:p>
            <a:r>
              <a:rPr lang="en-US" altLang="zh-CN" b="1" dirty="0" smtClean="0"/>
              <a:t>Activating </a:t>
            </a:r>
            <a:r>
              <a:rPr lang="en-US" altLang="zh-CN" b="1" dirty="0"/>
              <a:t>ACL support in a partition (Ext3)</a:t>
            </a:r>
            <a:r>
              <a:rPr lang="en-US" altLang="zh-CN" dirty="0"/>
              <a:t/>
            </a:r>
            <a:br>
              <a:rPr lang="en-US" altLang="zh-CN" dirty="0"/>
            </a:br>
            <a:r>
              <a:rPr lang="en-US" altLang="zh-CN" dirty="0"/>
              <a:t/>
            </a:r>
            <a:br>
              <a:rPr lang="en-US" altLang="zh-CN" dirty="0"/>
            </a:br>
            <a:r>
              <a:rPr lang="en-US" altLang="zh-CN" dirty="0"/>
              <a:t>By default kernel version 2.6 supports ext2, ext3, jfs, xfs filesystems for ACL </a:t>
            </a:r>
            <a:br>
              <a:rPr lang="en-US" altLang="zh-CN" dirty="0"/>
            </a:br>
            <a:r>
              <a:rPr lang="en-US" altLang="zh-CN" dirty="0"/>
              <a:t/>
            </a:r>
            <a:br>
              <a:rPr lang="en-US" altLang="zh-CN" dirty="0"/>
            </a:br>
            <a:r>
              <a:rPr lang="en-US" altLang="zh-CN" dirty="0"/>
              <a:t>If you have already partition(ex:-hda6) in your </a:t>
            </a:r>
            <a:r>
              <a:rPr lang="en-US" altLang="zh-CN" u="sng" dirty="0">
                <a:hlinkClick r:id="rId2"/>
              </a:rPr>
              <a:t>hard disk</a:t>
            </a:r>
            <a:r>
              <a:rPr lang="en-US" altLang="zh-CN" dirty="0"/>
              <a:t> you need to use the following command</a:t>
            </a:r>
            <a:br>
              <a:rPr lang="en-US" altLang="zh-CN" dirty="0"/>
            </a:br>
            <a:r>
              <a:rPr lang="en-US" altLang="zh-CN" dirty="0"/>
              <a:t/>
            </a:r>
            <a:br>
              <a:rPr lang="en-US" altLang="zh-CN" dirty="0"/>
            </a:br>
            <a:r>
              <a:rPr lang="en-US" altLang="zh-CN" dirty="0"/>
              <a:t>#mount -o remount,acl /dev/hda6</a:t>
            </a:r>
            <a:br>
              <a:rPr lang="en-US" altLang="zh-CN" dirty="0"/>
            </a:br>
            <a:endParaRPr lang="zh-CN" altLang="en-US" dirty="0"/>
          </a:p>
        </p:txBody>
      </p:sp>
    </p:spTree>
    <p:extLst>
      <p:ext uri="{BB962C8B-B14F-4D97-AF65-F5344CB8AC3E}">
        <p14:creationId xmlns:p14="http://schemas.microsoft.com/office/powerpoint/2010/main" val="501350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3639" y="309093"/>
            <a:ext cx="10890161" cy="5867870"/>
          </a:xfrm>
        </p:spPr>
        <p:txBody>
          <a:bodyPr>
            <a:normAutofit fontScale="70000" lnSpcReduction="20000"/>
          </a:bodyPr>
          <a:lstStyle/>
          <a:p>
            <a:r>
              <a:rPr lang="en-US" altLang="zh-CN" b="1" dirty="0"/>
              <a:t>Adding and Modifying ACL</a:t>
            </a:r>
            <a:r>
              <a:rPr lang="en-US" altLang="zh-CN" dirty="0"/>
              <a:t/>
            </a:r>
            <a:br>
              <a:rPr lang="en-US" altLang="zh-CN" dirty="0"/>
            </a:br>
            <a:r>
              <a:rPr lang="en-US" altLang="zh-CN" dirty="0"/>
              <a:t/>
            </a:r>
            <a:br>
              <a:rPr lang="en-US" altLang="zh-CN" dirty="0"/>
            </a:br>
            <a:r>
              <a:rPr lang="en-US" altLang="zh-CN" dirty="0"/>
              <a:t>In Order to use ACL under linux you need to use two commands setfacl and getfacl</a:t>
            </a:r>
            <a:br>
              <a:rPr lang="en-US" altLang="zh-CN" dirty="0"/>
            </a:br>
            <a:r>
              <a:rPr lang="en-US" altLang="zh-CN" dirty="0"/>
              <a:t/>
            </a:r>
            <a:br>
              <a:rPr lang="en-US" altLang="zh-CN" dirty="0"/>
            </a:br>
            <a:r>
              <a:rPr lang="en-US" altLang="zh-CN" dirty="0"/>
              <a:t>Now we will see each one with an example</a:t>
            </a:r>
            <a:br>
              <a:rPr lang="en-US" altLang="zh-CN" dirty="0"/>
            </a:br>
            <a:r>
              <a:rPr lang="en-US" altLang="zh-CN" dirty="0"/>
              <a:t/>
            </a:r>
            <a:br>
              <a:rPr lang="en-US" altLang="zh-CN" dirty="0"/>
            </a:br>
            <a:r>
              <a:rPr lang="en-US" altLang="zh-CN" dirty="0"/>
              <a:t>If you want to get the ACL of test.acl file you need to enter the following command</a:t>
            </a:r>
            <a:br>
              <a:rPr lang="en-US" altLang="zh-CN" dirty="0"/>
            </a:br>
            <a:r>
              <a:rPr lang="en-US" altLang="zh-CN" dirty="0"/>
              <a:t/>
            </a:r>
            <a:br>
              <a:rPr lang="en-US" altLang="zh-CN" dirty="0"/>
            </a:br>
            <a:r>
              <a:rPr lang="en-US" altLang="zh-CN" dirty="0"/>
              <a:t>#getfacl test.acl</a:t>
            </a:r>
            <a:br>
              <a:rPr lang="en-US" altLang="zh-CN" dirty="0"/>
            </a:br>
            <a:r>
              <a:rPr lang="en-US" altLang="zh-CN" dirty="0"/>
              <a:t/>
            </a:r>
            <a:br>
              <a:rPr lang="en-US" altLang="zh-CN" dirty="0"/>
            </a:br>
            <a:r>
              <a:rPr lang="en-US" altLang="zh-CN" dirty="0"/>
              <a:t>If you want to add user(u) ruchi with write(w) access on test.acl file you need to enter the following command</a:t>
            </a:r>
            <a:br>
              <a:rPr lang="en-US" altLang="zh-CN" dirty="0"/>
            </a:br>
            <a:r>
              <a:rPr lang="en-US" altLang="zh-CN" dirty="0"/>
              <a:t/>
            </a:r>
            <a:br>
              <a:rPr lang="en-US" altLang="zh-CN" dirty="0"/>
            </a:br>
            <a:r>
              <a:rPr lang="en-US" altLang="zh-CN" dirty="0"/>
              <a:t>#setfacl -m u:ruchi:w test.acl</a:t>
            </a:r>
            <a:br>
              <a:rPr lang="en-US" altLang="zh-CN" dirty="0"/>
            </a:br>
            <a:r>
              <a:rPr lang="en-US" altLang="zh-CN" dirty="0"/>
              <a:t/>
            </a:r>
            <a:br>
              <a:rPr lang="en-US" altLang="zh-CN" dirty="0"/>
            </a:br>
            <a:r>
              <a:rPr lang="en-US" altLang="zh-CN" dirty="0"/>
              <a:t>If you want to add group(g) root with read(r) access on test.acl file you need to enter the following command</a:t>
            </a:r>
            <a:br>
              <a:rPr lang="en-US" altLang="zh-CN" dirty="0"/>
            </a:br>
            <a:r>
              <a:rPr lang="en-US" altLang="zh-CN" dirty="0"/>
              <a:t/>
            </a:r>
            <a:br>
              <a:rPr lang="en-US" altLang="zh-CN" dirty="0"/>
            </a:br>
            <a:r>
              <a:rPr lang="en-US" altLang="zh-CN" dirty="0"/>
              <a:t>#setfacl -m g:root:w test.acl</a:t>
            </a:r>
            <a:br>
              <a:rPr lang="en-US" altLang="zh-CN" dirty="0"/>
            </a:br>
            <a:r>
              <a:rPr lang="en-US" altLang="zh-CN" dirty="0"/>
              <a:t/>
            </a:r>
            <a:br>
              <a:rPr lang="en-US" altLang="zh-CN" dirty="0"/>
            </a:br>
            <a:r>
              <a:rPr lang="en-US" altLang="zh-CN" dirty="0"/>
              <a:t>If you want to add others(o) with read(r) access on test.acl file you need to enter the following command</a:t>
            </a:r>
            <a:br>
              <a:rPr lang="en-US" altLang="zh-CN" dirty="0"/>
            </a:br>
            <a:r>
              <a:rPr lang="en-US" altLang="zh-CN" dirty="0"/>
              <a:t/>
            </a:r>
            <a:br>
              <a:rPr lang="en-US" altLang="zh-CN" dirty="0"/>
            </a:br>
            <a:r>
              <a:rPr lang="en-US" altLang="zh-CN" dirty="0"/>
              <a:t>#setfacl -m o::r test.acl</a:t>
            </a:r>
            <a:br>
              <a:rPr lang="en-US" altLang="zh-CN" dirty="0"/>
            </a:br>
            <a:r>
              <a:rPr lang="en-US" altLang="zh-CN" dirty="0"/>
              <a:t/>
            </a:r>
            <a:br>
              <a:rPr lang="en-US" altLang="zh-CN" dirty="0"/>
            </a:br>
            <a:r>
              <a:rPr lang="en-US" altLang="zh-CN" dirty="0"/>
              <a:t>If you want more options check </a:t>
            </a:r>
            <a:r>
              <a:rPr lang="en-US" altLang="zh-CN" dirty="0">
                <a:hlinkClick r:id="rId2"/>
              </a:rPr>
              <a:t>man page</a:t>
            </a:r>
            <a:r>
              <a:rPr lang="en-US" altLang="zh-CN" dirty="0"/>
              <a:t> of setfacl and </a:t>
            </a:r>
            <a:r>
              <a:rPr lang="en-US" altLang="zh-CN" dirty="0">
                <a:hlinkClick r:id="rId3"/>
              </a:rPr>
              <a:t>man page</a:t>
            </a:r>
            <a:r>
              <a:rPr lang="en-US" altLang="zh-CN" dirty="0"/>
              <a:t> of getfacl</a:t>
            </a:r>
            <a:endParaRPr lang="zh-CN" altLang="en-US" dirty="0"/>
          </a:p>
        </p:txBody>
      </p:sp>
    </p:spTree>
    <p:extLst>
      <p:ext uri="{BB962C8B-B14F-4D97-AF65-F5344CB8AC3E}">
        <p14:creationId xmlns:p14="http://schemas.microsoft.com/office/powerpoint/2010/main" val="792979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Iptables</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sz="3100" dirty="0" smtClean="0"/>
              <a:t>iptables — administration tool for IPv4 packet filtering and NAT</a:t>
            </a:r>
          </a:p>
          <a:p>
            <a:r>
              <a:rPr lang="en-US" altLang="zh-CN" sz="3100" b="1" dirty="0">
                <a:hlinkClick r:id="rId2"/>
              </a:rPr>
              <a:t>Advice on Packet Filter Design</a:t>
            </a:r>
            <a:endParaRPr lang="en-US" altLang="zh-CN" sz="3100" b="1" dirty="0"/>
          </a:p>
          <a:p>
            <a:pPr>
              <a:lnSpc>
                <a:spcPct val="110000"/>
              </a:lnSpc>
            </a:pPr>
            <a:r>
              <a:rPr lang="en-US" altLang="zh-CN" sz="3600" dirty="0"/>
              <a:t>Common wisdom in the computer security arena is to block everything, then open up holes as neccessary. This is usually phrased `that which is not explicitly allowed is prohibited'. I recommend this approach if security is your maximal concern</a:t>
            </a:r>
            <a:endParaRPr lang="en-US" altLang="zh-CN" sz="3600" dirty="0">
              <a:hlinkClick r:id="rId3"/>
            </a:endParaRPr>
          </a:p>
          <a:p>
            <a:endParaRPr lang="en-US" altLang="zh-CN" dirty="0">
              <a:hlinkClick r:id="rId3"/>
            </a:endParaRPr>
          </a:p>
          <a:p>
            <a:endParaRPr lang="en-US" altLang="zh-CN" dirty="0" smtClean="0">
              <a:hlinkClick r:id="rId3"/>
            </a:endParaRPr>
          </a:p>
          <a:p>
            <a:endParaRPr lang="en-US" altLang="zh-CN" dirty="0">
              <a:hlinkClick r:id="rId3"/>
            </a:endParaRPr>
          </a:p>
          <a:p>
            <a:endParaRPr lang="en-US" altLang="zh-CN" dirty="0" smtClean="0">
              <a:hlinkClick r:id="rId3"/>
            </a:endParaRPr>
          </a:p>
          <a:p>
            <a:endParaRPr lang="en-US" altLang="zh-CN" dirty="0">
              <a:hlinkClick r:id="rId3"/>
            </a:endParaRPr>
          </a:p>
          <a:p>
            <a:endParaRPr lang="en-US" altLang="zh-CN" dirty="0" smtClean="0">
              <a:hlinkClick r:id="rId3"/>
            </a:endParaRPr>
          </a:p>
          <a:p>
            <a:r>
              <a:rPr lang="en-US" altLang="zh-CN" dirty="0" smtClean="0">
                <a:hlinkClick r:id="rId3"/>
              </a:rPr>
              <a:t>http://www.netfilter.org/</a:t>
            </a:r>
            <a:r>
              <a:rPr lang="en-US" altLang="zh-CN" dirty="0" smtClean="0"/>
              <a:t>  </a:t>
            </a:r>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34612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1794</TotalTime>
  <Words>1555</Words>
  <Application>Microsoft Office PowerPoint</Application>
  <PresentationFormat>宽屏</PresentationFormat>
  <Paragraphs>183</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宋体</vt:lpstr>
      <vt:lpstr>Arial</vt:lpstr>
      <vt:lpstr>Calibri</vt:lpstr>
      <vt:lpstr>Calibri Light</vt:lpstr>
      <vt:lpstr>Cambria</vt:lpstr>
      <vt:lpstr>Times New Roman</vt:lpstr>
      <vt:lpstr>Office 主题</vt:lpstr>
      <vt:lpstr>系统安全</vt:lpstr>
      <vt:lpstr>Filesystem Configuration  </vt:lpstr>
      <vt:lpstr>Verify that gpgcheck is Globally Activated (Scored)  目前我司使用的官方yum源且开启了gpgcheck </vt:lpstr>
      <vt:lpstr> os service</vt:lpstr>
      <vt:lpstr>Set Password Expiration Days </vt:lpstr>
      <vt:lpstr>ACL - Access Control Lists</vt:lpstr>
      <vt:lpstr>PowerPoint 演示文稿</vt:lpstr>
      <vt:lpstr>PowerPoint 演示文稿</vt:lpstr>
      <vt:lpstr>Iptables</vt:lpstr>
      <vt:lpstr>PowerPoint 演示文稿</vt:lpstr>
      <vt:lpstr>基本原则 </vt:lpstr>
      <vt:lpstr>SELinux Project </vt:lpstr>
      <vt:lpstr>SELinux Config</vt:lpstr>
      <vt:lpstr>Contexts</vt:lpstr>
      <vt:lpstr>Displaying Contexts </vt:lpstr>
      <vt:lpstr>Changing Contexts </vt:lpstr>
      <vt:lpstr>Runtime </vt:lpstr>
      <vt:lpstr>Troubleshooting </vt:lpstr>
      <vt:lpstr>example</vt:lpstr>
      <vt:lpstr>Linux 技巧and 好玩的</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系统安全</dc:title>
  <dc:creator>CQ03-DZ</dc:creator>
  <cp:lastModifiedBy>CQ03-DZ</cp:lastModifiedBy>
  <cp:revision>35</cp:revision>
  <dcterms:created xsi:type="dcterms:W3CDTF">2015-08-19T00:46:14Z</dcterms:created>
  <dcterms:modified xsi:type="dcterms:W3CDTF">2015-08-25T10:20:41Z</dcterms:modified>
</cp:coreProperties>
</file>