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8" r:id="rId3"/>
    <p:sldId id="261" r:id="rId4"/>
    <p:sldId id="259" r:id="rId5"/>
    <p:sldId id="262" r:id="rId6"/>
    <p:sldId id="263" r:id="rId7"/>
    <p:sldId id="264" r:id="rId8"/>
    <p:sldId id="274" r:id="rId9"/>
    <p:sldId id="265" r:id="rId10"/>
    <p:sldId id="269" r:id="rId11"/>
    <p:sldId id="268" r:id="rId12"/>
    <p:sldId id="266" r:id="rId13"/>
    <p:sldId id="283" r:id="rId14"/>
    <p:sldId id="273" r:id="rId15"/>
    <p:sldId id="275" r:id="rId16"/>
    <p:sldId id="276" r:id="rId17"/>
    <p:sldId id="277" r:id="rId18"/>
    <p:sldId id="272" r:id="rId19"/>
    <p:sldId id="279" r:id="rId20"/>
    <p:sldId id="280" r:id="rId21"/>
    <p:sldId id="281" r:id="rId22"/>
    <p:sldId id="282" r:id="rId23"/>
    <p:sldId id="285" r:id="rId24"/>
    <p:sldId id="286" r:id="rId25"/>
    <p:sldId id="294" r:id="rId26"/>
    <p:sldId id="288" r:id="rId27"/>
    <p:sldId id="289" r:id="rId28"/>
    <p:sldId id="291" r:id="rId29"/>
    <p:sldId id="299" r:id="rId30"/>
    <p:sldId id="300" r:id="rId31"/>
    <p:sldId id="301" r:id="rId32"/>
    <p:sldId id="302" r:id="rId33"/>
    <p:sldId id="303" r:id="rId34"/>
    <p:sldId id="293" r:id="rId35"/>
    <p:sldId id="304" r:id="rId36"/>
    <p:sldId id="295" r:id="rId37"/>
    <p:sldId id="296" r:id="rId38"/>
    <p:sldId id="297" r:id="rId39"/>
    <p:sldId id="29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B43B41-091D-8E45-8F15-6739AE7A790C}">
          <p14:sldIdLst>
            <p14:sldId id="256"/>
            <p14:sldId id="258"/>
            <p14:sldId id="261"/>
            <p14:sldId id="259"/>
          </p14:sldIdLst>
        </p14:section>
        <p14:section name="Describing data" id="{EA8CA925-6FC9-8046-8962-8D615C828DA0}">
          <p14:sldIdLst>
            <p14:sldId id="262"/>
            <p14:sldId id="263"/>
            <p14:sldId id="264"/>
            <p14:sldId id="274"/>
            <p14:sldId id="265"/>
            <p14:sldId id="269"/>
            <p14:sldId id="268"/>
            <p14:sldId id="266"/>
            <p14:sldId id="283"/>
            <p14:sldId id="273"/>
          </p14:sldIdLst>
        </p14:section>
        <p14:section name="Hypothesis testing" id="{18FCEA50-A53B-0445-946A-8A5F4640379E}">
          <p14:sldIdLst>
            <p14:sldId id="275"/>
            <p14:sldId id="276"/>
            <p14:sldId id="277"/>
            <p14:sldId id="272"/>
            <p14:sldId id="279"/>
            <p14:sldId id="280"/>
            <p14:sldId id="281"/>
            <p14:sldId id="282"/>
            <p14:sldId id="285"/>
            <p14:sldId id="286"/>
            <p14:sldId id="294"/>
            <p14:sldId id="288"/>
            <p14:sldId id="289"/>
            <p14:sldId id="291"/>
          </p14:sldIdLst>
        </p14:section>
        <p14:section name="Untitled Section" id="{87D9C35A-9D3C-FF4C-8470-477E2D799CD1}">
          <p14:sldIdLst>
            <p14:sldId id="299"/>
            <p14:sldId id="300"/>
            <p14:sldId id="301"/>
            <p14:sldId id="302"/>
            <p14:sldId id="303"/>
            <p14:sldId id="293"/>
            <p14:sldId id="304"/>
            <p14:sldId id="295"/>
            <p14:sldId id="296"/>
            <p14:sldId id="297"/>
            <p14:sldId id="29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15" autoAdjust="0"/>
  </p:normalViewPr>
  <p:slideViewPr>
    <p:cSldViewPr snapToObjects="1">
      <p:cViewPr varScale="1">
        <p:scale>
          <a:sx n="96" d="100"/>
          <a:sy n="96" d="100"/>
        </p:scale>
        <p:origin x="-2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A7F9AB-9327-B04B-86B9-3C0B807AFADF}" type="datetimeFigureOut">
              <a:rPr lang="en-US" smtClean="0"/>
              <a:t>05/06/16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19581A-6AF1-2649-AAF4-F898031BC0E2}" type="slidenum">
              <a:rPr lang="en-US" smtClean="0"/>
              <a:t>‹#›</a:t>
            </a:fld>
            <a:endParaRPr lang="en-US"/>
          </a:p>
        </p:txBody>
      </p:sp>
    </p:spTree>
    <p:extLst>
      <p:ext uri="{BB962C8B-B14F-4D97-AF65-F5344CB8AC3E}">
        <p14:creationId xmlns:p14="http://schemas.microsoft.com/office/powerpoint/2010/main" val="5721360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 </a:t>
            </a:r>
            <a:r>
              <a:rPr lang="en-US" dirty="0" err="1" smtClean="0"/>
              <a:t>mins</a:t>
            </a:r>
            <a:r>
              <a:rPr lang="en-US" dirty="0" smtClean="0"/>
              <a:t> to talk about statistics is impossible. 2 </a:t>
            </a:r>
            <a:r>
              <a:rPr lang="en-US" dirty="0" err="1" smtClean="0"/>
              <a:t>mins</a:t>
            </a:r>
            <a:r>
              <a:rPr lang="en-US" dirty="0" smtClean="0"/>
              <a:t> or 2 weeks,</a:t>
            </a:r>
            <a:r>
              <a:rPr lang="en-US" baseline="0" dirty="0" smtClean="0"/>
              <a:t> but not 30 </a:t>
            </a:r>
            <a:r>
              <a:rPr lang="en-US" baseline="0" dirty="0" err="1" smtClean="0"/>
              <a:t>mins</a:t>
            </a:r>
            <a:r>
              <a:rPr lang="en-US" baseline="0" dirty="0" smtClean="0"/>
              <a:t>.</a:t>
            </a:r>
          </a:p>
          <a:p>
            <a:r>
              <a:rPr lang="en-US" baseline="0" dirty="0" smtClean="0"/>
              <a:t>I don’t want to list a bunch of facts to you for you to forget immediately.</a:t>
            </a:r>
          </a:p>
          <a:p>
            <a:r>
              <a:rPr lang="en-US" dirty="0" smtClean="0"/>
              <a:t>A lot of what I’ll talk about is going to be common knowledge,</a:t>
            </a:r>
            <a:r>
              <a:rPr lang="en-US" baseline="0" dirty="0" smtClean="0"/>
              <a:t> but I think that if you understand the principles behind the common knowledge then you can understand the rest of statistics much more easily</a:t>
            </a:r>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1</a:t>
            </a:fld>
            <a:endParaRPr lang="en-US"/>
          </a:p>
        </p:txBody>
      </p:sp>
    </p:spTree>
    <p:extLst>
      <p:ext uri="{BB962C8B-B14F-4D97-AF65-F5344CB8AC3E}">
        <p14:creationId xmlns:p14="http://schemas.microsoft.com/office/powerpoint/2010/main" val="278357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 design should focus</a:t>
            </a:r>
            <a:r>
              <a:rPr lang="en-US" baseline="0" dirty="0" smtClean="0"/>
              <a:t> on the post-experiment statistics</a:t>
            </a:r>
          </a:p>
          <a:p>
            <a:r>
              <a:rPr lang="en-US" baseline="0" dirty="0" smtClean="0"/>
              <a:t>What data will be necessary to answer the question fully </a:t>
            </a:r>
          </a:p>
          <a:p>
            <a:r>
              <a:rPr lang="en-US" baseline="0" dirty="0" smtClean="0"/>
              <a:t>What are your expectations, what is the limit to what your experiment can detect?</a:t>
            </a:r>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3</a:t>
            </a:fld>
            <a:endParaRPr lang="en-US"/>
          </a:p>
        </p:txBody>
      </p:sp>
    </p:spTree>
    <p:extLst>
      <p:ext uri="{BB962C8B-B14F-4D97-AF65-F5344CB8AC3E}">
        <p14:creationId xmlns:p14="http://schemas.microsoft.com/office/powerpoint/2010/main" val="2256046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6</a:t>
            </a:fld>
            <a:endParaRPr lang="en-US"/>
          </a:p>
        </p:txBody>
      </p:sp>
    </p:spTree>
    <p:extLst>
      <p:ext uri="{BB962C8B-B14F-4D97-AF65-F5344CB8AC3E}">
        <p14:creationId xmlns:p14="http://schemas.microsoft.com/office/powerpoint/2010/main" val="259192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we had</a:t>
            </a:r>
            <a:r>
              <a:rPr lang="en-US" baseline="0" dirty="0" smtClean="0"/>
              <a:t> an infinite sample size, would might the histogram look like then?</a:t>
            </a:r>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7</a:t>
            </a:fld>
            <a:endParaRPr lang="en-US"/>
          </a:p>
        </p:txBody>
      </p:sp>
    </p:spTree>
    <p:extLst>
      <p:ext uri="{BB962C8B-B14F-4D97-AF65-F5344CB8AC3E}">
        <p14:creationId xmlns:p14="http://schemas.microsoft.com/office/powerpoint/2010/main" val="393687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R</a:t>
            </a:r>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12</a:t>
            </a:fld>
            <a:endParaRPr lang="en-US"/>
          </a:p>
        </p:txBody>
      </p:sp>
    </p:spTree>
    <p:extLst>
      <p:ext uri="{BB962C8B-B14F-4D97-AF65-F5344CB8AC3E}">
        <p14:creationId xmlns:p14="http://schemas.microsoft.com/office/powerpoint/2010/main" val="2564596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we are sampling from the population and all our estimates and measurements are inherently inaccurate!</a:t>
            </a:r>
          </a:p>
          <a:p>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18</a:t>
            </a:fld>
            <a:endParaRPr lang="en-US"/>
          </a:p>
        </p:txBody>
      </p:sp>
    </p:spTree>
    <p:extLst>
      <p:ext uri="{BB962C8B-B14F-4D97-AF65-F5344CB8AC3E}">
        <p14:creationId xmlns:p14="http://schemas.microsoft.com/office/powerpoint/2010/main" val="1932347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disease phenotype</a:t>
            </a:r>
            <a:r>
              <a:rPr lang="en-US" baseline="0" dirty="0" smtClean="0"/>
              <a:t> is either 0 or 1</a:t>
            </a:r>
          </a:p>
          <a:p>
            <a:endParaRPr lang="en-US" baseline="0" dirty="0" smtClean="0"/>
          </a:p>
          <a:p>
            <a:r>
              <a:rPr lang="en-US" baseline="0" dirty="0" smtClean="0"/>
              <a:t>The independent variable is potentially continuous</a:t>
            </a:r>
          </a:p>
          <a:p>
            <a:endParaRPr lang="en-US" baseline="0" dirty="0" smtClean="0"/>
          </a:p>
          <a:p>
            <a:r>
              <a:rPr lang="en-US" baseline="0" dirty="0" smtClean="0"/>
              <a:t>It has an influence on the PROBABILITY of disease</a:t>
            </a:r>
          </a:p>
          <a:p>
            <a:endParaRPr lang="en-US" baseline="0" dirty="0" smtClean="0"/>
          </a:p>
          <a:p>
            <a:r>
              <a:rPr lang="en-US" baseline="0" dirty="0" smtClean="0"/>
              <a:t>The PROBABILITY of disease is estimated as a link function between the fitted values and the disease phenotype</a:t>
            </a:r>
            <a:endParaRPr lang="en-US" dirty="0"/>
          </a:p>
        </p:txBody>
      </p:sp>
      <p:sp>
        <p:nvSpPr>
          <p:cNvPr id="4" name="Slide Number Placeholder 3"/>
          <p:cNvSpPr>
            <a:spLocks noGrp="1"/>
          </p:cNvSpPr>
          <p:nvPr>
            <p:ph type="sldNum" sz="quarter" idx="10"/>
          </p:nvPr>
        </p:nvSpPr>
        <p:spPr/>
        <p:txBody>
          <a:bodyPr/>
          <a:lstStyle/>
          <a:p>
            <a:fld id="{7A940A96-C0D9-6D48-83E1-560E25C085EA}" type="slidenum">
              <a:rPr lang="en-US" smtClean="0"/>
              <a:t>39</a:t>
            </a:fld>
            <a:endParaRPr lang="en-US"/>
          </a:p>
        </p:txBody>
      </p:sp>
    </p:spTree>
    <p:extLst>
      <p:ext uri="{BB962C8B-B14F-4D97-AF65-F5344CB8AC3E}">
        <p14:creationId xmlns:p14="http://schemas.microsoft.com/office/powerpoint/2010/main" val="142663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AEA8AE1E-C1D1-544E-BEDE-15A80CCFD0B6}" type="datetimeFigureOut">
              <a:rPr lang="en-US" smtClean="0"/>
              <a:t>05/06/16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411237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EA8AE1E-C1D1-544E-BEDE-15A80CCFD0B6}" type="datetimeFigureOut">
              <a:rPr lang="en-US" smtClean="0"/>
              <a:t>05/06/16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215561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EA8AE1E-C1D1-544E-BEDE-15A80CCFD0B6}" type="datetimeFigureOut">
              <a:rPr lang="en-US" smtClean="0"/>
              <a:t>05/06/16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225102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EA8AE1E-C1D1-544E-BEDE-15A80CCFD0B6}" type="datetimeFigureOut">
              <a:rPr lang="en-US" smtClean="0"/>
              <a:t>05/06/16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427381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AEA8AE1E-C1D1-544E-BEDE-15A80CCFD0B6}" type="datetimeFigureOut">
              <a:rPr lang="en-US" smtClean="0"/>
              <a:t>05/06/16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339179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AEA8AE1E-C1D1-544E-BEDE-15A80CCFD0B6}" type="datetimeFigureOut">
              <a:rPr lang="en-US" smtClean="0"/>
              <a:t>05/06/16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151346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AEA8AE1E-C1D1-544E-BEDE-15A80CCFD0B6}" type="datetimeFigureOut">
              <a:rPr lang="en-US" smtClean="0"/>
              <a:t>05/06/16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411739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AEA8AE1E-C1D1-544E-BEDE-15A80CCFD0B6}" type="datetimeFigureOut">
              <a:rPr lang="en-US" smtClean="0"/>
              <a:t>05/06/16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93489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8AE1E-C1D1-544E-BEDE-15A80CCFD0B6}" type="datetimeFigureOut">
              <a:rPr lang="en-US" smtClean="0"/>
              <a:t>05/06/16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332292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AEA8AE1E-C1D1-544E-BEDE-15A80CCFD0B6}" type="datetimeFigureOut">
              <a:rPr lang="en-US" smtClean="0"/>
              <a:t>05/06/16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1309062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AEA8AE1E-C1D1-544E-BEDE-15A80CCFD0B6}" type="datetimeFigureOut">
              <a:rPr lang="en-US" smtClean="0"/>
              <a:t>05/06/16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23485586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A8AE1E-C1D1-544E-BEDE-15A80CCFD0B6}" type="datetimeFigureOut">
              <a:rPr lang="en-US" smtClean="0"/>
              <a:t>05/06/16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B8579-7907-AE4A-9C94-74BF5AB10338}" type="slidenum">
              <a:rPr lang="en-US" smtClean="0"/>
              <a:t>‹#›</a:t>
            </a:fld>
            <a:endParaRPr lang="en-US"/>
          </a:p>
        </p:txBody>
      </p:sp>
    </p:spTree>
    <p:extLst>
      <p:ext uri="{BB962C8B-B14F-4D97-AF65-F5344CB8AC3E}">
        <p14:creationId xmlns:p14="http://schemas.microsoft.com/office/powerpoint/2010/main" val="2720011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emf"/><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emf"/><Relationship Id="rId3"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emf"/><Relationship Id="rId3" Type="http://schemas.openxmlformats.org/officeDocument/2006/relationships/image" Target="../media/image1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emf"/><Relationship Id="rId3" Type="http://schemas.openxmlformats.org/officeDocument/2006/relationships/image" Target="../media/image1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gif"/><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f"/><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38" y="1744410"/>
            <a:ext cx="7772400" cy="1470025"/>
          </a:xfrm>
        </p:spPr>
        <p:txBody>
          <a:bodyPr/>
          <a:lstStyle/>
          <a:p>
            <a:r>
              <a:rPr lang="en-US" dirty="0" smtClean="0"/>
              <a:t>Basic statistics (with R)</a:t>
            </a:r>
            <a:endParaRPr lang="en-US" dirty="0"/>
          </a:p>
        </p:txBody>
      </p:sp>
      <p:sp>
        <p:nvSpPr>
          <p:cNvPr id="3" name="Subtitle 2"/>
          <p:cNvSpPr>
            <a:spLocks noGrp="1"/>
          </p:cNvSpPr>
          <p:nvPr>
            <p:ph type="subTitle" idx="1"/>
          </p:nvPr>
        </p:nvSpPr>
        <p:spPr/>
        <p:txBody>
          <a:bodyPr/>
          <a:lstStyle/>
          <a:p>
            <a:r>
              <a:rPr lang="en-US" dirty="0" err="1" smtClean="0"/>
              <a:t>Gib</a:t>
            </a:r>
            <a:r>
              <a:rPr lang="en-US" dirty="0" smtClean="0"/>
              <a:t> Hemani</a:t>
            </a:r>
            <a:endParaRPr lang="en-US" dirty="0"/>
          </a:p>
        </p:txBody>
      </p:sp>
      <p:pic>
        <p:nvPicPr>
          <p:cNvPr id="4" name="Picture 3" descr="uob8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012" y="5589240"/>
            <a:ext cx="3517900" cy="1016000"/>
          </a:xfrm>
          <a:prstGeom prst="rect">
            <a:avLst/>
          </a:prstGeom>
        </p:spPr>
      </p:pic>
      <p:pic>
        <p:nvPicPr>
          <p:cNvPr id="5" name="Picture 4" descr="ieu8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1440" y="5661248"/>
            <a:ext cx="2590800" cy="1016000"/>
          </a:xfrm>
          <a:prstGeom prst="rect">
            <a:avLst/>
          </a:prstGeom>
        </p:spPr>
      </p:pic>
    </p:spTree>
    <p:extLst>
      <p:ext uri="{BB962C8B-B14F-4D97-AF65-F5344CB8AC3E}">
        <p14:creationId xmlns:p14="http://schemas.microsoft.com/office/powerpoint/2010/main" val="239731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Dispersion of times</a:t>
            </a:r>
            <a:endParaRPr lang="en-US" dirty="0"/>
          </a:p>
        </p:txBody>
      </p:sp>
      <p:sp>
        <p:nvSpPr>
          <p:cNvPr id="4" name="Content Placeholder 3"/>
          <p:cNvSpPr>
            <a:spLocks noGrp="1"/>
          </p:cNvSpPr>
          <p:nvPr>
            <p:ph sz="half" idx="2"/>
          </p:nvPr>
        </p:nvSpPr>
        <p:spPr/>
        <p:txBody>
          <a:bodyPr>
            <a:normAutofit/>
          </a:bodyPr>
          <a:lstStyle/>
          <a:p>
            <a:r>
              <a:rPr lang="en-US" dirty="0" smtClean="0"/>
              <a:t>Standard deviation (</a:t>
            </a:r>
            <a:r>
              <a:rPr lang="en-US" dirty="0" err="1" smtClean="0"/>
              <a:t>σ</a:t>
            </a:r>
            <a:r>
              <a:rPr lang="en-US" dirty="0" smtClean="0"/>
              <a:t>):</a:t>
            </a:r>
          </a:p>
          <a:p>
            <a:pPr lvl="1"/>
            <a:r>
              <a:rPr lang="en-US" dirty="0" smtClean="0"/>
              <a:t>How far do individuals vary from the mean?</a:t>
            </a:r>
          </a:p>
          <a:p>
            <a:r>
              <a:rPr lang="en-US" dirty="0" smtClean="0"/>
              <a:t>Low standard deviation</a:t>
            </a:r>
          </a:p>
          <a:p>
            <a:pPr lvl="1"/>
            <a:r>
              <a:rPr lang="en-US" dirty="0" smtClean="0"/>
              <a:t>all samples are very close to the mean</a:t>
            </a:r>
          </a:p>
          <a:p>
            <a:r>
              <a:rPr lang="en-US" dirty="0" smtClean="0"/>
              <a:t>If </a:t>
            </a:r>
            <a:r>
              <a:rPr lang="en-US" dirty="0" err="1" smtClean="0"/>
              <a:t>σ</a:t>
            </a:r>
            <a:r>
              <a:rPr lang="en-US" dirty="0" smtClean="0"/>
              <a:t> = 0</a:t>
            </a:r>
          </a:p>
          <a:p>
            <a:pPr lvl="1"/>
            <a:r>
              <a:rPr lang="en-US" dirty="0" smtClean="0"/>
              <a:t>every sample is equal to the mean</a:t>
            </a:r>
            <a:endParaRPr lang="en-US" dirty="0"/>
          </a:p>
        </p:txBody>
      </p:sp>
      <p:pic>
        <p:nvPicPr>
          <p:cNvPr id="7" name="Content Placeholder 6" descr="Standard_deviation_diagram.png"/>
          <p:cNvPicPr>
            <a:picLocks noGrp="1" noChangeAspect="1"/>
          </p:cNvPicPr>
          <p:nvPr>
            <p:ph sz="half" idx="1"/>
          </p:nvPr>
        </p:nvPicPr>
        <p:blipFill>
          <a:blip r:embed="rId2">
            <a:extLst>
              <a:ext uri="{28A0092B-C50C-407E-A947-70E740481C1C}">
                <a14:useLocalDpi xmlns:a14="http://schemas.microsoft.com/office/drawing/2010/main" val="0"/>
              </a:ext>
            </a:extLst>
          </a:blip>
          <a:srcRect t="-62068" b="-62068"/>
          <a:stretch>
            <a:fillRect/>
          </a:stretch>
        </p:blipFill>
        <p:spPr>
          <a:xfrm>
            <a:off x="457200" y="274638"/>
            <a:ext cx="4038600" cy="4525963"/>
          </a:xfrm>
        </p:spPr>
      </p:pic>
      <p:pic>
        <p:nvPicPr>
          <p:cNvPr id="8" name="Picture 7" descr="normalcurv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015652"/>
            <a:ext cx="4187845" cy="2554224"/>
          </a:xfrm>
          <a:prstGeom prst="rect">
            <a:avLst/>
          </a:prstGeom>
        </p:spPr>
      </p:pic>
    </p:spTree>
    <p:extLst>
      <p:ext uri="{BB962C8B-B14F-4D97-AF65-F5344CB8AC3E}">
        <p14:creationId xmlns:p14="http://schemas.microsoft.com/office/powerpoint/2010/main" val="53556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 of the mean</a:t>
            </a:r>
            <a:endParaRPr lang="en-US" dirty="0"/>
          </a:p>
        </p:txBody>
      </p:sp>
      <p:sp>
        <p:nvSpPr>
          <p:cNvPr id="3" name="Text Placeholder 2"/>
          <p:cNvSpPr>
            <a:spLocks noGrp="1"/>
          </p:cNvSpPr>
          <p:nvPr>
            <p:ph type="body" idx="1"/>
          </p:nvPr>
        </p:nvSpPr>
        <p:spPr/>
        <p:txBody>
          <a:bodyPr/>
          <a:lstStyle/>
          <a:p>
            <a:r>
              <a:rPr lang="en-US" dirty="0" smtClean="0"/>
              <a:t>Sample mean</a:t>
            </a:r>
            <a:endParaRPr lang="en-US" dirty="0"/>
          </a:p>
        </p:txBody>
      </p:sp>
      <p:sp>
        <p:nvSpPr>
          <p:cNvPr id="6" name="Content Placeholder 5"/>
          <p:cNvSpPr>
            <a:spLocks noGrp="1"/>
          </p:cNvSpPr>
          <p:nvPr>
            <p:ph sz="quarter" idx="4"/>
          </p:nvPr>
        </p:nvSpPr>
        <p:spPr/>
        <p:txBody>
          <a:bodyPr>
            <a:normAutofit/>
          </a:bodyPr>
          <a:lstStyle/>
          <a:p>
            <a:r>
              <a:rPr lang="en-US" dirty="0" smtClean="0"/>
              <a:t>How </a:t>
            </a:r>
            <a:r>
              <a:rPr lang="en-US" dirty="0" smtClean="0">
                <a:solidFill>
                  <a:srgbClr val="FF0000"/>
                </a:solidFill>
              </a:rPr>
              <a:t>representative </a:t>
            </a:r>
            <a:r>
              <a:rPr lang="en-US" dirty="0" smtClean="0">
                <a:solidFill>
                  <a:srgbClr val="000000"/>
                </a:solidFill>
              </a:rPr>
              <a:t>of the population i</a:t>
            </a:r>
            <a:r>
              <a:rPr lang="en-US" dirty="0" smtClean="0"/>
              <a:t>s the sample?</a:t>
            </a:r>
          </a:p>
          <a:p>
            <a:r>
              <a:rPr lang="en-US" dirty="0" smtClean="0"/>
              <a:t>We have calculated the mean from 21k individuals</a:t>
            </a:r>
          </a:p>
          <a:p>
            <a:r>
              <a:rPr lang="en-US" dirty="0" smtClean="0"/>
              <a:t>What if we calculated it from</a:t>
            </a:r>
          </a:p>
          <a:p>
            <a:pPr lvl="1"/>
            <a:r>
              <a:rPr lang="en-US" dirty="0" smtClean="0"/>
              <a:t>A million individuals?</a:t>
            </a:r>
          </a:p>
          <a:p>
            <a:pPr lvl="1"/>
            <a:r>
              <a:rPr lang="en-US" dirty="0" smtClean="0"/>
              <a:t>20 individuals?</a:t>
            </a:r>
          </a:p>
          <a:p>
            <a:pPr lvl="1"/>
            <a:r>
              <a:rPr lang="en-US" dirty="0" smtClean="0"/>
              <a:t>Let’s have a look…</a:t>
            </a:r>
            <a:endParaRPr lang="en-US" dirty="0"/>
          </a:p>
        </p:txBody>
      </p:sp>
      <p:pic>
        <p:nvPicPr>
          <p:cNvPr id="5" name="Content Placeholder 4" descr="Time_all_mean.pdf"/>
          <p:cNvPicPr>
            <a:picLocks noGrp="1" noChangeAspect="1"/>
          </p:cNvPicPr>
          <p:nvPr>
            <p:ph sz="half" idx="2"/>
          </p:nvPr>
        </p:nvPicPr>
        <p:blipFill>
          <a:blip r:embed="rId2">
            <a:extLst>
              <a:ext uri="{28A0092B-C50C-407E-A947-70E740481C1C}">
                <a14:useLocalDpi xmlns:a14="http://schemas.microsoft.com/office/drawing/2010/main" val="0"/>
              </a:ext>
            </a:extLst>
          </a:blip>
          <a:srcRect l="18677" r="18677"/>
          <a:stretch>
            <a:fillRect/>
          </a:stretch>
        </p:blipFill>
        <p:spPr/>
      </p:pic>
    </p:spTree>
    <p:extLst>
      <p:ext uri="{BB962C8B-B14F-4D97-AF65-F5344CB8AC3E}">
        <p14:creationId xmlns:p14="http://schemas.microsoft.com/office/powerpoint/2010/main" val="2417730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 of the mean</a:t>
            </a:r>
            <a:endParaRPr lang="en-US" dirty="0"/>
          </a:p>
        </p:txBody>
      </p:sp>
      <p:sp>
        <p:nvSpPr>
          <p:cNvPr id="3" name="Content Placeholder 2"/>
          <p:cNvSpPr>
            <a:spLocks noGrp="1"/>
          </p:cNvSpPr>
          <p:nvPr>
            <p:ph idx="1"/>
          </p:nvPr>
        </p:nvSpPr>
        <p:spPr>
          <a:xfrm>
            <a:off x="457200" y="4623891"/>
            <a:ext cx="8229600" cy="1915340"/>
          </a:xfrm>
        </p:spPr>
        <p:txBody>
          <a:bodyPr>
            <a:normAutofit fontScale="92500" lnSpcReduction="10000"/>
          </a:bodyPr>
          <a:lstStyle/>
          <a:p>
            <a:r>
              <a:rPr lang="en-US" dirty="0" smtClean="0"/>
              <a:t>As we’d expect, the mean estimated from the sample is less accurate when the sample size (n) is small</a:t>
            </a:r>
          </a:p>
          <a:p>
            <a:r>
              <a:rPr lang="en-US" dirty="0" smtClean="0"/>
              <a:t>Standard error = </a:t>
            </a:r>
            <a:r>
              <a:rPr lang="en-US" dirty="0" err="1" smtClean="0"/>
              <a:t>σ</a:t>
            </a:r>
            <a:r>
              <a:rPr lang="en-US" dirty="0" smtClean="0"/>
              <a:t> / √n</a:t>
            </a:r>
            <a:endParaRPr lang="en-US" dirty="0"/>
          </a:p>
        </p:txBody>
      </p:sp>
      <p:pic>
        <p:nvPicPr>
          <p:cNvPr id="4" name="Picture 3" descr="error_mea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08"/>
            <a:ext cx="9144000" cy="3200400"/>
          </a:xfrm>
          <a:prstGeom prst="rect">
            <a:avLst/>
          </a:prstGeom>
        </p:spPr>
      </p:pic>
    </p:spTree>
    <p:extLst>
      <p:ext uri="{BB962C8B-B14F-4D97-AF65-F5344CB8AC3E}">
        <p14:creationId xmlns:p14="http://schemas.microsoft.com/office/powerpoint/2010/main" val="364458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rror_mea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860"/>
            <a:ext cx="9144000" cy="3200400"/>
          </a:xfrm>
          <a:prstGeom prst="rect">
            <a:avLst/>
          </a:prstGeom>
        </p:spPr>
      </p:pic>
      <p:pic>
        <p:nvPicPr>
          <p:cNvPr id="7" name="Content Placeholder 6" descr="Standard_deviation_diagram.png"/>
          <p:cNvPicPr>
            <a:picLocks noChangeAspect="1"/>
          </p:cNvPicPr>
          <p:nvPr/>
        </p:nvPicPr>
        <p:blipFill>
          <a:blip r:embed="rId3">
            <a:extLst>
              <a:ext uri="{28A0092B-C50C-407E-A947-70E740481C1C}">
                <a14:useLocalDpi xmlns:a14="http://schemas.microsoft.com/office/drawing/2010/main" val="0"/>
              </a:ext>
            </a:extLst>
          </a:blip>
          <a:srcRect t="-62068" b="-62068"/>
          <a:stretch>
            <a:fillRect/>
          </a:stretch>
        </p:blipFill>
        <p:spPr>
          <a:xfrm>
            <a:off x="275765" y="2451961"/>
            <a:ext cx="4038600" cy="4525963"/>
          </a:xfrm>
          <a:prstGeom prst="rect">
            <a:avLst/>
          </a:prstGeom>
        </p:spPr>
      </p:pic>
      <p:sp>
        <p:nvSpPr>
          <p:cNvPr id="8" name="TextBox 7"/>
          <p:cNvSpPr txBox="1"/>
          <p:nvPr/>
        </p:nvSpPr>
        <p:spPr>
          <a:xfrm>
            <a:off x="4445137" y="3568949"/>
            <a:ext cx="4513175" cy="2308324"/>
          </a:xfrm>
          <a:prstGeom prst="rect">
            <a:avLst/>
          </a:prstGeom>
          <a:noFill/>
        </p:spPr>
        <p:txBody>
          <a:bodyPr wrap="square" rtlCol="0">
            <a:spAutoFit/>
          </a:bodyPr>
          <a:lstStyle/>
          <a:p>
            <a:r>
              <a:rPr lang="en-US" dirty="0" smtClean="0"/>
              <a:t>If we took lots of samples from the population, and calculated the mean each time, and made a histogram of those means, it would make a normal distribution.</a:t>
            </a:r>
          </a:p>
          <a:p>
            <a:endParaRPr lang="en-US" dirty="0"/>
          </a:p>
          <a:p>
            <a:r>
              <a:rPr lang="en-US" dirty="0" smtClean="0"/>
              <a:t>The standard deviation of that normal distribution is the standard error of our estimate of the mean.</a:t>
            </a:r>
          </a:p>
        </p:txBody>
      </p:sp>
    </p:spTree>
    <p:extLst>
      <p:ext uri="{BB962C8B-B14F-4D97-AF65-F5344CB8AC3E}">
        <p14:creationId xmlns:p14="http://schemas.microsoft.com/office/powerpoint/2010/main" val="324061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87787"/>
            <a:ext cx="7772400" cy="4808846"/>
          </a:xfrm>
        </p:spPr>
        <p:txBody>
          <a:bodyPr/>
          <a:lstStyle/>
          <a:p>
            <a:r>
              <a:rPr lang="en-US" dirty="0" smtClean="0"/>
              <a:t>Our measurements are </a:t>
            </a:r>
            <a:r>
              <a:rPr lang="en-US" dirty="0" smtClean="0">
                <a:solidFill>
                  <a:srgbClr val="FF0000"/>
                </a:solidFill>
              </a:rPr>
              <a:t>inherently wrong</a:t>
            </a:r>
            <a:r>
              <a:rPr lang="en-US" dirty="0" smtClean="0"/>
              <a:t>, the key is to know by how much</a:t>
            </a:r>
            <a:endParaRPr lang="en-US" dirty="0"/>
          </a:p>
        </p:txBody>
      </p:sp>
    </p:spTree>
    <p:extLst>
      <p:ext uri="{BB962C8B-B14F-4D97-AF65-F5344CB8AC3E}">
        <p14:creationId xmlns:p14="http://schemas.microsoft.com/office/powerpoint/2010/main" val="50211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2684"/>
            <a:ext cx="7772400" cy="4124509"/>
          </a:xfrm>
        </p:spPr>
        <p:txBody>
          <a:bodyPr>
            <a:normAutofit/>
          </a:bodyPr>
          <a:lstStyle/>
          <a:p>
            <a:pPr algn="l"/>
            <a:r>
              <a:rPr lang="en-US" i="1" dirty="0" smtClean="0"/>
              <a:t>Few beans in this </a:t>
            </a:r>
            <a:r>
              <a:rPr lang="en-US" i="1" dirty="0" smtClean="0">
                <a:solidFill>
                  <a:srgbClr val="FF0000"/>
                </a:solidFill>
              </a:rPr>
              <a:t>handful</a:t>
            </a:r>
            <a:r>
              <a:rPr lang="en-US" i="1" dirty="0" smtClean="0"/>
              <a:t> are 	white.</a:t>
            </a:r>
            <a:br>
              <a:rPr lang="en-US" i="1" dirty="0" smtClean="0"/>
            </a:br>
            <a:r>
              <a:rPr lang="en-US" i="1" dirty="0" smtClean="0"/>
              <a:t>Most beans in the </a:t>
            </a:r>
            <a:r>
              <a:rPr lang="en-US" i="1" dirty="0" smtClean="0">
                <a:solidFill>
                  <a:srgbClr val="FF0000"/>
                </a:solidFill>
              </a:rPr>
              <a:t>bag</a:t>
            </a:r>
            <a:r>
              <a:rPr lang="en-US" i="1" dirty="0" smtClean="0"/>
              <a:t> are white.</a:t>
            </a:r>
            <a:br>
              <a:rPr lang="en-US" i="1" dirty="0" smtClean="0"/>
            </a:br>
            <a:r>
              <a:rPr lang="en-US" i="1" dirty="0" smtClean="0"/>
              <a:t>Probably, these beans were 	taken from </a:t>
            </a:r>
            <a:r>
              <a:rPr lang="en-US" i="1" dirty="0" smtClean="0">
                <a:solidFill>
                  <a:srgbClr val="FF0000"/>
                </a:solidFill>
              </a:rPr>
              <a:t>another bag</a:t>
            </a:r>
            <a:r>
              <a:rPr lang="en-US" i="1" dirty="0" smtClean="0"/>
              <a:t>.</a:t>
            </a:r>
            <a:br>
              <a:rPr lang="en-US" i="1" dirty="0" smtClean="0"/>
            </a:br>
            <a:r>
              <a:rPr lang="en-US" i="1" dirty="0"/>
              <a:t> </a:t>
            </a:r>
            <a:r>
              <a:rPr lang="en-US" i="1" dirty="0" smtClean="0"/>
              <a:t>                                        - Anon</a:t>
            </a:r>
            <a:endParaRPr lang="en-US" i="1" dirty="0"/>
          </a:p>
        </p:txBody>
      </p:sp>
      <p:sp>
        <p:nvSpPr>
          <p:cNvPr id="3" name="Subtitle 2"/>
          <p:cNvSpPr>
            <a:spLocks noGrp="1"/>
          </p:cNvSpPr>
          <p:nvPr>
            <p:ph type="subTitle" idx="1"/>
          </p:nvPr>
        </p:nvSpPr>
        <p:spPr>
          <a:xfrm>
            <a:off x="1371600" y="4854134"/>
            <a:ext cx="6400800" cy="860994"/>
          </a:xfrm>
        </p:spPr>
        <p:txBody>
          <a:bodyPr/>
          <a:lstStyle/>
          <a:p>
            <a:r>
              <a:rPr lang="en-US" dirty="0" smtClean="0"/>
              <a:t>(aka Hypothesis testing)</a:t>
            </a:r>
            <a:endParaRPr lang="en-US" dirty="0"/>
          </a:p>
        </p:txBody>
      </p:sp>
    </p:spTree>
    <p:extLst>
      <p:ext uri="{BB962C8B-B14F-4D97-AF65-F5344CB8AC3E}">
        <p14:creationId xmlns:p14="http://schemas.microsoft.com/office/powerpoint/2010/main" val="2559800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pPr marL="0" indent="0">
              <a:buNone/>
            </a:pPr>
            <a:r>
              <a:rPr lang="en-US" dirty="0" smtClean="0"/>
              <a:t>The null hypothesis (H</a:t>
            </a:r>
            <a:r>
              <a:rPr lang="en-US" baseline="-25000" dirty="0" smtClean="0"/>
              <a:t>0</a:t>
            </a:r>
            <a:r>
              <a:rPr lang="en-US" dirty="0" smtClean="0"/>
              <a:t>)</a:t>
            </a:r>
          </a:p>
          <a:p>
            <a:pPr lvl="1"/>
            <a:r>
              <a:rPr lang="en-US" dirty="0" smtClean="0"/>
              <a:t>This is the default position</a:t>
            </a:r>
          </a:p>
          <a:p>
            <a:pPr lvl="1"/>
            <a:r>
              <a:rPr lang="en-US" dirty="0" smtClean="0"/>
              <a:t>E.g. there is no effect / no relationship</a:t>
            </a:r>
          </a:p>
          <a:p>
            <a:endParaRPr lang="en-US" dirty="0"/>
          </a:p>
          <a:p>
            <a:pPr marL="0" indent="0">
              <a:buNone/>
            </a:pPr>
            <a:r>
              <a:rPr lang="en-US" dirty="0" smtClean="0"/>
              <a:t>Alternative hypothesis (H</a:t>
            </a:r>
            <a:r>
              <a:rPr lang="en-US" baseline="-25000" dirty="0" smtClean="0"/>
              <a:t>1</a:t>
            </a:r>
            <a:r>
              <a:rPr lang="en-US" dirty="0" smtClean="0"/>
              <a:t>)</a:t>
            </a:r>
          </a:p>
          <a:p>
            <a:pPr lvl="1"/>
            <a:r>
              <a:rPr lang="en-US" dirty="0" smtClean="0"/>
              <a:t>The burden of evidence lies on the data to reject the null hypothesis</a:t>
            </a:r>
          </a:p>
        </p:txBody>
      </p:sp>
    </p:spTree>
    <p:extLst>
      <p:ext uri="{BB962C8B-B14F-4D97-AF65-F5344CB8AC3E}">
        <p14:creationId xmlns:p14="http://schemas.microsoft.com/office/powerpoint/2010/main" val="1095269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examples</a:t>
            </a:r>
            <a:endParaRPr lang="en-US" dirty="0"/>
          </a:p>
        </p:txBody>
      </p:sp>
      <p:sp>
        <p:nvSpPr>
          <p:cNvPr id="3" name="Content Placeholder 2"/>
          <p:cNvSpPr>
            <a:spLocks noGrp="1"/>
          </p:cNvSpPr>
          <p:nvPr>
            <p:ph idx="1"/>
          </p:nvPr>
        </p:nvSpPr>
        <p:spPr/>
        <p:txBody>
          <a:bodyPr/>
          <a:lstStyle/>
          <a:p>
            <a:pPr marL="0" indent="0">
              <a:buNone/>
            </a:pPr>
            <a:r>
              <a:rPr lang="en-US" dirty="0" smtClean="0"/>
              <a:t>H</a:t>
            </a:r>
            <a:r>
              <a:rPr lang="en-US" baseline="-25000" dirty="0" smtClean="0"/>
              <a:t>0</a:t>
            </a:r>
            <a:r>
              <a:rPr lang="en-US" dirty="0" smtClean="0"/>
              <a:t>: The treatment has no effect</a:t>
            </a:r>
          </a:p>
          <a:p>
            <a:pPr marL="0" indent="0">
              <a:buNone/>
            </a:pPr>
            <a:r>
              <a:rPr lang="en-US" dirty="0" smtClean="0"/>
              <a:t>H</a:t>
            </a:r>
            <a:r>
              <a:rPr lang="en-US" baseline="-25000" dirty="0" smtClean="0"/>
              <a:t>1</a:t>
            </a:r>
            <a:r>
              <a:rPr lang="en-US" dirty="0" smtClean="0"/>
              <a:t>: The treatment has an effect</a:t>
            </a:r>
          </a:p>
          <a:p>
            <a:pPr marL="0" indent="0">
              <a:buNone/>
            </a:pPr>
            <a:endParaRPr lang="en-US" dirty="0"/>
          </a:p>
          <a:p>
            <a:pPr marL="0" indent="0">
              <a:buNone/>
            </a:pPr>
            <a:r>
              <a:rPr lang="en-US" dirty="0" smtClean="0"/>
              <a:t>H</a:t>
            </a:r>
            <a:r>
              <a:rPr lang="en-US" baseline="-25000" dirty="0" smtClean="0"/>
              <a:t>0</a:t>
            </a:r>
            <a:r>
              <a:rPr lang="en-US" dirty="0" smtClean="0"/>
              <a:t>: The two variables are unrelated</a:t>
            </a:r>
          </a:p>
          <a:p>
            <a:pPr marL="0" indent="0">
              <a:buNone/>
            </a:pPr>
            <a:r>
              <a:rPr lang="en-US" dirty="0" smtClean="0"/>
              <a:t>H</a:t>
            </a:r>
            <a:r>
              <a:rPr lang="en-US" baseline="-25000" dirty="0" smtClean="0"/>
              <a:t>1</a:t>
            </a:r>
            <a:r>
              <a:rPr lang="en-US" dirty="0" smtClean="0"/>
              <a:t>: The two variables are correlated</a:t>
            </a:r>
            <a:endParaRPr lang="en-US" dirty="0"/>
          </a:p>
        </p:txBody>
      </p:sp>
    </p:spTree>
    <p:extLst>
      <p:ext uri="{BB962C8B-B14F-4D97-AF65-F5344CB8AC3E}">
        <p14:creationId xmlns:p14="http://schemas.microsoft.com/office/powerpoint/2010/main" val="87885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6100165"/>
          </a:xfrm>
        </p:spPr>
        <p:txBody>
          <a:bodyPr/>
          <a:lstStyle/>
          <a:p>
            <a:r>
              <a:rPr lang="en-US" dirty="0" smtClean="0"/>
              <a:t>Assuming that the null hypothesis is true, what is the </a:t>
            </a:r>
            <a:r>
              <a:rPr lang="en-US" b="1" dirty="0" smtClean="0"/>
              <a:t>probability</a:t>
            </a:r>
            <a:r>
              <a:rPr lang="en-US" dirty="0" smtClean="0"/>
              <a:t> of observing a value </a:t>
            </a:r>
            <a:r>
              <a:rPr lang="en-US" dirty="0" smtClean="0">
                <a:solidFill>
                  <a:srgbClr val="FF0000"/>
                </a:solidFill>
              </a:rPr>
              <a:t>at least as extreme</a:t>
            </a:r>
            <a:r>
              <a:rPr lang="en-US" dirty="0" smtClean="0"/>
              <a:t> as the one we observed, simply by chance?</a:t>
            </a:r>
            <a:endParaRPr lang="en-US" dirty="0"/>
          </a:p>
        </p:txBody>
      </p:sp>
    </p:spTree>
    <p:extLst>
      <p:ext uri="{BB962C8B-B14F-4D97-AF65-F5344CB8AC3E}">
        <p14:creationId xmlns:p14="http://schemas.microsoft.com/office/powerpoint/2010/main" val="402195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effect</a:t>
            </a:r>
            <a:endParaRPr lang="en-US" dirty="0"/>
          </a:p>
        </p:txBody>
      </p:sp>
      <p:sp>
        <p:nvSpPr>
          <p:cNvPr id="3" name="Text Placeholder 2"/>
          <p:cNvSpPr>
            <a:spLocks noGrp="1"/>
          </p:cNvSpPr>
          <p:nvPr>
            <p:ph type="body" idx="1"/>
          </p:nvPr>
        </p:nvSpPr>
        <p:spPr/>
        <p:txBody>
          <a:bodyPr/>
          <a:lstStyle/>
          <a:p>
            <a:r>
              <a:rPr lang="en-US" dirty="0" smtClean="0"/>
              <a:t>Total sample</a:t>
            </a:r>
            <a:endParaRPr lang="en-US" dirty="0"/>
          </a:p>
        </p:txBody>
      </p:sp>
      <p:sp>
        <p:nvSpPr>
          <p:cNvPr id="5" name="Text Placeholder 4"/>
          <p:cNvSpPr>
            <a:spLocks noGrp="1"/>
          </p:cNvSpPr>
          <p:nvPr>
            <p:ph type="body" sz="quarter" idx="3"/>
          </p:nvPr>
        </p:nvSpPr>
        <p:spPr/>
        <p:txBody>
          <a:bodyPr/>
          <a:lstStyle/>
          <a:p>
            <a:r>
              <a:rPr lang="en-US" dirty="0" smtClean="0"/>
              <a:t>Stratified by treatment</a:t>
            </a:r>
            <a:endParaRPr lang="en-US" dirty="0"/>
          </a:p>
        </p:txBody>
      </p:sp>
      <p:pic>
        <p:nvPicPr>
          <p:cNvPr id="6" name="Content Placeholder 5" descr="Time_all_mean.pdf"/>
          <p:cNvPicPr>
            <a:picLocks noGrp="1" noChangeAspect="1"/>
          </p:cNvPicPr>
          <p:nvPr>
            <p:ph sz="half" idx="2"/>
          </p:nvPr>
        </p:nvPicPr>
        <p:blipFill>
          <a:blip r:embed="rId2">
            <a:extLst>
              <a:ext uri="{28A0092B-C50C-407E-A947-70E740481C1C}">
                <a14:useLocalDpi xmlns:a14="http://schemas.microsoft.com/office/drawing/2010/main" val="0"/>
              </a:ext>
            </a:extLst>
          </a:blip>
          <a:srcRect t="1100" b="1100"/>
          <a:stretch>
            <a:fillRect/>
          </a:stretch>
        </p:blipFill>
        <p:spPr/>
      </p:pic>
      <p:pic>
        <p:nvPicPr>
          <p:cNvPr id="8" name="Content Placeholder 7" descr="hist_Time_Drugs.pdf"/>
          <p:cNvPicPr>
            <a:picLocks noGrp="1" noChangeAspect="1"/>
          </p:cNvPicPr>
          <p:nvPr>
            <p:ph sz="quarter" idx="4"/>
          </p:nvPr>
        </p:nvPicPr>
        <p:blipFill>
          <a:blip r:embed="rId3">
            <a:extLst>
              <a:ext uri="{28A0092B-C50C-407E-A947-70E740481C1C}">
                <a14:useLocalDpi xmlns:a14="http://schemas.microsoft.com/office/drawing/2010/main" val="0"/>
              </a:ext>
            </a:extLst>
          </a:blip>
          <a:srcRect t="1119" b="1119"/>
          <a:stretch>
            <a:fillRect/>
          </a:stretch>
        </p:blipFill>
        <p:spPr>
          <a:xfrm>
            <a:off x="4645025" y="2174875"/>
            <a:ext cx="4041775" cy="3951288"/>
          </a:xfrm>
        </p:spPr>
      </p:pic>
    </p:spTree>
    <p:extLst>
      <p:ext uri="{BB962C8B-B14F-4D97-AF65-F5344CB8AC3E}">
        <p14:creationId xmlns:p14="http://schemas.microsoft.com/office/powerpoint/2010/main" val="336795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801725"/>
          </a:xfrm>
        </p:spPr>
        <p:txBody>
          <a:bodyPr>
            <a:normAutofit/>
          </a:bodyPr>
          <a:lstStyle/>
          <a:p>
            <a:r>
              <a:rPr lang="en-US" dirty="0" smtClean="0"/>
              <a:t>Statistics is the </a:t>
            </a:r>
            <a:r>
              <a:rPr lang="en-US" b="1" dirty="0" smtClean="0"/>
              <a:t>collection</a:t>
            </a:r>
            <a:r>
              <a:rPr lang="en-US" dirty="0" smtClean="0"/>
              <a:t>, </a:t>
            </a:r>
            <a:r>
              <a:rPr lang="en-US" b="1" dirty="0" err="1" smtClean="0"/>
              <a:t>organisation</a:t>
            </a:r>
            <a:r>
              <a:rPr lang="en-US" dirty="0" smtClean="0"/>
              <a:t>, </a:t>
            </a:r>
            <a:r>
              <a:rPr lang="en-US" b="1" dirty="0" smtClean="0"/>
              <a:t>presentation</a:t>
            </a:r>
            <a:r>
              <a:rPr lang="en-US" dirty="0" smtClean="0"/>
              <a:t>, </a:t>
            </a:r>
            <a:r>
              <a:rPr lang="en-US" b="1" dirty="0" smtClean="0"/>
              <a:t>analysis</a:t>
            </a:r>
            <a:r>
              <a:rPr lang="en-US" dirty="0" smtClean="0"/>
              <a:t>, and </a:t>
            </a:r>
            <a:r>
              <a:rPr lang="en-US" b="1" dirty="0" smtClean="0"/>
              <a:t>interpretation</a:t>
            </a:r>
            <a:r>
              <a:rPr lang="en-US" dirty="0" smtClean="0"/>
              <a:t> of </a:t>
            </a:r>
            <a:r>
              <a:rPr lang="en-US" b="1" dirty="0" smtClean="0">
                <a:solidFill>
                  <a:srgbClr val="FF0000"/>
                </a:solidFill>
              </a:rPr>
              <a:t>data</a:t>
            </a:r>
            <a:endParaRPr lang="en-US" b="1" dirty="0"/>
          </a:p>
        </p:txBody>
      </p:sp>
    </p:spTree>
    <p:extLst>
      <p:ext uri="{BB962C8B-B14F-4D97-AF65-F5344CB8AC3E}">
        <p14:creationId xmlns:p14="http://schemas.microsoft.com/office/powerpoint/2010/main" val="374704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effect</a:t>
            </a:r>
            <a:endParaRPr lang="en-US" dirty="0"/>
          </a:p>
        </p:txBody>
      </p:sp>
      <p:sp>
        <p:nvSpPr>
          <p:cNvPr id="3" name="Text Placeholder 2"/>
          <p:cNvSpPr>
            <a:spLocks noGrp="1"/>
          </p:cNvSpPr>
          <p:nvPr>
            <p:ph type="body" idx="1"/>
          </p:nvPr>
        </p:nvSpPr>
        <p:spPr>
          <a:xfrm>
            <a:off x="457200" y="1535113"/>
            <a:ext cx="4040188" cy="639762"/>
          </a:xfrm>
        </p:spPr>
        <p:txBody>
          <a:bodyPr/>
          <a:lstStyle/>
          <a:p>
            <a:r>
              <a:rPr lang="en-US" dirty="0" smtClean="0"/>
              <a:t>Total sample</a:t>
            </a:r>
            <a:endParaRPr lang="en-US" dirty="0"/>
          </a:p>
        </p:txBody>
      </p:sp>
      <p:sp>
        <p:nvSpPr>
          <p:cNvPr id="5" name="Text Placeholder 4"/>
          <p:cNvSpPr>
            <a:spLocks noGrp="1"/>
          </p:cNvSpPr>
          <p:nvPr>
            <p:ph type="body" sz="quarter" idx="3"/>
          </p:nvPr>
        </p:nvSpPr>
        <p:spPr/>
        <p:txBody>
          <a:bodyPr/>
          <a:lstStyle/>
          <a:p>
            <a:r>
              <a:rPr lang="en-US" dirty="0" smtClean="0"/>
              <a:t>Stratified by treatment</a:t>
            </a:r>
            <a:endParaRPr lang="en-US" dirty="0"/>
          </a:p>
        </p:txBody>
      </p:sp>
      <p:pic>
        <p:nvPicPr>
          <p:cNvPr id="6" name="Content Placeholder 5" descr="Time_all_mean.pdf"/>
          <p:cNvPicPr>
            <a:picLocks noGrp="1" noChangeAspect="1"/>
          </p:cNvPicPr>
          <p:nvPr>
            <p:ph sz="half" idx="2"/>
          </p:nvPr>
        </p:nvPicPr>
        <p:blipFill>
          <a:blip r:embed="rId2">
            <a:extLst>
              <a:ext uri="{28A0092B-C50C-407E-A947-70E740481C1C}">
                <a14:useLocalDpi xmlns:a14="http://schemas.microsoft.com/office/drawing/2010/main" val="0"/>
              </a:ext>
            </a:extLst>
          </a:blip>
          <a:srcRect t="1100" b="1100"/>
          <a:stretch>
            <a:fillRect/>
          </a:stretch>
        </p:blipFill>
        <p:spPr/>
      </p:pic>
      <p:pic>
        <p:nvPicPr>
          <p:cNvPr id="8" name="Content Placeholder 7" descr="dens_Time_Drugs.pdf"/>
          <p:cNvPicPr>
            <a:picLocks noGrp="1" noChangeAspect="1"/>
          </p:cNvPicPr>
          <p:nvPr>
            <p:ph sz="quarter" idx="4"/>
          </p:nvPr>
        </p:nvPicPr>
        <p:blipFill>
          <a:blip r:embed="rId3">
            <a:extLst>
              <a:ext uri="{28A0092B-C50C-407E-A947-70E740481C1C}">
                <a14:useLocalDpi xmlns:a14="http://schemas.microsoft.com/office/drawing/2010/main" val="0"/>
              </a:ext>
            </a:extLst>
          </a:blip>
          <a:srcRect t="1119" b="1119"/>
          <a:stretch>
            <a:fillRect/>
          </a:stretch>
        </p:blipFill>
        <p:spPr/>
      </p:pic>
    </p:spTree>
    <p:extLst>
      <p:ext uri="{BB962C8B-B14F-4D97-AF65-F5344CB8AC3E}">
        <p14:creationId xmlns:p14="http://schemas.microsoft.com/office/powerpoint/2010/main" val="124589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smtClean="0"/>
              <a:t>H</a:t>
            </a:r>
            <a:r>
              <a:rPr lang="en-US" baseline="-25000" dirty="0" smtClean="0"/>
              <a:t>0</a:t>
            </a:r>
            <a:r>
              <a:rPr lang="en-US" dirty="0" smtClean="0"/>
              <a:t>: Drugs have </a:t>
            </a:r>
            <a:r>
              <a:rPr lang="en-US" dirty="0" smtClean="0">
                <a:solidFill>
                  <a:srgbClr val="FF0000"/>
                </a:solidFill>
              </a:rPr>
              <a:t>no effect</a:t>
            </a:r>
            <a:r>
              <a:rPr lang="en-US" dirty="0" smtClean="0"/>
              <a:t> on time</a:t>
            </a:r>
            <a:br>
              <a:rPr lang="en-US" dirty="0" smtClean="0"/>
            </a:br>
            <a:r>
              <a:rPr lang="en-US" dirty="0" smtClean="0"/>
              <a:t>H</a:t>
            </a:r>
            <a:r>
              <a:rPr lang="en-US" baseline="-25000" dirty="0" smtClean="0"/>
              <a:t>1</a:t>
            </a:r>
            <a:r>
              <a:rPr lang="en-US" dirty="0" smtClean="0"/>
              <a:t>: Drugs </a:t>
            </a:r>
            <a:r>
              <a:rPr lang="en-US" dirty="0" smtClean="0">
                <a:solidFill>
                  <a:srgbClr val="FF0000"/>
                </a:solidFill>
              </a:rPr>
              <a:t>do</a:t>
            </a:r>
            <a:r>
              <a:rPr lang="en-US" dirty="0" smtClean="0"/>
              <a:t> have an effect</a:t>
            </a:r>
            <a:endParaRPr lang="en-US" dirty="0"/>
          </a:p>
        </p:txBody>
      </p:sp>
    </p:spTree>
    <p:extLst>
      <p:ext uri="{BB962C8B-B14F-4D97-AF65-F5344CB8AC3E}">
        <p14:creationId xmlns:p14="http://schemas.microsoft.com/office/powerpoint/2010/main" val="567133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09734"/>
            <a:ext cx="7772400" cy="2776465"/>
          </a:xfrm>
        </p:spPr>
        <p:txBody>
          <a:bodyPr>
            <a:normAutofit/>
          </a:bodyPr>
          <a:lstStyle/>
          <a:p>
            <a:r>
              <a:rPr lang="en-US" dirty="0" smtClean="0"/>
              <a:t>So we can </a:t>
            </a:r>
            <a:r>
              <a:rPr lang="en-US" dirty="0" smtClean="0">
                <a:solidFill>
                  <a:srgbClr val="FF0000"/>
                </a:solidFill>
              </a:rPr>
              <a:t>observe</a:t>
            </a:r>
            <a:r>
              <a:rPr lang="en-US" dirty="0" smtClean="0"/>
              <a:t> a difference between the </a:t>
            </a:r>
            <a:r>
              <a:rPr lang="en-US" b="1" dirty="0" smtClean="0"/>
              <a:t>mean values</a:t>
            </a:r>
            <a:r>
              <a:rPr lang="en-US" dirty="0" smtClean="0"/>
              <a:t> for the two groups</a:t>
            </a:r>
            <a:endParaRPr lang="en-US" dirty="0"/>
          </a:p>
        </p:txBody>
      </p:sp>
      <p:sp>
        <p:nvSpPr>
          <p:cNvPr id="3" name="Subtitle 2"/>
          <p:cNvSpPr>
            <a:spLocks noGrp="1"/>
          </p:cNvSpPr>
          <p:nvPr>
            <p:ph type="subTitle" idx="1"/>
          </p:nvPr>
        </p:nvSpPr>
        <p:spPr>
          <a:xfrm>
            <a:off x="1371600" y="4021834"/>
            <a:ext cx="6400800" cy="1459017"/>
          </a:xfrm>
        </p:spPr>
        <p:txBody>
          <a:bodyPr>
            <a:normAutofit/>
          </a:bodyPr>
          <a:lstStyle/>
          <a:p>
            <a:r>
              <a:rPr lang="en-US" dirty="0" smtClean="0"/>
              <a:t>But remember – there is error in our measurements!</a:t>
            </a:r>
          </a:p>
        </p:txBody>
      </p:sp>
    </p:spTree>
    <p:extLst>
      <p:ext uri="{BB962C8B-B14F-4D97-AF65-F5344CB8AC3E}">
        <p14:creationId xmlns:p14="http://schemas.microsoft.com/office/powerpoint/2010/main" val="123469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 our hypothesis test</a:t>
            </a:r>
            <a:endParaRPr lang="en-US" dirty="0"/>
          </a:p>
        </p:txBody>
      </p:sp>
      <p:sp>
        <p:nvSpPr>
          <p:cNvPr id="3" name="Text Placeholder 2"/>
          <p:cNvSpPr>
            <a:spLocks noGrp="1"/>
          </p:cNvSpPr>
          <p:nvPr>
            <p:ph type="body" idx="1"/>
          </p:nvPr>
        </p:nvSpPr>
        <p:spPr/>
        <p:txBody>
          <a:bodyPr/>
          <a:lstStyle/>
          <a:p>
            <a:r>
              <a:rPr lang="en-US" dirty="0" smtClean="0"/>
              <a:t>Bivariate distribution</a:t>
            </a:r>
            <a:endParaRPr lang="en-US" dirty="0"/>
          </a:p>
        </p:txBody>
      </p:sp>
      <p:sp>
        <p:nvSpPr>
          <p:cNvPr id="5" name="Text Placeholder 4"/>
          <p:cNvSpPr>
            <a:spLocks noGrp="1"/>
          </p:cNvSpPr>
          <p:nvPr>
            <p:ph type="body" sz="quarter" idx="3"/>
          </p:nvPr>
        </p:nvSpPr>
        <p:spPr/>
        <p:txBody>
          <a:bodyPr/>
          <a:lstStyle/>
          <a:p>
            <a:r>
              <a:rPr lang="en-US" dirty="0"/>
              <a:t>Estimating the </a:t>
            </a:r>
            <a:r>
              <a:rPr lang="en-US" dirty="0" smtClean="0"/>
              <a:t>means</a:t>
            </a:r>
            <a:endParaRPr lang="en-US" dirty="0"/>
          </a:p>
        </p:txBody>
      </p:sp>
      <p:pic>
        <p:nvPicPr>
          <p:cNvPr id="10" name="Content Placeholder 9" descr="error_bars.pdf"/>
          <p:cNvPicPr>
            <a:picLocks noGrp="1" noChangeAspect="1"/>
          </p:cNvPicPr>
          <p:nvPr>
            <p:ph sz="quarter" idx="4"/>
          </p:nvPr>
        </p:nvPicPr>
        <p:blipFill>
          <a:blip r:embed="rId2">
            <a:extLst>
              <a:ext uri="{28A0092B-C50C-407E-A947-70E740481C1C}">
                <a14:useLocalDpi xmlns:a14="http://schemas.microsoft.com/office/drawing/2010/main" val="0"/>
              </a:ext>
            </a:extLst>
          </a:blip>
          <a:srcRect t="1119" b="1119"/>
          <a:stretch>
            <a:fillRect/>
          </a:stretch>
        </p:blipFill>
        <p:spPr/>
      </p:pic>
      <p:pic>
        <p:nvPicPr>
          <p:cNvPr id="9" name="Content Placeholder 8" descr="dens_Time_Drugs.pdf"/>
          <p:cNvPicPr>
            <a:picLocks noGrp="1" noChangeAspect="1"/>
          </p:cNvPicPr>
          <p:nvPr>
            <p:ph sz="half" idx="2"/>
          </p:nvPr>
        </p:nvPicPr>
        <p:blipFill>
          <a:blip r:embed="rId3">
            <a:extLst>
              <a:ext uri="{28A0092B-C50C-407E-A947-70E740481C1C}">
                <a14:useLocalDpi xmlns:a14="http://schemas.microsoft.com/office/drawing/2010/main" val="0"/>
              </a:ext>
            </a:extLst>
          </a:blip>
          <a:srcRect t="1100" b="1100"/>
          <a:stretch>
            <a:fillRect/>
          </a:stretch>
        </p:blipFill>
        <p:spPr/>
      </p:pic>
    </p:spTree>
    <p:extLst>
      <p:ext uri="{BB962C8B-B14F-4D97-AF65-F5344CB8AC3E}">
        <p14:creationId xmlns:p14="http://schemas.microsoft.com/office/powerpoint/2010/main" val="1702987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7219"/>
            <a:ext cx="7772400" cy="2693232"/>
          </a:xfrm>
        </p:spPr>
        <p:txBody>
          <a:bodyPr/>
          <a:lstStyle/>
          <a:p>
            <a:r>
              <a:rPr lang="en-US" dirty="0" smtClean="0"/>
              <a:t>Statistics is useful because it can </a:t>
            </a:r>
            <a:r>
              <a:rPr lang="en-US" b="1" dirty="0" err="1" smtClean="0"/>
              <a:t>formalise</a:t>
            </a:r>
            <a:r>
              <a:rPr lang="en-US" dirty="0" smtClean="0"/>
              <a:t> our observations into </a:t>
            </a:r>
            <a:r>
              <a:rPr lang="en-US" dirty="0" smtClean="0">
                <a:solidFill>
                  <a:srgbClr val="FF0000"/>
                </a:solidFill>
              </a:rPr>
              <a:t>probabilities</a:t>
            </a:r>
            <a:endParaRPr lang="en-US" dirty="0">
              <a:solidFill>
                <a:srgbClr val="FF0000"/>
              </a:solidFill>
            </a:endParaRPr>
          </a:p>
        </p:txBody>
      </p:sp>
      <p:sp>
        <p:nvSpPr>
          <p:cNvPr id="3" name="Subtitle 2"/>
          <p:cNvSpPr>
            <a:spLocks noGrp="1"/>
          </p:cNvSpPr>
          <p:nvPr>
            <p:ph type="subTitle" idx="1"/>
          </p:nvPr>
        </p:nvSpPr>
        <p:spPr/>
        <p:txBody>
          <a:bodyPr>
            <a:normAutofit fontScale="92500" lnSpcReduction="10000"/>
          </a:bodyPr>
          <a:lstStyle/>
          <a:p>
            <a:r>
              <a:rPr lang="en-US" dirty="0" smtClean="0"/>
              <a:t>Assuming that the null hypothesis is true, what is the probability of seeing this difference between the means by chance alone?</a:t>
            </a:r>
            <a:endParaRPr lang="en-US" dirty="0"/>
          </a:p>
        </p:txBody>
      </p:sp>
    </p:spTree>
    <p:extLst>
      <p:ext uri="{BB962C8B-B14F-4D97-AF65-F5344CB8AC3E}">
        <p14:creationId xmlns:p14="http://schemas.microsoft.com/office/powerpoint/2010/main" val="722596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8559"/>
            <a:ext cx="7772400" cy="2681892"/>
          </a:xfrm>
        </p:spPr>
        <p:txBody>
          <a:bodyPr>
            <a:normAutofit fontScale="90000"/>
          </a:bodyPr>
          <a:lstStyle/>
          <a:p>
            <a:r>
              <a:rPr lang="en-US" dirty="0" smtClean="0"/>
              <a:t>So, we know the difference between the means, but </a:t>
            </a:r>
            <a:r>
              <a:rPr lang="en-US" dirty="0" smtClean="0">
                <a:solidFill>
                  <a:srgbClr val="FF0000"/>
                </a:solidFill>
              </a:rPr>
              <a:t>what is the probability of this occurring by chance</a:t>
            </a:r>
            <a:r>
              <a:rPr lang="en-US" dirty="0" smtClean="0"/>
              <a:t>?</a:t>
            </a:r>
            <a:endParaRPr lang="en-US" dirty="0"/>
          </a:p>
        </p:txBody>
      </p:sp>
      <p:sp>
        <p:nvSpPr>
          <p:cNvPr id="3" name="Subtitle 2"/>
          <p:cNvSpPr>
            <a:spLocks noGrp="1"/>
          </p:cNvSpPr>
          <p:nvPr>
            <p:ph type="subTitle" idx="1"/>
          </p:nvPr>
        </p:nvSpPr>
        <p:spPr/>
        <p:txBody>
          <a:bodyPr/>
          <a:lstStyle/>
          <a:p>
            <a:r>
              <a:rPr lang="en-US" dirty="0"/>
              <a:t>This can be calculated if we know the sample sizes and the standard deviations of the populations</a:t>
            </a:r>
          </a:p>
          <a:p>
            <a:endParaRPr lang="en-US" dirty="0"/>
          </a:p>
        </p:txBody>
      </p:sp>
    </p:spTree>
    <p:extLst>
      <p:ext uri="{BB962C8B-B14F-4D97-AF65-F5344CB8AC3E}">
        <p14:creationId xmlns:p14="http://schemas.microsoft.com/office/powerpoint/2010/main" val="2067351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-test</a:t>
            </a:r>
            <a:endParaRPr lang="en-US" dirty="0"/>
          </a:p>
        </p:txBody>
      </p:sp>
      <p:pic>
        <p:nvPicPr>
          <p:cNvPr id="5" name="Content Placeholder 4" descr="t-test.gif"/>
          <p:cNvPicPr>
            <a:picLocks noGrp="1" noChangeAspect="1"/>
          </p:cNvPicPr>
          <p:nvPr>
            <p:ph sz="half" idx="1"/>
          </p:nvPr>
        </p:nvPicPr>
        <p:blipFill>
          <a:blip r:embed="rId2">
            <a:extLst>
              <a:ext uri="{28A0092B-C50C-407E-A947-70E740481C1C}">
                <a14:useLocalDpi xmlns:a14="http://schemas.microsoft.com/office/drawing/2010/main" val="0"/>
              </a:ext>
            </a:extLst>
          </a:blip>
          <a:srcRect t="-51795" b="-51795"/>
          <a:stretch>
            <a:fillRect/>
          </a:stretch>
        </p:blipFill>
        <p:spPr>
          <a:xfrm>
            <a:off x="1099944" y="1820566"/>
            <a:ext cx="2080457" cy="2331519"/>
          </a:xfrm>
        </p:spPr>
      </p:pic>
      <p:pic>
        <p:nvPicPr>
          <p:cNvPr id="6" name="Content Placeholder 5" descr="t_pdf.png"/>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20041" b="5656"/>
          <a:stretch/>
        </p:blipFill>
        <p:spPr>
          <a:xfrm>
            <a:off x="4648200" y="1396081"/>
            <a:ext cx="4038600" cy="3695684"/>
          </a:xfrm>
        </p:spPr>
      </p:pic>
      <p:sp>
        <p:nvSpPr>
          <p:cNvPr id="7" name="TextBox 6"/>
          <p:cNvSpPr txBox="1"/>
          <p:nvPr/>
        </p:nvSpPr>
        <p:spPr>
          <a:xfrm>
            <a:off x="6792443" y="5035065"/>
            <a:ext cx="261986" cy="369332"/>
          </a:xfrm>
          <a:prstGeom prst="rect">
            <a:avLst/>
          </a:prstGeom>
          <a:noFill/>
        </p:spPr>
        <p:txBody>
          <a:bodyPr wrap="none" rtlCol="0">
            <a:spAutoFit/>
          </a:bodyPr>
          <a:lstStyle/>
          <a:p>
            <a:r>
              <a:rPr lang="en-US" dirty="0" smtClean="0"/>
              <a:t>t</a:t>
            </a:r>
            <a:endParaRPr lang="en-US" dirty="0"/>
          </a:p>
        </p:txBody>
      </p:sp>
      <p:sp>
        <p:nvSpPr>
          <p:cNvPr id="8" name="TextBox 7"/>
          <p:cNvSpPr txBox="1"/>
          <p:nvPr/>
        </p:nvSpPr>
        <p:spPr>
          <a:xfrm>
            <a:off x="1009228" y="1739950"/>
            <a:ext cx="2824135" cy="369332"/>
          </a:xfrm>
          <a:prstGeom prst="rect">
            <a:avLst/>
          </a:prstGeom>
          <a:noFill/>
        </p:spPr>
        <p:txBody>
          <a:bodyPr wrap="none" rtlCol="0">
            <a:spAutoFit/>
          </a:bodyPr>
          <a:lstStyle/>
          <a:p>
            <a:r>
              <a:rPr lang="en-US" dirty="0" smtClean="0"/>
              <a:t>How to calculate the t-value</a:t>
            </a:r>
            <a:endParaRPr lang="en-US" dirty="0"/>
          </a:p>
        </p:txBody>
      </p:sp>
      <p:sp>
        <p:nvSpPr>
          <p:cNvPr id="9" name="TextBox 8"/>
          <p:cNvSpPr txBox="1"/>
          <p:nvPr/>
        </p:nvSpPr>
        <p:spPr>
          <a:xfrm>
            <a:off x="5386328" y="1723714"/>
            <a:ext cx="2713678" cy="369332"/>
          </a:xfrm>
          <a:prstGeom prst="rect">
            <a:avLst/>
          </a:prstGeom>
          <a:noFill/>
        </p:spPr>
        <p:txBody>
          <a:bodyPr wrap="none" rtlCol="0">
            <a:spAutoFit/>
          </a:bodyPr>
          <a:lstStyle/>
          <a:p>
            <a:r>
              <a:rPr lang="en-US" dirty="0" smtClean="0"/>
              <a:t>The distribution of t-values</a:t>
            </a:r>
            <a:endParaRPr lang="en-US" dirty="0"/>
          </a:p>
        </p:txBody>
      </p:sp>
      <p:sp>
        <p:nvSpPr>
          <p:cNvPr id="10" name="TextBox 9"/>
          <p:cNvSpPr txBox="1"/>
          <p:nvPr/>
        </p:nvSpPr>
        <p:spPr>
          <a:xfrm>
            <a:off x="317510" y="3991759"/>
            <a:ext cx="4104949" cy="2585323"/>
          </a:xfrm>
          <a:prstGeom prst="rect">
            <a:avLst/>
          </a:prstGeom>
          <a:noFill/>
        </p:spPr>
        <p:txBody>
          <a:bodyPr wrap="square" rtlCol="0">
            <a:spAutoFit/>
          </a:bodyPr>
          <a:lstStyle/>
          <a:p>
            <a:r>
              <a:rPr lang="en-US" dirty="0" smtClean="0"/>
              <a:t>For argument’s sake, let’s say our treatment had </a:t>
            </a:r>
            <a:r>
              <a:rPr lang="en-US" b="1" dirty="0" smtClean="0"/>
              <a:t>no effect on the mean</a:t>
            </a:r>
            <a:r>
              <a:rPr lang="en-US" dirty="0" smtClean="0"/>
              <a:t>, and we:</a:t>
            </a:r>
          </a:p>
          <a:p>
            <a:pPr marL="342900" indent="-342900">
              <a:buAutoNum type="arabicPeriod"/>
            </a:pPr>
            <a:r>
              <a:rPr lang="en-US" dirty="0"/>
              <a:t>s</a:t>
            </a:r>
            <a:r>
              <a:rPr lang="en-US" dirty="0" smtClean="0"/>
              <a:t>ample X</a:t>
            </a:r>
            <a:r>
              <a:rPr lang="en-US" baseline="-25000" dirty="0" smtClean="0"/>
              <a:t>1</a:t>
            </a:r>
            <a:r>
              <a:rPr lang="en-US" dirty="0" smtClean="0"/>
              <a:t> and X</a:t>
            </a:r>
            <a:r>
              <a:rPr lang="en-US" baseline="-25000" dirty="0" smtClean="0"/>
              <a:t>2</a:t>
            </a:r>
            <a:r>
              <a:rPr lang="en-US" dirty="0" smtClean="0"/>
              <a:t> lots of times and calculate t, and then</a:t>
            </a:r>
          </a:p>
          <a:p>
            <a:pPr marL="342900" indent="-342900">
              <a:buAutoNum type="arabicPeriod"/>
            </a:pPr>
            <a:r>
              <a:rPr lang="en-US" dirty="0" smtClean="0"/>
              <a:t>make a histogram of all the t values from these samples, </a:t>
            </a:r>
          </a:p>
          <a:p>
            <a:r>
              <a:rPr lang="en-US" dirty="0" smtClean="0"/>
              <a:t>then we will get a distribution of t-values like the one on the right</a:t>
            </a:r>
            <a:endParaRPr lang="en-US" dirty="0"/>
          </a:p>
        </p:txBody>
      </p:sp>
      <p:sp>
        <p:nvSpPr>
          <p:cNvPr id="11" name="TextBox 10"/>
          <p:cNvSpPr txBox="1"/>
          <p:nvPr/>
        </p:nvSpPr>
        <p:spPr>
          <a:xfrm>
            <a:off x="4648200" y="5404397"/>
            <a:ext cx="4038600" cy="1477328"/>
          </a:xfrm>
          <a:prstGeom prst="rect">
            <a:avLst/>
          </a:prstGeom>
          <a:noFill/>
        </p:spPr>
        <p:txBody>
          <a:bodyPr wrap="square" rtlCol="0">
            <a:spAutoFit/>
          </a:bodyPr>
          <a:lstStyle/>
          <a:p>
            <a:r>
              <a:rPr lang="en-US" dirty="0" smtClean="0"/>
              <a:t>If the t-value from our experiment is in an extreme tail such that only 5% or less of all other t-values fall there too, typically this result is often deemed </a:t>
            </a:r>
            <a:r>
              <a:rPr lang="en-US" dirty="0" smtClean="0">
                <a:solidFill>
                  <a:srgbClr val="FF0000"/>
                </a:solidFill>
              </a:rPr>
              <a:t>significant</a:t>
            </a:r>
            <a:endParaRPr lang="en-US" dirty="0">
              <a:solidFill>
                <a:srgbClr val="FF0000"/>
              </a:solidFill>
            </a:endParaRPr>
          </a:p>
        </p:txBody>
      </p:sp>
    </p:spTree>
    <p:extLst>
      <p:ext uri="{BB962C8B-B14F-4D97-AF65-F5344CB8AC3E}">
        <p14:creationId xmlns:p14="http://schemas.microsoft.com/office/powerpoint/2010/main" val="2609152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7536"/>
            <a:ext cx="7772400" cy="4276801"/>
          </a:xfrm>
        </p:spPr>
        <p:txBody>
          <a:bodyPr>
            <a:normAutofit fontScale="90000"/>
          </a:bodyPr>
          <a:lstStyle/>
          <a:p>
            <a:r>
              <a:rPr lang="en-US" dirty="0"/>
              <a:t>A</a:t>
            </a:r>
            <a:r>
              <a:rPr lang="en-US" dirty="0" smtClean="0"/>
              <a:t> </a:t>
            </a:r>
            <a:r>
              <a:rPr lang="en-US" b="1" dirty="0" smtClean="0"/>
              <a:t>p-value</a:t>
            </a:r>
            <a:r>
              <a:rPr lang="en-US" b="1" i="1" dirty="0" smtClean="0"/>
              <a:t> </a:t>
            </a:r>
            <a:r>
              <a:rPr lang="en-US" dirty="0" smtClean="0"/>
              <a:t>is another way of saying, if we did this experiment 100 times, </a:t>
            </a:r>
            <a:r>
              <a:rPr lang="en-US" dirty="0" smtClean="0">
                <a:solidFill>
                  <a:srgbClr val="FF0000"/>
                </a:solidFill>
              </a:rPr>
              <a:t>and the null hypothesis were true</a:t>
            </a:r>
            <a:r>
              <a:rPr lang="en-US" dirty="0" smtClean="0"/>
              <a:t>, what proportion of times would the difference in means be this extreme? </a:t>
            </a:r>
            <a:endParaRPr lang="en-US" dirty="0"/>
          </a:p>
        </p:txBody>
      </p:sp>
      <p:sp>
        <p:nvSpPr>
          <p:cNvPr id="3" name="Subtitle 2"/>
          <p:cNvSpPr>
            <a:spLocks noGrp="1"/>
          </p:cNvSpPr>
          <p:nvPr>
            <p:ph type="subTitle" idx="1"/>
          </p:nvPr>
        </p:nvSpPr>
        <p:spPr>
          <a:xfrm>
            <a:off x="1371600" y="5074088"/>
            <a:ext cx="6400800" cy="1752600"/>
          </a:xfrm>
        </p:spPr>
        <p:txBody>
          <a:bodyPr/>
          <a:lstStyle/>
          <a:p>
            <a:r>
              <a:rPr lang="en-US" dirty="0" smtClean="0"/>
              <a:t>A p-value of 0.05 literally means that we might expect to see an effect this extreme in 1 out of 20 experiments</a:t>
            </a:r>
            <a:endParaRPr lang="en-US" dirty="0"/>
          </a:p>
        </p:txBody>
      </p:sp>
    </p:spTree>
    <p:extLst>
      <p:ext uri="{BB962C8B-B14F-4D97-AF65-F5344CB8AC3E}">
        <p14:creationId xmlns:p14="http://schemas.microsoft.com/office/powerpoint/2010/main" val="3546612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do drugs improve performance?</a:t>
            </a:r>
            <a:endParaRPr lang="en-US" dirty="0"/>
          </a:p>
        </p:txBody>
      </p:sp>
      <p:pic>
        <p:nvPicPr>
          <p:cNvPr id="7" name="Content Placeholder 6" descr="error_bars.pdf"/>
          <p:cNvPicPr>
            <a:picLocks noGrp="1" noChangeAspect="1"/>
          </p:cNvPicPr>
          <p:nvPr>
            <p:ph sz="half" idx="2"/>
          </p:nvPr>
        </p:nvPicPr>
        <p:blipFill>
          <a:blip r:embed="rId2">
            <a:extLst>
              <a:ext uri="{28A0092B-C50C-407E-A947-70E740481C1C}">
                <a14:useLocalDpi xmlns:a14="http://schemas.microsoft.com/office/drawing/2010/main" val="0"/>
              </a:ext>
            </a:extLst>
          </a:blip>
          <a:srcRect t="1100" b="1100"/>
          <a:stretch>
            <a:fillRect/>
          </a:stretch>
        </p:blipFill>
        <p:spPr>
          <a:xfrm>
            <a:off x="2441700" y="1154255"/>
            <a:ext cx="4040188" cy="3951288"/>
          </a:xfrm>
        </p:spPr>
      </p:pic>
      <p:graphicFrame>
        <p:nvGraphicFramePr>
          <p:cNvPr id="8" name="Content Placeholder 7"/>
          <p:cNvGraphicFramePr>
            <a:graphicFrameLocks noGrp="1"/>
          </p:cNvGraphicFramePr>
          <p:nvPr>
            <p:ph sz="quarter" idx="4"/>
            <p:extLst>
              <p:ext uri="{D42A27DB-BD31-4B8C-83A1-F6EECF244321}">
                <p14:modId xmlns:p14="http://schemas.microsoft.com/office/powerpoint/2010/main" val="1374682376"/>
              </p:ext>
            </p:extLst>
          </p:nvPr>
        </p:nvGraphicFramePr>
        <p:xfrm>
          <a:off x="721288" y="5105543"/>
          <a:ext cx="7443250" cy="1435528"/>
        </p:xfrm>
        <a:graphic>
          <a:graphicData uri="http://schemas.openxmlformats.org/drawingml/2006/table">
            <a:tbl>
              <a:tblPr firstRow="1" bandRow="1">
                <a:tableStyleId>{5C22544A-7EE6-4342-B048-85BDC9FD1C3A}</a:tableStyleId>
              </a:tblPr>
              <a:tblGrid>
                <a:gridCol w="1488650"/>
                <a:gridCol w="1488650"/>
                <a:gridCol w="1488650"/>
                <a:gridCol w="1488650"/>
                <a:gridCol w="1488650"/>
              </a:tblGrid>
              <a:tr h="397724">
                <a:tc>
                  <a:txBody>
                    <a:bodyPr/>
                    <a:lstStyle/>
                    <a:p>
                      <a:r>
                        <a:rPr lang="en-US" dirty="0" smtClean="0"/>
                        <a:t>Sample size</a:t>
                      </a:r>
                      <a:endParaRPr lang="en-US" dirty="0"/>
                    </a:p>
                  </a:txBody>
                  <a:tcPr/>
                </a:tc>
                <a:tc>
                  <a:txBody>
                    <a:bodyPr/>
                    <a:lstStyle/>
                    <a:p>
                      <a:r>
                        <a:rPr lang="en-US" dirty="0" smtClean="0"/>
                        <a:t>Mean</a:t>
                      </a:r>
                      <a:r>
                        <a:rPr lang="en-US" baseline="0" dirty="0" smtClean="0"/>
                        <a:t> difference</a:t>
                      </a:r>
                      <a:endParaRPr lang="en-US" dirty="0"/>
                    </a:p>
                  </a:txBody>
                  <a:tcPr/>
                </a:tc>
                <a:tc>
                  <a:txBody>
                    <a:bodyPr/>
                    <a:lstStyle/>
                    <a:p>
                      <a:r>
                        <a:rPr lang="en-US" dirty="0" smtClean="0"/>
                        <a:t>Standard errors</a:t>
                      </a:r>
                      <a:endParaRPr lang="en-US" dirty="0"/>
                    </a:p>
                  </a:txBody>
                  <a:tcPr/>
                </a:tc>
                <a:tc>
                  <a:txBody>
                    <a:bodyPr/>
                    <a:lstStyle/>
                    <a:p>
                      <a:r>
                        <a:rPr lang="en-US" dirty="0" smtClean="0"/>
                        <a:t>t-value</a:t>
                      </a:r>
                      <a:endParaRPr lang="en-US" dirty="0"/>
                    </a:p>
                  </a:txBody>
                  <a:tcPr/>
                </a:tc>
                <a:tc>
                  <a:txBody>
                    <a:bodyPr/>
                    <a:lstStyle/>
                    <a:p>
                      <a:r>
                        <a:rPr lang="en-US" dirty="0" smtClean="0"/>
                        <a:t>P-value</a:t>
                      </a:r>
                      <a:endParaRPr lang="en-US" dirty="0"/>
                    </a:p>
                  </a:txBody>
                  <a:tcPr/>
                </a:tc>
              </a:tr>
              <a:tr h="397724">
                <a:tc>
                  <a:txBody>
                    <a:bodyPr/>
                    <a:lstStyle/>
                    <a:p>
                      <a:r>
                        <a:rPr lang="en-US" dirty="0" smtClean="0"/>
                        <a:t>10</a:t>
                      </a:r>
                      <a:endParaRPr lang="en-US" dirty="0"/>
                    </a:p>
                  </a:txBody>
                  <a:tcPr/>
                </a:tc>
                <a:tc>
                  <a:txBody>
                    <a:bodyPr/>
                    <a:lstStyle/>
                    <a:p>
                      <a:r>
                        <a:rPr lang="en-US" dirty="0" smtClean="0"/>
                        <a:t>0.29</a:t>
                      </a:r>
                      <a:endParaRPr lang="en-US" dirty="0"/>
                    </a:p>
                  </a:txBody>
                  <a:tcPr/>
                </a:tc>
                <a:tc>
                  <a:txBody>
                    <a:bodyPr/>
                    <a:lstStyle/>
                    <a:p>
                      <a:r>
                        <a:rPr lang="en-US" dirty="0" smtClean="0"/>
                        <a:t>0.41, 0.71</a:t>
                      </a:r>
                      <a:endParaRPr lang="en-US" dirty="0"/>
                    </a:p>
                  </a:txBody>
                  <a:tcPr/>
                </a:tc>
                <a:tc>
                  <a:txBody>
                    <a:bodyPr/>
                    <a:lstStyle/>
                    <a:p>
                      <a:r>
                        <a:rPr lang="en-US" dirty="0" smtClean="0"/>
                        <a:t>0.74</a:t>
                      </a:r>
                      <a:endParaRPr lang="en-US" dirty="0"/>
                    </a:p>
                  </a:txBody>
                  <a:tcPr/>
                </a:tc>
                <a:tc>
                  <a:txBody>
                    <a:bodyPr/>
                    <a:lstStyle/>
                    <a:p>
                      <a:r>
                        <a:rPr lang="en-US" dirty="0" smtClean="0"/>
                        <a:t>0.48</a:t>
                      </a:r>
                      <a:endParaRPr lang="en-US" dirty="0"/>
                    </a:p>
                  </a:txBody>
                  <a:tcPr/>
                </a:tc>
              </a:tr>
              <a:tr h="397724">
                <a:tc>
                  <a:txBody>
                    <a:bodyPr/>
                    <a:lstStyle/>
                    <a:p>
                      <a:r>
                        <a:rPr lang="en-US" dirty="0" smtClean="0"/>
                        <a:t>1000</a:t>
                      </a:r>
                      <a:endParaRPr lang="en-US" dirty="0"/>
                    </a:p>
                  </a:txBody>
                  <a:tcPr/>
                </a:tc>
                <a:tc>
                  <a:txBody>
                    <a:bodyPr/>
                    <a:lstStyle/>
                    <a:p>
                      <a:r>
                        <a:rPr lang="en-US" dirty="0" smtClean="0"/>
                        <a:t>0.94</a:t>
                      </a:r>
                      <a:endParaRPr lang="en-US" dirty="0"/>
                    </a:p>
                  </a:txBody>
                  <a:tcPr/>
                </a:tc>
                <a:tc>
                  <a:txBody>
                    <a:bodyPr/>
                    <a:lstStyle/>
                    <a:p>
                      <a:r>
                        <a:rPr lang="en-US" dirty="0" smtClean="0"/>
                        <a:t>0.03,</a:t>
                      </a:r>
                      <a:r>
                        <a:rPr lang="en-US" baseline="0" dirty="0" smtClean="0"/>
                        <a:t> 0.03</a:t>
                      </a:r>
                      <a:endParaRPr lang="en-US" dirty="0"/>
                    </a:p>
                  </a:txBody>
                  <a:tcPr/>
                </a:tc>
                <a:tc>
                  <a:txBody>
                    <a:bodyPr/>
                    <a:lstStyle/>
                    <a:p>
                      <a:r>
                        <a:rPr lang="en-US" dirty="0" smtClean="0"/>
                        <a:t>22.7</a:t>
                      </a:r>
                      <a:endParaRPr lang="en-US" dirty="0"/>
                    </a:p>
                  </a:txBody>
                  <a:tcPr/>
                </a:tc>
                <a:tc>
                  <a:txBody>
                    <a:bodyPr/>
                    <a:lstStyle/>
                    <a:p>
                      <a:r>
                        <a:rPr lang="en-US" dirty="0" smtClean="0"/>
                        <a:t>1e-91</a:t>
                      </a:r>
                      <a:endParaRPr lang="en-US" dirty="0"/>
                    </a:p>
                  </a:txBody>
                  <a:tcPr/>
                </a:tc>
              </a:tr>
            </a:tbl>
          </a:graphicData>
        </a:graphic>
      </p:graphicFrame>
    </p:spTree>
    <p:extLst>
      <p:ext uri="{BB962C8B-B14F-4D97-AF65-F5344CB8AC3E}">
        <p14:creationId xmlns:p14="http://schemas.microsoft.com/office/powerpoint/2010/main" val="4085737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Linear regression</a:t>
            </a:r>
            <a:endParaRPr lang="en-US" dirty="0"/>
          </a:p>
        </p:txBody>
      </p:sp>
    </p:spTree>
    <p:extLst>
      <p:ext uri="{BB962C8B-B14F-4D97-AF65-F5344CB8AC3E}">
        <p14:creationId xmlns:p14="http://schemas.microsoft.com/office/powerpoint/2010/main" val="304437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6167983"/>
          </a:xfrm>
        </p:spPr>
        <p:txBody>
          <a:bodyPr>
            <a:normAutofit/>
          </a:bodyPr>
          <a:lstStyle/>
          <a:p>
            <a:r>
              <a:rPr lang="en-US" dirty="0" smtClean="0"/>
              <a:t>Before performing any experiment it is </a:t>
            </a:r>
            <a:r>
              <a:rPr lang="en-US" dirty="0" smtClean="0">
                <a:solidFill>
                  <a:srgbClr val="FF0000"/>
                </a:solidFill>
              </a:rPr>
              <a:t>crucial</a:t>
            </a:r>
            <a:r>
              <a:rPr lang="en-US" dirty="0" smtClean="0"/>
              <a:t> that the outcome falls into a statistical framework</a:t>
            </a:r>
            <a:br>
              <a:rPr lang="en-US" dirty="0" smtClean="0"/>
            </a:br>
            <a:r>
              <a:rPr lang="en-US" dirty="0" smtClean="0"/>
              <a:t> </a:t>
            </a:r>
            <a:r>
              <a:rPr lang="en-US" dirty="0"/>
              <a:t/>
            </a:r>
            <a:br>
              <a:rPr lang="en-US" dirty="0"/>
            </a:br>
            <a:r>
              <a:rPr lang="en-US" b="1" dirty="0" smtClean="0"/>
              <a:t>“To what scientific question is this experiment the answer?”</a:t>
            </a:r>
            <a:br>
              <a:rPr lang="en-US" b="1" dirty="0" smtClean="0"/>
            </a:br>
            <a:r>
              <a:rPr lang="en-US" b="1" dirty="0" smtClean="0"/>
              <a:t/>
            </a:r>
            <a:br>
              <a:rPr lang="en-US" b="1" dirty="0" smtClean="0"/>
            </a:br>
            <a:r>
              <a:rPr lang="en-US" b="1" dirty="0" smtClean="0"/>
              <a:t>“How confident am I going to be of the result?”</a:t>
            </a:r>
            <a:endParaRPr lang="en-US" b="1" dirty="0"/>
          </a:p>
        </p:txBody>
      </p:sp>
    </p:spTree>
    <p:extLst>
      <p:ext uri="{BB962C8B-B14F-4D97-AF65-F5344CB8AC3E}">
        <p14:creationId xmlns:p14="http://schemas.microsoft.com/office/powerpoint/2010/main" val="36615850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g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09252"/>
            <a:ext cx="6388100" cy="6388100"/>
          </a:xfrm>
          <a:prstGeom prst="rect">
            <a:avLst/>
          </a:prstGeom>
        </p:spPr>
      </p:pic>
      <p:sp>
        <p:nvSpPr>
          <p:cNvPr id="5" name="TextBox 4"/>
          <p:cNvSpPr txBox="1"/>
          <p:nvPr/>
        </p:nvSpPr>
        <p:spPr>
          <a:xfrm>
            <a:off x="251520" y="226602"/>
            <a:ext cx="1393831" cy="369332"/>
          </a:xfrm>
          <a:prstGeom prst="rect">
            <a:avLst/>
          </a:prstGeom>
          <a:noFill/>
        </p:spPr>
        <p:txBody>
          <a:bodyPr wrap="none" rtlCol="0">
            <a:spAutoFit/>
          </a:bodyPr>
          <a:lstStyle/>
          <a:p>
            <a:r>
              <a:rPr lang="en-US" dirty="0" smtClean="0"/>
              <a:t>y = a + </a:t>
            </a:r>
            <a:r>
              <a:rPr lang="en-US" dirty="0" err="1" smtClean="0"/>
              <a:t>bx</a:t>
            </a:r>
            <a:r>
              <a:rPr lang="en-US" dirty="0" smtClean="0"/>
              <a:t> + e</a:t>
            </a:r>
            <a:endParaRPr lang="en-US" dirty="0"/>
          </a:p>
        </p:txBody>
      </p:sp>
    </p:spTree>
    <p:extLst>
      <p:ext uri="{BB962C8B-B14F-4D97-AF65-F5344CB8AC3E}">
        <p14:creationId xmlns:p14="http://schemas.microsoft.com/office/powerpoint/2010/main" val="733126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g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09252"/>
            <a:ext cx="6388100" cy="6388100"/>
          </a:xfrm>
          <a:prstGeom prst="rect">
            <a:avLst/>
          </a:prstGeom>
        </p:spPr>
      </p:pic>
      <p:sp>
        <p:nvSpPr>
          <p:cNvPr id="3" name="TextBox 2"/>
          <p:cNvSpPr txBox="1"/>
          <p:nvPr/>
        </p:nvSpPr>
        <p:spPr>
          <a:xfrm>
            <a:off x="251520" y="226602"/>
            <a:ext cx="1393831" cy="369332"/>
          </a:xfrm>
          <a:prstGeom prst="rect">
            <a:avLst/>
          </a:prstGeom>
          <a:noFill/>
        </p:spPr>
        <p:txBody>
          <a:bodyPr wrap="none" rtlCol="0">
            <a:spAutoFit/>
          </a:bodyPr>
          <a:lstStyle/>
          <a:p>
            <a:r>
              <a:rPr lang="en-US" dirty="0" smtClean="0"/>
              <a:t>y = a + </a:t>
            </a:r>
            <a:r>
              <a:rPr lang="en-US" dirty="0" err="1" smtClean="0"/>
              <a:t>bx</a:t>
            </a:r>
            <a:r>
              <a:rPr lang="en-US" dirty="0" smtClean="0"/>
              <a:t> + e</a:t>
            </a:r>
            <a:endParaRPr lang="en-US" dirty="0"/>
          </a:p>
        </p:txBody>
      </p:sp>
    </p:spTree>
    <p:extLst>
      <p:ext uri="{BB962C8B-B14F-4D97-AF65-F5344CB8AC3E}">
        <p14:creationId xmlns:p14="http://schemas.microsoft.com/office/powerpoint/2010/main" val="1582530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g3.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09252"/>
            <a:ext cx="6388100" cy="6388100"/>
          </a:xfrm>
          <a:prstGeom prst="rect">
            <a:avLst/>
          </a:prstGeom>
        </p:spPr>
      </p:pic>
      <p:sp>
        <p:nvSpPr>
          <p:cNvPr id="3" name="TextBox 2"/>
          <p:cNvSpPr txBox="1"/>
          <p:nvPr/>
        </p:nvSpPr>
        <p:spPr>
          <a:xfrm>
            <a:off x="251520" y="226602"/>
            <a:ext cx="1393831" cy="369332"/>
          </a:xfrm>
          <a:prstGeom prst="rect">
            <a:avLst/>
          </a:prstGeom>
          <a:noFill/>
        </p:spPr>
        <p:txBody>
          <a:bodyPr wrap="none" rtlCol="0">
            <a:spAutoFit/>
          </a:bodyPr>
          <a:lstStyle/>
          <a:p>
            <a:r>
              <a:rPr lang="en-US" dirty="0" smtClean="0"/>
              <a:t>y = a + </a:t>
            </a:r>
            <a:r>
              <a:rPr lang="en-US" dirty="0" err="1" smtClean="0"/>
              <a:t>bx</a:t>
            </a:r>
            <a:r>
              <a:rPr lang="en-US" dirty="0" smtClean="0"/>
              <a:t> + e</a:t>
            </a:r>
            <a:endParaRPr lang="en-US" dirty="0"/>
          </a:p>
        </p:txBody>
      </p:sp>
      <p:sp>
        <p:nvSpPr>
          <p:cNvPr id="4" name="TextBox 3"/>
          <p:cNvSpPr txBox="1"/>
          <p:nvPr/>
        </p:nvSpPr>
        <p:spPr>
          <a:xfrm>
            <a:off x="251520" y="1052736"/>
            <a:ext cx="1470249" cy="369332"/>
          </a:xfrm>
          <a:prstGeom prst="rect">
            <a:avLst/>
          </a:prstGeom>
          <a:noFill/>
        </p:spPr>
        <p:txBody>
          <a:bodyPr wrap="none" rtlCol="0">
            <a:spAutoFit/>
          </a:bodyPr>
          <a:lstStyle/>
          <a:p>
            <a:r>
              <a:rPr lang="en-US" dirty="0" smtClean="0"/>
              <a:t>RSS = sum(e</a:t>
            </a:r>
            <a:r>
              <a:rPr lang="en-US" baseline="30000" dirty="0" smtClean="0"/>
              <a:t>2</a:t>
            </a:r>
            <a:r>
              <a:rPr lang="en-US" dirty="0"/>
              <a:t>)</a:t>
            </a:r>
            <a:r>
              <a:rPr lang="en-US" dirty="0" smtClean="0"/>
              <a:t> </a:t>
            </a:r>
            <a:endParaRPr lang="en-US" dirty="0"/>
          </a:p>
        </p:txBody>
      </p:sp>
    </p:spTree>
    <p:extLst>
      <p:ext uri="{BB962C8B-B14F-4D97-AF65-F5344CB8AC3E}">
        <p14:creationId xmlns:p14="http://schemas.microsoft.com/office/powerpoint/2010/main" val="342989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rotWithShape="1">
          <a:blip r:embed="rId2"/>
          <a:srcRect l="3225" t="-28585" b="-28585"/>
          <a:stretch/>
        </p:blipFill>
        <p:spPr>
          <a:xfrm>
            <a:off x="1331640" y="158923"/>
            <a:ext cx="7211144" cy="7284652"/>
          </a:xfrm>
          <a:prstGeom prst="rect">
            <a:avLst/>
          </a:prstGeom>
        </p:spPr>
      </p:pic>
      <p:sp>
        <p:nvSpPr>
          <p:cNvPr id="3" name="TextBox 2"/>
          <p:cNvSpPr txBox="1"/>
          <p:nvPr/>
        </p:nvSpPr>
        <p:spPr>
          <a:xfrm>
            <a:off x="107504" y="158923"/>
            <a:ext cx="2376264" cy="923330"/>
          </a:xfrm>
          <a:prstGeom prst="rect">
            <a:avLst/>
          </a:prstGeom>
          <a:noFill/>
        </p:spPr>
        <p:txBody>
          <a:bodyPr wrap="square" rtlCol="0">
            <a:spAutoFit/>
          </a:bodyPr>
          <a:lstStyle/>
          <a:p>
            <a:r>
              <a:rPr lang="en-US" dirty="0" smtClean="0"/>
              <a:t>Linear regression for a SNP against a continuous outcome</a:t>
            </a:r>
            <a:endParaRPr lang="en-US" dirty="0"/>
          </a:p>
        </p:txBody>
      </p:sp>
      <p:sp>
        <p:nvSpPr>
          <p:cNvPr id="4" name="TextBox 3"/>
          <p:cNvSpPr txBox="1"/>
          <p:nvPr/>
        </p:nvSpPr>
        <p:spPr>
          <a:xfrm>
            <a:off x="251520" y="6453336"/>
            <a:ext cx="8595510" cy="369332"/>
          </a:xfrm>
          <a:prstGeom prst="rect">
            <a:avLst/>
          </a:prstGeom>
          <a:noFill/>
        </p:spPr>
        <p:txBody>
          <a:bodyPr wrap="none" rtlCol="0">
            <a:spAutoFit/>
          </a:bodyPr>
          <a:lstStyle/>
          <a:p>
            <a:r>
              <a:rPr lang="en-US" dirty="0" smtClean="0"/>
              <a:t>Note – the points have been ‘jittered’ – they are actually all on top of each other on 0/1/2</a:t>
            </a:r>
            <a:endParaRPr lang="en-US" dirty="0"/>
          </a:p>
        </p:txBody>
      </p:sp>
    </p:spTree>
    <p:extLst>
      <p:ext uri="{BB962C8B-B14F-4D97-AF65-F5344CB8AC3E}">
        <p14:creationId xmlns:p14="http://schemas.microsoft.com/office/powerpoint/2010/main" val="1585941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t>
            </a:r>
            <a:r>
              <a:rPr lang="en-US" dirty="0" err="1" smtClean="0"/>
              <a:t>vs</a:t>
            </a:r>
            <a:r>
              <a:rPr lang="en-US" dirty="0" smtClean="0"/>
              <a:t> false discoveries</a:t>
            </a:r>
            <a:endParaRPr lang="en-US" dirty="0"/>
          </a:p>
        </p:txBody>
      </p:sp>
      <p:pic>
        <p:nvPicPr>
          <p:cNvPr id="4" name="Content Placeholder 3" descr="ncp.gif"/>
          <p:cNvPicPr>
            <a:picLocks noGrp="1" noChangeAspect="1"/>
          </p:cNvPicPr>
          <p:nvPr>
            <p:ph idx="1"/>
          </p:nvPr>
        </p:nvPicPr>
        <p:blipFill rotWithShape="1">
          <a:blip r:embed="rId2">
            <a:extLst>
              <a:ext uri="{28A0092B-C50C-407E-A947-70E740481C1C}">
                <a14:useLocalDpi xmlns:a14="http://schemas.microsoft.com/office/drawing/2010/main" val="0"/>
              </a:ext>
            </a:extLst>
          </a:blip>
          <a:srcRect t="-75639" b="14010"/>
          <a:stretch/>
        </p:blipFill>
        <p:spPr>
          <a:xfrm>
            <a:off x="457200" y="388957"/>
            <a:ext cx="8229600" cy="4525963"/>
          </a:xfrm>
        </p:spPr>
      </p:pic>
      <p:sp>
        <p:nvSpPr>
          <p:cNvPr id="5" name="TextBox 4"/>
          <p:cNvSpPr txBox="1"/>
          <p:nvPr/>
        </p:nvSpPr>
        <p:spPr>
          <a:xfrm>
            <a:off x="226792" y="2282607"/>
            <a:ext cx="3823771" cy="369332"/>
          </a:xfrm>
          <a:prstGeom prst="rect">
            <a:avLst/>
          </a:prstGeom>
          <a:noFill/>
        </p:spPr>
        <p:txBody>
          <a:bodyPr wrap="none" rtlCol="0">
            <a:spAutoFit/>
          </a:bodyPr>
          <a:lstStyle/>
          <a:p>
            <a:r>
              <a:rPr lang="en-US" dirty="0" smtClean="0"/>
              <a:t>Distribution of t-values when H</a:t>
            </a:r>
            <a:r>
              <a:rPr lang="en-US" baseline="-25000" dirty="0" smtClean="0"/>
              <a:t>0</a:t>
            </a:r>
            <a:r>
              <a:rPr lang="en-US" dirty="0" smtClean="0"/>
              <a:t> is true</a:t>
            </a:r>
            <a:endParaRPr lang="en-US" dirty="0"/>
          </a:p>
        </p:txBody>
      </p:sp>
      <p:sp>
        <p:nvSpPr>
          <p:cNvPr id="6" name="TextBox 5"/>
          <p:cNvSpPr txBox="1"/>
          <p:nvPr/>
        </p:nvSpPr>
        <p:spPr>
          <a:xfrm>
            <a:off x="4863029" y="2097941"/>
            <a:ext cx="3876294" cy="369332"/>
          </a:xfrm>
          <a:prstGeom prst="rect">
            <a:avLst/>
          </a:prstGeom>
          <a:noFill/>
        </p:spPr>
        <p:txBody>
          <a:bodyPr wrap="none" rtlCol="0">
            <a:spAutoFit/>
          </a:bodyPr>
          <a:lstStyle/>
          <a:p>
            <a:r>
              <a:rPr lang="en-US" dirty="0" smtClean="0"/>
              <a:t>Distribution of t-values when H</a:t>
            </a:r>
            <a:r>
              <a:rPr lang="en-US" baseline="-25000" dirty="0" smtClean="0"/>
              <a:t>0</a:t>
            </a:r>
            <a:r>
              <a:rPr lang="en-US" dirty="0" smtClean="0"/>
              <a:t> is false</a:t>
            </a:r>
            <a:endParaRPr lang="en-US" dirty="0"/>
          </a:p>
        </p:txBody>
      </p:sp>
      <p:sp>
        <p:nvSpPr>
          <p:cNvPr id="7" name="TextBox 6"/>
          <p:cNvSpPr txBox="1"/>
          <p:nvPr/>
        </p:nvSpPr>
        <p:spPr>
          <a:xfrm>
            <a:off x="4863029" y="4817753"/>
            <a:ext cx="701334" cy="369332"/>
          </a:xfrm>
          <a:prstGeom prst="rect">
            <a:avLst/>
          </a:prstGeom>
          <a:noFill/>
        </p:spPr>
        <p:txBody>
          <a:bodyPr wrap="none" rtlCol="0">
            <a:spAutoFit/>
          </a:bodyPr>
          <a:lstStyle/>
          <a:p>
            <a:r>
              <a:rPr lang="en-US" dirty="0" smtClean="0"/>
              <a:t>alpha</a:t>
            </a:r>
            <a:endParaRPr lang="en-US" dirty="0"/>
          </a:p>
        </p:txBody>
      </p:sp>
      <p:sp>
        <p:nvSpPr>
          <p:cNvPr id="8" name="TextBox 7"/>
          <p:cNvSpPr txBox="1"/>
          <p:nvPr/>
        </p:nvSpPr>
        <p:spPr>
          <a:xfrm>
            <a:off x="3356533" y="5137121"/>
            <a:ext cx="608685" cy="369332"/>
          </a:xfrm>
          <a:prstGeom prst="rect">
            <a:avLst/>
          </a:prstGeom>
          <a:noFill/>
        </p:spPr>
        <p:txBody>
          <a:bodyPr wrap="none" rtlCol="0">
            <a:spAutoFit/>
          </a:bodyPr>
          <a:lstStyle/>
          <a:p>
            <a:r>
              <a:rPr lang="en-US" dirty="0"/>
              <a:t>b</a:t>
            </a:r>
            <a:r>
              <a:rPr lang="en-US" dirty="0" smtClean="0"/>
              <a:t>eta</a:t>
            </a:r>
          </a:p>
        </p:txBody>
      </p:sp>
      <p:cxnSp>
        <p:nvCxnSpPr>
          <p:cNvPr id="10" name="Straight Connector 9"/>
          <p:cNvCxnSpPr/>
          <p:nvPr/>
        </p:nvCxnSpPr>
        <p:spPr>
          <a:xfrm flipV="1">
            <a:off x="3776099" y="4638151"/>
            <a:ext cx="498944" cy="49897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4728629" y="4479388"/>
            <a:ext cx="238132" cy="4355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4670255" y="4080178"/>
            <a:ext cx="385548" cy="79841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8729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Logistic regression</a:t>
            </a:r>
            <a:endParaRPr lang="en-US" dirty="0"/>
          </a:p>
        </p:txBody>
      </p:sp>
    </p:spTree>
    <p:extLst>
      <p:ext uri="{BB962C8B-B14F-4D97-AF65-F5344CB8AC3E}">
        <p14:creationId xmlns:p14="http://schemas.microsoft.com/office/powerpoint/2010/main" val="4150317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50825" y="531599"/>
            <a:ext cx="8642350" cy="647700"/>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GB" altLang="en-US" dirty="0" smtClean="0"/>
              <a:t>A simple association analysis for one SNP and a binary outcome</a:t>
            </a:r>
          </a:p>
        </p:txBody>
      </p:sp>
      <p:sp>
        <p:nvSpPr>
          <p:cNvPr id="13" name="TextBox 12"/>
          <p:cNvSpPr txBox="1"/>
          <p:nvPr/>
        </p:nvSpPr>
        <p:spPr>
          <a:xfrm>
            <a:off x="586854" y="1705970"/>
            <a:ext cx="6632812" cy="646331"/>
          </a:xfrm>
          <a:prstGeom prst="rect">
            <a:avLst/>
          </a:prstGeom>
          <a:noFill/>
        </p:spPr>
        <p:txBody>
          <a:bodyPr wrap="square" rtlCol="0">
            <a:spAutoFit/>
          </a:bodyPr>
          <a:lstStyle/>
          <a:p>
            <a:endParaRPr lang="en-GB" dirty="0"/>
          </a:p>
          <a:p>
            <a:endParaRPr lang="en-GB" dirty="0" smtClean="0"/>
          </a:p>
        </p:txBody>
      </p:sp>
      <p:pic>
        <p:nvPicPr>
          <p:cNvPr id="1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883" t="38011" r="10034" b="27843"/>
          <a:stretch/>
        </p:blipFill>
        <p:spPr bwMode="auto">
          <a:xfrm>
            <a:off x="916982" y="1705970"/>
            <a:ext cx="7310035" cy="2811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916982" y="1310185"/>
            <a:ext cx="2126469" cy="369332"/>
          </a:xfrm>
          <a:prstGeom prst="rect">
            <a:avLst/>
          </a:prstGeom>
          <a:noFill/>
        </p:spPr>
        <p:txBody>
          <a:bodyPr wrap="square" rtlCol="0">
            <a:spAutoFit/>
          </a:bodyPr>
          <a:lstStyle/>
          <a:p>
            <a:r>
              <a:rPr lang="en-GB" dirty="0" smtClean="0"/>
              <a:t>General case</a:t>
            </a:r>
            <a:endParaRPr lang="en-GB" dirty="0"/>
          </a:p>
        </p:txBody>
      </p:sp>
      <p:sp>
        <p:nvSpPr>
          <p:cNvPr id="16" name="TextBox 15"/>
          <p:cNvSpPr txBox="1"/>
          <p:nvPr/>
        </p:nvSpPr>
        <p:spPr>
          <a:xfrm>
            <a:off x="4918051" y="1332510"/>
            <a:ext cx="2126469" cy="369332"/>
          </a:xfrm>
          <a:prstGeom prst="rect">
            <a:avLst/>
          </a:prstGeom>
          <a:noFill/>
        </p:spPr>
        <p:txBody>
          <a:bodyPr wrap="square" rtlCol="0">
            <a:spAutoFit/>
          </a:bodyPr>
          <a:lstStyle/>
          <a:p>
            <a:r>
              <a:rPr lang="en-GB" dirty="0" smtClean="0"/>
              <a:t>Example</a:t>
            </a:r>
            <a:endParaRPr lang="en-GB" dirty="0"/>
          </a:p>
        </p:txBody>
      </p:sp>
      <p:sp>
        <p:nvSpPr>
          <p:cNvPr id="17" name="TextBox 16"/>
          <p:cNvSpPr txBox="1"/>
          <p:nvPr/>
        </p:nvSpPr>
        <p:spPr>
          <a:xfrm>
            <a:off x="354842" y="4312693"/>
            <a:ext cx="8911988" cy="1938992"/>
          </a:xfrm>
          <a:prstGeom prst="rect">
            <a:avLst/>
          </a:prstGeom>
          <a:noFill/>
        </p:spPr>
        <p:txBody>
          <a:bodyPr wrap="square" rtlCol="0">
            <a:spAutoFit/>
          </a:bodyPr>
          <a:lstStyle/>
          <a:p>
            <a:r>
              <a:rPr lang="en-GB" dirty="0" smtClean="0"/>
              <a:t>How different is this to what we expect by chance? </a:t>
            </a:r>
          </a:p>
          <a:p>
            <a:endParaRPr lang="en-GB" dirty="0"/>
          </a:p>
          <a:p>
            <a:r>
              <a:rPr lang="en-GB" dirty="0" smtClean="0"/>
              <a:t>Statistical test? </a:t>
            </a:r>
          </a:p>
          <a:p>
            <a:r>
              <a:rPr lang="en-GB" dirty="0" smtClean="0">
                <a:solidFill>
                  <a:srgbClr val="FF0000"/>
                </a:solidFill>
              </a:rPr>
              <a:t>Chi squared test</a:t>
            </a:r>
          </a:p>
          <a:p>
            <a:r>
              <a:rPr lang="en-GB" dirty="0" smtClean="0">
                <a:solidFill>
                  <a:srgbClr val="FF0000"/>
                </a:solidFill>
              </a:rPr>
              <a:t>Odds ratio</a:t>
            </a:r>
            <a:endParaRPr lang="en-GB" dirty="0">
              <a:solidFill>
                <a:srgbClr val="FF0000"/>
              </a:solidFill>
            </a:endParaRPr>
          </a:p>
        </p:txBody>
      </p:sp>
    </p:spTree>
    <p:extLst>
      <p:ext uri="{BB962C8B-B14F-4D97-AF65-F5344CB8AC3E}">
        <p14:creationId xmlns:p14="http://schemas.microsoft.com/office/powerpoint/2010/main" val="814027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891" t="38323" r="11086" b="14534"/>
          <a:stretch/>
        </p:blipFill>
        <p:spPr bwMode="auto">
          <a:xfrm>
            <a:off x="1078175" y="1310187"/>
            <a:ext cx="6864821" cy="324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120" t="37413" r="27351" b="38441"/>
          <a:stretch/>
        </p:blipFill>
        <p:spPr bwMode="auto">
          <a:xfrm>
            <a:off x="1501255" y="4449940"/>
            <a:ext cx="2374710" cy="1398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120" t="78784" r="21642" b="16103"/>
          <a:stretch/>
        </p:blipFill>
        <p:spPr bwMode="auto">
          <a:xfrm>
            <a:off x="4203510" y="4924101"/>
            <a:ext cx="4213492" cy="45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2428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304800"/>
            <a:ext cx="77724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mtClean="0"/>
              <a:t>Odds ratio</a:t>
            </a:r>
            <a:endParaRPr lang="en-GB" dirty="0"/>
          </a:p>
        </p:txBody>
      </p:sp>
      <p:sp>
        <p:nvSpPr>
          <p:cNvPr id="3" name="Content Placeholder 2"/>
          <p:cNvSpPr txBox="1">
            <a:spLocks/>
          </p:cNvSpPr>
          <p:nvPr/>
        </p:nvSpPr>
        <p:spPr>
          <a:xfrm>
            <a:off x="3330054" y="1421073"/>
            <a:ext cx="4797187" cy="447305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smtClean="0"/>
              <a:t>What are the increase in odds of being a case for the G allele compared with T? </a:t>
            </a:r>
          </a:p>
          <a:p>
            <a:pPr marL="0" indent="0">
              <a:buFont typeface="Arial"/>
              <a:buNone/>
            </a:pPr>
            <a:endParaRPr lang="en-GB" sz="2000" smtClean="0"/>
          </a:p>
          <a:p>
            <a:pPr marL="0" indent="0">
              <a:buFont typeface="Arial"/>
              <a:buNone/>
            </a:pPr>
            <a:r>
              <a:rPr lang="en-GB" sz="2000" smtClean="0"/>
              <a:t>Odds ratio = </a:t>
            </a:r>
          </a:p>
          <a:p>
            <a:pPr marL="0" indent="0">
              <a:buFont typeface="Arial"/>
              <a:buNone/>
            </a:pPr>
            <a:r>
              <a:rPr lang="en-GB" sz="2000" u="sng" smtClean="0"/>
              <a:t>Odds of G in a case</a:t>
            </a:r>
          </a:p>
          <a:p>
            <a:pPr marL="0" indent="0">
              <a:buFont typeface="Arial"/>
              <a:buNone/>
            </a:pPr>
            <a:r>
              <a:rPr lang="en-GB" sz="2000" smtClean="0"/>
              <a:t>Odds of T in a case </a:t>
            </a:r>
          </a:p>
          <a:p>
            <a:pPr marL="0" indent="0">
              <a:buFont typeface="Arial"/>
              <a:buNone/>
            </a:pPr>
            <a:endParaRPr lang="en-GB" smtClean="0"/>
          </a:p>
          <a:p>
            <a:pPr marL="0" indent="0">
              <a:buFont typeface="Arial"/>
              <a:buNone/>
            </a:pPr>
            <a:endParaRPr lang="en-GB" dirty="0" smtClean="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9" t="38323" r="11086" b="14534"/>
          <a:stretch/>
        </p:blipFill>
        <p:spPr bwMode="auto">
          <a:xfrm>
            <a:off x="504967" y="1746913"/>
            <a:ext cx="2825087" cy="3821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10234" y="2428965"/>
            <a:ext cx="2051543" cy="3416320"/>
          </a:xfrm>
          <a:prstGeom prst="rect">
            <a:avLst/>
          </a:prstGeom>
          <a:noFill/>
          <a:ln>
            <a:solidFill>
              <a:schemeClr val="tx2"/>
            </a:solidFill>
          </a:ln>
        </p:spPr>
        <p:txBody>
          <a:bodyPr wrap="square" rtlCol="0">
            <a:spAutoFit/>
          </a:bodyPr>
          <a:lstStyle/>
          <a:p>
            <a:r>
              <a:rPr lang="en-GB" sz="1800" dirty="0" smtClean="0"/>
              <a:t>OR = 1; No association between genotype and disease </a:t>
            </a:r>
          </a:p>
          <a:p>
            <a:endParaRPr lang="en-GB" sz="1800" dirty="0" smtClean="0"/>
          </a:p>
          <a:p>
            <a:r>
              <a:rPr lang="en-GB" sz="1800" dirty="0" smtClean="0"/>
              <a:t>OR &gt; 1; G allele increases risk of disease </a:t>
            </a:r>
          </a:p>
          <a:p>
            <a:endParaRPr lang="en-GB" sz="1800" dirty="0" smtClean="0"/>
          </a:p>
          <a:p>
            <a:r>
              <a:rPr lang="en-GB" sz="1800" dirty="0" smtClean="0"/>
              <a:t>OR &lt; 1; T allele increases risk of disease</a:t>
            </a:r>
            <a:endParaRPr lang="en-GB" sz="1800" dirty="0"/>
          </a:p>
        </p:txBody>
      </p:sp>
      <p:sp>
        <p:nvSpPr>
          <p:cNvPr id="6" name="Rectangle 5"/>
          <p:cNvSpPr/>
          <p:nvPr/>
        </p:nvSpPr>
        <p:spPr>
          <a:xfrm>
            <a:off x="3452884" y="4607887"/>
            <a:ext cx="2777319" cy="830997"/>
          </a:xfrm>
          <a:prstGeom prst="rect">
            <a:avLst/>
          </a:prstGeom>
        </p:spPr>
        <p:txBody>
          <a:bodyPr wrap="square">
            <a:spAutoFit/>
          </a:bodyPr>
          <a:lstStyle/>
          <a:p>
            <a:r>
              <a:rPr lang="en-GB" sz="2400" u="sng" dirty="0"/>
              <a:t>976/808</a:t>
            </a:r>
            <a:r>
              <a:rPr lang="en-GB" sz="2400" dirty="0"/>
              <a:t>       = 1.41</a:t>
            </a:r>
            <a:endParaRPr lang="en-GB" sz="2400" u="sng" dirty="0"/>
          </a:p>
          <a:p>
            <a:r>
              <a:rPr lang="en-GB" sz="2400" dirty="0"/>
              <a:t>1024/1192</a:t>
            </a:r>
          </a:p>
        </p:txBody>
      </p:sp>
    </p:spTree>
    <p:extLst>
      <p:ext uri="{BB962C8B-B14F-4D97-AF65-F5344CB8AC3E}">
        <p14:creationId xmlns:p14="http://schemas.microsoft.com/office/powerpoint/2010/main" val="28689344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Logistic regression for complex models e.g. including covariates</a:t>
            </a:r>
            <a:endParaRPr lang="en-US" dirty="0"/>
          </a:p>
        </p:txBody>
      </p:sp>
      <p:pic>
        <p:nvPicPr>
          <p:cNvPr id="9" name="Content Placeholder 8"/>
          <p:cNvPicPr>
            <a:picLocks noGrp="1" noChangeAspect="1"/>
          </p:cNvPicPr>
          <p:nvPr>
            <p:ph idx="1"/>
          </p:nvPr>
        </p:nvPicPr>
        <p:blipFill>
          <a:blip r:embed="rId3"/>
          <a:srcRect l="-18187" r="-18187"/>
          <a:stretch>
            <a:fillRect/>
          </a:stretch>
        </p:blipFill>
        <p:spPr>
          <a:xfrm>
            <a:off x="971600" y="1578380"/>
            <a:ext cx="7122375" cy="3917032"/>
          </a:xfrm>
        </p:spPr>
      </p:pic>
      <p:pic>
        <p:nvPicPr>
          <p:cNvPr id="4" name="Picture 3"/>
          <p:cNvPicPr>
            <a:picLocks noChangeAspect="1"/>
          </p:cNvPicPr>
          <p:nvPr/>
        </p:nvPicPr>
        <p:blipFill>
          <a:blip r:embed="rId4"/>
          <a:stretch>
            <a:fillRect/>
          </a:stretch>
        </p:blipFill>
        <p:spPr>
          <a:xfrm>
            <a:off x="457200" y="5522723"/>
            <a:ext cx="5033764" cy="860472"/>
          </a:xfrm>
          <a:prstGeom prst="rect">
            <a:avLst/>
          </a:prstGeom>
        </p:spPr>
      </p:pic>
    </p:spTree>
    <p:extLst>
      <p:ext uri="{BB962C8B-B14F-4D97-AF65-F5344CB8AC3E}">
        <p14:creationId xmlns:p14="http://schemas.microsoft.com/office/powerpoint/2010/main" val="11569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35986"/>
            <a:ext cx="7772400" cy="3507992"/>
          </a:xfrm>
        </p:spPr>
        <p:txBody>
          <a:bodyPr>
            <a:normAutofit fontScale="90000"/>
          </a:bodyPr>
          <a:lstStyle/>
          <a:p>
            <a:r>
              <a:rPr lang="en-US" dirty="0" smtClean="0"/>
              <a:t>Instead, we’ll talk about some </a:t>
            </a:r>
            <a:r>
              <a:rPr lang="en-US" b="1" dirty="0" smtClean="0"/>
              <a:t>concepts</a:t>
            </a:r>
            <a:r>
              <a:rPr lang="en-US" dirty="0" smtClean="0"/>
              <a:t>:</a:t>
            </a:r>
            <a:br>
              <a:rPr lang="en-US" dirty="0" smtClean="0"/>
            </a:br>
            <a:r>
              <a:rPr lang="en-US" dirty="0" smtClean="0">
                <a:solidFill>
                  <a:srgbClr val="FF0000"/>
                </a:solidFill>
              </a:rPr>
              <a:t>- Sampling from the population</a:t>
            </a:r>
            <a:br>
              <a:rPr lang="en-US" dirty="0" smtClean="0">
                <a:solidFill>
                  <a:srgbClr val="FF0000"/>
                </a:solidFill>
              </a:rPr>
            </a:br>
            <a:r>
              <a:rPr lang="en-US" dirty="0" smtClean="0">
                <a:solidFill>
                  <a:srgbClr val="FF0000"/>
                </a:solidFill>
              </a:rPr>
              <a:t>- Hypothesis testing</a:t>
            </a:r>
            <a:br>
              <a:rPr lang="en-US" dirty="0" smtClean="0">
                <a:solidFill>
                  <a:srgbClr val="FF0000"/>
                </a:solidFill>
              </a:rPr>
            </a:br>
            <a:r>
              <a:rPr lang="en-US" dirty="0" smtClean="0">
                <a:solidFill>
                  <a:srgbClr val="FF0000"/>
                </a:solidFill>
              </a:rPr>
              <a:t>- Power and sample size</a:t>
            </a:r>
            <a:br>
              <a:rPr lang="en-US" dirty="0" smtClean="0">
                <a:solidFill>
                  <a:srgbClr val="FF0000"/>
                </a:solidFill>
              </a:rPr>
            </a:br>
            <a:r>
              <a:rPr lang="en-US" dirty="0" smtClean="0">
                <a:solidFill>
                  <a:srgbClr val="FF0000"/>
                </a:solidFill>
              </a:rPr>
              <a:t>- The logic behind a </a:t>
            </a:r>
            <a:r>
              <a:rPr lang="en-US" dirty="0">
                <a:solidFill>
                  <a:srgbClr val="FF0000"/>
                </a:solidFill>
              </a:rPr>
              <a:t> </a:t>
            </a:r>
            <a:r>
              <a:rPr lang="en-US" dirty="0" smtClean="0">
                <a:solidFill>
                  <a:srgbClr val="FF0000"/>
                </a:solidFill>
              </a:rPr>
              <a:t>statistical test</a:t>
            </a:r>
            <a:br>
              <a:rPr lang="en-US" dirty="0" smtClean="0">
                <a:solidFill>
                  <a:srgbClr val="FF0000"/>
                </a:solidFill>
              </a:rPr>
            </a:br>
            <a:endParaRPr lang="en-US" dirty="0"/>
          </a:p>
        </p:txBody>
      </p:sp>
      <p:sp>
        <p:nvSpPr>
          <p:cNvPr id="3" name="Subtitle 2"/>
          <p:cNvSpPr>
            <a:spLocks noGrp="1"/>
          </p:cNvSpPr>
          <p:nvPr>
            <p:ph type="subTitle" idx="1"/>
          </p:nvPr>
        </p:nvSpPr>
        <p:spPr>
          <a:xfrm>
            <a:off x="1371600" y="846763"/>
            <a:ext cx="6400800" cy="1752600"/>
          </a:xfrm>
        </p:spPr>
        <p:txBody>
          <a:bodyPr/>
          <a:lstStyle/>
          <a:p>
            <a:r>
              <a:rPr lang="en-US" dirty="0" smtClean="0"/>
              <a:t>This talk will have very little detail on how to perform statistical tests</a:t>
            </a:r>
            <a:br>
              <a:rPr lang="en-US" dirty="0" smtClean="0"/>
            </a:br>
            <a:endParaRPr lang="en-US" dirty="0"/>
          </a:p>
        </p:txBody>
      </p:sp>
    </p:spTree>
    <p:extLst>
      <p:ext uri="{BB962C8B-B14F-4D97-AF65-F5344CB8AC3E}">
        <p14:creationId xmlns:p14="http://schemas.microsoft.com/office/powerpoint/2010/main" val="31467588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 we have collected some data, a </a:t>
            </a:r>
            <a:r>
              <a:rPr lang="en-US" dirty="0" smtClean="0">
                <a:solidFill>
                  <a:srgbClr val="FF0000"/>
                </a:solidFill>
              </a:rPr>
              <a:t>sample</a:t>
            </a:r>
            <a:r>
              <a:rPr lang="en-US" dirty="0" smtClean="0"/>
              <a:t> from the population</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For example, we have collected the total time it took for </a:t>
            </a:r>
            <a:r>
              <a:rPr lang="en-US" dirty="0" smtClean="0">
                <a:solidFill>
                  <a:schemeClr val="tx1"/>
                </a:solidFill>
              </a:rPr>
              <a:t>21590</a:t>
            </a:r>
            <a:r>
              <a:rPr lang="en-US" dirty="0" smtClean="0"/>
              <a:t> cyclists to complete the Tour de France, of whom</a:t>
            </a:r>
          </a:p>
          <a:p>
            <a:r>
              <a:rPr lang="en-US" dirty="0" smtClean="0">
                <a:solidFill>
                  <a:srgbClr val="000000"/>
                </a:solidFill>
              </a:rPr>
              <a:t>12310 take steroids </a:t>
            </a:r>
            <a:r>
              <a:rPr lang="en-US" dirty="0" smtClean="0"/>
              <a:t>and </a:t>
            </a:r>
            <a:r>
              <a:rPr lang="en-US" dirty="0" smtClean="0">
                <a:solidFill>
                  <a:srgbClr val="000000"/>
                </a:solidFill>
              </a:rPr>
              <a:t>9280 are clean</a:t>
            </a:r>
            <a:endParaRPr lang="en-US" dirty="0">
              <a:solidFill>
                <a:srgbClr val="000000"/>
              </a:solidFill>
            </a:endParaRPr>
          </a:p>
        </p:txBody>
      </p:sp>
    </p:spTree>
    <p:extLst>
      <p:ext uri="{BB962C8B-B14F-4D97-AF65-F5344CB8AC3E}">
        <p14:creationId xmlns:p14="http://schemas.microsoft.com/office/powerpoint/2010/main" val="42161355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the data look like?</a:t>
            </a:r>
            <a:endParaRPr lang="en-US" dirty="0"/>
          </a:p>
        </p:txBody>
      </p:sp>
      <p:sp>
        <p:nvSpPr>
          <p:cNvPr id="3" name="Text Placeholder 2"/>
          <p:cNvSpPr>
            <a:spLocks noGrp="1"/>
          </p:cNvSpPr>
          <p:nvPr>
            <p:ph type="body" idx="1"/>
          </p:nvPr>
        </p:nvSpPr>
        <p:spPr/>
        <p:txBody>
          <a:bodyPr/>
          <a:lstStyle/>
          <a:p>
            <a:r>
              <a:rPr lang="en-US" dirty="0" smtClean="0"/>
              <a:t>Raw values:</a:t>
            </a:r>
            <a:endParaRPr lang="en-US" dirty="0"/>
          </a:p>
        </p:txBody>
      </p:sp>
      <p:sp>
        <p:nvSpPr>
          <p:cNvPr id="5" name="Text Placeholder 4"/>
          <p:cNvSpPr>
            <a:spLocks noGrp="1"/>
          </p:cNvSpPr>
          <p:nvPr>
            <p:ph type="body" sz="quarter" idx="3"/>
          </p:nvPr>
        </p:nvSpPr>
        <p:spPr/>
        <p:txBody>
          <a:bodyPr/>
          <a:lstStyle/>
          <a:p>
            <a:r>
              <a:rPr lang="en-US" dirty="0" smtClean="0"/>
              <a:t>Histogram of overall time:</a:t>
            </a:r>
            <a:endParaRPr lang="en-US" dirty="0"/>
          </a:p>
        </p:txBody>
      </p:sp>
      <p:pic>
        <p:nvPicPr>
          <p:cNvPr id="6" name="Content Placeholder 5" descr="time_all.pdf"/>
          <p:cNvPicPr>
            <a:picLocks noGrp="1" noChangeAspect="1"/>
          </p:cNvPicPr>
          <p:nvPr>
            <p:ph sz="quarter" idx="4"/>
          </p:nvPr>
        </p:nvPicPr>
        <p:blipFill>
          <a:blip r:embed="rId3">
            <a:extLst>
              <a:ext uri="{28A0092B-C50C-407E-A947-70E740481C1C}">
                <a14:useLocalDpi xmlns:a14="http://schemas.microsoft.com/office/drawing/2010/main" val="0"/>
              </a:ext>
            </a:extLst>
          </a:blip>
          <a:srcRect t="-29783" b="-29783"/>
          <a:stretch>
            <a:fillRect/>
          </a:stretch>
        </p:blipFill>
        <p:spPr>
          <a:xfrm>
            <a:off x="3611217" y="2174874"/>
            <a:ext cx="5075583" cy="4961951"/>
          </a:xfrm>
        </p:spPr>
      </p:pic>
      <p:pic>
        <p:nvPicPr>
          <p:cNvPr id="10" name="Content Placeholder 9" descr="data_table.tiff"/>
          <p:cNvPicPr>
            <a:picLocks noGrp="1" noChangeAspect="1"/>
          </p:cNvPicPr>
          <p:nvPr>
            <p:ph sz="half" idx="2"/>
          </p:nvPr>
        </p:nvPicPr>
        <p:blipFill>
          <a:blip r:embed="rId4">
            <a:extLst>
              <a:ext uri="{28A0092B-C50C-407E-A947-70E740481C1C}">
                <a14:useLocalDpi xmlns:a14="http://schemas.microsoft.com/office/drawing/2010/main" val="0"/>
              </a:ext>
            </a:extLst>
          </a:blip>
          <a:srcRect l="-201535" r="-201535"/>
          <a:stretch>
            <a:fillRect/>
          </a:stretch>
        </p:blipFill>
        <p:spPr/>
      </p:pic>
    </p:spTree>
    <p:extLst>
      <p:ext uri="{BB962C8B-B14F-4D97-AF65-F5344CB8AC3E}">
        <p14:creationId xmlns:p14="http://schemas.microsoft.com/office/powerpoint/2010/main" val="38032675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time taken</a:t>
            </a:r>
            <a:endParaRPr lang="en-US" dirty="0"/>
          </a:p>
        </p:txBody>
      </p:sp>
      <p:sp>
        <p:nvSpPr>
          <p:cNvPr id="3" name="Text Placeholder 2"/>
          <p:cNvSpPr>
            <a:spLocks noGrp="1"/>
          </p:cNvSpPr>
          <p:nvPr>
            <p:ph type="body" idx="1"/>
          </p:nvPr>
        </p:nvSpPr>
        <p:spPr/>
        <p:txBody>
          <a:bodyPr/>
          <a:lstStyle/>
          <a:p>
            <a:r>
              <a:rPr lang="en-US" dirty="0" smtClean="0"/>
              <a:t>Histogram:</a:t>
            </a:r>
            <a:endParaRPr lang="en-US" dirty="0"/>
          </a:p>
        </p:txBody>
      </p:sp>
      <p:sp>
        <p:nvSpPr>
          <p:cNvPr id="5" name="Text Placeholder 4"/>
          <p:cNvSpPr>
            <a:spLocks noGrp="1"/>
          </p:cNvSpPr>
          <p:nvPr>
            <p:ph type="body" sz="quarter" idx="3"/>
          </p:nvPr>
        </p:nvSpPr>
        <p:spPr/>
        <p:txBody>
          <a:bodyPr/>
          <a:lstStyle/>
          <a:p>
            <a:r>
              <a:rPr lang="en-US" dirty="0" smtClean="0"/>
              <a:t>Normal distribution:</a:t>
            </a:r>
            <a:endParaRPr lang="en-US" dirty="0"/>
          </a:p>
        </p:txBody>
      </p:sp>
      <p:pic>
        <p:nvPicPr>
          <p:cNvPr id="6" name="Content Placeholder 5" descr="time_all.pdf"/>
          <p:cNvPicPr>
            <a:picLocks noGrp="1" noChangeAspect="1"/>
          </p:cNvPicPr>
          <p:nvPr>
            <p:ph sz="half" idx="2"/>
          </p:nvPr>
        </p:nvPicPr>
        <p:blipFill>
          <a:blip r:embed="rId3">
            <a:extLst>
              <a:ext uri="{28A0092B-C50C-407E-A947-70E740481C1C}">
                <a14:useLocalDpi xmlns:a14="http://schemas.microsoft.com/office/drawing/2010/main" val="0"/>
              </a:ext>
            </a:extLst>
          </a:blip>
          <a:srcRect t="-29815" b="-29815"/>
          <a:stretch>
            <a:fillRect/>
          </a:stretch>
        </p:blipFill>
        <p:spPr/>
      </p:pic>
      <p:pic>
        <p:nvPicPr>
          <p:cNvPr id="9" name="Content Placeholder 8" descr="Time_density.pdf"/>
          <p:cNvPicPr>
            <a:picLocks noGrp="1" noChangeAspect="1"/>
          </p:cNvPicPr>
          <p:nvPr>
            <p:ph sz="quarter" idx="4"/>
          </p:nvPr>
        </p:nvPicPr>
        <p:blipFill>
          <a:blip r:embed="rId4">
            <a:extLst>
              <a:ext uri="{28A0092B-C50C-407E-A947-70E740481C1C}">
                <a14:useLocalDpi xmlns:a14="http://schemas.microsoft.com/office/drawing/2010/main" val="0"/>
              </a:ext>
            </a:extLst>
          </a:blip>
          <a:srcRect t="-29783" b="-29783"/>
          <a:stretch>
            <a:fillRect/>
          </a:stretch>
        </p:blipFill>
        <p:spPr/>
      </p:pic>
    </p:spTree>
    <p:extLst>
      <p:ext uri="{BB962C8B-B14F-4D97-AF65-F5344CB8AC3E}">
        <p14:creationId xmlns:p14="http://schemas.microsoft.com/office/powerpoint/2010/main" val="35752330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65888"/>
          </a:xfrm>
        </p:spPr>
        <p:txBody>
          <a:bodyPr>
            <a:normAutofit/>
          </a:bodyPr>
          <a:lstStyle/>
          <a:p>
            <a:r>
              <a:rPr lang="en-US" dirty="0" smtClean="0"/>
              <a:t>We can </a:t>
            </a:r>
            <a:r>
              <a:rPr lang="en-US" b="1" dirty="0" err="1" smtClean="0"/>
              <a:t>summarise</a:t>
            </a:r>
            <a:r>
              <a:rPr lang="en-US" dirty="0" smtClean="0"/>
              <a:t> our data with just two calculations:</a:t>
            </a:r>
            <a:br>
              <a:rPr lang="en-US" dirty="0" smtClean="0"/>
            </a:br>
            <a:r>
              <a:rPr lang="en-US" dirty="0"/>
              <a:t/>
            </a:r>
            <a:br>
              <a:rPr lang="en-US" dirty="0"/>
            </a:br>
            <a:r>
              <a:rPr lang="en-US" dirty="0" smtClean="0"/>
              <a:t>The </a:t>
            </a:r>
            <a:r>
              <a:rPr lang="en-US" dirty="0" smtClean="0">
                <a:solidFill>
                  <a:srgbClr val="FF0000"/>
                </a:solidFill>
              </a:rPr>
              <a:t>mean</a:t>
            </a:r>
            <a:r>
              <a:rPr lang="en-US" dirty="0" smtClean="0"/>
              <a:t/>
            </a:r>
            <a:br>
              <a:rPr lang="en-US" dirty="0" smtClean="0"/>
            </a:br>
            <a:r>
              <a:rPr lang="en-US" dirty="0"/>
              <a:t/>
            </a:r>
            <a:br>
              <a:rPr lang="en-US" dirty="0"/>
            </a:br>
            <a:r>
              <a:rPr lang="en-US" dirty="0" smtClean="0"/>
              <a:t>The </a:t>
            </a:r>
            <a:r>
              <a:rPr lang="en-US" dirty="0" smtClean="0">
                <a:solidFill>
                  <a:srgbClr val="FF0000"/>
                </a:solidFill>
              </a:rPr>
              <a:t>standard deviation</a:t>
            </a:r>
            <a:endParaRPr lang="en-US" dirty="0">
              <a:solidFill>
                <a:srgbClr val="FF0000"/>
              </a:solidFill>
            </a:endParaRPr>
          </a:p>
        </p:txBody>
      </p:sp>
    </p:spTree>
    <p:extLst>
      <p:ext uri="{BB962C8B-B14F-4D97-AF65-F5344CB8AC3E}">
        <p14:creationId xmlns:p14="http://schemas.microsoft.com/office/powerpoint/2010/main" val="40603369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of the mean</a:t>
            </a:r>
            <a:endParaRPr lang="en-US" dirty="0"/>
          </a:p>
        </p:txBody>
      </p:sp>
      <p:sp>
        <p:nvSpPr>
          <p:cNvPr id="3" name="Text Placeholder 2"/>
          <p:cNvSpPr>
            <a:spLocks noGrp="1"/>
          </p:cNvSpPr>
          <p:nvPr>
            <p:ph type="body" idx="1"/>
          </p:nvPr>
        </p:nvSpPr>
        <p:spPr/>
        <p:txBody>
          <a:bodyPr/>
          <a:lstStyle/>
          <a:p>
            <a:r>
              <a:rPr lang="en-US" dirty="0" smtClean="0"/>
              <a:t>Sample mean</a:t>
            </a:r>
            <a:endParaRPr lang="en-US" dirty="0"/>
          </a:p>
        </p:txBody>
      </p:sp>
      <p:sp>
        <p:nvSpPr>
          <p:cNvPr id="6" name="Content Placeholder 5"/>
          <p:cNvSpPr>
            <a:spLocks noGrp="1"/>
          </p:cNvSpPr>
          <p:nvPr>
            <p:ph sz="quarter" idx="4"/>
          </p:nvPr>
        </p:nvSpPr>
        <p:spPr/>
        <p:txBody>
          <a:bodyPr>
            <a:normAutofit/>
          </a:bodyPr>
          <a:lstStyle/>
          <a:p>
            <a:r>
              <a:rPr lang="en-US" b="1" dirty="0" smtClean="0"/>
              <a:t>Mean</a:t>
            </a:r>
            <a:r>
              <a:rPr lang="en-US" dirty="0" smtClean="0"/>
              <a:t> – add up all values and divide by sample size</a:t>
            </a:r>
          </a:p>
          <a:p>
            <a:r>
              <a:rPr lang="en-US" b="1" dirty="0" smtClean="0"/>
              <a:t>Median</a:t>
            </a:r>
            <a:r>
              <a:rPr lang="en-US" dirty="0" smtClean="0"/>
              <a:t> – sort all values in ascending order and take the </a:t>
            </a:r>
            <a:r>
              <a:rPr lang="en-US" dirty="0" smtClean="0">
                <a:solidFill>
                  <a:srgbClr val="FF0000"/>
                </a:solidFill>
              </a:rPr>
              <a:t>middle value</a:t>
            </a:r>
          </a:p>
          <a:p>
            <a:r>
              <a:rPr lang="en-US" b="1" dirty="0" smtClean="0"/>
              <a:t>Mode</a:t>
            </a:r>
            <a:r>
              <a:rPr lang="en-US" dirty="0" smtClean="0"/>
              <a:t> – chose the </a:t>
            </a:r>
            <a:r>
              <a:rPr lang="en-US" dirty="0" smtClean="0">
                <a:solidFill>
                  <a:srgbClr val="FF0000"/>
                </a:solidFill>
              </a:rPr>
              <a:t>most frequent value</a:t>
            </a:r>
            <a:endParaRPr lang="en-US" dirty="0">
              <a:solidFill>
                <a:srgbClr val="FF0000"/>
              </a:solidFill>
            </a:endParaRPr>
          </a:p>
        </p:txBody>
      </p:sp>
      <p:sp>
        <p:nvSpPr>
          <p:cNvPr id="8" name="Text Placeholder 2"/>
          <p:cNvSpPr>
            <a:spLocks noGrp="1"/>
          </p:cNvSpPr>
          <p:nvPr>
            <p:ph type="body" idx="1"/>
          </p:nvPr>
        </p:nvSpPr>
        <p:spPr>
          <a:xfrm>
            <a:off x="4646612" y="1535113"/>
            <a:ext cx="4040188" cy="639762"/>
          </a:xfrm>
        </p:spPr>
        <p:txBody>
          <a:bodyPr/>
          <a:lstStyle/>
          <a:p>
            <a:r>
              <a:rPr lang="en-US" dirty="0" smtClean="0"/>
              <a:t>Different types of averages</a:t>
            </a:r>
            <a:endParaRPr lang="en-US" dirty="0"/>
          </a:p>
        </p:txBody>
      </p:sp>
      <p:pic>
        <p:nvPicPr>
          <p:cNvPr id="5" name="Content Placeholder 4" descr="Time_all_mean.pdf"/>
          <p:cNvPicPr>
            <a:picLocks noGrp="1" noChangeAspect="1"/>
          </p:cNvPicPr>
          <p:nvPr>
            <p:ph sz="half" idx="2"/>
          </p:nvPr>
        </p:nvPicPr>
        <p:blipFill>
          <a:blip r:embed="rId2">
            <a:extLst>
              <a:ext uri="{28A0092B-C50C-407E-A947-70E740481C1C}">
                <a14:useLocalDpi xmlns:a14="http://schemas.microsoft.com/office/drawing/2010/main" val="0"/>
              </a:ext>
            </a:extLst>
          </a:blip>
          <a:srcRect l="18677" r="18677"/>
          <a:stretch>
            <a:fillRect/>
          </a:stretch>
        </p:blipFill>
        <p:spPr/>
      </p:pic>
    </p:spTree>
    <p:extLst>
      <p:ext uri="{BB962C8B-B14F-4D97-AF65-F5344CB8AC3E}">
        <p14:creationId xmlns:p14="http://schemas.microsoft.com/office/powerpoint/2010/main" val="19460371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2184</TotalTime>
  <Words>1204</Words>
  <Application>Microsoft Macintosh PowerPoint</Application>
  <PresentationFormat>On-screen Show (4:3)</PresentationFormat>
  <Paragraphs>161</Paragraphs>
  <Slides>39</Slides>
  <Notes>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Basic statistics (with R)</vt:lpstr>
      <vt:lpstr>Statistics is the collection, organisation, presentation, analysis, and interpretation of data</vt:lpstr>
      <vt:lpstr>Before performing any experiment it is crucial that the outcome falls into a statistical framework   “To what scientific question is this experiment the answer?”  “How confident am I going to be of the result?”</vt:lpstr>
      <vt:lpstr>Instead, we’ll talk about some concepts: - Sampling from the population - Hypothesis testing - Power and sample size - The logic behind a  statistical test </vt:lpstr>
      <vt:lpstr>So we have collected some data, a sample from the population</vt:lpstr>
      <vt:lpstr>What do the data look like?</vt:lpstr>
      <vt:lpstr>Distribution of time taken</vt:lpstr>
      <vt:lpstr>We can summarise our data with just two calculations:  The mean  The standard deviation</vt:lpstr>
      <vt:lpstr>Estimation of the mean</vt:lpstr>
      <vt:lpstr>Dispersion of times</vt:lpstr>
      <vt:lpstr>Standard error of the mean</vt:lpstr>
      <vt:lpstr>Standard error of the mean</vt:lpstr>
      <vt:lpstr>PowerPoint Presentation</vt:lpstr>
      <vt:lpstr>Our measurements are inherently wrong, the key is to know by how much</vt:lpstr>
      <vt:lpstr>Few beans in this handful are  white. Most beans in the bag are white. Probably, these beans were  taken from another bag.                                          - Anon</vt:lpstr>
      <vt:lpstr>Hypothesis testing</vt:lpstr>
      <vt:lpstr>Hypothesis examples</vt:lpstr>
      <vt:lpstr>Assuming that the null hypothesis is true, what is the probability of observing a value at least as extreme as the one we observed, simply by chance?</vt:lpstr>
      <vt:lpstr>Treatment effect</vt:lpstr>
      <vt:lpstr>Treatment effect</vt:lpstr>
      <vt:lpstr>H0: Drugs have no effect on time H1: Drugs do have an effect</vt:lpstr>
      <vt:lpstr>So we can observe a difference between the mean values for the two groups</vt:lpstr>
      <vt:lpstr>Data for our hypothesis test</vt:lpstr>
      <vt:lpstr>Statistics is useful because it can formalise our observations into probabilities</vt:lpstr>
      <vt:lpstr>So, we know the difference between the means, but what is the probability of this occurring by chance?</vt:lpstr>
      <vt:lpstr>t-test</vt:lpstr>
      <vt:lpstr>A p-value is another way of saying, if we did this experiment 100 times, and the null hypothesis were true, what proportion of times would the difference in means be this extreme? </vt:lpstr>
      <vt:lpstr>So do drugs improve performance?</vt:lpstr>
      <vt:lpstr>Linear regression</vt:lpstr>
      <vt:lpstr>PowerPoint Presentation</vt:lpstr>
      <vt:lpstr>PowerPoint Presentation</vt:lpstr>
      <vt:lpstr>PowerPoint Presentation</vt:lpstr>
      <vt:lpstr>PowerPoint Presentation</vt:lpstr>
      <vt:lpstr>Power vs false discoveries</vt:lpstr>
      <vt:lpstr>Logistic regression</vt:lpstr>
      <vt:lpstr>PowerPoint Presentation</vt:lpstr>
      <vt:lpstr>PowerPoint Presentation</vt:lpstr>
      <vt:lpstr>PowerPoint Presentation</vt:lpstr>
      <vt:lpstr>Logistic regression for complex models e.g. including covariates</vt:lpstr>
    </vt:vector>
  </TitlesOfParts>
  <Company>UQ Diamantina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Biostatistics</dc:title>
  <dc:creator>Gibran Hemani</dc:creator>
  <cp:lastModifiedBy>Gib Hemani</cp:lastModifiedBy>
  <cp:revision>55</cp:revision>
  <dcterms:created xsi:type="dcterms:W3CDTF">2012-11-08T05:59:58Z</dcterms:created>
  <dcterms:modified xsi:type="dcterms:W3CDTF">2016-06-05T10:46:27Z</dcterms:modified>
</cp:coreProperties>
</file>