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0" r:id="rId3"/>
    <p:sldId id="257" r:id="rId4"/>
    <p:sldId id="261" r:id="rId5"/>
    <p:sldId id="259"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74" autoAdjust="0"/>
  </p:normalViewPr>
  <p:slideViewPr>
    <p:cSldViewPr snapToGrid="0" snapToObjects="1">
      <p:cViewPr varScale="1">
        <p:scale>
          <a:sx n="84" d="100"/>
          <a:sy n="84" d="100"/>
        </p:scale>
        <p:origin x="-6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05A7F3-A13E-A74F-85C2-FDD5AFDDF788}" type="datetimeFigureOut">
              <a:rPr lang="en-US" smtClean="0"/>
              <a:t>05/06/16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586238-E8B0-DF47-9348-082E507F2836}" type="slidenum">
              <a:rPr lang="en-US" smtClean="0"/>
              <a:t>‹#›</a:t>
            </a:fld>
            <a:endParaRPr lang="en-US"/>
          </a:p>
        </p:txBody>
      </p:sp>
    </p:spTree>
    <p:extLst>
      <p:ext uri="{BB962C8B-B14F-4D97-AF65-F5344CB8AC3E}">
        <p14:creationId xmlns:p14="http://schemas.microsoft.com/office/powerpoint/2010/main" val="42289805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Yazebnik</a:t>
            </a:r>
            <a:r>
              <a:rPr lang="en-US" dirty="0" smtClean="0"/>
              <a:t> 2002 -</a:t>
            </a:r>
            <a:r>
              <a:rPr lang="en-US" baseline="0" dirty="0" smtClean="0"/>
              <a:t> </a:t>
            </a:r>
            <a:r>
              <a:rPr lang="en-US" dirty="0" smtClean="0"/>
              <a:t>http://</a:t>
            </a:r>
            <a:r>
              <a:rPr lang="en-US" dirty="0" err="1" smtClean="0"/>
              <a:t>www.cell.com</a:t>
            </a:r>
            <a:r>
              <a:rPr lang="en-US" dirty="0" smtClean="0"/>
              <a:t>/cancer-cell/abstract/S1535-6108(02)00133-2</a:t>
            </a:r>
          </a:p>
          <a:p>
            <a:endParaRPr lang="en-US" dirty="0" smtClean="0"/>
          </a:p>
          <a:p>
            <a:r>
              <a:rPr lang="en-US" dirty="0" smtClean="0"/>
              <a:t>In traditional genetics, to understand what a gene does we break the gene and observe the influence on the organism</a:t>
            </a:r>
          </a:p>
          <a:p>
            <a:endParaRPr lang="en-US" dirty="0" smtClean="0"/>
          </a:p>
          <a:p>
            <a:r>
              <a:rPr lang="en-US" dirty="0" smtClean="0"/>
              <a:t>In human genetics</a:t>
            </a:r>
            <a:r>
              <a:rPr lang="en-US" baseline="0" dirty="0" smtClean="0"/>
              <a:t> this isn’t an option.</a:t>
            </a:r>
          </a:p>
          <a:p>
            <a:endParaRPr lang="en-US" baseline="0" dirty="0" smtClean="0"/>
          </a:p>
          <a:p>
            <a:r>
              <a:rPr lang="en-US" dirty="0" smtClean="0"/>
              <a:t>BUT – nature has been doing this for us throughout history!</a:t>
            </a:r>
          </a:p>
          <a:p>
            <a:endParaRPr lang="en-US" dirty="0" smtClean="0"/>
          </a:p>
          <a:p>
            <a:r>
              <a:rPr lang="en-US" dirty="0" smtClean="0"/>
              <a:t>Natural</a:t>
            </a:r>
            <a:r>
              <a:rPr lang="en-US" baseline="0" dirty="0" smtClean="0"/>
              <a:t> genetic variation can be thought of as a natural experiment – every gene has many many SNPs – mutations that arose and over many generations spread throughout the population</a:t>
            </a:r>
          </a:p>
          <a:p>
            <a:endParaRPr lang="en-US" baseline="0" dirty="0" smtClean="0"/>
          </a:p>
          <a:p>
            <a:r>
              <a:rPr lang="en-US" baseline="0" dirty="0" smtClean="0"/>
              <a:t>A SNP can be thought of as a position in the genome where one allele potentially perturbs the gene, and the other allele is the wild type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B586238-E8B0-DF47-9348-082E507F2836}" type="slidenum">
              <a:rPr lang="en-US" smtClean="0"/>
              <a:t>2</a:t>
            </a:fld>
            <a:endParaRPr lang="en-US"/>
          </a:p>
        </p:txBody>
      </p:sp>
    </p:spTree>
    <p:extLst>
      <p:ext uri="{BB962C8B-B14F-4D97-AF65-F5344CB8AC3E}">
        <p14:creationId xmlns:p14="http://schemas.microsoft.com/office/powerpoint/2010/main" val="330436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a GWAS is</a:t>
            </a:r>
            <a:r>
              <a:rPr lang="en-US" baseline="0" dirty="0" smtClean="0"/>
              <a:t> to perform an hypothesis free search across the genome for regions that are associated with a trait.</a:t>
            </a:r>
          </a:p>
          <a:p>
            <a:endParaRPr lang="en-US" baseline="0" dirty="0" smtClean="0"/>
          </a:p>
          <a:p>
            <a:r>
              <a:rPr lang="en-US" baseline="0" dirty="0" smtClean="0"/>
              <a:t>More specifically:</a:t>
            </a:r>
          </a:p>
          <a:p>
            <a:r>
              <a:rPr lang="en-US" baseline="0" dirty="0" smtClean="0"/>
              <a:t>Natural variation arises by chance throughout the genome</a:t>
            </a:r>
          </a:p>
        </p:txBody>
      </p:sp>
      <p:sp>
        <p:nvSpPr>
          <p:cNvPr id="4" name="Slide Number Placeholder 3"/>
          <p:cNvSpPr>
            <a:spLocks noGrp="1"/>
          </p:cNvSpPr>
          <p:nvPr>
            <p:ph type="sldNum" sz="quarter" idx="10"/>
          </p:nvPr>
        </p:nvSpPr>
        <p:spPr/>
        <p:txBody>
          <a:bodyPr/>
          <a:lstStyle/>
          <a:p>
            <a:fld id="{6B586238-E8B0-DF47-9348-082E507F2836}" type="slidenum">
              <a:rPr lang="en-US" smtClean="0"/>
              <a:t>5</a:t>
            </a:fld>
            <a:endParaRPr lang="en-US"/>
          </a:p>
        </p:txBody>
      </p:sp>
    </p:spTree>
    <p:extLst>
      <p:ext uri="{BB962C8B-B14F-4D97-AF65-F5344CB8AC3E}">
        <p14:creationId xmlns:p14="http://schemas.microsoft.com/office/powerpoint/2010/main" val="918640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Manhattan plot shows the –log10 p-value of each SNP (y axis)</a:t>
            </a:r>
            <a:r>
              <a:rPr lang="en-US" baseline="0" dirty="0" smtClean="0"/>
              <a:t> for the SNPs position (x axis). Different </a:t>
            </a:r>
            <a:r>
              <a:rPr lang="en-US" baseline="0" dirty="0" err="1" smtClean="0"/>
              <a:t>colours</a:t>
            </a:r>
            <a:r>
              <a:rPr lang="en-US" baseline="0" dirty="0" smtClean="0"/>
              <a:t> represent different chromosomes for convenience.</a:t>
            </a:r>
          </a:p>
          <a:p>
            <a:endParaRPr lang="en-US" dirty="0" smtClean="0"/>
          </a:p>
          <a:p>
            <a:endParaRPr lang="en-US" dirty="0" smtClean="0"/>
          </a:p>
          <a:p>
            <a:r>
              <a:rPr lang="en-US" dirty="0" smtClean="0"/>
              <a:t>Things to note:</a:t>
            </a:r>
          </a:p>
          <a:p>
            <a:endParaRPr lang="en-US" dirty="0" smtClean="0"/>
          </a:p>
          <a:p>
            <a:pPr marL="228600" indent="-228600">
              <a:buAutoNum type="arabicPeriod"/>
            </a:pPr>
            <a:r>
              <a:rPr lang="en-US" dirty="0" smtClean="0"/>
              <a:t>There</a:t>
            </a:r>
            <a:r>
              <a:rPr lang="en-US" baseline="0" dirty="0" smtClean="0"/>
              <a:t> are many SNPs underneath one peak. Is this because there are many causal variants here? It is most likely due to there being high linkage disequilibrium between the causal variant and the SNPs on the SNP chip</a:t>
            </a:r>
          </a:p>
          <a:p>
            <a:pPr marL="228600" indent="-228600">
              <a:buAutoNum type="arabicPeriod"/>
            </a:pPr>
            <a:r>
              <a:rPr lang="en-US" baseline="0" dirty="0" smtClean="0"/>
              <a:t>There are many ‘variant homozygotes’ for this SNP who are healthy: this variant is not SUFFICIENT to cause the disease</a:t>
            </a:r>
          </a:p>
          <a:p>
            <a:pPr marL="228600" indent="-228600">
              <a:buAutoNum type="arabicPeriod"/>
            </a:pPr>
            <a:r>
              <a:rPr lang="en-US" baseline="0" dirty="0" smtClean="0"/>
              <a:t>There are many ‘common homozygotes’ for this SNP who have the disease: this variant is not NECESSARY to cause the disease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B586238-E8B0-DF47-9348-082E507F2836}" type="slidenum">
              <a:rPr lang="en-US" smtClean="0"/>
              <a:t>6</a:t>
            </a:fld>
            <a:endParaRPr lang="en-US"/>
          </a:p>
        </p:txBody>
      </p:sp>
    </p:spTree>
    <p:extLst>
      <p:ext uri="{BB962C8B-B14F-4D97-AF65-F5344CB8AC3E}">
        <p14:creationId xmlns:p14="http://schemas.microsoft.com/office/powerpoint/2010/main" val="202370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38B9AA7-FA8A-614B-BF2C-9AB8A4DF7A81}" type="datetimeFigureOut">
              <a:rPr lang="en-US" smtClean="0"/>
              <a:t>05/06/16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8D68D-9560-BA45-9B93-CA560F56DED4}" type="slidenum">
              <a:rPr lang="en-US" smtClean="0"/>
              <a:t>‹#›</a:t>
            </a:fld>
            <a:endParaRPr lang="en-US"/>
          </a:p>
        </p:txBody>
      </p:sp>
    </p:spTree>
    <p:extLst>
      <p:ext uri="{BB962C8B-B14F-4D97-AF65-F5344CB8AC3E}">
        <p14:creationId xmlns:p14="http://schemas.microsoft.com/office/powerpoint/2010/main" val="139413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38B9AA7-FA8A-614B-BF2C-9AB8A4DF7A81}" type="datetimeFigureOut">
              <a:rPr lang="en-US" smtClean="0"/>
              <a:t>05/06/16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8D68D-9560-BA45-9B93-CA560F56DED4}" type="slidenum">
              <a:rPr lang="en-US" smtClean="0"/>
              <a:t>‹#›</a:t>
            </a:fld>
            <a:endParaRPr lang="en-US"/>
          </a:p>
        </p:txBody>
      </p:sp>
    </p:spTree>
    <p:extLst>
      <p:ext uri="{BB962C8B-B14F-4D97-AF65-F5344CB8AC3E}">
        <p14:creationId xmlns:p14="http://schemas.microsoft.com/office/powerpoint/2010/main" val="200220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38B9AA7-FA8A-614B-BF2C-9AB8A4DF7A81}" type="datetimeFigureOut">
              <a:rPr lang="en-US" smtClean="0"/>
              <a:t>05/06/16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8D68D-9560-BA45-9B93-CA560F56DED4}" type="slidenum">
              <a:rPr lang="en-US" smtClean="0"/>
              <a:t>‹#›</a:t>
            </a:fld>
            <a:endParaRPr lang="en-US"/>
          </a:p>
        </p:txBody>
      </p:sp>
    </p:spTree>
    <p:extLst>
      <p:ext uri="{BB962C8B-B14F-4D97-AF65-F5344CB8AC3E}">
        <p14:creationId xmlns:p14="http://schemas.microsoft.com/office/powerpoint/2010/main" val="396487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38B9AA7-FA8A-614B-BF2C-9AB8A4DF7A81}" type="datetimeFigureOut">
              <a:rPr lang="en-US" smtClean="0"/>
              <a:t>05/06/16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8D68D-9560-BA45-9B93-CA560F56DED4}" type="slidenum">
              <a:rPr lang="en-US" smtClean="0"/>
              <a:t>‹#›</a:t>
            </a:fld>
            <a:endParaRPr lang="en-US"/>
          </a:p>
        </p:txBody>
      </p:sp>
    </p:spTree>
    <p:extLst>
      <p:ext uri="{BB962C8B-B14F-4D97-AF65-F5344CB8AC3E}">
        <p14:creationId xmlns:p14="http://schemas.microsoft.com/office/powerpoint/2010/main" val="185058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38B9AA7-FA8A-614B-BF2C-9AB8A4DF7A81}" type="datetimeFigureOut">
              <a:rPr lang="en-US" smtClean="0"/>
              <a:t>05/06/16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8D68D-9560-BA45-9B93-CA560F56DED4}" type="slidenum">
              <a:rPr lang="en-US" smtClean="0"/>
              <a:t>‹#›</a:t>
            </a:fld>
            <a:endParaRPr lang="en-US"/>
          </a:p>
        </p:txBody>
      </p:sp>
    </p:spTree>
    <p:extLst>
      <p:ext uri="{BB962C8B-B14F-4D97-AF65-F5344CB8AC3E}">
        <p14:creationId xmlns:p14="http://schemas.microsoft.com/office/powerpoint/2010/main" val="364850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38B9AA7-FA8A-614B-BF2C-9AB8A4DF7A81}" type="datetimeFigureOut">
              <a:rPr lang="en-US" smtClean="0"/>
              <a:t>05/06/16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8D68D-9560-BA45-9B93-CA560F56DED4}" type="slidenum">
              <a:rPr lang="en-US" smtClean="0"/>
              <a:t>‹#›</a:t>
            </a:fld>
            <a:endParaRPr lang="en-US"/>
          </a:p>
        </p:txBody>
      </p:sp>
    </p:spTree>
    <p:extLst>
      <p:ext uri="{BB962C8B-B14F-4D97-AF65-F5344CB8AC3E}">
        <p14:creationId xmlns:p14="http://schemas.microsoft.com/office/powerpoint/2010/main" val="173828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38B9AA7-FA8A-614B-BF2C-9AB8A4DF7A81}" type="datetimeFigureOut">
              <a:rPr lang="en-US" smtClean="0"/>
              <a:t>05/06/16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8D68D-9560-BA45-9B93-CA560F56DED4}" type="slidenum">
              <a:rPr lang="en-US" smtClean="0"/>
              <a:t>‹#›</a:t>
            </a:fld>
            <a:endParaRPr lang="en-US"/>
          </a:p>
        </p:txBody>
      </p:sp>
    </p:spTree>
    <p:extLst>
      <p:ext uri="{BB962C8B-B14F-4D97-AF65-F5344CB8AC3E}">
        <p14:creationId xmlns:p14="http://schemas.microsoft.com/office/powerpoint/2010/main" val="226919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38B9AA7-FA8A-614B-BF2C-9AB8A4DF7A81}" type="datetimeFigureOut">
              <a:rPr lang="en-US" smtClean="0"/>
              <a:t>05/06/16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8D68D-9560-BA45-9B93-CA560F56DED4}" type="slidenum">
              <a:rPr lang="en-US" smtClean="0"/>
              <a:t>‹#›</a:t>
            </a:fld>
            <a:endParaRPr lang="en-US"/>
          </a:p>
        </p:txBody>
      </p:sp>
    </p:spTree>
    <p:extLst>
      <p:ext uri="{BB962C8B-B14F-4D97-AF65-F5344CB8AC3E}">
        <p14:creationId xmlns:p14="http://schemas.microsoft.com/office/powerpoint/2010/main" val="86046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B9AA7-FA8A-614B-BF2C-9AB8A4DF7A81}" type="datetimeFigureOut">
              <a:rPr lang="en-US" smtClean="0"/>
              <a:t>05/06/16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8D68D-9560-BA45-9B93-CA560F56DED4}" type="slidenum">
              <a:rPr lang="en-US" smtClean="0"/>
              <a:t>‹#›</a:t>
            </a:fld>
            <a:endParaRPr lang="en-US"/>
          </a:p>
        </p:txBody>
      </p:sp>
    </p:spTree>
    <p:extLst>
      <p:ext uri="{BB962C8B-B14F-4D97-AF65-F5344CB8AC3E}">
        <p14:creationId xmlns:p14="http://schemas.microsoft.com/office/powerpoint/2010/main" val="23231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38B9AA7-FA8A-614B-BF2C-9AB8A4DF7A81}" type="datetimeFigureOut">
              <a:rPr lang="en-US" smtClean="0"/>
              <a:t>05/06/16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8D68D-9560-BA45-9B93-CA560F56DED4}" type="slidenum">
              <a:rPr lang="en-US" smtClean="0"/>
              <a:t>‹#›</a:t>
            </a:fld>
            <a:endParaRPr lang="en-US"/>
          </a:p>
        </p:txBody>
      </p:sp>
    </p:spTree>
    <p:extLst>
      <p:ext uri="{BB962C8B-B14F-4D97-AF65-F5344CB8AC3E}">
        <p14:creationId xmlns:p14="http://schemas.microsoft.com/office/powerpoint/2010/main" val="192173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38B9AA7-FA8A-614B-BF2C-9AB8A4DF7A81}" type="datetimeFigureOut">
              <a:rPr lang="en-US" smtClean="0"/>
              <a:t>05/06/16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8D68D-9560-BA45-9B93-CA560F56DED4}" type="slidenum">
              <a:rPr lang="en-US" smtClean="0"/>
              <a:t>‹#›</a:t>
            </a:fld>
            <a:endParaRPr lang="en-US"/>
          </a:p>
        </p:txBody>
      </p:sp>
    </p:spTree>
    <p:extLst>
      <p:ext uri="{BB962C8B-B14F-4D97-AF65-F5344CB8AC3E}">
        <p14:creationId xmlns:p14="http://schemas.microsoft.com/office/powerpoint/2010/main" val="3833881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B9AA7-FA8A-614B-BF2C-9AB8A4DF7A81}" type="datetimeFigureOut">
              <a:rPr lang="en-US" smtClean="0"/>
              <a:t>05/06/16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8D68D-9560-BA45-9B93-CA560F56DED4}" type="slidenum">
              <a:rPr lang="en-US" smtClean="0"/>
              <a:t>‹#›</a:t>
            </a:fld>
            <a:endParaRPr lang="en-US"/>
          </a:p>
        </p:txBody>
      </p:sp>
    </p:spTree>
    <p:extLst>
      <p:ext uri="{BB962C8B-B14F-4D97-AF65-F5344CB8AC3E}">
        <p14:creationId xmlns:p14="http://schemas.microsoft.com/office/powerpoint/2010/main" val="203290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Genome wide association studies</a:t>
            </a:r>
            <a:endParaRPr lang="en-US" dirty="0"/>
          </a:p>
        </p:txBody>
      </p:sp>
      <p:sp>
        <p:nvSpPr>
          <p:cNvPr id="3" name="Subtitle 2"/>
          <p:cNvSpPr>
            <a:spLocks noGrp="1"/>
          </p:cNvSpPr>
          <p:nvPr>
            <p:ph type="subTitle" idx="1"/>
          </p:nvPr>
        </p:nvSpPr>
        <p:spPr/>
        <p:txBody>
          <a:bodyPr/>
          <a:lstStyle/>
          <a:p>
            <a:r>
              <a:rPr lang="en-US" dirty="0" smtClean="0"/>
              <a:t>Gib Hemani</a:t>
            </a:r>
            <a:endParaRPr lang="en-US" dirty="0"/>
          </a:p>
        </p:txBody>
      </p:sp>
      <p:pic>
        <p:nvPicPr>
          <p:cNvPr id="4" name="Picture 3" descr="uob8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12" y="5589240"/>
            <a:ext cx="3517900" cy="1016000"/>
          </a:xfrm>
          <a:prstGeom prst="rect">
            <a:avLst/>
          </a:prstGeom>
        </p:spPr>
      </p:pic>
      <p:pic>
        <p:nvPicPr>
          <p:cNvPr id="5" name="Picture 4" descr="ieu8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440" y="5661248"/>
            <a:ext cx="2590800" cy="1016000"/>
          </a:xfrm>
          <a:prstGeom prst="rect">
            <a:avLst/>
          </a:prstGeom>
        </p:spPr>
      </p:pic>
    </p:spTree>
    <p:extLst>
      <p:ext uri="{BB962C8B-B14F-4D97-AF65-F5344CB8AC3E}">
        <p14:creationId xmlns:p14="http://schemas.microsoft.com/office/powerpoint/2010/main" val="24724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t="5777" r="69437" b="91677"/>
          <a:stretch/>
        </p:blipFill>
        <p:spPr>
          <a:xfrm>
            <a:off x="274002" y="277224"/>
            <a:ext cx="4805740" cy="566642"/>
          </a:xfrm>
        </p:spPr>
      </p:pic>
      <p:sp>
        <p:nvSpPr>
          <p:cNvPr id="5" name="TextBox 4"/>
          <p:cNvSpPr txBox="1"/>
          <p:nvPr/>
        </p:nvSpPr>
        <p:spPr>
          <a:xfrm>
            <a:off x="286169" y="4096464"/>
            <a:ext cx="3952712" cy="1477328"/>
          </a:xfrm>
          <a:prstGeom prst="rect">
            <a:avLst/>
          </a:prstGeom>
          <a:noFill/>
        </p:spPr>
        <p:txBody>
          <a:bodyPr wrap="square" rtlCol="0">
            <a:spAutoFit/>
          </a:bodyPr>
          <a:lstStyle/>
          <a:p>
            <a:r>
              <a:rPr lang="en-US" dirty="0" smtClean="0"/>
              <a:t>Molecular geneticists “alter” genes in model organisms and observe the phenotypic consequences. This provides understanding of the role of the particular gene.</a:t>
            </a:r>
            <a:endParaRPr lang="en-US" dirty="0"/>
          </a:p>
        </p:txBody>
      </p:sp>
      <p:sp>
        <p:nvSpPr>
          <p:cNvPr id="6" name="TextBox 5"/>
          <p:cNvSpPr txBox="1"/>
          <p:nvPr/>
        </p:nvSpPr>
        <p:spPr>
          <a:xfrm>
            <a:off x="4775448" y="4132241"/>
            <a:ext cx="3911352" cy="2031325"/>
          </a:xfrm>
          <a:prstGeom prst="rect">
            <a:avLst/>
          </a:prstGeom>
          <a:noFill/>
        </p:spPr>
        <p:txBody>
          <a:bodyPr wrap="square" rtlCol="0">
            <a:spAutoFit/>
          </a:bodyPr>
          <a:lstStyle/>
          <a:p>
            <a:r>
              <a:rPr lang="en-US" dirty="0" smtClean="0"/>
              <a:t>In GWAS, we are conceptually doing the same thing – but the crucial difference is that the genes are already “altered” for us. SNPs that arose in the population due to natural genetic variation each serve as a </a:t>
            </a:r>
            <a:r>
              <a:rPr lang="en-US" b="1" dirty="0" smtClean="0"/>
              <a:t>natural experiment</a:t>
            </a:r>
            <a:endParaRPr lang="en-US" dirty="0"/>
          </a:p>
        </p:txBody>
      </p:sp>
      <p:pic>
        <p:nvPicPr>
          <p:cNvPr id="7" name="Picture 6" descr="ur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575" y="1086633"/>
            <a:ext cx="2908300" cy="2794000"/>
          </a:xfrm>
          <a:prstGeom prst="rect">
            <a:avLst/>
          </a:prstGeom>
        </p:spPr>
      </p:pic>
    </p:spTree>
    <p:extLst>
      <p:ext uri="{BB962C8B-B14F-4D97-AF65-F5344CB8AC3E}">
        <p14:creationId xmlns:p14="http://schemas.microsoft.com/office/powerpoint/2010/main" val="367737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Null: No difference in allele frequency between cases and controls </a:t>
            </a:r>
            <a:endParaRPr lang="en-US" dirty="0"/>
          </a:p>
        </p:txBody>
      </p:sp>
      <p:pic>
        <p:nvPicPr>
          <p:cNvPr id="4" name="Content Placeholder 3"/>
          <p:cNvPicPr>
            <a:picLocks noGrp="1" noChangeAspect="1"/>
          </p:cNvPicPr>
          <p:nvPr>
            <p:ph idx="1"/>
          </p:nvPr>
        </p:nvPicPr>
        <p:blipFill>
          <a:blip r:embed="rId2"/>
          <a:srcRect t="-14495" b="-14495"/>
          <a:stretch>
            <a:fillRect/>
          </a:stretch>
        </p:blipFill>
        <p:spPr>
          <a:prstGeom prst="rect">
            <a:avLst/>
          </a:prstGeom>
        </p:spPr>
      </p:pic>
    </p:spTree>
    <p:extLst>
      <p:ext uri="{BB962C8B-B14F-4D97-AF65-F5344CB8AC3E}">
        <p14:creationId xmlns:p14="http://schemas.microsoft.com/office/powerpoint/2010/main" val="3216237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 single SNP association test</a:t>
            </a:r>
            <a:endParaRPr lang="en-US" dirty="0"/>
          </a:p>
        </p:txBody>
      </p:sp>
      <p:pic>
        <p:nvPicPr>
          <p:cNvPr id="4" name="Content Placeholder 3"/>
          <p:cNvPicPr>
            <a:picLocks noGrp="1" noChangeAspect="1"/>
          </p:cNvPicPr>
          <p:nvPr>
            <p:ph idx="1"/>
          </p:nvPr>
        </p:nvPicPr>
        <p:blipFill>
          <a:blip r:embed="rId2"/>
          <a:srcRect l="-6549" r="-6549"/>
          <a:stretch>
            <a:fillRect/>
          </a:stretch>
        </p:blipFill>
        <p:spPr>
          <a:xfrm>
            <a:off x="1824328" y="1600200"/>
            <a:ext cx="6862471" cy="3774095"/>
          </a:xfrm>
        </p:spPr>
      </p:pic>
      <p:sp>
        <p:nvSpPr>
          <p:cNvPr id="5" name="TextBox 4"/>
          <p:cNvSpPr txBox="1"/>
          <p:nvPr/>
        </p:nvSpPr>
        <p:spPr>
          <a:xfrm>
            <a:off x="457200" y="5205550"/>
            <a:ext cx="1939467" cy="646331"/>
          </a:xfrm>
          <a:prstGeom prst="rect">
            <a:avLst/>
          </a:prstGeom>
          <a:noFill/>
        </p:spPr>
        <p:txBody>
          <a:bodyPr wrap="square" rtlCol="0">
            <a:spAutoFit/>
          </a:bodyPr>
          <a:lstStyle/>
          <a:p>
            <a:r>
              <a:rPr lang="en-US" dirty="0" smtClean="0"/>
              <a:t>Null: The slope of the regression is 0</a:t>
            </a:r>
            <a:endParaRPr lang="en-US" dirty="0"/>
          </a:p>
        </p:txBody>
      </p:sp>
    </p:spTree>
    <p:extLst>
      <p:ext uri="{BB962C8B-B14F-4D97-AF65-F5344CB8AC3E}">
        <p14:creationId xmlns:p14="http://schemas.microsoft.com/office/powerpoint/2010/main" val="329424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Hypothesis-free search</a:t>
            </a:r>
            <a:endParaRPr lang="en-US" dirty="0"/>
          </a:p>
        </p:txBody>
      </p:sp>
      <p:pic>
        <p:nvPicPr>
          <p:cNvPr id="4" name="Content Placeholder 3"/>
          <p:cNvPicPr>
            <a:picLocks noGrp="1" noChangeAspect="1"/>
          </p:cNvPicPr>
          <p:nvPr>
            <p:ph idx="1"/>
          </p:nvPr>
        </p:nvPicPr>
        <p:blipFill>
          <a:blip r:embed="rId3"/>
          <a:srcRect l="-54299" r="-54299"/>
          <a:stretch>
            <a:fillRect/>
          </a:stretch>
        </p:blipFill>
        <p:spPr/>
      </p:pic>
    </p:spTree>
    <p:extLst>
      <p:ext uri="{BB962C8B-B14F-4D97-AF65-F5344CB8AC3E}">
        <p14:creationId xmlns:p14="http://schemas.microsoft.com/office/powerpoint/2010/main" val="113882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269"/>
          <p:cNvPicPr preferRelativeResize="0">
            <a:picLocks noGrp="1"/>
          </p:cNvPicPr>
          <p:nvPr>
            <p:ph idx="1"/>
          </p:nvPr>
        </p:nvPicPr>
        <p:blipFill>
          <a:blip r:embed="rId3">
            <a:alphaModFix/>
          </a:blip>
          <a:srcRect t="8967" b="8967"/>
          <a:stretch>
            <a:fillRect/>
          </a:stretch>
        </p:blipFill>
        <p:spPr>
          <a:xfrm>
            <a:off x="149225" y="149225"/>
            <a:ext cx="8829675" cy="6589713"/>
          </a:xfrm>
          <a:prstGeom prst="rect">
            <a:avLst/>
          </a:prstGeom>
          <a:noFill/>
          <a:ln>
            <a:noFill/>
          </a:ln>
        </p:spPr>
      </p:pic>
    </p:spTree>
    <p:extLst>
      <p:ext uri="{BB962C8B-B14F-4D97-AF65-F5344CB8AC3E}">
        <p14:creationId xmlns:p14="http://schemas.microsoft.com/office/powerpoint/2010/main" val="2871104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319</TotalTime>
  <Words>391</Words>
  <Application>Microsoft Macintosh PowerPoint</Application>
  <PresentationFormat>On-screen Show (4:3)</PresentationFormat>
  <Paragraphs>35</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Genome wide association studies</vt:lpstr>
      <vt:lpstr>PowerPoint Presentation</vt:lpstr>
      <vt:lpstr>Null: No difference in allele frequency between cases and controls </vt:lpstr>
      <vt:lpstr>Perform single SNP association test</vt:lpstr>
      <vt:lpstr>Hypothesis-free search</vt:lpstr>
      <vt:lpstr>PowerPoint Presentation</vt:lpstr>
    </vt:vector>
  </TitlesOfParts>
  <Company>UQDI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 wide association studies</dc:title>
  <dc:creator>Gib Hemani</dc:creator>
  <cp:lastModifiedBy>Gib Hemani</cp:lastModifiedBy>
  <cp:revision>8</cp:revision>
  <dcterms:created xsi:type="dcterms:W3CDTF">2016-05-20T07:09:44Z</dcterms:created>
  <dcterms:modified xsi:type="dcterms:W3CDTF">2016-06-05T10:48:31Z</dcterms:modified>
</cp:coreProperties>
</file>