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9" r:id="rId4"/>
    <p:sldId id="257" r:id="rId5"/>
    <p:sldId id="267" r:id="rId6"/>
    <p:sldId id="258" r:id="rId7"/>
    <p:sldId id="268" r:id="rId8"/>
    <p:sldId id="261" r:id="rId9"/>
    <p:sldId id="262" r:id="rId10"/>
    <p:sldId id="263" r:id="rId11"/>
    <p:sldId id="269" r:id="rId12"/>
    <p:sldId id="264" r:id="rId13"/>
    <p:sldId id="266" r:id="rId14"/>
    <p:sldId id="270" r:id="rId15"/>
    <p:sldId id="26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78" autoAdjust="0"/>
  </p:normalViewPr>
  <p:slideViewPr>
    <p:cSldViewPr snapToGrid="0" snapToObjects="1">
      <p:cViewPr>
        <p:scale>
          <a:sx n="140" d="100"/>
          <a:sy n="140" d="100"/>
        </p:scale>
        <p:origin x="-616" y="1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BC27B-1CCA-914E-A18B-3B171E59E391}" type="datetimeFigureOut">
              <a:rPr lang="en-US" smtClean="0"/>
              <a:t>19/05/16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63FAD-0625-9641-AC88-2EDD411B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Cleaning genetic data is very important, but also very boring.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63FAD-0625-9641-AC88-2EDD411BFF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4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Bead arrays perform hundreds of thousands (or</a:t>
            </a:r>
            <a:r>
              <a:rPr lang="en-US" baseline="0" dirty="0" smtClean="0"/>
              <a:t> millions) of assays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DNA is amplified and digested into small </a:t>
            </a:r>
            <a:r>
              <a:rPr lang="en-US" baseline="0" dirty="0" err="1" smtClean="0"/>
              <a:t>oligo</a:t>
            </a:r>
            <a:r>
              <a:rPr lang="en-US" baseline="0" dirty="0" smtClean="0"/>
              <a:t> nucleotides.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bead array has many probes for each SNP, one probe for allele ‘A’ (e.g. red fluorescence) and another probe for allele ‘a’ (e.g. green fluorescence).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DNA </a:t>
            </a:r>
            <a:r>
              <a:rPr lang="en-US" baseline="0" dirty="0" err="1" smtClean="0"/>
              <a:t>hybridises</a:t>
            </a:r>
            <a:r>
              <a:rPr lang="en-US" baseline="0" dirty="0" smtClean="0"/>
              <a:t> to the corresponding probes. When it </a:t>
            </a:r>
            <a:r>
              <a:rPr lang="en-US" baseline="0" dirty="0" err="1" smtClean="0"/>
              <a:t>hybridises</a:t>
            </a:r>
            <a:r>
              <a:rPr lang="en-US" baseline="0" dirty="0" smtClean="0"/>
              <a:t> it fluoresces.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machine measures fluorescence for each SNP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63FAD-0625-9641-AC88-2EDD411BFF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example of signal from the</a:t>
            </a:r>
            <a:r>
              <a:rPr lang="en-US" baseline="0" dirty="0" smtClean="0"/>
              <a:t> fluorescence </a:t>
            </a:r>
            <a:r>
              <a:rPr lang="en-US" dirty="0" smtClean="0"/>
              <a:t>for one SNP.</a:t>
            </a:r>
          </a:p>
          <a:p>
            <a:endParaRPr lang="en-US" dirty="0" smtClean="0"/>
          </a:p>
          <a:p>
            <a:r>
              <a:rPr lang="en-US" dirty="0" smtClean="0"/>
              <a:t>Each individual is</a:t>
            </a:r>
            <a:r>
              <a:rPr lang="en-US" baseline="0" dirty="0" smtClean="0"/>
              <a:t> represented by one point.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task is now to identify which cluster represents which genotype.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High Y and low X means there is much intensity from only one allele – homozygous AA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High X and low Y means there is much intensity from only one allele – homozygous </a:t>
            </a:r>
            <a:r>
              <a:rPr lang="en-US" baseline="0" dirty="0" err="1" smtClean="0"/>
              <a:t>aa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middle is the heterozygote.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Notice that this is a method that depends on calling discrete genotypes from potentially quite messy continuous data.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can be outliers that don’t obviously cluster anywhere – these individuals are set to missing.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there are a lot of individuals set to missing for a SNP, it is potentially unreliable and we will discard that SNP entirely.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63FAD-0625-9641-AC88-2EDD411BFF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7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SNP data can be presented like this – rows for individuals and columns for SNPs. </a:t>
            </a:r>
          </a:p>
          <a:p>
            <a:r>
              <a:rPr lang="en-US" dirty="0" smtClean="0"/>
              <a:t>Typically we will have thousands of individuals and hundreds of thousands of SNPs.</a:t>
            </a:r>
          </a:p>
          <a:p>
            <a:endParaRPr lang="en-US" dirty="0" smtClean="0"/>
          </a:p>
          <a:p>
            <a:r>
              <a:rPr lang="en-US" dirty="0" smtClean="0"/>
              <a:t>The top table shows what the genotypes</a:t>
            </a:r>
            <a:r>
              <a:rPr lang="en-US" baseline="0" dirty="0" smtClean="0"/>
              <a:t> are for each individual.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bottom table shows a more convenient way of storing this information – a count of the number of ‘a’ alleles.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63FAD-0625-9641-AC88-2EDD411BFF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Calculating the allele frequency is simple summing up the number of ‘a’ alleles and dividing by</a:t>
            </a:r>
            <a:r>
              <a:rPr lang="en-US" baseline="0" dirty="0" smtClean="0"/>
              <a:t> the number of chromosomes (e.g. 2 x sample size)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term ‘minor allele frequency’ is used as a convention – it refers to the frequency of the least common allele.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63FAD-0625-9641-AC88-2EDD411BFF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because a</a:t>
            </a:r>
            <a:r>
              <a:rPr lang="en-US" baseline="0" dirty="0" smtClean="0"/>
              <a:t> genotype is called for an individual doesn’t mean that it’s trustworthy</a:t>
            </a:r>
            <a:r>
              <a:rPr lang="is-IS" baseline="0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63FAD-0625-9641-AC88-2EDD411BFF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67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have SNP that looks like this – lots of</a:t>
            </a:r>
            <a:r>
              <a:rPr lang="en-US" baseline="0" dirty="0" smtClean="0"/>
              <a:t> individuals in one cluster, and one or a few outside of that cluster.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can we tell that these outliers are outliers, or actually heterozygotes for the minor allele?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typically remove SNPs that are called with minor allele frequency &lt; 1% are normally removed. Also for other reasons to be discussed later.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63FAD-0625-9641-AC88-2EDD411BFF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0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Avoid potentially spurious results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There is often redundancy, e.g. SNPs close together are highly correlated. Therefore, removing one SNP isn’t necessarily so bad, it’s effect might still be captured by adjacent SNPs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Cons:</a:t>
            </a:r>
          </a:p>
          <a:p>
            <a:pPr marL="0" indent="0">
              <a:buNone/>
            </a:pPr>
            <a:r>
              <a:rPr lang="en-US" baseline="0" dirty="0" smtClean="0"/>
              <a:t>1. Removing too many SNPs can remove more signal than noise.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63FAD-0625-9641-AC88-2EDD411BFF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3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19/05/16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2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19/05/16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6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19/05/16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19/05/16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19/05/16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6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19/05/16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19/05/16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19/05/16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19/05/16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7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19/05/16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19/05/16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16BF9-EB4B-CC4F-8AF0-BB475BFF0FFF}" type="datetimeFigureOut">
              <a:rPr lang="en-US" smtClean="0"/>
              <a:t>19/05/16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youtu.be/lVG04dAAyvY?list=PLlZbdY9YIhkN7JBqwGrOr3c-c5bW2Ott5&amp;t=39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Time for some cleaning</a:t>
            </a:r>
            <a:r>
              <a:rPr lang="is-IS" dirty="0" smtClean="0"/>
              <a:t>… </a:t>
            </a:r>
            <a:r>
              <a:rPr lang="is-IS" i="1" dirty="0" smtClean="0"/>
              <a:t>sigh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1542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Hardy Weinberg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know a SNP’s allele frequency then we can calculate the expected number for each genotype: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the Observed numbers in the clusters diverge from this, we might be suspicious that the SNP is unreliable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14262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227788"/>
              </p:ext>
            </p:extLst>
          </p:nvPr>
        </p:nvGraphicFramePr>
        <p:xfrm>
          <a:off x="3507014" y="2928257"/>
          <a:ext cx="2015671" cy="152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939800" imgH="711200" progId="Equation.3">
                  <p:embed/>
                </p:oleObj>
              </mc:Choice>
              <mc:Fallback>
                <p:oleObj name="Equation" r:id="rId5" imgW="9398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7014" y="2928257"/>
                        <a:ext cx="2015671" cy="1525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7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Filter on allele frequency, HWE, call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3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Should I be worried about discarding SNPs?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008" t="2525" r="-618" b="40352"/>
          <a:stretch/>
        </p:blipFill>
        <p:spPr>
          <a:xfrm>
            <a:off x="466271" y="1753265"/>
            <a:ext cx="8224443" cy="4490357"/>
          </a:xfrm>
        </p:spPr>
      </p:pic>
    </p:spTree>
    <p:extLst>
      <p:ext uri="{BB962C8B-B14F-4D97-AF65-F5344CB8AC3E}">
        <p14:creationId xmlns:p14="http://schemas.microsoft.com/office/powerpoint/2010/main" val="180359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Cryptic relatedness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most analyses we want only ‘unrelated’ individuals in our sample</a:t>
            </a:r>
          </a:p>
          <a:p>
            <a:r>
              <a:rPr lang="en-US" dirty="0" smtClean="0"/>
              <a:t>Relatedness CONFOUNDS genetic associations</a:t>
            </a:r>
          </a:p>
          <a:p>
            <a:r>
              <a:rPr lang="en-US" dirty="0" smtClean="0"/>
              <a:t>Is a SNP associated with the trait because</a:t>
            </a:r>
          </a:p>
          <a:p>
            <a:pPr lvl="1"/>
            <a:r>
              <a:rPr lang="en-US" dirty="0" smtClean="0"/>
              <a:t>A) The SNP is biologically associated</a:t>
            </a:r>
          </a:p>
          <a:p>
            <a:pPr lvl="1"/>
            <a:r>
              <a:rPr lang="en-US" dirty="0" smtClean="0"/>
              <a:t>B) Relatives are more likely to have the same trait, and also more likely to share similar genotypes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6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related individuals </a:t>
            </a:r>
            <a:br>
              <a:rPr lang="en-US" dirty="0" smtClean="0"/>
            </a:br>
            <a:r>
              <a:rPr lang="en-US" dirty="0" smtClean="0"/>
              <a:t>(IBS &gt; 0.025)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1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principal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of confounding also arises if individuals are from different ethnic groups</a:t>
            </a:r>
          </a:p>
          <a:p>
            <a:r>
              <a:rPr lang="en-US" dirty="0" smtClean="0"/>
              <a:t>Is a SNP associated because</a:t>
            </a:r>
          </a:p>
          <a:p>
            <a:pPr lvl="1"/>
            <a:r>
              <a:rPr lang="en-US" dirty="0" smtClean="0"/>
              <a:t>A) The SNP is biologically associated</a:t>
            </a:r>
          </a:p>
          <a:p>
            <a:pPr lvl="1"/>
            <a:r>
              <a:rPr lang="en-US" dirty="0" smtClean="0"/>
              <a:t>B) Individuals in one ethnic group have the same trait, and also share similar genetic composition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1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and plot principal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chips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13470" b="-13470"/>
          <a:stretch>
            <a:fillRect/>
          </a:stretch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-28274" r="-28274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208643" y="526143"/>
            <a:ext cx="2630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https://youtu.be/lVG04dAAyvY?list=PLlZbdY9YIhkN7JBqwGrOr3c-c5bW2Ott5&amp;t=</a:t>
            </a:r>
            <a:r>
              <a:rPr lang="en-US" dirty="0" smtClean="0">
                <a:hlinkClick r:id="rId5"/>
              </a:rPr>
              <a:t>39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7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Genotype calls are probabilistic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69504" b="-6950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1" y="5007358"/>
            <a:ext cx="195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Well defined genotype clusters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758515" y="5007358"/>
            <a:ext cx="172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Error in allele calling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616206" y="5007358"/>
            <a:ext cx="272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Overlap between clusters -&gt; failure to call genotypes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30852" y="1912646"/>
            <a:ext cx="137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Called as TT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30852" y="2172894"/>
            <a:ext cx="137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Called as TG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30852" y="2429277"/>
            <a:ext cx="137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Called as GG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728110" y="2076483"/>
            <a:ext cx="102741" cy="924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28110" y="2328537"/>
            <a:ext cx="102741" cy="924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728110" y="2576726"/>
            <a:ext cx="102741" cy="924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4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SNPs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174013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rs1111111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rs2222222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rs3333333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95660"/>
              </p:ext>
            </p:extLst>
          </p:nvPr>
        </p:nvGraphicFramePr>
        <p:xfrm>
          <a:off x="457200" y="419785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rs1111111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rs2222222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rs3333333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50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genotype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Allele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55593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rs1111111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rs2222222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rs3333333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 / (5 x 2) = 0.3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 / (5 x 2) = 0.9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 / (5 x 2) = 0.3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Minor allele </a:t>
                      </a:r>
                      <a:r>
                        <a:rPr lang="en-US" b="1" dirty="0" err="1" smtClean="0"/>
                        <a:t>freq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0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and plot allele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9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missing rates (call rate)</a:t>
            </a:r>
          </a:p>
          <a:p>
            <a:r>
              <a:rPr lang="en-US" dirty="0" smtClean="0"/>
              <a:t>SNP missing rates (call rate)</a:t>
            </a:r>
          </a:p>
          <a:p>
            <a:r>
              <a:rPr lang="en-US" dirty="0" smtClean="0"/>
              <a:t>Allele frequencies</a:t>
            </a:r>
          </a:p>
          <a:p>
            <a:r>
              <a:rPr lang="en-US" dirty="0" smtClean="0"/>
              <a:t>Hardy </a:t>
            </a:r>
            <a:r>
              <a:rPr lang="en-US" dirty="0" err="1" smtClean="0"/>
              <a:t>Weinburg</a:t>
            </a:r>
            <a:r>
              <a:rPr lang="en-US" dirty="0" smtClean="0"/>
              <a:t> equilibrium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Allele frequency filtering</a:t>
            </a:r>
            <a:endParaRPr lang="en-US" dirty="0"/>
          </a:p>
        </p:txBody>
      </p:sp>
      <p:pic>
        <p:nvPicPr>
          <p:cNvPr id="6" name="Content Placeholder 5" descr="bead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593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866</Words>
  <Application>Microsoft Macintosh PowerPoint</Application>
  <PresentationFormat>On-screen Show (4:3)</PresentationFormat>
  <Paragraphs>178</Paragraphs>
  <Slides>16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Genetic data</vt:lpstr>
      <vt:lpstr>SNP chips</vt:lpstr>
      <vt:lpstr>Genotype calls are probabilistic</vt:lpstr>
      <vt:lpstr>Storing SNPs</vt:lpstr>
      <vt:lpstr>Look at genotype data</vt:lpstr>
      <vt:lpstr>Allele frequencies</vt:lpstr>
      <vt:lpstr>Calculate and plot allele frequencies</vt:lpstr>
      <vt:lpstr>Quality checks</vt:lpstr>
      <vt:lpstr>Allele frequency filtering</vt:lpstr>
      <vt:lpstr>Hardy Weinberg</vt:lpstr>
      <vt:lpstr>Filter on allele frequency, HWE, call rates</vt:lpstr>
      <vt:lpstr>Should I be worried about discarding SNPs?</vt:lpstr>
      <vt:lpstr>Cryptic relatedness</vt:lpstr>
      <vt:lpstr>Remove related individuals  (IBS &gt; 0.025)</vt:lpstr>
      <vt:lpstr>Calculating principal components</vt:lpstr>
      <vt:lpstr>Calculate and plot principal components</vt:lpstr>
    </vt:vector>
  </TitlesOfParts>
  <Company>UQDI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data</dc:title>
  <dc:creator>Gib Hemani</dc:creator>
  <cp:lastModifiedBy>Gib Hemani</cp:lastModifiedBy>
  <cp:revision>12</cp:revision>
  <dcterms:created xsi:type="dcterms:W3CDTF">2016-05-19T17:56:26Z</dcterms:created>
  <dcterms:modified xsi:type="dcterms:W3CDTF">2016-05-20T13:35:34Z</dcterms:modified>
</cp:coreProperties>
</file>