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66" d="100"/>
          <a:sy n="66" d="100"/>
        </p:scale>
        <p:origin x="-4696" y="8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7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4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951B-1724-3947-9B5E-62E0E72BAAED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9EC4-5748-7548-8CA9-39417FC0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646112" y="13928725"/>
            <a:ext cx="12974475" cy="26023888"/>
            <a:chOff x="811213" y="13928725"/>
            <a:chExt cx="12974474" cy="26023888"/>
          </a:xfrm>
        </p:grpSpPr>
        <p:sp>
          <p:nvSpPr>
            <p:cNvPr id="5" name="Rounded Rectangle 4"/>
            <p:cNvSpPr>
              <a:spLocks/>
            </p:cNvSpPr>
            <p:nvPr/>
          </p:nvSpPr>
          <p:spPr>
            <a:xfrm>
              <a:off x="7926387" y="13928725"/>
              <a:ext cx="5770563" cy="3508375"/>
            </a:xfrm>
            <a:prstGeom prst="roundRect">
              <a:avLst/>
            </a:prstGeom>
            <a:solidFill>
              <a:schemeClr val="bg1">
                <a:lumMod val="85000"/>
                <a:alpha val="8000"/>
              </a:schemeClr>
            </a:solidFill>
            <a:ln>
              <a:solidFill>
                <a:schemeClr val="bg1">
                  <a:lumMod val="8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556270"/>
                  </a:solidFill>
                </a:rPr>
                <a:t>Brisbane Systems Genetics Study (BSGS</a:t>
              </a:r>
              <a:r>
                <a:rPr lang="en-US" sz="4800" b="1" dirty="0" smtClean="0">
                  <a:solidFill>
                    <a:srgbClr val="556270"/>
                  </a:solidFill>
                </a:rPr>
                <a:t>)</a:t>
              </a:r>
              <a:endParaRPr lang="en-US" sz="4800" b="1" baseline="30000" dirty="0">
                <a:solidFill>
                  <a:srgbClr val="556270"/>
                </a:solidFill>
              </a:endParaRPr>
            </a:p>
            <a:p>
              <a:pPr algn="just"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" name="Rounded Rectangle 5"/>
            <p:cNvSpPr>
              <a:spLocks/>
            </p:cNvSpPr>
            <p:nvPr/>
          </p:nvSpPr>
          <p:spPr>
            <a:xfrm>
              <a:off x="812801" y="13928725"/>
              <a:ext cx="5770562" cy="3509963"/>
            </a:xfrm>
            <a:prstGeom prst="roundRect">
              <a:avLst/>
            </a:prstGeom>
            <a:solidFill>
              <a:schemeClr val="bg1">
                <a:lumMod val="85000"/>
                <a:alpha val="8000"/>
              </a:schemeClr>
            </a:solidFill>
            <a:ln>
              <a:solidFill>
                <a:schemeClr val="bg1">
                  <a:lumMod val="8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400" b="1" dirty="0">
                  <a:solidFill>
                    <a:srgbClr val="556270"/>
                  </a:solidFill>
                </a:rPr>
                <a:t>Initial exhaustive SNP-pair test for each expression trait</a:t>
              </a:r>
            </a:p>
            <a:p>
              <a:pPr algn="ctr">
                <a:defRPr/>
              </a:pPr>
              <a:endParaRPr lang="en-US" sz="1200" b="1" dirty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sz="1200" dirty="0">
                <a:solidFill>
                  <a:srgbClr val="556270"/>
                </a:solidFill>
              </a:endParaRPr>
            </a:p>
          </p:txBody>
        </p:sp>
        <p:sp>
          <p:nvSpPr>
            <p:cNvPr id="7" name="Rounded Rectangle 6"/>
            <p:cNvSpPr>
              <a:spLocks noChangeAspect="1"/>
            </p:cNvSpPr>
            <p:nvPr/>
          </p:nvSpPr>
          <p:spPr>
            <a:xfrm>
              <a:off x="811213" y="18392775"/>
              <a:ext cx="5767388" cy="3384550"/>
            </a:xfrm>
            <a:prstGeom prst="roundRect">
              <a:avLst/>
            </a:prstGeom>
            <a:solidFill>
              <a:schemeClr val="bg1">
                <a:lumMod val="85000"/>
                <a:alpha val="8000"/>
              </a:schemeClr>
            </a:solidFill>
            <a:ln>
              <a:solidFill>
                <a:schemeClr val="bg1">
                  <a:lumMod val="8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556270"/>
                  </a:solidFill>
                </a:rPr>
                <a:t>Apply a family-wise error rate of 5</a:t>
              </a:r>
              <a:r>
                <a:rPr lang="en-US" sz="4800" b="1" dirty="0" smtClean="0">
                  <a:solidFill>
                    <a:srgbClr val="556270"/>
                  </a:solidFill>
                </a:rPr>
                <a:t>%</a:t>
              </a:r>
              <a:endParaRPr lang="en-US" sz="4800" b="1" dirty="0">
                <a:solidFill>
                  <a:srgbClr val="556270"/>
                </a:solidFill>
              </a:endParaRPr>
            </a:p>
          </p:txBody>
        </p:sp>
        <p:sp>
          <p:nvSpPr>
            <p:cNvPr id="8" name="Rounded Rectangle 7"/>
            <p:cNvSpPr>
              <a:spLocks noChangeAspect="1"/>
            </p:cNvSpPr>
            <p:nvPr/>
          </p:nvSpPr>
          <p:spPr>
            <a:xfrm>
              <a:off x="812801" y="22713950"/>
              <a:ext cx="5767387" cy="3240088"/>
            </a:xfrm>
            <a:prstGeom prst="roundRect">
              <a:avLst/>
            </a:prstGeom>
            <a:solidFill>
              <a:schemeClr val="bg1">
                <a:lumMod val="85000"/>
                <a:alpha val="8000"/>
              </a:schemeClr>
            </a:solidFill>
            <a:ln>
              <a:solidFill>
                <a:schemeClr val="bg1">
                  <a:lumMod val="8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556270"/>
                  </a:solidFill>
                </a:rPr>
                <a:t>Filter results to remove </a:t>
              </a:r>
              <a:r>
                <a:rPr lang="en-US" sz="4800" b="1" dirty="0" smtClean="0">
                  <a:solidFill>
                    <a:srgbClr val="556270"/>
                  </a:solidFill>
                </a:rPr>
                <a:t>artifacts</a:t>
              </a:r>
              <a:endParaRPr lang="en-US" sz="4800" b="1" dirty="0">
                <a:solidFill>
                  <a:srgbClr val="556270"/>
                </a:solidFill>
              </a:endParaRPr>
            </a:p>
          </p:txBody>
        </p:sp>
        <p:sp>
          <p:nvSpPr>
            <p:cNvPr id="9" name="Rounded Rectangle 8"/>
            <p:cNvSpPr>
              <a:spLocks noChangeAspect="1"/>
            </p:cNvSpPr>
            <p:nvPr/>
          </p:nvSpPr>
          <p:spPr>
            <a:xfrm>
              <a:off x="811213" y="26962100"/>
              <a:ext cx="5767388" cy="2736850"/>
            </a:xfrm>
            <a:prstGeom prst="roundRect">
              <a:avLst/>
            </a:prstGeom>
            <a:solidFill>
              <a:schemeClr val="bg1">
                <a:lumMod val="85000"/>
                <a:alpha val="8000"/>
              </a:schemeClr>
            </a:solidFill>
            <a:ln>
              <a:solidFill>
                <a:schemeClr val="bg1">
                  <a:lumMod val="8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556270"/>
                  </a:solidFill>
                </a:rPr>
                <a:t>Second test for epistatic </a:t>
              </a:r>
              <a:r>
                <a:rPr lang="en-US" sz="4800" b="1" dirty="0" smtClean="0">
                  <a:solidFill>
                    <a:srgbClr val="556270"/>
                  </a:solidFill>
                </a:rPr>
                <a:t>effects</a:t>
              </a:r>
              <a:endParaRPr lang="en-US" sz="4800" b="1" dirty="0">
                <a:solidFill>
                  <a:srgbClr val="556270"/>
                </a:solidFill>
              </a:endParaRPr>
            </a:p>
          </p:txBody>
        </p:sp>
        <p:sp>
          <p:nvSpPr>
            <p:cNvPr id="10" name="Rounded Rectangle 9"/>
            <p:cNvSpPr>
              <a:spLocks noChangeAspect="1"/>
            </p:cNvSpPr>
            <p:nvPr/>
          </p:nvSpPr>
          <p:spPr>
            <a:xfrm>
              <a:off x="812801" y="30532388"/>
              <a:ext cx="5767387" cy="1633537"/>
            </a:xfrm>
            <a:prstGeom prst="roundRect">
              <a:avLst/>
            </a:prstGeom>
            <a:solidFill>
              <a:schemeClr val="bg1">
                <a:lumMod val="85000"/>
                <a:alpha val="8000"/>
              </a:schemeClr>
            </a:solidFill>
            <a:ln>
              <a:solidFill>
                <a:schemeClr val="bg1">
                  <a:lumMod val="8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556270"/>
                  </a:solidFill>
                </a:rPr>
                <a:t>Apply Bonferroni threshold</a:t>
              </a:r>
              <a:r>
                <a:rPr lang="en-US" sz="3200" b="1" dirty="0">
                  <a:solidFill>
                    <a:srgbClr val="556270"/>
                  </a:solidFill>
                </a:rPr>
                <a:t> </a:t>
              </a:r>
            </a:p>
          </p:txBody>
        </p:sp>
        <p:sp>
          <p:nvSpPr>
            <p:cNvPr id="11" name="Rounded Rectangle 10"/>
            <p:cNvSpPr>
              <a:spLocks/>
            </p:cNvSpPr>
            <p:nvPr/>
          </p:nvSpPr>
          <p:spPr>
            <a:xfrm>
              <a:off x="811213" y="32980313"/>
              <a:ext cx="5767388" cy="3157537"/>
            </a:xfrm>
            <a:prstGeom prst="roundRect">
              <a:avLst/>
            </a:prstGeom>
            <a:solidFill>
              <a:srgbClr val="FBB829">
                <a:alpha val="48000"/>
              </a:srgbClr>
            </a:solidFill>
            <a:ln>
              <a:solidFill>
                <a:schemeClr val="bg1">
                  <a:lumMod val="8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556270"/>
                  </a:solidFill>
                </a:rPr>
                <a:t>Replication in two independent </a:t>
              </a:r>
              <a:r>
                <a:rPr lang="en-US" sz="4800" b="1" dirty="0" smtClean="0">
                  <a:solidFill>
                    <a:srgbClr val="556270"/>
                  </a:solidFill>
                </a:rPr>
                <a:t>populations</a:t>
              </a:r>
              <a:endParaRPr lang="en-US" sz="4800" b="1" dirty="0">
                <a:solidFill>
                  <a:srgbClr val="556270"/>
                </a:solidFill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8018487" y="33120012"/>
              <a:ext cx="5767200" cy="3095625"/>
            </a:xfrm>
            <a:prstGeom prst="roundRect">
              <a:avLst/>
            </a:prstGeom>
            <a:solidFill>
              <a:schemeClr val="bg1">
                <a:lumMod val="85000"/>
                <a:alpha val="8000"/>
              </a:schemeClr>
            </a:solidFill>
            <a:ln>
              <a:solidFill>
                <a:schemeClr val="bg1">
                  <a:lumMod val="8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556270"/>
                  </a:solidFill>
                </a:rPr>
                <a:t>Fehrmann</a:t>
              </a:r>
            </a:p>
            <a:p>
              <a:pPr algn="ctr">
                <a:defRPr/>
              </a:pPr>
              <a:endParaRPr lang="en-US" sz="600" b="1" dirty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sz="700" dirty="0">
                <a:solidFill>
                  <a:srgbClr val="000000"/>
                </a:solidFill>
              </a:endParaRPr>
            </a:p>
            <a:p>
              <a:pPr algn="just">
                <a:defRPr/>
              </a:pPr>
              <a:endParaRPr lang="en-US" sz="700" dirty="0">
                <a:solidFill>
                  <a:srgbClr val="000000"/>
                </a:solidFill>
              </a:endParaRPr>
            </a:p>
            <a:p>
              <a:pPr algn="ctr">
                <a:defRPr/>
              </a:pPr>
              <a:r>
                <a:rPr lang="en-US" sz="4800" b="1" dirty="0">
                  <a:solidFill>
                    <a:srgbClr val="556270"/>
                  </a:solidFill>
                </a:rPr>
                <a:t>EGCUT</a:t>
              </a:r>
            </a:p>
            <a:p>
              <a:pPr algn="ctr">
                <a:defRPr/>
              </a:pPr>
              <a:endParaRPr lang="en-US" sz="900" b="1" dirty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sz="5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788151" y="15682913"/>
              <a:ext cx="909637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788151" y="34666238"/>
              <a:ext cx="909637" cy="158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90938" y="17637125"/>
              <a:ext cx="0" cy="53975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689351" y="21885275"/>
              <a:ext cx="0" cy="53975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689351" y="26204863"/>
              <a:ext cx="0" cy="53975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62363" y="29883100"/>
              <a:ext cx="0" cy="53975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662363" y="32332613"/>
              <a:ext cx="0" cy="53975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>
              <a:spLocks noChangeAspect="1"/>
            </p:cNvSpPr>
            <p:nvPr/>
          </p:nvSpPr>
          <p:spPr>
            <a:xfrm>
              <a:off x="811213" y="36941125"/>
              <a:ext cx="5767388" cy="3011488"/>
            </a:xfrm>
            <a:prstGeom prst="roundRect">
              <a:avLst/>
            </a:prstGeom>
            <a:solidFill>
              <a:schemeClr val="bg1">
                <a:lumMod val="85000"/>
                <a:alpha val="8000"/>
              </a:schemeClr>
            </a:solidFill>
            <a:ln>
              <a:solidFill>
                <a:schemeClr val="bg1">
                  <a:lumMod val="8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556270"/>
                  </a:solidFill>
                </a:rPr>
                <a:t>Functional characterization</a:t>
              </a:r>
            </a:p>
            <a:p>
              <a:pPr algn="ctr">
                <a:defRPr/>
              </a:pPr>
              <a:endParaRPr lang="en-US" sz="900" b="1" dirty="0">
                <a:solidFill>
                  <a:srgbClr val="000000"/>
                </a:solidFill>
              </a:endParaRPr>
            </a:p>
            <a:p>
              <a:pPr algn="just">
                <a:lnSpc>
                  <a:spcPct val="120000"/>
                </a:lnSpc>
                <a:defRPr/>
              </a:pPr>
              <a:endParaRPr lang="en-US" sz="9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90938" y="36256913"/>
              <a:ext cx="0" cy="53975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>
              <a:spLocks noChangeAspect="1"/>
            </p:cNvSpPr>
            <p:nvPr/>
          </p:nvSpPr>
          <p:spPr>
            <a:xfrm>
              <a:off x="7926387" y="36941125"/>
              <a:ext cx="5768975" cy="3011488"/>
            </a:xfrm>
            <a:prstGeom prst="roundRect">
              <a:avLst/>
            </a:prstGeom>
            <a:solidFill>
              <a:srgbClr val="FBB829">
                <a:alpha val="48000"/>
              </a:srgbClr>
            </a:solidFill>
            <a:ln>
              <a:solidFill>
                <a:schemeClr val="bg1">
                  <a:lumMod val="8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 b="1" dirty="0">
                <a:solidFill>
                  <a:srgbClr val="556270"/>
                </a:solidFill>
              </a:endParaRPr>
            </a:p>
            <a:p>
              <a:pPr algn="ctr">
                <a:defRPr/>
              </a:pPr>
              <a:r>
                <a:rPr lang="en-US" sz="2400" b="1" dirty="0">
                  <a:solidFill>
                    <a:srgbClr val="556270"/>
                  </a:solidFill>
                </a:rPr>
                <a:t>434 Epistatic SNP pairs 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rgbClr val="556270"/>
                  </a:solidFill>
                </a:rPr>
                <a:t>tested for replication</a:t>
              </a:r>
            </a:p>
            <a:p>
              <a:pPr algn="ctr">
                <a:defRPr/>
              </a:pPr>
              <a:endParaRPr lang="en-US" sz="2400" b="1" dirty="0">
                <a:solidFill>
                  <a:srgbClr val="556270"/>
                </a:solidFill>
              </a:endParaRPr>
            </a:p>
            <a:p>
              <a:pPr algn="ctr">
                <a:defRPr/>
              </a:pPr>
              <a:r>
                <a:rPr lang="en-US" sz="2400" b="1" dirty="0">
                  <a:solidFill>
                    <a:srgbClr val="556270"/>
                  </a:solidFill>
                </a:rPr>
                <a:t>345 replicate 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rgbClr val="556270"/>
                  </a:solidFill>
                </a:rPr>
                <a:t>(p-values &lt; 2.5% confidence interval)</a:t>
              </a:r>
            </a:p>
            <a:p>
              <a:pPr algn="ctr">
                <a:defRPr/>
              </a:pPr>
              <a:endParaRPr lang="en-US" sz="2400" b="1" dirty="0">
                <a:solidFill>
                  <a:srgbClr val="556270"/>
                </a:solidFill>
              </a:endParaRPr>
            </a:p>
            <a:p>
              <a:pPr algn="ctr">
                <a:defRPr/>
              </a:pPr>
              <a:r>
                <a:rPr lang="en-US" sz="2400" b="1" dirty="0">
                  <a:solidFill>
                    <a:srgbClr val="556270"/>
                  </a:solidFill>
                </a:rPr>
                <a:t>High concordance of direction of epistatic effects (p=5.56x10</a:t>
              </a:r>
              <a:r>
                <a:rPr lang="en-US" sz="2400" b="1" baseline="30000" dirty="0">
                  <a:solidFill>
                    <a:srgbClr val="556270"/>
                  </a:solidFill>
                </a:rPr>
                <a:t>-31</a:t>
              </a:r>
              <a:r>
                <a:rPr lang="en-US" sz="2400" b="1" dirty="0">
                  <a:solidFill>
                    <a:srgbClr val="556270"/>
                  </a:solidFill>
                </a:rPr>
                <a:t>)</a:t>
              </a:r>
            </a:p>
            <a:p>
              <a:pPr algn="ctr">
                <a:defRPr/>
              </a:pPr>
              <a:endParaRPr lang="en-US" sz="1600" b="1" dirty="0">
                <a:solidFill>
                  <a:srgbClr val="556270"/>
                </a:solidFill>
              </a:endParaRPr>
            </a:p>
            <a:p>
              <a:pPr algn="ctr">
                <a:defRPr/>
              </a:pPr>
              <a:endParaRPr lang="en-US" sz="1600" b="1" dirty="0">
                <a:solidFill>
                  <a:srgbClr val="55627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788151" y="38452425"/>
              <a:ext cx="909637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1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82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powell</dc:creator>
  <cp:lastModifiedBy>joseph powell</cp:lastModifiedBy>
  <cp:revision>4</cp:revision>
  <dcterms:created xsi:type="dcterms:W3CDTF">2013-10-09T01:41:48Z</dcterms:created>
  <dcterms:modified xsi:type="dcterms:W3CDTF">2013-10-09T04:32:12Z</dcterms:modified>
</cp:coreProperties>
</file>