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7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9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4E12-B9CF-A741-803F-3A7A313B7606}" type="datetimeFigureOut">
              <a:rPr lang="en-US" smtClean="0"/>
              <a:t>28/09/2012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E7F7-B4B0-F647-8434-8516010B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Update: </a:t>
            </a:r>
            <a:r>
              <a:rPr lang="en-US" dirty="0" err="1" smtClean="0"/>
              <a:t>epistatic</a:t>
            </a:r>
            <a:r>
              <a:rPr lang="en-US" dirty="0" smtClean="0"/>
              <a:t> </a:t>
            </a:r>
            <a:r>
              <a:rPr lang="en-US" dirty="0" err="1" smtClean="0"/>
              <a:t>eQTL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28/09/12</a:t>
            </a:r>
          </a:p>
          <a:p>
            <a:r>
              <a:rPr lang="en-US" dirty="0" smtClean="0"/>
              <a:t>Systems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8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Performed 2D searches for pairwise epistasis</a:t>
            </a:r>
          </a:p>
          <a:p>
            <a:pPr lvl="1"/>
            <a:r>
              <a:rPr lang="en-US" dirty="0" smtClean="0"/>
              <a:t>550k SNPs</a:t>
            </a:r>
          </a:p>
          <a:p>
            <a:pPr lvl="1"/>
            <a:r>
              <a:rPr lang="en-US" dirty="0" smtClean="0"/>
              <a:t>5380 probes</a:t>
            </a:r>
          </a:p>
          <a:p>
            <a:pPr lvl="1"/>
            <a:r>
              <a:rPr lang="en-US" dirty="0" smtClean="0"/>
              <a:t>Threshold = 16.5</a:t>
            </a:r>
          </a:p>
          <a:p>
            <a:r>
              <a:rPr lang="en-US" dirty="0" smtClean="0"/>
              <a:t>Identified 140 significant pairwise interactions</a:t>
            </a:r>
          </a:p>
          <a:p>
            <a:pPr lvl="1"/>
            <a:r>
              <a:rPr lang="en-US" dirty="0" smtClean="0"/>
              <a:t>High </a:t>
            </a:r>
            <a:r>
              <a:rPr lang="en-US" dirty="0" err="1" smtClean="0"/>
              <a:t>maf</a:t>
            </a:r>
            <a:endParaRPr lang="en-US" dirty="0" smtClean="0"/>
          </a:p>
          <a:p>
            <a:pPr lvl="1"/>
            <a:r>
              <a:rPr lang="en-US" dirty="0" smtClean="0"/>
              <a:t>Low LD</a:t>
            </a:r>
            <a:endParaRPr lang="en-US" dirty="0"/>
          </a:p>
          <a:p>
            <a:pPr lvl="1"/>
            <a:r>
              <a:rPr lang="en-US" dirty="0" smtClean="0"/>
              <a:t>Vg / </a:t>
            </a:r>
            <a:r>
              <a:rPr lang="en-US" dirty="0" err="1" smtClean="0"/>
              <a:t>Va</a:t>
            </a:r>
            <a:r>
              <a:rPr lang="en-US" dirty="0" smtClean="0"/>
              <a:t> &lt; 0.6</a:t>
            </a:r>
          </a:p>
        </p:txBody>
      </p:sp>
    </p:spTree>
    <p:extLst>
      <p:ext uri="{BB962C8B-B14F-4D97-AF65-F5344CB8AC3E}">
        <p14:creationId xmlns:p14="http://schemas.microsoft.com/office/powerpoint/2010/main" val="39804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Greg Gibson’s CHDWB data</a:t>
            </a:r>
          </a:p>
          <a:p>
            <a:r>
              <a:rPr lang="en-US" dirty="0" smtClean="0"/>
              <a:t>Genotyped on </a:t>
            </a:r>
            <a:r>
              <a:rPr lang="en-US" dirty="0" err="1" smtClean="0"/>
              <a:t>Illumina</a:t>
            </a:r>
            <a:r>
              <a:rPr lang="en-US" dirty="0" smtClean="0"/>
              <a:t> 1M (our data is 660k)</a:t>
            </a:r>
          </a:p>
          <a:p>
            <a:pPr lvl="1"/>
            <a:r>
              <a:rPr lang="en-US" dirty="0" smtClean="0"/>
              <a:t>310k SNPs in common</a:t>
            </a:r>
          </a:p>
          <a:p>
            <a:pPr lvl="2"/>
            <a:r>
              <a:rPr lang="en-US" dirty="0" smtClean="0"/>
              <a:t>Only 52 of original 140 interactions remain</a:t>
            </a:r>
          </a:p>
          <a:p>
            <a:r>
              <a:rPr lang="en-US" dirty="0" smtClean="0"/>
              <a:t>Identical probe assay on whole blood</a:t>
            </a:r>
          </a:p>
          <a:p>
            <a:r>
              <a:rPr lang="en-US" dirty="0" smtClean="0"/>
              <a:t>139 Caucasian individuals</a:t>
            </a:r>
          </a:p>
          <a:p>
            <a:r>
              <a:rPr lang="en-US" u="sng" dirty="0"/>
              <a:t>2</a:t>
            </a:r>
            <a:r>
              <a:rPr lang="en-US" u="sng" dirty="0" smtClean="0"/>
              <a:t> Interactions replicate (p &lt; 0.05 / 52)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479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0939"/>
              </p:ext>
            </p:extLst>
          </p:nvPr>
        </p:nvGraphicFramePr>
        <p:xfrm>
          <a:off x="457200" y="1447442"/>
          <a:ext cx="818360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799"/>
                <a:gridCol w="61968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1.2e-05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Probe Gene / </a:t>
                      </a:r>
                      <a:r>
                        <a:rPr lang="en-US" dirty="0" err="1" smtClean="0"/>
                        <a:t>chr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MEDI6 (RNA pol2 subunit) / </a:t>
                      </a:r>
                      <a:r>
                        <a:rPr lang="en-US" b="1" dirty="0" err="1" smtClean="0"/>
                        <a:t>chr</a:t>
                      </a:r>
                      <a:r>
                        <a:rPr lang="en-US" b="1" dirty="0" smtClean="0"/>
                        <a:t> 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Vg/</a:t>
                      </a:r>
                      <a:r>
                        <a:rPr lang="en-US" dirty="0" err="1" smtClean="0"/>
                        <a:t>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SNP1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chr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maf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rs7985085 /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13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0.32 (0.32)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MED16</a:t>
                      </a:r>
                      <a:r>
                        <a:rPr lang="en-US" baseline="0" dirty="0" smtClean="0"/>
                        <a:t> (intron 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SNP2 / </a:t>
                      </a:r>
                      <a:r>
                        <a:rPr lang="en-US" dirty="0" err="1" smtClean="0"/>
                        <a:t>chr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maf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Rs7985085 /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0.12 (0.13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GPC6 (Cell membrane protein) (intron)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2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1</a:t>
            </a:r>
            <a:endParaRPr lang="en-US" dirty="0"/>
          </a:p>
        </p:txBody>
      </p:sp>
      <p:pic>
        <p:nvPicPr>
          <p:cNvPr id="4" name="Picture 3" descr="rep1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4" y="1548679"/>
            <a:ext cx="4257515" cy="4257515"/>
          </a:xfrm>
          <a:prstGeom prst="rect">
            <a:avLst/>
          </a:prstGeom>
        </p:spPr>
      </p:pic>
      <p:pic>
        <p:nvPicPr>
          <p:cNvPr id="5" name="Picture 4" descr="rep1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508" y="1548678"/>
            <a:ext cx="4257515" cy="42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0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7268"/>
              </p:ext>
            </p:extLst>
          </p:nvPr>
        </p:nvGraphicFramePr>
        <p:xfrm>
          <a:off x="457199" y="1447442"/>
          <a:ext cx="831967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537"/>
                <a:gridCol w="56081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1.25e-17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2.6e-07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Probe Gene / </a:t>
                      </a:r>
                      <a:r>
                        <a:rPr lang="en-US" dirty="0" err="1" smtClean="0"/>
                        <a:t>chr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CHURC1 (FGF Signaling during neural development) 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chr14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Vg/</a:t>
                      </a:r>
                      <a:r>
                        <a:rPr lang="en-US" dirty="0" err="1" smtClean="0"/>
                        <a:t>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SNP1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chr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maf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rs10847601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12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0.22 (0.20)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SNP1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TMEM132C (</a:t>
                      </a:r>
                      <a:r>
                        <a:rPr lang="en-US" dirty="0" err="1" smtClean="0"/>
                        <a:t>transmembrane</a:t>
                      </a:r>
                      <a:r>
                        <a:rPr lang="en-US" baseline="0" dirty="0" smtClean="0"/>
                        <a:t> protein) (intron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SNP2 / </a:t>
                      </a:r>
                      <a:r>
                        <a:rPr lang="en-US" dirty="0" err="1" smtClean="0"/>
                        <a:t>chr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maf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rs7985085 /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0.21 (0.19)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SNP2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SPTB</a:t>
                      </a:r>
                      <a:r>
                        <a:rPr lang="en-US" baseline="0" dirty="0" smtClean="0"/>
                        <a:t> (cell membrane </a:t>
                      </a:r>
                      <a:r>
                        <a:rPr lang="en-US" baseline="0" dirty="0" err="1" smtClean="0"/>
                        <a:t>organisation</a:t>
                      </a:r>
                      <a:r>
                        <a:rPr lang="en-US" baseline="0" dirty="0" smtClean="0"/>
                        <a:t> / axon guidance / 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biol</a:t>
                      </a:r>
                      <a:r>
                        <a:rPr lang="en-US" baseline="0" dirty="0" smtClean="0"/>
                        <a:t>)  (intron)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57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2</a:t>
            </a:r>
            <a:endParaRPr lang="en-US" dirty="0"/>
          </a:p>
        </p:txBody>
      </p:sp>
      <p:pic>
        <p:nvPicPr>
          <p:cNvPr id="4" name="Picture 3" descr="rep3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" y="1555793"/>
            <a:ext cx="4291131" cy="4291131"/>
          </a:xfrm>
          <a:prstGeom prst="rect">
            <a:avLst/>
          </a:prstGeom>
        </p:spPr>
      </p:pic>
      <p:pic>
        <p:nvPicPr>
          <p:cNvPr id="5" name="Picture 4" descr="rep3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51" y="1555793"/>
            <a:ext cx="4313811" cy="43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9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247</Words>
  <Application>Microsoft Macintosh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Update: epistatic eQTL</vt:lpstr>
      <vt:lpstr>Recap</vt:lpstr>
      <vt:lpstr>Replication dataset</vt:lpstr>
      <vt:lpstr>Interaction 1</vt:lpstr>
      <vt:lpstr>Interaction 1</vt:lpstr>
      <vt:lpstr>Interaction 2</vt:lpstr>
      <vt:lpstr>Interaction 2</vt:lpstr>
    </vt:vector>
  </TitlesOfParts>
  <Company>UQDI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Update: epistatic eQTL</dc:title>
  <dc:creator>Gib Hemani</dc:creator>
  <cp:lastModifiedBy>Gib Hemani</cp:lastModifiedBy>
  <cp:revision>11</cp:revision>
  <dcterms:created xsi:type="dcterms:W3CDTF">2012-09-27T20:39:11Z</dcterms:created>
  <dcterms:modified xsi:type="dcterms:W3CDTF">2012-09-27T23:36:30Z</dcterms:modified>
</cp:coreProperties>
</file>