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0" r:id="rId17"/>
    <p:sldId id="278" r:id="rId18"/>
    <p:sldId id="277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3E5-B635-FD42-BBEB-80A4EE43E9B5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1D7A-CFF1-1847-AB72-1FD90051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3E5-B635-FD42-BBEB-80A4EE43E9B5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1D7A-CFF1-1847-AB72-1FD90051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1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3E5-B635-FD42-BBEB-80A4EE43E9B5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1D7A-CFF1-1847-AB72-1FD90051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8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3E5-B635-FD42-BBEB-80A4EE43E9B5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1D7A-CFF1-1847-AB72-1FD90051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3E5-B635-FD42-BBEB-80A4EE43E9B5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1D7A-CFF1-1847-AB72-1FD90051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3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3E5-B635-FD42-BBEB-80A4EE43E9B5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1D7A-CFF1-1847-AB72-1FD90051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8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3E5-B635-FD42-BBEB-80A4EE43E9B5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1D7A-CFF1-1847-AB72-1FD90051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5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3E5-B635-FD42-BBEB-80A4EE43E9B5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1D7A-CFF1-1847-AB72-1FD90051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8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3E5-B635-FD42-BBEB-80A4EE43E9B5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1D7A-CFF1-1847-AB72-1FD90051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3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3E5-B635-FD42-BBEB-80A4EE43E9B5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1D7A-CFF1-1847-AB72-1FD90051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3E5-B635-FD42-BBEB-80A4EE43E9B5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1D7A-CFF1-1847-AB72-1FD90051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F63E5-B635-FD42-BBEB-80A4EE43E9B5}" type="datetimeFigureOut">
              <a:rPr lang="en-US" smtClean="0"/>
              <a:t>02/09/16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A1D7A-CFF1-1847-AB72-1FD90051D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4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Influence of survival bias on </a:t>
            </a:r>
            <a:r>
              <a:rPr lang="en-US" dirty="0" err="1" smtClean="0"/>
              <a:t>Mendelian</a:t>
            </a:r>
            <a:r>
              <a:rPr lang="en-US" dirty="0" smtClean="0"/>
              <a:t> randomization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Gibran Hemani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3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1352" b="-21352"/>
          <a:stretch>
            <a:fillRect/>
          </a:stretch>
        </p:blipFill>
        <p:spPr>
          <a:xfrm>
            <a:off x="457200" y="182563"/>
            <a:ext cx="8229600" cy="5943600"/>
          </a:xfrm>
        </p:spPr>
      </p:pic>
    </p:spTree>
    <p:extLst>
      <p:ext uri="{BB962C8B-B14F-4D97-AF65-F5344CB8AC3E}">
        <p14:creationId xmlns:p14="http://schemas.microsoft.com/office/powerpoint/2010/main" val="228692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Gompertz-Makeham</a:t>
            </a:r>
            <a:r>
              <a:rPr lang="en-US" dirty="0" smtClean="0"/>
              <a:t> function used to simulate survival related to 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379" r="-13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872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in survival between ever and never smokers </a:t>
            </a:r>
            <a:r>
              <a:rPr lang="en-US" dirty="0" err="1" smtClean="0"/>
              <a:t>modelled</a:t>
            </a:r>
            <a:r>
              <a:rPr lang="en-US" dirty="0" smtClean="0"/>
              <a:t> to match empirical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697" r="-1669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680301" y="6059838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Survival difference of 0.22 at age 70; Doll et al 2004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7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frailty effect is sufficient to explain the apparent influence on smoking initiation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980" r="-109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857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MR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BMI influence Parkinson’s disease (PD)?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Higher BMI leads to higher mortality</a:t>
            </a:r>
          </a:p>
          <a:p>
            <a:pPr lvl="1"/>
            <a:r>
              <a:rPr lang="en-US" dirty="0" smtClean="0"/>
              <a:t>Those who have the ‘opportunity’ to be diagnosed with PD might just be those with low BMI</a:t>
            </a:r>
          </a:p>
          <a:p>
            <a:pPr lvl="1"/>
            <a:r>
              <a:rPr lang="en-US" dirty="0" smtClean="0"/>
              <a:t>The alleles influencing high BMI will be removed from the population</a:t>
            </a:r>
          </a:p>
          <a:p>
            <a:pPr lvl="1"/>
            <a:r>
              <a:rPr lang="en-US" dirty="0" smtClean="0"/>
              <a:t>Could induce an artificial protective effect</a:t>
            </a:r>
          </a:p>
        </p:txBody>
      </p:sp>
    </p:spTree>
    <p:extLst>
      <p:ext uri="{BB962C8B-B14F-4D97-AF65-F5344CB8AC3E}">
        <p14:creationId xmlns:p14="http://schemas.microsoft.com/office/powerpoint/2010/main" val="248131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PD GWAS -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06" y="2253204"/>
            <a:ext cx="7734803" cy="24344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502" y="4687664"/>
            <a:ext cx="6703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cases and controls have different average ages.</a:t>
            </a:r>
          </a:p>
          <a:p>
            <a:endParaRPr lang="en-US" dirty="0"/>
          </a:p>
          <a:p>
            <a:r>
              <a:rPr lang="en-US" dirty="0" smtClean="0"/>
              <a:t>Controls are younger. This means they had a smaller chance of dying from BMI. Hence, higher frequency of BMI alleles amongst them.</a:t>
            </a:r>
          </a:p>
        </p:txBody>
      </p:sp>
    </p:spTree>
    <p:extLst>
      <p:ext uri="{BB962C8B-B14F-4D97-AF65-F5344CB8AC3E}">
        <p14:creationId xmlns:p14="http://schemas.microsoft.com/office/powerpoint/2010/main" val="3951651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4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cases and controls have different ages then they will have different allele frequencies</a:t>
            </a:r>
            <a:endParaRPr lang="en-US" dirty="0"/>
          </a:p>
        </p:txBody>
      </p:sp>
      <p:pic>
        <p:nvPicPr>
          <p:cNvPr id="4" name="Content Placeholder 3" descr="smoking_af_n_ever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59" r="-24359"/>
          <a:stretch>
            <a:fillRect/>
          </a:stretch>
        </p:blipFill>
        <p:spPr>
          <a:xfrm>
            <a:off x="457200" y="2260271"/>
            <a:ext cx="8229600" cy="3865892"/>
          </a:xfrm>
        </p:spPr>
      </p:pic>
    </p:spTree>
    <p:extLst>
      <p:ext uri="{BB962C8B-B14F-4D97-AF65-F5344CB8AC3E}">
        <p14:creationId xmlns:p14="http://schemas.microsoft.com/office/powerpoint/2010/main" val="181886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BMI ~ SNPs</a:t>
            </a:r>
          </a:p>
          <a:p>
            <a:r>
              <a:rPr lang="en-US" dirty="0" smtClean="0"/>
              <a:t>Mortality ~ age + exposure</a:t>
            </a:r>
          </a:p>
          <a:p>
            <a:r>
              <a:rPr lang="en-US" dirty="0" smtClean="0"/>
              <a:t>Outcome ~ age</a:t>
            </a:r>
          </a:p>
          <a:p>
            <a:endParaRPr lang="en-US" dirty="0"/>
          </a:p>
          <a:p>
            <a:r>
              <a:rPr lang="en-US" dirty="0" smtClean="0"/>
              <a:t>The outcome is not biologically related to BMI in these simulations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57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Hazard function:</a:t>
            </a:r>
          </a:p>
          <a:p>
            <a:endParaRPr lang="en-US" dirty="0" smtClean="0"/>
          </a:p>
          <a:p>
            <a:r>
              <a:rPr lang="en-US" dirty="0" smtClean="0"/>
              <a:t>Baseline survival function:</a:t>
            </a:r>
          </a:p>
          <a:p>
            <a:endParaRPr lang="en-US" dirty="0"/>
          </a:p>
          <a:p>
            <a:r>
              <a:rPr lang="en-US" dirty="0" smtClean="0"/>
              <a:t>Adding independent variables to the model: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020" y="1417638"/>
            <a:ext cx="3619513" cy="858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3238500"/>
            <a:ext cx="5066656" cy="742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0" y="4612190"/>
            <a:ext cx="2693100" cy="76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1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between BMI and mortality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3455" r="-134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039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Performing MR</a:t>
            </a:r>
          </a:p>
          <a:p>
            <a:r>
              <a:rPr lang="en-US" dirty="0" smtClean="0"/>
              <a:t>The exposure has an influence on mortality</a:t>
            </a:r>
          </a:p>
          <a:p>
            <a:r>
              <a:rPr lang="en-US" dirty="0" smtClean="0"/>
              <a:t>The outcome has a late age of onset</a:t>
            </a:r>
          </a:p>
          <a:p>
            <a:r>
              <a:rPr lang="en-US" dirty="0" smtClean="0"/>
              <a:t>What if only the individuals who don’t have the exposure survive long enough to be diagnosed with the disease?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36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curves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822" r="-158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4665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 the simulation 1000 times to get distribution of effects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4209" r="-142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15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empirical estimate is more protective than the frailty effect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4209" r="-142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3541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1519881" cy="555220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But what if we use the causal effect of BMI on mortality? Linear hazard ratio of 1.16</a:t>
            </a:r>
            <a:endParaRPr lang="en-US" sz="2000" dirty="0"/>
          </a:p>
        </p:txBody>
      </p:sp>
      <p:pic>
        <p:nvPicPr>
          <p:cNvPr id="4" name="Content Placeholder 3" descr="empircal_model4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0" y="133668"/>
            <a:ext cx="11470978" cy="6308596"/>
          </a:xfrm>
        </p:spPr>
      </p:pic>
    </p:spTree>
    <p:extLst>
      <p:ext uri="{BB962C8B-B14F-4D97-AF65-F5344CB8AC3E}">
        <p14:creationId xmlns:p14="http://schemas.microsoft.com/office/powerpoint/2010/main" val="1532615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Survival bias can influence MR</a:t>
            </a:r>
          </a:p>
          <a:p>
            <a:r>
              <a:rPr lang="en-US" dirty="0" smtClean="0"/>
              <a:t>Using simulations can generate a more appropriate ‘null’</a:t>
            </a:r>
          </a:p>
          <a:p>
            <a:r>
              <a:rPr lang="en-US" dirty="0" smtClean="0"/>
              <a:t>Age matched cases and controls in GWAS will avoid this particular class of </a:t>
            </a:r>
            <a:r>
              <a:rPr lang="en-US" smtClean="0"/>
              <a:t>frailty effect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78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George Davey Smith</a:t>
            </a:r>
          </a:p>
          <a:p>
            <a:r>
              <a:rPr lang="en-US" dirty="0" smtClean="0"/>
              <a:t>Kate Tilling</a:t>
            </a:r>
          </a:p>
          <a:p>
            <a:r>
              <a:rPr lang="en-US" dirty="0" smtClean="0"/>
              <a:t>Amy Taylor</a:t>
            </a:r>
          </a:p>
          <a:p>
            <a:r>
              <a:rPr lang="en-US" dirty="0" smtClean="0"/>
              <a:t>Marcus </a:t>
            </a:r>
            <a:r>
              <a:rPr lang="en-US" dirty="0" err="1" smtClean="0"/>
              <a:t>Munafo</a:t>
            </a:r>
            <a:endParaRPr lang="en-US" dirty="0" smtClean="0"/>
          </a:p>
          <a:p>
            <a:r>
              <a:rPr lang="en-US" dirty="0" smtClean="0"/>
              <a:t>Alastair </a:t>
            </a:r>
            <a:r>
              <a:rPr lang="en-US" dirty="0" err="1" smtClean="0"/>
              <a:t>Noyce</a:t>
            </a:r>
            <a:endParaRPr lang="en-US" dirty="0" smtClean="0"/>
          </a:p>
          <a:p>
            <a:r>
              <a:rPr lang="en-US" dirty="0" smtClean="0"/>
              <a:t>Debbie </a:t>
            </a:r>
            <a:r>
              <a:rPr lang="en-US" dirty="0" err="1" smtClean="0"/>
              <a:t>Lawlor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8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1986" r="-61986"/>
          <a:stretch>
            <a:fillRect/>
          </a:stretch>
        </p:blipFill>
        <p:spPr>
          <a:xfrm>
            <a:off x="-2096461" y="432103"/>
            <a:ext cx="10377370" cy="5707154"/>
          </a:xfrm>
        </p:spPr>
      </p:pic>
      <p:sp>
        <p:nvSpPr>
          <p:cNvPr id="6" name="TextBox 5"/>
          <p:cNvSpPr txBox="1"/>
          <p:nvPr/>
        </p:nvSpPr>
        <p:spPr>
          <a:xfrm>
            <a:off x="1452241" y="6139257"/>
            <a:ext cx="37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CHRNA3 variant on smoking </a:t>
            </a:r>
            <a:r>
              <a:rPr lang="en-US" b="1" dirty="0" smtClean="0"/>
              <a:t>initiation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5012168" y="1649808"/>
            <a:ext cx="12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5035049" y="4562935"/>
            <a:ext cx="118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 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50130" y="672243"/>
            <a:ext cx="1835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Copenhagen data</a:t>
            </a:r>
          </a:p>
          <a:p>
            <a:r>
              <a:rPr lang="en-US" dirty="0" smtClean="0"/>
              <a:t>- 91k individuals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50130" y="2086399"/>
            <a:ext cx="29711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Competing hypotheses:</a:t>
            </a:r>
          </a:p>
          <a:p>
            <a:endParaRPr lang="en-US" dirty="0" smtClean="0"/>
          </a:p>
          <a:p>
            <a:r>
              <a:rPr lang="en-US" dirty="0"/>
              <a:t>1</a:t>
            </a:r>
            <a:r>
              <a:rPr lang="en-US" dirty="0" smtClean="0"/>
              <a:t>. The smoking </a:t>
            </a:r>
            <a:r>
              <a:rPr lang="en-US" b="1" dirty="0" smtClean="0"/>
              <a:t>heaviness</a:t>
            </a:r>
          </a:p>
          <a:p>
            <a:r>
              <a:rPr lang="en-US" dirty="0"/>
              <a:t>v</a:t>
            </a:r>
            <a:r>
              <a:rPr lang="en-US" dirty="0" smtClean="0"/>
              <a:t>ariant appears to influence</a:t>
            </a:r>
          </a:p>
          <a:p>
            <a:r>
              <a:rPr lang="en-US" dirty="0"/>
              <a:t>s</a:t>
            </a:r>
            <a:r>
              <a:rPr lang="en-US" dirty="0" smtClean="0"/>
              <a:t>moking initiation amongst</a:t>
            </a:r>
          </a:p>
          <a:p>
            <a:r>
              <a:rPr lang="en-US" dirty="0" smtClean="0"/>
              <a:t>older individuals</a:t>
            </a:r>
          </a:p>
          <a:p>
            <a:endParaRPr lang="en-US" dirty="0"/>
          </a:p>
          <a:p>
            <a:r>
              <a:rPr lang="en-US" dirty="0" smtClean="0"/>
              <a:t>2. Something else is happening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who smokes dies quicker</a:t>
            </a:r>
          </a:p>
          <a:p>
            <a:r>
              <a:rPr lang="en-US" dirty="0" smtClean="0"/>
              <a:t>Amongst smokers, heavier smokers die fastest</a:t>
            </a:r>
          </a:p>
          <a:p>
            <a:r>
              <a:rPr lang="en-US" dirty="0" smtClean="0"/>
              <a:t>The allele that influences smoking heaviness will be removed from the sample</a:t>
            </a:r>
          </a:p>
          <a:p>
            <a:r>
              <a:rPr lang="en-US" dirty="0" smtClean="0"/>
              <a:t>Everyone left alive who smokes won’t have the variant</a:t>
            </a:r>
          </a:p>
          <a:p>
            <a:r>
              <a:rPr lang="en-US" dirty="0" smtClean="0"/>
              <a:t>Everyone left alive who doesn’t smoke will have the variant</a:t>
            </a:r>
          </a:p>
        </p:txBody>
      </p:sp>
    </p:spTree>
    <p:extLst>
      <p:ext uri="{BB962C8B-B14F-4D97-AF65-F5344CB8AC3E}">
        <p14:creationId xmlns:p14="http://schemas.microsoft.com/office/powerpoint/2010/main" val="385151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Exaggerated example</a:t>
            </a:r>
            <a:endParaRPr lang="en-US" dirty="0"/>
          </a:p>
        </p:txBody>
      </p:sp>
      <p:pic>
        <p:nvPicPr>
          <p:cNvPr id="4" name="Content Placeholder 3" descr="smoking_af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59" b="-6159"/>
          <a:stretch>
            <a:fillRect/>
          </a:stretch>
        </p:blipFill>
        <p:spPr>
          <a:xfrm>
            <a:off x="457200" y="1076439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289600" y="5592000"/>
            <a:ext cx="4423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tested for association between ever/never and smoking heaviness, it would look like smoking heaviness reduces </a:t>
            </a:r>
            <a:r>
              <a:rPr lang="en-US" dirty="0" err="1" smtClean="0"/>
              <a:t>prob</a:t>
            </a:r>
            <a:r>
              <a:rPr lang="en-US" dirty="0" smtClean="0"/>
              <a:t> of initiation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moking_af_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" b="-35"/>
          <a:stretch>
            <a:fillRect/>
          </a:stretch>
        </p:blipFill>
        <p:spPr>
          <a:xfrm>
            <a:off x="457200" y="372828"/>
            <a:ext cx="8229600" cy="5753335"/>
          </a:xfrm>
        </p:spPr>
      </p:pic>
    </p:spTree>
    <p:extLst>
      <p:ext uri="{BB962C8B-B14F-4D97-AF65-F5344CB8AC3E}">
        <p14:creationId xmlns:p14="http://schemas.microsoft.com/office/powerpoint/2010/main" val="96052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47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Does this ‘frailty’ effect exist?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it sufficiently large to explain our empirical results?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2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100k individuals simulated to have an age and a SNP (according to allele frequency)</a:t>
            </a:r>
          </a:p>
          <a:p>
            <a:r>
              <a:rPr lang="en-US" dirty="0" smtClean="0"/>
              <a:t>Randomly sampled to be ever/never smokers</a:t>
            </a:r>
          </a:p>
          <a:p>
            <a:r>
              <a:rPr lang="en-US" dirty="0" smtClean="0"/>
              <a:t>Cigarettes per day ~ SNP</a:t>
            </a:r>
          </a:p>
          <a:p>
            <a:pPr lvl="1"/>
            <a:r>
              <a:rPr lang="en-US" dirty="0" smtClean="0"/>
              <a:t>0 for never smokers</a:t>
            </a:r>
          </a:p>
          <a:p>
            <a:r>
              <a:rPr lang="en-US" dirty="0" smtClean="0"/>
              <a:t>Death ~ cigarettes per day + 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964" b="-1964"/>
          <a:stretch>
            <a:fillRect/>
          </a:stretch>
        </p:blipFill>
        <p:spPr>
          <a:xfrm>
            <a:off x="457200" y="327352"/>
            <a:ext cx="8229600" cy="5798812"/>
          </a:xfrm>
        </p:spPr>
      </p:pic>
    </p:spTree>
    <p:extLst>
      <p:ext uri="{BB962C8B-B14F-4D97-AF65-F5344CB8AC3E}">
        <p14:creationId xmlns:p14="http://schemas.microsoft.com/office/powerpoint/2010/main" val="198500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492</Words>
  <Application>Microsoft Macintosh PowerPoint</Application>
  <PresentationFormat>On-screen Show (4:3)</PresentationFormat>
  <Paragraphs>80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Influence of survival bias on Mendelian randomization</vt:lpstr>
      <vt:lpstr>Problem</vt:lpstr>
      <vt:lpstr>PowerPoint Presentation</vt:lpstr>
      <vt:lpstr>Hypothesis</vt:lpstr>
      <vt:lpstr>Exaggerated example</vt:lpstr>
      <vt:lpstr>PowerPoint Presentation</vt:lpstr>
      <vt:lpstr>Does this ‘frailty’ effect exist?  Is it sufficiently large to explain our empirical results?</vt:lpstr>
      <vt:lpstr>Simulations</vt:lpstr>
      <vt:lpstr>PowerPoint Presentation</vt:lpstr>
      <vt:lpstr>PowerPoint Presentation</vt:lpstr>
      <vt:lpstr>Gompertz-Makeham function used to simulate survival related to age</vt:lpstr>
      <vt:lpstr>Difference in survival between ever and never smokers modelled to match empirical data</vt:lpstr>
      <vt:lpstr>The frailty effect is sufficient to explain the apparent influence on smoking initiation</vt:lpstr>
      <vt:lpstr>What about MR analysis?</vt:lpstr>
      <vt:lpstr>MR analysis</vt:lpstr>
      <vt:lpstr>If cases and controls have different ages then they will have different allele frequencies</vt:lpstr>
      <vt:lpstr>Simulation</vt:lpstr>
      <vt:lpstr>Simulations</vt:lpstr>
      <vt:lpstr>Relationship between BMI and mortality</vt:lpstr>
      <vt:lpstr>Survival curves</vt:lpstr>
      <vt:lpstr>Perform the simulation 1000 times to get distribution of effects</vt:lpstr>
      <vt:lpstr>The empirical estimate is more protective than the frailty effect</vt:lpstr>
      <vt:lpstr>But what if we use the causal effect of BMI on mortality? Linear hazard ratio of 1.16</vt:lpstr>
      <vt:lpstr>Conclusions</vt:lpstr>
      <vt:lpstr>Acknowledgements</vt:lpstr>
    </vt:vector>
  </TitlesOfParts>
  <Company>UQDI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survival bias on Mendelian randomization</dc:title>
  <dc:creator>Gib Hemani</dc:creator>
  <cp:lastModifiedBy>Gibran Hemani</cp:lastModifiedBy>
  <cp:revision>10</cp:revision>
  <dcterms:created xsi:type="dcterms:W3CDTF">2016-09-02T02:00:55Z</dcterms:created>
  <dcterms:modified xsi:type="dcterms:W3CDTF">2016-09-02T10:31:46Z</dcterms:modified>
</cp:coreProperties>
</file>