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258" r:id="rId4"/>
    <p:sldId id="264" r:id="rId5"/>
    <p:sldId id="274" r:id="rId6"/>
    <p:sldId id="257" r:id="rId7"/>
    <p:sldId id="260" r:id="rId8"/>
    <p:sldId id="261" r:id="rId9"/>
    <p:sldId id="276" r:id="rId10"/>
    <p:sldId id="262" r:id="rId11"/>
    <p:sldId id="263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4643"/>
  </p:normalViewPr>
  <p:slideViewPr>
    <p:cSldViewPr snapToGrid="0" snapToObjects="1">
      <p:cViewPr>
        <p:scale>
          <a:sx n="110" d="100"/>
          <a:sy n="110" d="100"/>
        </p:scale>
        <p:origin x="166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EDE5-79A1-1140-AC0B-CE9D8515BBA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FFB71-0310-1E4E-A141-6AB90F20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D5B1-D1E1-4F8A-ABC9-495B6045941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91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2860-732E-7E40-8D47-9AFE86956B13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AAFFF-DDBB-6348-9B7A-ED463DF8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Gibran </a:t>
            </a:r>
            <a:r>
              <a:rPr lang="en-US" dirty="0" err="1" smtClean="0"/>
              <a:t>Hemani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1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effects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845" y="345593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3751" y="345593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/>
              <a:t>Y</a:t>
            </a: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4612409" y="587768"/>
            <a:ext cx="9525" cy="5764906"/>
          </a:xfrm>
          <a:prstGeom prst="curvedConnector3">
            <a:avLst>
              <a:gd name="adj1" fmla="val -150765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06660" y="536616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 smtClean="0"/>
              <a:t>U1</a:t>
            </a:r>
            <a:endParaRPr lang="en-GB" sz="2700" dirty="0"/>
          </a:p>
        </p:txBody>
      </p:sp>
      <p:cxnSp>
        <p:nvCxnSpPr>
          <p:cNvPr id="31" name="Straight Arrow Connector 30"/>
          <p:cNvCxnSpPr>
            <a:stCxn id="16" idx="1"/>
            <a:endCxn id="4" idx="2"/>
          </p:cNvCxnSpPr>
          <p:nvPr/>
        </p:nvCxnSpPr>
        <p:spPr>
          <a:xfrm flipH="1" flipV="1">
            <a:off x="1740896" y="4315597"/>
            <a:ext cx="2165764" cy="14803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6" idx="2"/>
          </p:cNvCxnSpPr>
          <p:nvPr/>
        </p:nvCxnSpPr>
        <p:spPr>
          <a:xfrm flipV="1">
            <a:off x="5490761" y="4315597"/>
            <a:ext cx="2015041" cy="14803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0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can’t measure the confounder, so 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some (sensible) parameters</a:t>
            </a:r>
          </a:p>
          <a:p>
            <a:pPr lvl="1"/>
            <a:r>
              <a:rPr lang="en-US" dirty="0" smtClean="0"/>
              <a:t>For u1-&gt;x</a:t>
            </a:r>
          </a:p>
          <a:p>
            <a:pPr lvl="1"/>
            <a:r>
              <a:rPr lang="en-US" dirty="0" smtClean="0"/>
              <a:t>For u1-&gt;y</a:t>
            </a:r>
          </a:p>
          <a:p>
            <a:endParaRPr lang="en-US" dirty="0"/>
          </a:p>
          <a:p>
            <a:r>
              <a:rPr lang="en-US" dirty="0" smtClean="0"/>
              <a:t>Obtain “corrected” effect estimates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would</a:t>
            </a:r>
            <a:r>
              <a:rPr lang="en-US" dirty="0" smtClean="0"/>
              <a:t> we have obtained had U1 been controlled for?</a:t>
            </a:r>
          </a:p>
          <a:p>
            <a:r>
              <a:rPr lang="en-US" dirty="0" smtClean="0"/>
              <a:t>Do these parameters explain the total effect?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2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</a:t>
            </a:r>
            <a:r>
              <a:rPr lang="en-US" smtClean="0"/>
              <a:t>bias factor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add</a:t>
                </a:r>
                <a:r>
                  <a:rPr lang="en-US" dirty="0" smtClean="0"/>
                  <a:t>(c) =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(effect of x on y controlling for measured covariates)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(effect of x on y controlling for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covariates)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Assume X is 0 or 1; Y is continuous; U is 0 or 1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e>
                    </m:d>
                  </m:oMath>
                </a14:m>
                <a:endParaRPr lang="en-GB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 smtClean="0"/>
                  <a:t>The effect of U on Y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e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=0,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e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=1,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</m:oMath>
                </a14:m>
                <a:endParaRPr lang="en-GB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GB" dirty="0" smtClean="0">
                    <a:ea typeface="Cambria Math" charset="0"/>
                    <a:cs typeface="Cambria Math" charset="0"/>
                  </a:rPr>
                  <a:t>The effect of U on X</a:t>
                </a:r>
                <a:endParaRPr lang="en-GB" b="0" dirty="0" smtClean="0">
                  <a:ea typeface="Cambria Math" charset="0"/>
                  <a:cs typeface="Cambria Math" charset="0"/>
                </a:endParaRPr>
              </a:p>
              <a:p>
                <a:endParaRPr lang="en-GB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𝑎𝑑𝑑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= </m:t>
                      </m:r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𝛾𝛿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801" b="-1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9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bias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Estimate of B(</a:t>
            </a:r>
            <a:r>
              <a:rPr lang="en-US" dirty="0" err="1" smtClean="0"/>
              <a:t>xy</a:t>
            </a:r>
            <a:r>
              <a:rPr lang="en-US" dirty="0" smtClean="0"/>
              <a:t>) = 1.5 (CI=1.0-2.0)</a:t>
            </a:r>
          </a:p>
          <a:p>
            <a:r>
              <a:rPr lang="en-US" dirty="0" smtClean="0"/>
              <a:t>We think</a:t>
            </a:r>
          </a:p>
          <a:p>
            <a:pPr lvl="1"/>
            <a:r>
              <a:rPr lang="en-US" dirty="0" smtClean="0"/>
              <a:t>Effect of U1 on X is 0.7</a:t>
            </a:r>
          </a:p>
          <a:p>
            <a:pPr lvl="1"/>
            <a:r>
              <a:rPr lang="en-US" dirty="0" smtClean="0"/>
              <a:t>Effect of U1 on Y is 1.2</a:t>
            </a:r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 smtClean="0"/>
              <a:t>add</a:t>
            </a:r>
            <a:r>
              <a:rPr lang="en-US" dirty="0" smtClean="0"/>
              <a:t>(c) = 0.7 * 1.2 = 0.84</a:t>
            </a:r>
          </a:p>
          <a:p>
            <a:endParaRPr lang="en-US" dirty="0"/>
          </a:p>
          <a:p>
            <a:r>
              <a:rPr lang="en-US" dirty="0" smtClean="0"/>
              <a:t>B(</a:t>
            </a:r>
            <a:r>
              <a:rPr lang="en-US" dirty="0" err="1" smtClean="0"/>
              <a:t>xy</a:t>
            </a:r>
            <a:r>
              <a:rPr lang="en-US" dirty="0" smtClean="0"/>
              <a:t>) adjusted for confounders would be</a:t>
            </a:r>
            <a:r>
              <a:rPr lang="en-US" dirty="0"/>
              <a:t> </a:t>
            </a:r>
            <a:r>
              <a:rPr lang="en-US" dirty="0" smtClean="0"/>
              <a:t>1.5 </a:t>
            </a:r>
            <a:r>
              <a:rPr lang="mr-IN" dirty="0" smtClean="0"/>
              <a:t>–</a:t>
            </a:r>
            <a:r>
              <a:rPr lang="en-US" dirty="0" smtClean="0"/>
              <a:t> 0.84 = 0.66</a:t>
            </a:r>
          </a:p>
          <a:p>
            <a:r>
              <a:rPr lang="en-US" dirty="0" smtClean="0"/>
              <a:t>With confidence intervals</a:t>
            </a:r>
          </a:p>
          <a:p>
            <a:pPr lvl="1"/>
            <a:r>
              <a:rPr lang="en-US" dirty="0" smtClean="0"/>
              <a:t>1.0 </a:t>
            </a:r>
            <a:r>
              <a:rPr lang="mr-IN" dirty="0" smtClean="0"/>
              <a:t>–</a:t>
            </a:r>
            <a:r>
              <a:rPr lang="en-US" dirty="0" smtClean="0"/>
              <a:t> 0.84 = 0.16</a:t>
            </a:r>
          </a:p>
          <a:p>
            <a:pPr lvl="1"/>
            <a:r>
              <a:rPr lang="en-US" dirty="0" smtClean="0"/>
              <a:t>2.0 </a:t>
            </a:r>
            <a:r>
              <a:rPr lang="mr-IN" dirty="0" smtClean="0"/>
              <a:t>–</a:t>
            </a:r>
            <a:r>
              <a:rPr lang="en-US" dirty="0" smtClean="0"/>
              <a:t> 0.84 = 1.16</a:t>
            </a:r>
          </a:p>
        </p:txBody>
      </p:sp>
    </p:spTree>
    <p:extLst>
      <p:ext uri="{BB962C8B-B14F-4D97-AF65-F5344CB8AC3E}">
        <p14:creationId xmlns:p14="http://schemas.microsoft.com/office/powerpoint/2010/main" val="11154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1" y="3455932"/>
            <a:ext cx="2311320" cy="859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 smtClean="0"/>
              <a:t>Phenobarbital</a:t>
            </a:r>
          </a:p>
          <a:p>
            <a:pPr algn="ctr"/>
            <a:r>
              <a:rPr lang="en-GB" sz="2700" dirty="0"/>
              <a:t>i</a:t>
            </a:r>
            <a:r>
              <a:rPr lang="en-GB" sz="2700" dirty="0" smtClean="0"/>
              <a:t>n utero</a:t>
            </a:r>
            <a:endParaRPr lang="en-GB" sz="2700" dirty="0"/>
          </a:p>
        </p:txBody>
      </p:sp>
      <p:sp>
        <p:nvSpPr>
          <p:cNvPr id="6" name="Rectangle 5"/>
          <p:cNvSpPr/>
          <p:nvPr/>
        </p:nvSpPr>
        <p:spPr>
          <a:xfrm>
            <a:off x="6516547" y="3455932"/>
            <a:ext cx="1998803" cy="85966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smtClean="0"/>
              <a:t>Intelligence</a:t>
            </a:r>
            <a:endParaRPr lang="en-GB" sz="2700" dirty="0"/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4612409" y="587768"/>
            <a:ext cx="9525" cy="5764906"/>
          </a:xfrm>
          <a:prstGeom prst="curvedConnector3">
            <a:avLst>
              <a:gd name="adj1" fmla="val -150765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96496" y="5366162"/>
            <a:ext cx="1875099" cy="12704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 smtClean="0"/>
              <a:t>Parent intelligence</a:t>
            </a:r>
            <a:endParaRPr lang="en-GB" sz="2700" dirty="0"/>
          </a:p>
        </p:txBody>
      </p:sp>
      <p:cxnSp>
        <p:nvCxnSpPr>
          <p:cNvPr id="9" name="Straight Arrow Connector 8"/>
          <p:cNvCxnSpPr>
            <a:stCxn id="9" idx="1"/>
          </p:cNvCxnSpPr>
          <p:nvPr/>
        </p:nvCxnSpPr>
        <p:spPr>
          <a:xfrm flipH="1" flipV="1">
            <a:off x="1740896" y="4315597"/>
            <a:ext cx="2055600" cy="16857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5671595" y="4315597"/>
            <a:ext cx="1834207" cy="16857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8314" y="1141499"/>
            <a:ext cx="3557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exposure,</a:t>
            </a:r>
          </a:p>
          <a:p>
            <a:r>
              <a:rPr lang="en-US" dirty="0" smtClean="0"/>
              <a:t>controlling for measured covariates,</a:t>
            </a:r>
          </a:p>
          <a:p>
            <a:r>
              <a:rPr lang="en-US" dirty="0" smtClean="0"/>
              <a:t>-4.77 (CI -7.96 to -1.58)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2532" y="6286328"/>
            <a:ext cx="213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Reinisch</a:t>
            </a:r>
            <a:r>
              <a:rPr lang="en-US" dirty="0" smtClean="0"/>
              <a:t> et al 1995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8698" y="5065087"/>
            <a:ext cx="17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0.3 (assumption)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1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add</a:t>
                </a:r>
                <a:r>
                  <a:rPr lang="en-US" dirty="0" smtClean="0"/>
                  <a:t>(c) = 0.3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en-US" dirty="0" smtClean="0"/>
                  <a:t> = -4.77 / 0.3 = -15.9</a:t>
                </a:r>
              </a:p>
              <a:p>
                <a:r>
                  <a:rPr lang="en-US" dirty="0" smtClean="0"/>
                  <a:t>There would have to be a 15.9 intelligence score difference between exposed and non-exposed parents to explain the association</a:t>
                </a:r>
              </a:p>
              <a:p>
                <a:r>
                  <a:rPr lang="en-US" dirty="0" smtClean="0"/>
                  <a:t>The standard deviation for the score is 11.38</a:t>
                </a:r>
              </a:p>
              <a:p>
                <a:pPr lvl="1"/>
                <a:r>
                  <a:rPr lang="en-US" dirty="0" smtClean="0"/>
                  <a:t>A 1.3 SD difference between exposed and non-exposed parents seems unlikely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31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Unmeasured confounding of total effects on a binary outcome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>
                    <a:ea typeface="Cambria Math" charset="0"/>
                    <a:cs typeface="Cambria Math" charset="0"/>
                  </a:rPr>
                  <a:t>Interested in the risk ratio of the exposure on the outcome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dirty="0" err="1" smtClean="0"/>
                  <a:t>hypothesised</a:t>
                </a:r>
                <a:r>
                  <a:rPr lang="en-US" dirty="0" smtClean="0"/>
                  <a:t> effect of U1-&gt;Y, needs to be calculated differently: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=1|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=1)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𝑌</m:t>
                          </m:r>
                          <m:r>
                            <a:rPr lang="en-GB" i="1">
                              <a:latin typeface="Cambria Math" charset="0"/>
                            </a:rPr>
                            <m:t>=1|</m:t>
                          </m:r>
                          <m:r>
                            <a:rPr lang="en-GB" i="1">
                              <a:latin typeface="Cambria Math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charset="0"/>
                            </a:rPr>
                            <m:t>,</m:t>
                          </m:r>
                          <m:r>
                            <a:rPr lang="en-GB" i="1">
                              <a:latin typeface="Cambria Math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charset="0"/>
                            </a:rPr>
                            <m:t>, </m:t>
                          </m:r>
                          <m:r>
                            <a:rPr lang="en-GB" i="1">
                              <a:latin typeface="Cambria Math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bias factor is on the multiplicative scale: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𝑚𝑢𝑙𝑡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=1|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=0,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=1|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=1,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74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parameters would be required to explain away the effect? Are these parameters feasible?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table of wide range of possible parameters, so that the reader can see if the values that they think are sensible can explain away the effect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knowledge of </a:t>
            </a:r>
            <a:r>
              <a:rPr lang="en-US" i="1" dirty="0" smtClean="0"/>
              <a:t>measured</a:t>
            </a:r>
            <a:r>
              <a:rPr lang="en-US" dirty="0" smtClean="0"/>
              <a:t> confounders - which confounders, when omitted from the model, induce the largest change in the estimate? Choose these parameters for the unmeasured confounder.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unmeasured confounder is known (but not measured) then look through literature for reported effects on the exposure and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controlled direct effect with unmeasured confounding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8695" y="2853156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/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21148" y="2853156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 smtClean="0"/>
              <a:t>M</a:t>
            </a:r>
            <a:endParaRPr lang="en-GB" sz="2700" dirty="0"/>
          </a:p>
        </p:txBody>
      </p:sp>
      <p:sp>
        <p:nvSpPr>
          <p:cNvPr id="18" name="Rectangle 17"/>
          <p:cNvSpPr/>
          <p:nvPr/>
        </p:nvSpPr>
        <p:spPr>
          <a:xfrm>
            <a:off x="6603601" y="2853156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22796" y="3282988"/>
            <a:ext cx="12983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05250" y="3276549"/>
            <a:ext cx="12983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33688" y="4591656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 smtClean="0"/>
              <a:t>U2</a:t>
            </a:r>
            <a:endParaRPr lang="en-GB" sz="2700" dirty="0"/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5725739" y="3712821"/>
            <a:ext cx="1669913" cy="8788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2"/>
          </p:cNvCxnSpPr>
          <p:nvPr/>
        </p:nvCxnSpPr>
        <p:spPr>
          <a:xfrm flipH="1" flipV="1">
            <a:off x="4513199" y="3712821"/>
            <a:ext cx="1212540" cy="8788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4502259" y="-15008"/>
            <a:ext cx="9525" cy="5764906"/>
          </a:xfrm>
          <a:prstGeom prst="curvedConnector3">
            <a:avLst>
              <a:gd name="adj1" fmla="val -150765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02147" y="92597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CDE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9545" y="5506542"/>
            <a:ext cx="318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0" i="0" u="none" strike="noStrike" dirty="0" smtClean="0">
                <a:solidFill>
                  <a:srgbClr val="000000"/>
                </a:solidFill>
                <a:effectLst/>
                <a:latin typeface="Calibri" charset="0"/>
              </a:rPr>
              <a:t>CDE(</a:t>
            </a:r>
            <a:r>
              <a:rPr lang="mr-IN" b="0" i="0" u="none" strike="noStrike" dirty="0" err="1" smtClean="0">
                <a:solidFill>
                  <a:srgbClr val="000000"/>
                </a:solidFill>
                <a:effectLst/>
                <a:latin typeface="Calibri" charset="0"/>
              </a:rPr>
              <a:t>m</a:t>
            </a:r>
            <a:r>
              <a:rPr lang="mr-IN" b="0" i="0" u="none" strike="noStrike" dirty="0" smtClean="0">
                <a:solidFill>
                  <a:srgbClr val="000000"/>
                </a:solidFill>
                <a:effectLst/>
                <a:latin typeface="Calibri" charset="0"/>
              </a:rPr>
              <a:t>) = </a:t>
            </a:r>
            <a:r>
              <a:rPr lang="mr-IN" b="0" i="0" u="none" strike="noStrike" dirty="0" err="1" smtClean="0">
                <a:solidFill>
                  <a:srgbClr val="000000"/>
                </a:solidFill>
                <a:effectLst/>
                <a:latin typeface="Calibri" charset="0"/>
              </a:rPr>
              <a:t>Y</a:t>
            </a:r>
            <a:r>
              <a:rPr lang="mr-IN" b="0" i="0" u="none" strike="noStrike" dirty="0" smtClean="0">
                <a:solidFill>
                  <a:srgbClr val="000000"/>
                </a:solidFill>
                <a:effectLst/>
                <a:latin typeface="Calibri" charset="0"/>
              </a:rPr>
              <a:t>(1,M(</a:t>
            </a:r>
            <a:r>
              <a:rPr lang="mr-IN" b="0" i="0" u="none" strike="noStrike" dirty="0" err="1" smtClean="0">
                <a:solidFill>
                  <a:srgbClr val="000000"/>
                </a:solidFill>
                <a:effectLst/>
                <a:latin typeface="Calibri" charset="0"/>
              </a:rPr>
              <a:t>m</a:t>
            </a:r>
            <a:r>
              <a:rPr lang="mr-IN" b="0" i="0" u="none" strike="noStrike" dirty="0" smtClean="0">
                <a:solidFill>
                  <a:srgbClr val="000000"/>
                </a:solidFill>
                <a:effectLst/>
                <a:latin typeface="Calibri" charset="0"/>
              </a:rPr>
              <a:t>)) - </a:t>
            </a:r>
            <a:r>
              <a:rPr lang="mr-IN" b="0" i="0" u="none" strike="noStrike" dirty="0" err="1" smtClean="0">
                <a:solidFill>
                  <a:srgbClr val="000000"/>
                </a:solidFill>
                <a:effectLst/>
                <a:latin typeface="Calibri" charset="0"/>
              </a:rPr>
              <a:t>Y</a:t>
            </a:r>
            <a:r>
              <a:rPr lang="mr-IN" b="0" i="0" u="none" strike="noStrike" dirty="0" smtClean="0">
                <a:solidFill>
                  <a:srgbClr val="000000"/>
                </a:solidFill>
                <a:effectLst/>
                <a:latin typeface="Calibri" charset="0"/>
              </a:rPr>
              <a:t>(0,M(</a:t>
            </a:r>
            <a:r>
              <a:rPr lang="mr-IN" b="0" i="0" u="none" strike="noStrike" dirty="0" err="1" smtClean="0">
                <a:solidFill>
                  <a:srgbClr val="000000"/>
                </a:solidFill>
                <a:effectLst/>
                <a:latin typeface="Calibri" charset="0"/>
              </a:rPr>
              <a:t>m</a:t>
            </a:r>
            <a:r>
              <a:rPr lang="mr-IN" b="0" i="0" u="none" strike="noStrike" dirty="0" smtClean="0">
                <a:solidFill>
                  <a:srgbClr val="000000"/>
                </a:solidFill>
                <a:effectLst/>
                <a:latin typeface="Calibri" charset="0"/>
              </a:rPr>
              <a:t>))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9853" y="5917323"/>
            <a:ext cx="5405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CDE(m) depends on value of m</a:t>
            </a:r>
          </a:p>
          <a:p>
            <a:r>
              <a:rPr lang="en-US" dirty="0" smtClean="0"/>
              <a:t>For the following sensitivity analysis it may be important to perform for different values of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7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assumptions of mediation analysis</a:t>
            </a:r>
          </a:p>
          <a:p>
            <a:r>
              <a:rPr lang="en-US" dirty="0" smtClean="0"/>
              <a:t>Describe approaches for accounting for unmeasured confounding</a:t>
            </a:r>
          </a:p>
          <a:p>
            <a:r>
              <a:rPr lang="en-US" dirty="0" smtClean="0"/>
              <a:t>Describe approaches for accounting for measurement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factor for continuous outcome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8385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𝑎𝑑𝑑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𝐶𝐷𝐸</m:t>
                        </m:r>
                      </m:sup>
                    </m:sSubSup>
                    <m:r>
                      <a:rPr lang="en-GB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(CDE controlling for measured confounders) </a:t>
                </a:r>
                <a:r>
                  <a:rPr lang="mr-IN" dirty="0" smtClean="0"/>
                  <a:t>–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	(CDE controlling for all confounders)</a:t>
                </a:r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e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=0,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e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=1,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</m:d>
                  </m:oMath>
                </a14:m>
                <a:endParaRPr lang="en-GB" dirty="0" smtClean="0">
                  <a:ea typeface="Cambria Math" charset="0"/>
                  <a:cs typeface="Cambria Math" charset="0"/>
                </a:endParaRPr>
              </a:p>
              <a:p>
                <a:endParaRPr lang="en-GB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𝑎𝑑𝑑</m:t>
                        </m:r>
                      </m:sub>
                      <m:sup>
                        <m:r>
                          <a:rPr lang="en-GB" i="1">
                            <a:latin typeface="Cambria Math" charset="0"/>
                          </a:rPr>
                          <m:t>𝐶𝐷𝐸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e>
                      <m:e>
                        <m:r>
                          <a:rPr lang="en-GB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dirty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83856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13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biases for different confounder values?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Estimate the bias factor for each confounder value or strata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Get the weighted average of the total bias, where the weight is the proportion of samples for each confounder value/strata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𝑎𝑑𝑑</m:t>
                          </m:r>
                        </m:sub>
                        <m:sup>
                          <m:r>
                            <a:rPr lang="en-GB" b="0" i="1" smtClean="0">
                              <a:latin typeface="Cambria Math" charset="0"/>
                            </a:rPr>
                            <m:t>𝐶𝐷𝐸</m:t>
                          </m:r>
                        </m:sup>
                      </m:sSubSup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2381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065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CDE for binary outcome </a:t>
            </a:r>
            <a:r>
              <a:rPr lang="mr-IN" dirty="0" smtClean="0"/>
              <a:t>–</a:t>
            </a:r>
            <a:r>
              <a:rPr lang="en-US" dirty="0" smtClean="0"/>
              <a:t> Birth weight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Maternal smoking associated with lower risk of infant mortality when the mediator (M=1) of birth weight is low (&lt;2000g)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𝐶𝐷𝐸</m:t>
                    </m:r>
                    <m:d>
                      <m:d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𝑚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=1</m:t>
                        </m:r>
                      </m:e>
                    </m:d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GB" b="0" i="1" dirty="0" smtClean="0">
                                <a:latin typeface="Cambria Math" charset="0"/>
                              </a:rPr>
                              <m:t>=1</m:t>
                            </m:r>
                          </m:e>
                          <m:e>
                            <m:r>
                              <a:rPr lang="en-GB" b="0" i="1" dirty="0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GB" b="0" i="1" dirty="0" smtClean="0">
                                <a:latin typeface="Cambria Math" charset="0"/>
                              </a:rPr>
                              <m:t>=1,</m:t>
                            </m:r>
                            <m:r>
                              <a:rPr lang="en-GB" b="0" i="1" dirty="0" smtClean="0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GB" b="0" i="1" dirty="0" smtClean="0">
                                <a:latin typeface="Cambria Math" charset="0"/>
                              </a:rPr>
                              <m:t>=1,</m:t>
                            </m:r>
                            <m:r>
                              <a:rPr lang="en-GB" b="0" i="1" dirty="0" smtClean="0">
                                <a:latin typeface="Cambria Math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GB" b="0" i="1" dirty="0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GB" b="0" i="1" dirty="0" smtClean="0">
                                <a:latin typeface="Cambria Math" charset="0"/>
                              </a:rPr>
                              <m:t>=1</m:t>
                            </m:r>
                          </m:e>
                          <m:e>
                            <m:r>
                              <a:rPr lang="en-GB" b="0" i="1" dirty="0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GB" b="0" i="1" dirty="0" smtClean="0">
                                <a:latin typeface="Cambria Math" charset="0"/>
                              </a:rPr>
                              <m:t>=0,</m:t>
                            </m:r>
                            <m:r>
                              <a:rPr lang="en-GB" b="0" i="1" dirty="0" smtClean="0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GB" b="0" i="1" dirty="0" smtClean="0">
                                <a:latin typeface="Cambria Math" charset="0"/>
                              </a:rPr>
                              <m:t>=1,</m:t>
                            </m:r>
                            <m:r>
                              <a:rPr lang="en-GB" b="0" i="1" dirty="0" smtClean="0">
                                <a:latin typeface="Cambria Math" charset="0"/>
                              </a:rPr>
                              <m:t>𝑐</m:t>
                            </m:r>
                          </m:e>
                        </m:d>
                      </m:den>
                    </m:f>
                    <m:r>
                      <a:rPr lang="en-GB" b="0" i="1" dirty="0" smtClean="0">
                        <a:latin typeface="Cambria Math" charset="0"/>
                      </a:rPr>
                      <m:t>=0.79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Protective effect of maternal smoking on infant mortality for low-birth-weight infants</a:t>
                </a:r>
              </a:p>
              <a:p>
                <a:endParaRPr lang="en-US" dirty="0"/>
              </a:p>
              <a:p>
                <a:r>
                  <a:rPr lang="en-US" dirty="0" smtClean="0"/>
                  <a:t>What confounders could exist?</a:t>
                </a:r>
              </a:p>
              <a:p>
                <a:pPr lvl="1"/>
                <a:r>
                  <a:rPr lang="en-US" dirty="0" smtClean="0"/>
                  <a:t>U2 = other causes of low birth weight e.g. malnutrition or birth defects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19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Birth weight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Adapt the binary form for total effects for CDE</a:t>
                </a:r>
              </a:p>
              <a:p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𝑚𝑢𝑙𝑡</m:t>
                          </m:r>
                        </m:sub>
                        <m:sup>
                          <m:r>
                            <a:rPr lang="en-GB" i="1">
                              <a:latin typeface="Cambria Math" charset="0"/>
                            </a:rPr>
                            <m:t>𝐶𝐷𝐸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GB" i="1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=1|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=1,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=0,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=1|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=1,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=1,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dirty="0"/>
                  <a:t>U2 has a 3.5 fold increase in infant </a:t>
                </a:r>
                <a:r>
                  <a:rPr lang="en-US" dirty="0" smtClean="0"/>
                  <a:t>mortality. We can find values for the confounder prevalence amongst maternal-smokers and confounder prevalence amongst maternal-non-smokers that explain the effect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</a:rPr>
                            <m:t>𝑚𝑢𝑙𝑡</m:t>
                          </m:r>
                        </m:sub>
                        <m:sup>
                          <m:r>
                            <a:rPr lang="en-GB" i="1">
                              <a:latin typeface="Cambria Math" charset="0"/>
                            </a:rPr>
                            <m:t>𝐶𝐷𝐸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charset="0"/>
                            </a:rPr>
                            <m:t>|</m:t>
                          </m:r>
                          <m:r>
                            <a:rPr lang="en-GB" i="1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3.5</m:t>
                              </m:r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=1|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=1,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=0,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3.5</m:t>
                              </m:r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=1|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=1,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=1,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=0.79</m:t>
                      </m:r>
                    </m:oMath>
                  </m:oMathPara>
                </a14:m>
                <a:endParaRPr lang="en-GB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Prevalence of U for low-birthweight infants whose mothers smoke = 0.025</a:t>
                </a:r>
              </a:p>
              <a:p>
                <a:r>
                  <a:rPr lang="en-US" dirty="0" smtClean="0"/>
                  <a:t>Prevalence of U for low-birthweight infants whose mothers do not smoke = 0.14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2521" r="-1314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688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Birth weight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U2 has a 3.5 fold increase in infant mortality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8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natural effects with unmeasured confounding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72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effects - reminder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Natural direct effect</a:t>
            </a:r>
            <a:r>
              <a:rPr lang="en-US" dirty="0"/>
              <a:t>: how much the outcome would change when treatment moves from 0 to 1 if the mediator took whatever form when when treatment =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b="1" dirty="0" smtClean="0"/>
              <a:t>Natural indirect effect:</a:t>
            </a:r>
            <a:r>
              <a:rPr lang="en-US" dirty="0"/>
              <a:t> how much the outcome would change if treatment set at 0 but mediator changes from level it would have had for treatment = 0 to treatment =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effect of the treatment on the outcome due to changing </a:t>
            </a:r>
            <a:r>
              <a:rPr lang="en-US" dirty="0" smtClean="0"/>
              <a:t>mediator</a:t>
            </a:r>
          </a:p>
          <a:p>
            <a:endParaRPr lang="en-US" dirty="0"/>
          </a:p>
          <a:p>
            <a:r>
              <a:rPr lang="en-US" dirty="0" smtClean="0"/>
              <a:t>TOTAL EFFECT (TE) = NDE + 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3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Mediator-outcome confounding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620" y="2558005"/>
            <a:ext cx="7060557" cy="4051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1869" y="2558004"/>
            <a:ext cx="5162308" cy="40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0813" y="2963119"/>
            <a:ext cx="122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Total effect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58711" y="219919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913" y="219919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NIE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8077" y="2437395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620" y="3951042"/>
            <a:ext cx="7060557" cy="4051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3671" y="3951041"/>
            <a:ext cx="4340506" cy="40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90813" y="4356156"/>
            <a:ext cx="122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effect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69612" y="359222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814" y="358170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NIE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11197" y="3830432"/>
            <a:ext cx="154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unmeasured </a:t>
            </a:r>
          </a:p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367" y="4979402"/>
            <a:ext cx="7115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effect stays the same but bias arises in the relative contribution of direct and indirect effects.</a:t>
            </a:r>
          </a:p>
          <a:p>
            <a:endParaRPr lang="en-US" dirty="0"/>
          </a:p>
          <a:p>
            <a:r>
              <a:rPr lang="en-US" dirty="0" smtClean="0"/>
              <a:t>We can use the negation of the sensitivity analysis for CDE approach. E.g.</a:t>
            </a:r>
          </a:p>
          <a:p>
            <a:endParaRPr lang="en-US" dirty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35064" y="6283819"/>
                <a:ext cx="2320828" cy="380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</a:rPr>
                            <m:t>𝑎𝑑𝑑</m:t>
                          </m:r>
                        </m:sub>
                        <m:sup>
                          <m:r>
                            <a:rPr lang="en-GB" b="0" i="1" smtClean="0">
                              <a:latin typeface="Cambria Math" charset="0"/>
                            </a:rPr>
                            <m:t>𝑁𝐼𝐸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𝑚</m:t>
                          </m:r>
                        </m:e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064" y="6283819"/>
                <a:ext cx="2320828" cy="380425"/>
              </a:xfrm>
              <a:prstGeom prst="rect">
                <a:avLst/>
              </a:prstGeom>
              <a:blipFill rotWithShape="0"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96351" y="6283818"/>
                <a:ext cx="2198935" cy="380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</a:rPr>
                            <m:t>𝑎𝑑𝑑</m:t>
                          </m:r>
                        </m:sub>
                        <m:sup>
                          <m:r>
                            <a:rPr lang="en-GB" b="0" i="1" smtClean="0">
                              <a:latin typeface="Cambria Math" charset="0"/>
                            </a:rPr>
                            <m:t>𝑁𝐷𝐸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𝑚</m:t>
                          </m:r>
                        </m:e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351" y="6283818"/>
                <a:ext cx="2198935" cy="380425"/>
              </a:xfrm>
              <a:prstGeom prst="rect">
                <a:avLst/>
              </a:prstGeom>
              <a:blipFill rotWithShape="0"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00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influence of lead on cognitive function mediated by brain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Caffo</a:t>
            </a:r>
            <a:r>
              <a:rPr lang="en-US" dirty="0" smtClean="0"/>
              <a:t> et al 2008</a:t>
            </a:r>
          </a:p>
          <a:p>
            <a:r>
              <a:rPr lang="en-US" dirty="0" smtClean="0"/>
              <a:t>Mine workers</a:t>
            </a:r>
          </a:p>
          <a:p>
            <a:r>
              <a:rPr lang="en-US" dirty="0" smtClean="0"/>
              <a:t>Exposure is peak tibia lead exposure</a:t>
            </a:r>
          </a:p>
          <a:p>
            <a:r>
              <a:rPr lang="en-US" dirty="0" smtClean="0"/>
              <a:t>Mediator is white matter brain volume</a:t>
            </a:r>
          </a:p>
          <a:p>
            <a:r>
              <a:rPr lang="en-US" dirty="0" smtClean="0"/>
              <a:t>Outcome is cognitive test scores</a:t>
            </a:r>
          </a:p>
          <a:p>
            <a:r>
              <a:rPr lang="en-US" dirty="0" smtClean="0"/>
              <a:t>Several measured confounders</a:t>
            </a:r>
          </a:p>
          <a:p>
            <a:endParaRPr lang="en-US" dirty="0"/>
          </a:p>
          <a:p>
            <a:r>
              <a:rPr lang="en-US" dirty="0" smtClean="0"/>
              <a:t>Direct effect of X on Y obtained from:</a:t>
            </a:r>
          </a:p>
          <a:p>
            <a:pPr lvl="1"/>
            <a:r>
              <a:rPr lang="en-US" dirty="0" smtClean="0"/>
              <a:t>Y = </a:t>
            </a:r>
            <a:r>
              <a:rPr lang="en-US" dirty="0" err="1" smtClean="0"/>
              <a:t>bX</a:t>
            </a:r>
            <a:r>
              <a:rPr lang="en-US" dirty="0" smtClean="0"/>
              <a:t> + M + C; b = -3.79 (CI -7.4 to -0.18)</a:t>
            </a:r>
          </a:p>
          <a:p>
            <a:pPr lvl="1"/>
            <a:endParaRPr lang="en-US" dirty="0"/>
          </a:p>
          <a:p>
            <a:r>
              <a:rPr lang="en-US" dirty="0" smtClean="0"/>
              <a:t>Indirect effect of mediator on outcome was -1.21</a:t>
            </a:r>
          </a:p>
          <a:p>
            <a:r>
              <a:rPr lang="en-US" dirty="0" smtClean="0"/>
              <a:t>Total effect = -5 test score / 1µg/g lead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2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influence of lead on cognitive function mediated by brain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the direct effect accurate?</a:t>
                </a:r>
              </a:p>
              <a:p>
                <a:r>
                  <a:rPr lang="en-US" dirty="0" smtClean="0"/>
                  <a:t>Possible mediator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outcome confounders</a:t>
                </a:r>
              </a:p>
              <a:p>
                <a:pPr lvl="1"/>
                <a:r>
                  <a:rPr lang="en-US" dirty="0" smtClean="0"/>
                  <a:t>Genetic factors that influence both brain volume and cognitive function?</a:t>
                </a:r>
              </a:p>
              <a:p>
                <a:pPr lvl="1"/>
                <a:r>
                  <a:rPr lang="en-US" dirty="0" smtClean="0"/>
                  <a:t>E.g. Effect of having the genetic factor (U) on outcome (cognitive test score)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=−7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 explain the direct effect of -3.79 would need find </a:t>
                </a:r>
                <a:r>
                  <a:rPr lang="en-US" dirty="0"/>
                  <a:t>appropriate </a:t>
                </a:r>
                <a:r>
                  <a:rPr lang="en-US" dirty="0" smtClean="0"/>
                  <a:t>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4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of assumptions</a:t>
            </a:r>
          </a:p>
          <a:p>
            <a:r>
              <a:rPr lang="en-US" dirty="0" smtClean="0"/>
              <a:t>Unmeasured confounders for the total effect</a:t>
            </a:r>
          </a:p>
          <a:p>
            <a:r>
              <a:rPr lang="en-US" dirty="0" smtClean="0"/>
              <a:t>Unmeasured confounders for the controlled direct effect</a:t>
            </a:r>
          </a:p>
          <a:p>
            <a:r>
              <a:rPr lang="en-US" dirty="0" smtClean="0"/>
              <a:t>Unmeasured confounders for the natural direct and indirect effects</a:t>
            </a:r>
          </a:p>
          <a:p>
            <a:r>
              <a:rPr lang="en-US" dirty="0" smtClean="0"/>
              <a:t>Measurement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1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9013" y="3750198"/>
            <a:ext cx="3321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unmeasured confounding parameters this side of the curve will lead to a change in </a:t>
            </a:r>
            <a:r>
              <a:rPr lang="en-US" smtClean="0"/>
              <a:t>the sign of the estimate </a:t>
            </a:r>
            <a:r>
              <a:rPr lang="en-US" dirty="0" smtClean="0"/>
              <a:t>of the direct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8182" y="228600"/>
                <a:ext cx="5428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Plot all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−3.97/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2" y="228600"/>
                <a:ext cx="542852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98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74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error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330155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difference between the measured value of a quantity and its true value.</a:t>
                </a:r>
              </a:p>
              <a:p>
                <a:r>
                  <a:rPr lang="en-US" dirty="0" smtClean="0"/>
                  <a:t>In all of the examples given, the mediator is probably not measured perfectly e.g.</a:t>
                </a:r>
              </a:p>
              <a:p>
                <a:pPr lvl="1"/>
                <a:r>
                  <a:rPr lang="en-US" dirty="0" smtClean="0"/>
                  <a:t>Brain volume</a:t>
                </a:r>
              </a:p>
              <a:p>
                <a:pPr lvl="1"/>
                <a:r>
                  <a:rPr lang="en-US" dirty="0" err="1" smtClean="0"/>
                  <a:t>Phenobarbitol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Lead exposure</a:t>
                </a:r>
              </a:p>
              <a:p>
                <a:pPr lvl="1"/>
                <a:r>
                  <a:rPr lang="en-US" dirty="0" smtClean="0"/>
                  <a:t>Birth weight</a:t>
                </a:r>
              </a:p>
              <a:p>
                <a:pPr lvl="1"/>
                <a:r>
                  <a:rPr lang="en-US" dirty="0" smtClean="0"/>
                  <a:t>Intelligence</a:t>
                </a:r>
              </a:p>
              <a:p>
                <a:pPr lvl="1"/>
                <a:r>
                  <a:rPr lang="en-US" dirty="0" smtClean="0"/>
                  <a:t>Maternal smoking</a:t>
                </a:r>
              </a:p>
              <a:p>
                <a:r>
                  <a:rPr lang="en-US" dirty="0" smtClean="0"/>
                  <a:t>Measurement error can arise due to </a:t>
                </a:r>
                <a:r>
                  <a:rPr lang="en-US" b="1" dirty="0" smtClean="0"/>
                  <a:t>bias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noise (e)</a:t>
                </a:r>
              </a:p>
              <a:p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𝑚𝑒𝑎𝑠𝑢𝑟𝑒𝑑</m:t>
                          </m:r>
                        </m:sub>
                      </m:sSub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𝑡𝑟𝑢𝑒</m:t>
                          </m:r>
                        </m:sub>
                      </m:sSub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330155" cy="4351338"/>
              </a:xfrm>
              <a:blipFill rotWithShape="0">
                <a:blip r:embed="rId2"/>
                <a:stretch>
                  <a:fillRect l="-951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34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the noise is the most important aspect</a:t>
            </a:r>
          </a:p>
          <a:p>
            <a:r>
              <a:rPr lang="en-US" dirty="0" smtClean="0"/>
              <a:t>Here we will consider only non-differential measurement error</a:t>
            </a:r>
          </a:p>
          <a:p>
            <a:pPr lvl="1"/>
            <a:r>
              <a:rPr lang="en-US" dirty="0" smtClean="0"/>
              <a:t>The noise term is independent of the exposure and the outcome</a:t>
            </a:r>
          </a:p>
          <a:p>
            <a:pPr lvl="1"/>
            <a:r>
              <a:rPr lang="en-US" dirty="0" smtClean="0"/>
              <a:t>If this isn’t true then things get very tricky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42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influence of measurement error in the mediator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 of exposure on mediator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2" y="2505075"/>
            <a:ext cx="3684588" cy="3684588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Effect of mediator on </a:t>
            </a:r>
            <a:r>
              <a:rPr lang="en-US" dirty="0" smtClean="0"/>
              <a:t>outcome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505075"/>
            <a:ext cx="3684588" cy="3684588"/>
          </a:xfrm>
        </p:spPr>
      </p:pic>
      <p:sp>
        <p:nvSpPr>
          <p:cNvPr id="10" name="TextBox 9"/>
          <p:cNvSpPr txBox="1"/>
          <p:nvPr/>
        </p:nvSpPr>
        <p:spPr>
          <a:xfrm>
            <a:off x="1848238" y="6137577"/>
            <a:ext cx="1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Reduced power but no bias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66751" y="6276076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70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for measurement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influence of measurement error on bias depends on the proportion of the variance in the mediator that is due to the error term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𝑡𝑟𝑢𝑒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𝑒𝑟𝑟𝑜𝑟</m:t>
                            </m:r>
                          </m:e>
                        </m:d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𝑣𝑎𝑟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𝑡𝑟𝑢𝑒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8650" y="4387863"/>
                <a:ext cx="679679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GB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lang="en-GB" sz="2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GB" sz="2400" i="1">
                              <a:latin typeface="Cambria Math" charset="0"/>
                            </a:rPr>
                            <m:t>𝐶</m:t>
                          </m:r>
                          <m:r>
                            <a:rPr lang="en-GB" sz="2400" i="1">
                              <a:latin typeface="Cambria Math" charset="0"/>
                            </a:rPr>
                            <m:t>=</m:t>
                          </m:r>
                          <m:r>
                            <a:rPr lang="en-GB" sz="2400" i="1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GB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GB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charset="0"/>
                        </a:rPr>
                        <m:t>𝑥</m:t>
                      </m:r>
                      <m:r>
                        <a:rPr lang="en-GB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GB" sz="24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lang="en-GB" sz="2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GB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GB" sz="2400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87863"/>
                <a:ext cx="6796797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538" r="-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434785" y="5261106"/>
                <a:ext cx="3184526" cy="1167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GB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en-GB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−1)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GB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charset="0"/>
                        </a:rPr>
                        <m:t>/</m:t>
                      </m:r>
                      <m:r>
                        <a:rPr lang="en-GB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85" y="5261106"/>
                <a:ext cx="3184526" cy="1167692"/>
              </a:xfrm>
              <a:prstGeom prst="rect">
                <a:avLst/>
              </a:prstGeom>
              <a:blipFill rotWithShape="0">
                <a:blip r:embed="rId4"/>
                <a:stretch>
                  <a:fillRect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470248" y="3484772"/>
            <a:ext cx="245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Estimate of the direct and indirect effects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4628" y="5383287"/>
            <a:ext cx="2129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Adjusting </a:t>
            </a:r>
            <a:r>
              <a:rPr lang="en-US" smtClean="0"/>
              <a:t>the estimates for measurement error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7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error and unmeasured confounders introduce biases for which we don’t necessarily have information</a:t>
            </a:r>
          </a:p>
          <a:p>
            <a:r>
              <a:rPr lang="en-US" dirty="0" smtClean="0"/>
              <a:t>The simplest way to overcome these issues is to perform sensitivity analysis</a:t>
            </a:r>
          </a:p>
          <a:p>
            <a:r>
              <a:rPr lang="en-US" dirty="0" smtClean="0"/>
              <a:t>Sensitivity analysis entails considering what would happen to our conclusions for </a:t>
            </a:r>
            <a:r>
              <a:rPr lang="en-US" dirty="0" err="1" smtClean="0"/>
              <a:t>hypothesised</a:t>
            </a:r>
            <a:r>
              <a:rPr lang="en-US" dirty="0" smtClean="0"/>
              <a:t> values of measurement error or confounding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discussed already </a:t>
            </a:r>
            <a:r>
              <a:rPr lang="mr-IN" dirty="0" smtClean="0"/>
              <a:t>–</a:t>
            </a:r>
            <a:r>
              <a:rPr lang="en-US" dirty="0" smtClean="0"/>
              <a:t> estimating CDE / NDE / NIE should be done controlling for known confounders.</a:t>
            </a:r>
          </a:p>
          <a:p>
            <a:r>
              <a:rPr lang="en-US" dirty="0" smtClean="0"/>
              <a:t>The diagrams </a:t>
            </a:r>
            <a:r>
              <a:rPr lang="en-US" dirty="0" err="1" smtClean="0"/>
              <a:t>etc</a:t>
            </a:r>
            <a:r>
              <a:rPr lang="en-US" dirty="0" smtClean="0"/>
              <a:t> here do not show known confounders for the sake of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0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assumptions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6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8413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</a:rPr>
              <a:t>Assumptions in mediation analyses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544" y="1556792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en-GB" sz="2600" dirty="0">
                <a:latin typeface="Calibri" panose="020F0502020204030204" pitchFamily="34" charset="0"/>
              </a:rPr>
              <a:t>1. No unmeasured confounding for X-Y association</a:t>
            </a:r>
          </a:p>
          <a:p>
            <a:pPr>
              <a:buSzPct val="80000"/>
            </a:pPr>
            <a:endParaRPr lang="en-GB" sz="2600" dirty="0">
              <a:latin typeface="Calibri" panose="020F0502020204030204" pitchFamily="34" charset="0"/>
            </a:endParaRPr>
          </a:p>
          <a:p>
            <a:pPr>
              <a:buSzPct val="80000"/>
            </a:pPr>
            <a:r>
              <a:rPr lang="en-GB" sz="2600" dirty="0">
                <a:latin typeface="Calibri" panose="020F0502020204030204" pitchFamily="34" charset="0"/>
              </a:rPr>
              <a:t>2. No unmeasured confounding for M-Y association</a:t>
            </a:r>
          </a:p>
          <a:p>
            <a:pPr>
              <a:buSzPct val="80000"/>
            </a:pPr>
            <a:r>
              <a:rPr lang="en-GB" sz="2600" dirty="0">
                <a:latin typeface="Calibri" panose="020F0502020204030204" pitchFamily="34" charset="0"/>
              </a:rPr>
              <a:t> </a:t>
            </a:r>
          </a:p>
          <a:p>
            <a:pPr>
              <a:buSzPct val="80000"/>
            </a:pPr>
            <a:r>
              <a:rPr lang="en-GB" sz="2600" dirty="0">
                <a:latin typeface="Calibri" panose="020F0502020204030204" pitchFamily="34" charset="0"/>
              </a:rPr>
              <a:t>3. No unmeasured confounding for X-M association</a:t>
            </a:r>
          </a:p>
          <a:p>
            <a:pPr>
              <a:buSzPct val="80000"/>
            </a:pPr>
            <a:endParaRPr lang="en-GB" sz="2600" dirty="0">
              <a:latin typeface="Calibri" panose="020F0502020204030204" pitchFamily="34" charset="0"/>
            </a:endParaRPr>
          </a:p>
          <a:p>
            <a:pPr>
              <a:buSzPct val="80000"/>
            </a:pPr>
            <a:r>
              <a:rPr lang="en-GB" sz="2600" b="1" dirty="0">
                <a:latin typeface="Calibri" panose="020F0502020204030204" pitchFamily="34" charset="0"/>
              </a:rPr>
              <a:t>4. No (un)measured confounders for M-Y association that have been influenced by X (i.e. no intermediate confounding)</a:t>
            </a:r>
          </a:p>
        </p:txBody>
      </p:sp>
    </p:spTree>
    <p:extLst>
      <p:ext uri="{BB962C8B-B14F-4D97-AF65-F5344CB8AC3E}">
        <p14:creationId xmlns:p14="http://schemas.microsoft.com/office/powerpoint/2010/main" val="147344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7201" y="155679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/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9654" y="155679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2107" y="155679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91302" y="1986624"/>
            <a:ext cx="12983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73756" y="1980185"/>
            <a:ext cx="12983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>
            <a:off x="4270765" y="-1311372"/>
            <a:ext cx="9525" cy="5764906"/>
          </a:xfrm>
          <a:prstGeom prst="curvedConnector3">
            <a:avLst>
              <a:gd name="adj1" fmla="val -150765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02194" y="329529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 smtClean="0"/>
              <a:t>U2</a:t>
            </a:r>
            <a:endParaRPr lang="en-GB" sz="2700" dirty="0"/>
          </a:p>
        </p:txBody>
      </p:sp>
      <p:cxnSp>
        <p:nvCxnSpPr>
          <p:cNvPr id="11" name="Straight Arrow Connector 10"/>
          <p:cNvCxnSpPr>
            <a:stCxn id="10" idx="0"/>
            <a:endCxn id="6" idx="2"/>
          </p:cNvCxnSpPr>
          <p:nvPr/>
        </p:nvCxnSpPr>
        <p:spPr>
          <a:xfrm flipV="1">
            <a:off x="5494245" y="2416457"/>
            <a:ext cx="1669913" cy="8788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H="1" flipV="1">
            <a:off x="4281705" y="2416457"/>
            <a:ext cx="1212540" cy="8788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75843" y="329529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 smtClean="0"/>
              <a:t>U3</a:t>
            </a:r>
            <a:endParaRPr lang="en-GB" sz="2700" dirty="0"/>
          </a:p>
        </p:txBody>
      </p:sp>
      <p:cxnSp>
        <p:nvCxnSpPr>
          <p:cNvPr id="14" name="Straight Arrow Connector 13"/>
          <p:cNvCxnSpPr>
            <a:stCxn id="13" idx="0"/>
            <a:endCxn id="5" idx="2"/>
          </p:cNvCxnSpPr>
          <p:nvPr/>
        </p:nvCxnSpPr>
        <p:spPr>
          <a:xfrm flipV="1">
            <a:off x="3167894" y="2416457"/>
            <a:ext cx="1113811" cy="8788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4" idx="2"/>
          </p:cNvCxnSpPr>
          <p:nvPr/>
        </p:nvCxnSpPr>
        <p:spPr>
          <a:xfrm flipH="1" flipV="1">
            <a:off x="1399252" y="2416457"/>
            <a:ext cx="1768642" cy="8788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40379" y="4958397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 smtClean="0"/>
              <a:t>U1</a:t>
            </a:r>
            <a:endParaRPr lang="en-GB" sz="2700" dirty="0"/>
          </a:p>
        </p:txBody>
      </p:sp>
      <p:cxnSp>
        <p:nvCxnSpPr>
          <p:cNvPr id="21" name="Curved Connector 20"/>
          <p:cNvCxnSpPr>
            <a:stCxn id="20" idx="1"/>
            <a:endCxn id="4" idx="2"/>
          </p:cNvCxnSpPr>
          <p:nvPr/>
        </p:nvCxnSpPr>
        <p:spPr>
          <a:xfrm rot="10800000">
            <a:off x="1399253" y="2416458"/>
            <a:ext cx="2241127" cy="2971773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0" idx="3"/>
            <a:endCxn id="6" idx="2"/>
          </p:cNvCxnSpPr>
          <p:nvPr/>
        </p:nvCxnSpPr>
        <p:spPr>
          <a:xfrm flipV="1">
            <a:off x="5224480" y="2416457"/>
            <a:ext cx="1939678" cy="2971773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98542" y="5818062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Assumption 1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924564" y="2538626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Assumption 2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75833" y="2538626"/>
            <a:ext cx="151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Assumption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7201" y="155679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/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9654" y="155679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2107" y="155679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91302" y="1986624"/>
            <a:ext cx="12983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73756" y="1980185"/>
            <a:ext cx="12983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>
            <a:off x="4270765" y="-1311372"/>
            <a:ext cx="9525" cy="5764906"/>
          </a:xfrm>
          <a:prstGeom prst="curvedConnector3">
            <a:avLst>
              <a:gd name="adj1" fmla="val -150765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02194" y="3295292"/>
            <a:ext cx="1584101" cy="859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00" dirty="0" smtClean="0"/>
              <a:t>U2</a:t>
            </a:r>
            <a:endParaRPr lang="en-GB" sz="2700" dirty="0"/>
          </a:p>
        </p:txBody>
      </p:sp>
      <p:cxnSp>
        <p:nvCxnSpPr>
          <p:cNvPr id="11" name="Straight Arrow Connector 10"/>
          <p:cNvCxnSpPr>
            <a:stCxn id="10" idx="0"/>
            <a:endCxn id="6" idx="2"/>
          </p:cNvCxnSpPr>
          <p:nvPr/>
        </p:nvCxnSpPr>
        <p:spPr>
          <a:xfrm flipV="1">
            <a:off x="5494245" y="2416457"/>
            <a:ext cx="1669913" cy="8788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H="1" flipV="1">
            <a:off x="4281705" y="2416457"/>
            <a:ext cx="1212540" cy="8788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2873" y="2956210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 4</a:t>
            </a:r>
            <a:endParaRPr lang="en-US" dirty="0"/>
          </a:p>
        </p:txBody>
      </p:sp>
      <p:cxnSp>
        <p:nvCxnSpPr>
          <p:cNvPr id="22" name="Curved Connector 21"/>
          <p:cNvCxnSpPr>
            <a:stCxn id="4" idx="2"/>
            <a:endCxn id="10" idx="1"/>
          </p:cNvCxnSpPr>
          <p:nvPr/>
        </p:nvCxnSpPr>
        <p:spPr>
          <a:xfrm rot="16200000" flipH="1">
            <a:off x="2396389" y="1419320"/>
            <a:ext cx="1308668" cy="3302942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7201" y="4768770"/>
            <a:ext cx="3085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hard to deal with using regression, requires structural models. See chapter 5 of Explanation in Causal Inference (</a:t>
            </a:r>
            <a:r>
              <a:rPr lang="en-US" dirty="0" err="1" smtClean="0"/>
              <a:t>VanderWeele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1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total effect with unmeasured confounding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</TotalTime>
  <Words>1907</Words>
  <Application>Microsoft Macintosh PowerPoint</Application>
  <PresentationFormat>On-screen Show (4:3)</PresentationFormat>
  <Paragraphs>228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Cambria Math</vt:lpstr>
      <vt:lpstr>Mangal</vt:lpstr>
      <vt:lpstr>Arial</vt:lpstr>
      <vt:lpstr>Office Theme</vt:lpstr>
      <vt:lpstr>Sensitivity analysis</vt:lpstr>
      <vt:lpstr>Intended learning outcomes</vt:lpstr>
      <vt:lpstr>Outline</vt:lpstr>
      <vt:lpstr>Note</vt:lpstr>
      <vt:lpstr>Recap of assumptions</vt:lpstr>
      <vt:lpstr>PowerPoint Presentation</vt:lpstr>
      <vt:lpstr>PowerPoint Presentation</vt:lpstr>
      <vt:lpstr>PowerPoint Presentation</vt:lpstr>
      <vt:lpstr>Estimating total effect with unmeasured confounding</vt:lpstr>
      <vt:lpstr>Total effects</vt:lpstr>
      <vt:lpstr>We can’t measure the confounder, so what can we do?</vt:lpstr>
      <vt:lpstr>Calculating the bias factor</vt:lpstr>
      <vt:lpstr>Using the bias factor</vt:lpstr>
      <vt:lpstr>Example</vt:lpstr>
      <vt:lpstr>Example</vt:lpstr>
      <vt:lpstr>Unmeasured confounding of total effects on a binary outcome</vt:lpstr>
      <vt:lpstr>How to choose parameters?</vt:lpstr>
      <vt:lpstr>Estimating controlled direct effect with unmeasured confounding</vt:lpstr>
      <vt:lpstr>PowerPoint Presentation</vt:lpstr>
      <vt:lpstr>Bias factor for continuous outcome</vt:lpstr>
      <vt:lpstr>Different biases for different confounder values?</vt:lpstr>
      <vt:lpstr>Example CDE for binary outcome – Birth weight paradox</vt:lpstr>
      <vt:lpstr>Example – Birth weight paradox</vt:lpstr>
      <vt:lpstr>Example – Birth weight paradox</vt:lpstr>
      <vt:lpstr>Estimating natural effects with unmeasured confounding</vt:lpstr>
      <vt:lpstr>Natural effects - reminder</vt:lpstr>
      <vt:lpstr>Mediator-outcome confounding</vt:lpstr>
      <vt:lpstr>Example – influence of lead on cognitive function mediated by brain volume</vt:lpstr>
      <vt:lpstr>Example – influence of lead on cognitive function mediated by brain volume</vt:lpstr>
      <vt:lpstr>PowerPoint Presentation</vt:lpstr>
      <vt:lpstr>Measurement error</vt:lpstr>
      <vt:lpstr>Measurement error</vt:lpstr>
      <vt:lpstr>Measurement error</vt:lpstr>
      <vt:lpstr>The influence of measurement error in the mediator</vt:lpstr>
      <vt:lpstr>Correcting for measurement error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Hemani</dc:creator>
  <cp:lastModifiedBy>Gibran Hemani</cp:lastModifiedBy>
  <cp:revision>43</cp:revision>
  <dcterms:created xsi:type="dcterms:W3CDTF">2017-06-14T00:30:26Z</dcterms:created>
  <dcterms:modified xsi:type="dcterms:W3CDTF">2017-06-29T13:06:06Z</dcterms:modified>
</cp:coreProperties>
</file>