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</a:t>
            </a:r>
            <a:r>
              <a:rPr b="0" lang="fr-FR" sz="4400" spc="-1" strike="noStrike">
                <a:latin typeface="Arial"/>
              </a:rPr>
              <a:t>éditer le </a:t>
            </a:r>
            <a:r>
              <a:rPr b="0" lang="fr-FR" sz="4400" spc="-1" strike="noStrike">
                <a:latin typeface="Arial"/>
              </a:rPr>
              <a:t>format du </a:t>
            </a:r>
            <a:r>
              <a:rPr b="0" lang="fr-FR" sz="4400" spc="-1" strike="noStrike">
                <a:latin typeface="Arial"/>
              </a:rPr>
              <a:t>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</a:t>
            </a:r>
            <a:r>
              <a:rPr b="0" lang="fr-FR" sz="4400" spc="-1" strike="noStrike">
                <a:latin typeface="Arial"/>
              </a:rPr>
              <a:t>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114280" y="106560"/>
            <a:ext cx="4743360" cy="66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Libre Baskerville"/>
                <a:ea typeface="Libre Baskerville"/>
              </a:rPr>
              <a:t>Réponse à l’appel d’offre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1800" spc="-1" strike="noStrike">
                <a:solidFill>
                  <a:srgbClr val="000000"/>
                </a:solidFill>
                <a:latin typeface="Roboto"/>
                <a:ea typeface="Roboto"/>
              </a:rPr>
              <a:t>www.kirikou-group.com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Libre Baskerville"/>
                <a:ea typeface="Libre Baskerville"/>
              </a:rPr>
              <a:t> 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880000" y="1512000"/>
            <a:ext cx="3672000" cy="288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35960" y="3147480"/>
            <a:ext cx="8266320" cy="1583280"/>
          </a:xfrm>
          <a:prstGeom prst="rect">
            <a:avLst/>
          </a:prstGeom>
          <a:solidFill>
            <a:srgbClr val="5983b0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311760" y="1152360"/>
            <a:ext cx="8519760" cy="18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434343"/>
                </a:solidFill>
                <a:latin typeface="Roboto"/>
                <a:ea typeface="Roboto"/>
              </a:rPr>
              <a:t>🎯 </a:t>
            </a:r>
            <a:r>
              <a:rPr b="0" lang="fr-FR" sz="1800" spc="-1" strike="noStrike">
                <a:solidFill>
                  <a:srgbClr val="434343"/>
                </a:solidFill>
                <a:latin typeface="Roboto"/>
                <a:ea typeface="Roboto"/>
              </a:rPr>
              <a:t>Développer la présence en ligne de Kirikou Groupe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434343"/>
                </a:solidFill>
                <a:latin typeface="Roboto"/>
                <a:ea typeface="Roboto"/>
              </a:rPr>
              <a:t>🎯 </a:t>
            </a:r>
            <a:r>
              <a:rPr b="0" lang="fr-FR" sz="1800" spc="-1" strike="noStrike">
                <a:solidFill>
                  <a:srgbClr val="434343"/>
                </a:solidFill>
                <a:latin typeface="Roboto"/>
                <a:ea typeface="Roboto"/>
              </a:rPr>
              <a:t>Présenter les différents services de Kirikou en ligne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434343"/>
                </a:solidFill>
                <a:latin typeface="Roboto"/>
                <a:ea typeface="Roboto"/>
              </a:rPr>
              <a:t>🎯 </a:t>
            </a:r>
            <a:r>
              <a:rPr b="0" lang="fr-FR" sz="1800" spc="-1" strike="noStrike">
                <a:solidFill>
                  <a:srgbClr val="434343"/>
                </a:solidFill>
                <a:latin typeface="Roboto"/>
                <a:ea typeface="Roboto"/>
              </a:rPr>
              <a:t>Implementer le service  Kirikou immobilier en ligne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9000" y="0"/>
            <a:ext cx="9143280" cy="807840"/>
          </a:xfrm>
          <a:prstGeom prst="rect">
            <a:avLst/>
          </a:prstGeom>
          <a:solidFill>
            <a:srgbClr val="5983b0"/>
          </a:solidFill>
          <a:ln w="936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>
            <a:off x="240480" y="1180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Libre Baskerville"/>
                <a:ea typeface="Libre Baskerville"/>
              </a:rPr>
              <a:t>Résumé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962640" y="3486600"/>
            <a:ext cx="7020360" cy="11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5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Roboto"/>
                <a:ea typeface="Roboto"/>
              </a:rPr>
              <a:t>Elaborer et exécuter un dispositif de communication en ligne pour </a:t>
            </a:r>
            <a:r>
              <a:rPr b="1" lang="fr-FR" sz="2000" spc="-1" strike="noStrike">
                <a:solidFill>
                  <a:srgbClr val="ffffff"/>
                </a:solidFill>
                <a:latin typeface="Roboto"/>
                <a:ea typeface="Roboto"/>
              </a:rPr>
              <a:t>augmenter le chiffre d’affaire du groupe.</a:t>
            </a:r>
            <a:r>
              <a:rPr b="0" lang="fr-FR" sz="20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0" lang="fr-FR" sz="2000" spc="-1" strike="noStrike">
                <a:solidFill>
                  <a:srgbClr val="595959"/>
                </a:solidFill>
                <a:latin typeface="Roboto"/>
                <a:ea typeface="Roboto"/>
              </a:rPr>
              <a:t>🏁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8478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434343"/>
                </a:solidFill>
                <a:latin typeface="Arial"/>
                <a:ea typeface="Arial"/>
              </a:rPr>
              <a:t>Un site Web vitrine avec module de réservation immobilier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434343"/>
                </a:solidFill>
                <a:latin typeface="Arial"/>
                <a:ea typeface="Arial"/>
              </a:rPr>
              <a:t>consultable sur tous types d’appareils.</a:t>
            </a: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000" y="0"/>
            <a:ext cx="9143280" cy="807840"/>
          </a:xfrm>
          <a:prstGeom prst="rect">
            <a:avLst/>
          </a:prstGeom>
          <a:solidFill>
            <a:srgbClr val="729fcf"/>
          </a:solidFill>
          <a:ln w="936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240480" y="118080"/>
            <a:ext cx="8519760" cy="5720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Libre Baskerville"/>
                <a:ea typeface="Libre Baskerville"/>
              </a:rPr>
              <a:t>Solution</a:t>
            </a:r>
            <a:endParaRPr b="0" lang="fr-F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13050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1800" spc="-1" strike="noStrike">
                <a:solidFill>
                  <a:srgbClr val="434343"/>
                </a:solidFill>
                <a:latin typeface="Roboto"/>
                <a:ea typeface="Roboto"/>
              </a:rPr>
              <a:t>Police branding :</a:t>
            </a: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fr-FR" sz="3600" spc="-1" strike="noStrike">
                <a:solidFill>
                  <a:srgbClr val="000000"/>
                </a:solidFill>
                <a:latin typeface="Libre Baskerville"/>
                <a:ea typeface="Libre Baskerville"/>
              </a:rPr>
              <a:t>Votre police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434343"/>
                </a:solidFill>
                <a:latin typeface="Roboto"/>
                <a:ea typeface="Roboto"/>
              </a:rPr>
              <a:t>Police contenu :</a:t>
            </a:r>
            <a:r>
              <a:rPr b="0" lang="fr-FR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0" lang="fr-FR" sz="3600" spc="-1" strike="noStrike">
                <a:solidFill>
                  <a:srgbClr val="000000"/>
                </a:solidFill>
                <a:latin typeface="Roboto"/>
                <a:ea typeface="Roboto"/>
              </a:rPr>
              <a:t>votre police</a:t>
            </a:r>
            <a:endParaRPr b="0" lang="fr-FR" sz="3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fr-FR" sz="3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434343"/>
                </a:solidFill>
                <a:latin typeface="Roboto"/>
                <a:ea typeface="Roboto"/>
              </a:rPr>
              <a:t>Palette couleurs :vos couleurs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000" y="0"/>
            <a:ext cx="9143280" cy="807840"/>
          </a:xfrm>
          <a:prstGeom prst="rect">
            <a:avLst/>
          </a:prstGeom>
          <a:solidFill>
            <a:srgbClr val="729fcf"/>
          </a:solidFill>
          <a:ln w="936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240480" y="118080"/>
            <a:ext cx="8519760" cy="572040"/>
          </a:xfrm>
          <a:prstGeom prst="rect">
            <a:avLst/>
          </a:prstGeom>
          <a:solidFill>
            <a:srgbClr val="729fc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Libre Baskerville"/>
                <a:ea typeface="Libre Baskerville"/>
              </a:rPr>
              <a:t>Considérations graphiques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3656160" y="3391200"/>
            <a:ext cx="86976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"/>
          <p:cNvSpPr/>
          <p:nvPr/>
        </p:nvSpPr>
        <p:spPr>
          <a:xfrm>
            <a:off x="1703160" y="3881520"/>
            <a:ext cx="86976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6"/>
          <p:cNvSpPr/>
          <p:nvPr/>
        </p:nvSpPr>
        <p:spPr>
          <a:xfrm>
            <a:off x="3036960" y="3881520"/>
            <a:ext cx="86976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7"/>
          <p:cNvSpPr/>
          <p:nvPr/>
        </p:nvSpPr>
        <p:spPr>
          <a:xfrm>
            <a:off x="4326480" y="3881520"/>
            <a:ext cx="86976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8"/>
          <p:cNvSpPr/>
          <p:nvPr/>
        </p:nvSpPr>
        <p:spPr>
          <a:xfrm>
            <a:off x="5571360" y="3881520"/>
            <a:ext cx="869760" cy="2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000" y="0"/>
            <a:ext cx="9143280" cy="807840"/>
          </a:xfrm>
          <a:prstGeom prst="rect">
            <a:avLst/>
          </a:prstGeom>
          <a:solidFill>
            <a:srgbClr val="3465a4"/>
          </a:solidFill>
          <a:ln w="936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216000" y="14400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Libre Baskerville"/>
                <a:ea typeface="Libre Baskerville"/>
              </a:rPr>
              <a:t>Équipe</a:t>
            </a:r>
            <a:endParaRPr b="0" lang="fr-FR" sz="2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944000" y="1624320"/>
            <a:ext cx="6072480" cy="341568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4320000" y="3168000"/>
            <a:ext cx="1224000" cy="36000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fr-FR" sz="1100" spc="-1" strike="noStrike">
                <a:solidFill>
                  <a:srgbClr val="ffffff"/>
                </a:solidFill>
                <a:latin typeface="Arial"/>
              </a:rPr>
              <a:t>Fabert</a:t>
            </a:r>
            <a:endParaRPr b="0" lang="fr-FR" sz="11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fr-FR" sz="1100" spc="-1" strike="noStrike">
                <a:solidFill>
                  <a:srgbClr val="ffffff"/>
                </a:solidFill>
                <a:latin typeface="Arial"/>
              </a:rPr>
              <a:t>Responsable SEO</a:t>
            </a:r>
            <a:endParaRPr b="0" lang="fr-FR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000" y="0"/>
            <a:ext cx="9143280" cy="807840"/>
          </a:xfrm>
          <a:prstGeom prst="rect">
            <a:avLst/>
          </a:prstGeom>
          <a:solidFill>
            <a:srgbClr val="3465a4"/>
          </a:solidFill>
          <a:ln w="936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"/>
          <p:cNvSpPr/>
          <p:nvPr/>
        </p:nvSpPr>
        <p:spPr>
          <a:xfrm>
            <a:off x="240480" y="1180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Libre Baskerville"/>
                <a:ea typeface="Libre Baskerville"/>
              </a:rPr>
              <a:t>Planning</a:t>
            </a:r>
            <a:endParaRPr b="0" lang="fr-FR" sz="2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320400" y="1121400"/>
            <a:ext cx="2729160" cy="675360"/>
          </a:xfrm>
          <a:prstGeom prst="homePlate">
            <a:avLst>
              <a:gd name="adj" fmla="val 50000"/>
            </a:avLst>
          </a:prstGeom>
          <a:solidFill>
            <a:srgbClr val="765205"/>
          </a:solidFill>
          <a:ln w="28440">
            <a:solidFill>
              <a:srgbClr val="292b2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4"/>
          <p:cNvSpPr/>
          <p:nvPr/>
        </p:nvSpPr>
        <p:spPr>
          <a:xfrm>
            <a:off x="320400" y="1873800"/>
            <a:ext cx="3060360" cy="675360"/>
          </a:xfrm>
          <a:prstGeom prst="homePlate">
            <a:avLst>
              <a:gd name="adj" fmla="val 50000"/>
            </a:avLst>
          </a:prstGeom>
          <a:solidFill>
            <a:srgbClr val="a0772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5"/>
          <p:cNvSpPr/>
          <p:nvPr/>
        </p:nvSpPr>
        <p:spPr>
          <a:xfrm>
            <a:off x="320400" y="2626200"/>
            <a:ext cx="3478680" cy="675360"/>
          </a:xfrm>
          <a:prstGeom prst="homePlate">
            <a:avLst>
              <a:gd name="adj" fmla="val 50000"/>
            </a:avLst>
          </a:prstGeom>
          <a:solidFill>
            <a:srgbClr val="bd953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"/>
          <p:cNvSpPr/>
          <p:nvPr/>
        </p:nvSpPr>
        <p:spPr>
          <a:xfrm>
            <a:off x="320400" y="3378600"/>
            <a:ext cx="5151960" cy="675360"/>
          </a:xfrm>
          <a:prstGeom prst="homePlate">
            <a:avLst>
              <a:gd name="adj" fmla="val 50000"/>
            </a:avLst>
          </a:prstGeom>
          <a:solidFill>
            <a:srgbClr val="e3bd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7"/>
          <p:cNvSpPr/>
          <p:nvPr/>
        </p:nvSpPr>
        <p:spPr>
          <a:xfrm>
            <a:off x="320400" y="4131000"/>
            <a:ext cx="6308640" cy="675360"/>
          </a:xfrm>
          <a:prstGeom prst="homePlate">
            <a:avLst>
              <a:gd name="adj" fmla="val 50000"/>
            </a:avLst>
          </a:prstGeom>
          <a:solidFill>
            <a:srgbClr val="ffe1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8"/>
          <p:cNvSpPr/>
          <p:nvPr/>
        </p:nvSpPr>
        <p:spPr>
          <a:xfrm>
            <a:off x="3126600" y="1375200"/>
            <a:ext cx="365832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595959"/>
                </a:solidFill>
                <a:latin typeface="Roboto"/>
                <a:ea typeface="Roboto"/>
              </a:rPr>
              <a:t>🗓 </a:t>
            </a:r>
            <a:r>
              <a:rPr b="0" lang="fr-FR" sz="2000" spc="-1" strike="noStrike">
                <a:solidFill>
                  <a:srgbClr val="000000"/>
                </a:solidFill>
                <a:latin typeface="Roboto"/>
                <a:ea typeface="Roboto"/>
              </a:rPr>
              <a:t>16 </a:t>
            </a:r>
            <a:r>
              <a:rPr b="0" lang="fr-FR" sz="2000" spc="-1" strike="noStrike">
                <a:solidFill>
                  <a:srgbClr val="000000"/>
                </a:solidFill>
                <a:latin typeface="Roboto"/>
                <a:ea typeface="Roboto"/>
              </a:rPr>
              <a:t>Mai </a:t>
            </a:r>
            <a:r>
              <a:rPr b="0" lang="fr-FR" sz="2000" spc="-1" strike="noStrike">
                <a:solidFill>
                  <a:srgbClr val="000000"/>
                </a:solidFill>
                <a:latin typeface="Roboto"/>
                <a:ea typeface="Roboto"/>
              </a:rPr>
              <a:t>2021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3399120" y="2170800"/>
            <a:ext cx="365832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595959"/>
                </a:solidFill>
                <a:latin typeface="Roboto"/>
                <a:ea typeface="Roboto"/>
              </a:rPr>
              <a:t>🗓 </a:t>
            </a:r>
            <a:r>
              <a:rPr b="0" lang="fr-FR" sz="2000" spc="-1" strike="noStrike">
                <a:solidFill>
                  <a:srgbClr val="000000"/>
                </a:solidFill>
                <a:latin typeface="Roboto"/>
                <a:ea typeface="Roboto"/>
              </a:rPr>
              <a:t>20</a:t>
            </a:r>
            <a:r>
              <a:rPr b="0" lang="fr-FR" sz="1800" spc="-1" strike="noStrike">
                <a:solidFill>
                  <a:srgbClr val="000000"/>
                </a:solidFill>
                <a:latin typeface="Roboto"/>
                <a:ea typeface="Roboto"/>
              </a:rPr>
              <a:t> Mai 2021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3858480" y="2915640"/>
            <a:ext cx="365832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595959"/>
                </a:solidFill>
                <a:latin typeface="Roboto"/>
                <a:ea typeface="Roboto"/>
              </a:rPr>
              <a:t>🗓 </a:t>
            </a:r>
            <a:r>
              <a:rPr b="0" lang="fr-FR" sz="2000" spc="-1" strike="noStrike">
                <a:solidFill>
                  <a:srgbClr val="000000"/>
                </a:solidFill>
                <a:latin typeface="Roboto"/>
                <a:ea typeface="Roboto"/>
              </a:rPr>
              <a:t>24</a:t>
            </a:r>
            <a:r>
              <a:rPr b="0" lang="fr-FR" sz="1800" spc="-1" strike="noStrike">
                <a:solidFill>
                  <a:srgbClr val="000000"/>
                </a:solidFill>
                <a:latin typeface="Roboto"/>
                <a:ea typeface="Roboto"/>
              </a:rPr>
              <a:t> Mai 2021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8" name="CustomShape 11"/>
          <p:cNvSpPr/>
          <p:nvPr/>
        </p:nvSpPr>
        <p:spPr>
          <a:xfrm>
            <a:off x="5460480" y="3668040"/>
            <a:ext cx="281880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595959"/>
                </a:solidFill>
                <a:latin typeface="Roboto"/>
                <a:ea typeface="Roboto"/>
              </a:rPr>
              <a:t>🗓 </a:t>
            </a:r>
            <a:r>
              <a:rPr b="0" lang="fr-FR" sz="1800" spc="-1" strike="noStrike">
                <a:solidFill>
                  <a:srgbClr val="000000"/>
                </a:solidFill>
                <a:latin typeface="Roboto"/>
                <a:ea typeface="Roboto"/>
              </a:rPr>
              <a:t>13</a:t>
            </a:r>
            <a:r>
              <a:rPr b="0" lang="fr-FR" sz="1800" spc="-1" strike="noStrike">
                <a:solidFill>
                  <a:srgbClr val="595959"/>
                </a:solidFill>
                <a:latin typeface="Roboto"/>
                <a:ea typeface="Roboto"/>
              </a:rPr>
              <a:t> </a:t>
            </a:r>
            <a:r>
              <a:rPr b="0" lang="fr-FR" sz="2000" spc="-1" strike="noStrike">
                <a:solidFill>
                  <a:srgbClr val="000000"/>
                </a:solidFill>
                <a:latin typeface="Roboto"/>
                <a:ea typeface="Roboto"/>
              </a:rPr>
              <a:t>Juin</a:t>
            </a:r>
            <a:r>
              <a:rPr b="0" lang="fr-FR" sz="1800" spc="-1" strike="noStrike">
                <a:solidFill>
                  <a:srgbClr val="000000"/>
                </a:solidFill>
                <a:latin typeface="Roboto"/>
                <a:ea typeface="Roboto"/>
              </a:rPr>
              <a:t> 2021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9" name="CustomShape 12"/>
          <p:cNvSpPr/>
          <p:nvPr/>
        </p:nvSpPr>
        <p:spPr>
          <a:xfrm>
            <a:off x="6657120" y="4420440"/>
            <a:ext cx="225144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595959"/>
                </a:solidFill>
                <a:latin typeface="Roboto"/>
                <a:ea typeface="Roboto"/>
              </a:rPr>
              <a:t>🗓 </a:t>
            </a:r>
            <a:r>
              <a:rPr b="0" lang="fr-FR" sz="1800" spc="-1" strike="noStrike">
                <a:solidFill>
                  <a:srgbClr val="000000"/>
                </a:solidFill>
                <a:latin typeface="Roboto"/>
                <a:ea typeface="Roboto"/>
              </a:rPr>
              <a:t>16</a:t>
            </a:r>
            <a:r>
              <a:rPr b="0" lang="fr-FR" sz="18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b="0" lang="fr-FR" sz="1800" spc="-1" strike="noStrike">
                <a:solidFill>
                  <a:srgbClr val="000000"/>
                </a:solidFill>
                <a:latin typeface="Roboto"/>
                <a:ea typeface="Roboto"/>
              </a:rPr>
              <a:t>Juin </a:t>
            </a:r>
            <a:r>
              <a:rPr b="0" lang="fr-FR" sz="1800" spc="-1" strike="noStrike">
                <a:solidFill>
                  <a:srgbClr val="000000"/>
                </a:solidFill>
                <a:latin typeface="Roboto"/>
                <a:ea typeface="Roboto"/>
              </a:rPr>
              <a:t>2021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10" name="CustomShape 13"/>
          <p:cNvSpPr/>
          <p:nvPr/>
        </p:nvSpPr>
        <p:spPr>
          <a:xfrm>
            <a:off x="500400" y="2170800"/>
            <a:ext cx="365832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Roboto"/>
                <a:ea typeface="Roboto"/>
              </a:rPr>
              <a:t>Lancement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1" name="CustomShape 14"/>
          <p:cNvSpPr/>
          <p:nvPr/>
        </p:nvSpPr>
        <p:spPr>
          <a:xfrm>
            <a:off x="500400" y="1410840"/>
            <a:ext cx="365832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Roboto"/>
                <a:ea typeface="Roboto"/>
              </a:rPr>
              <a:t>Initialisation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2" name="CustomShape 15"/>
          <p:cNvSpPr/>
          <p:nvPr/>
        </p:nvSpPr>
        <p:spPr>
          <a:xfrm>
            <a:off x="500400" y="2923200"/>
            <a:ext cx="365832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Roboto"/>
                <a:ea typeface="Roboto"/>
              </a:rPr>
              <a:t>Conception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3" name="CustomShape 16"/>
          <p:cNvSpPr/>
          <p:nvPr/>
        </p:nvSpPr>
        <p:spPr>
          <a:xfrm>
            <a:off x="500400" y="3655080"/>
            <a:ext cx="365832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Roboto"/>
                <a:ea typeface="Roboto"/>
              </a:rPr>
              <a:t>Production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4" name="CustomShape 17"/>
          <p:cNvSpPr/>
          <p:nvPr/>
        </p:nvSpPr>
        <p:spPr>
          <a:xfrm>
            <a:off x="500400" y="4386960"/>
            <a:ext cx="365832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50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fr-FR" sz="2000" spc="-1" strike="noStrike">
                <a:solidFill>
                  <a:srgbClr val="ffffff"/>
                </a:solidFill>
                <a:latin typeface="Roboto"/>
                <a:ea typeface="Roboto"/>
              </a:rPr>
              <a:t>Exploitation</a:t>
            </a:r>
            <a:endParaRPr b="0" lang="fr-F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000" y="0"/>
            <a:ext cx="9143280" cy="807840"/>
          </a:xfrm>
          <a:prstGeom prst="rect">
            <a:avLst/>
          </a:prstGeom>
          <a:solidFill>
            <a:srgbClr val="3465a4"/>
          </a:solidFill>
          <a:ln w="936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"/>
          <p:cNvSpPr/>
          <p:nvPr/>
        </p:nvSpPr>
        <p:spPr>
          <a:xfrm>
            <a:off x="240480" y="1180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Libre Baskerville"/>
                <a:ea typeface="Libre Baskerville"/>
              </a:rPr>
              <a:t>Budget</a:t>
            </a:r>
            <a:endParaRPr b="0" lang="fr-FR" sz="2800" spc="-1" strike="noStrike">
              <a:latin typeface="Arial"/>
            </a:endParaRPr>
          </a:p>
        </p:txBody>
      </p:sp>
      <p:graphicFrame>
        <p:nvGraphicFramePr>
          <p:cNvPr id="117" name="Table 3"/>
          <p:cNvGraphicFramePr/>
          <p:nvPr/>
        </p:nvGraphicFramePr>
        <p:xfrm>
          <a:off x="365760" y="1043280"/>
          <a:ext cx="8921880" cy="3422520"/>
        </p:xfrm>
        <a:graphic>
          <a:graphicData uri="http://schemas.openxmlformats.org/drawingml/2006/table">
            <a:tbl>
              <a:tblPr/>
              <a:tblGrid>
                <a:gridCol w="852120"/>
                <a:gridCol w="4718520"/>
                <a:gridCol w="1694880"/>
                <a:gridCol w="1656720"/>
              </a:tblGrid>
              <a:tr h="329040"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Quantité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bd953e"/>
                    </a:solidFill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Description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bd953e"/>
                    </a:solidFill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Réduction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bd953e"/>
                    </a:solidFill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ffffff"/>
                          </a:solidFill>
                          <a:latin typeface="Roboto"/>
                          <a:ea typeface="Roboto"/>
                        </a:rPr>
                        <a:t>Coût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bd953e"/>
                    </a:solidFill>
                  </a:tcPr>
                </a:tc>
              </a:tr>
              <a:tr h="329040"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Création d'un site vitrine multiservice adapté à tous les écrans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-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250.000 FCFA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</a:tr>
              <a:tr h="329040"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 </a:t>
                      </a: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Équipement du site d'un système de réservation immobilier   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-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200.000 FCFA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</a:tr>
              <a:tr h="329040"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Adaptation de la charte graphique pour le Web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-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25000 FCFA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</a:tr>
              <a:tr h="329040"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Publi-rédaction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-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25000 FCFA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</a:tr>
              <a:tr h="329040"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Référencement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-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25.000 FCFA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</a:tr>
              <a:tr h="329040"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Création d'emails dédiés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solidFill>
                            <a:srgbClr val="bd953e"/>
                          </a:solidFill>
                          <a:latin typeface="Roboto"/>
                          <a:ea typeface="Roboto"/>
                        </a:rPr>
                        <a:t>100%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sngStrike">
                          <a:solidFill>
                            <a:srgbClr val="bd953e"/>
                          </a:solidFill>
                          <a:latin typeface="Roboto"/>
                          <a:ea typeface="Roboto"/>
                        </a:rPr>
                        <a:t>10.000 FCFA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</a:tr>
              <a:tr h="329040"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Nom de domaine( pour une année)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10.000 FCFA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</a:tr>
              <a:tr h="402840"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Hébergement du site 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100" spc="-1" strike="noStrike">
                          <a:latin typeface="Times New Roman"/>
                        </a:rPr>
                        <a:t>(A vous de décider)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</a:tr>
              <a:tr h="387720">
                <a:tc>
                  <a:txBody>
                    <a:bodyPr lIns="63360" rIns="633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i="1" lang="fr-FR" sz="11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1</a:t>
                      </a:r>
                      <a:endParaRPr b="0" lang="fr-FR" sz="11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25200" rIns="2520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Maintenance du site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25200" marR="2520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 lIns="63360" rIns="63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(A vous de décider)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63360" marR="63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8" name="Table 4"/>
          <p:cNvGraphicFramePr/>
          <p:nvPr/>
        </p:nvGraphicFramePr>
        <p:xfrm>
          <a:off x="293400" y="5024520"/>
          <a:ext cx="9066240" cy="375120"/>
        </p:xfrm>
        <a:graphic>
          <a:graphicData uri="http://schemas.openxmlformats.org/drawingml/2006/table">
            <a:tbl>
              <a:tblPr/>
              <a:tblGrid>
                <a:gridCol w="9066600"/>
              </a:tblGrid>
              <a:tr h="375480">
                <a:tc>
                  <a:txBody>
                    <a:bodyPr lIns="63360" rIns="6336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0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531.000 FCFA</a:t>
                      </a:r>
                      <a:endParaRPr b="0" lang="fr-FR" sz="1000" spc="-1" strike="noStrike">
                        <a:latin typeface="Arial"/>
                      </a:endParaRPr>
                    </a:p>
                  </a:txBody>
                  <a:tcPr marL="63360" marR="63360">
                    <a:lnL w="18720">
                      <a:solidFill>
                        <a:srgbClr val="000000"/>
                      </a:solidFill>
                    </a:lnL>
                    <a:lnR w="18720">
                      <a:solidFill>
                        <a:srgbClr val="000000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19" name="CustomShape 5"/>
          <p:cNvSpPr/>
          <p:nvPr/>
        </p:nvSpPr>
        <p:spPr>
          <a:xfrm>
            <a:off x="312480" y="5024520"/>
            <a:ext cx="2999160" cy="29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1100" spc="-1" strike="noStrike">
                <a:solidFill>
                  <a:srgbClr val="000000"/>
                </a:solidFill>
                <a:latin typeface="Roboto"/>
                <a:ea typeface="Roboto"/>
              </a:rPr>
              <a:t>Total :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5085360" y="2386800"/>
            <a:ext cx="1553400" cy="23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fr-F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2021-05-17T10:29:31Z</dcterms:created>
  <dc:creator/>
  <dc:description/>
  <dc:language>fr-FR</dc:language>
  <cp:lastModifiedBy/>
  <dcterms:modified xsi:type="dcterms:W3CDTF">2021-05-17T22:50:58Z</dcterms:modified>
  <cp:revision>5</cp:revision>
  <dc:subject/>
  <dc:title/>
</cp:coreProperties>
</file>