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14" r:id="rId3"/>
    <p:sldId id="313" r:id="rId4"/>
    <p:sldId id="320" r:id="rId5"/>
    <p:sldId id="321" r:id="rId6"/>
    <p:sldId id="318" r:id="rId7"/>
    <p:sldId id="317" r:id="rId8"/>
    <p:sldId id="322" r:id="rId9"/>
    <p:sldId id="323" r:id="rId10"/>
    <p:sldId id="316" r:id="rId11"/>
    <p:sldId id="324" r:id="rId12"/>
    <p:sldId id="325" r:id="rId13"/>
    <p:sldId id="312" r:id="rId14"/>
    <p:sldId id="25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5C57"/>
    <a:srgbClr val="2F7A8E"/>
    <a:srgbClr val="FB9D53"/>
    <a:srgbClr val="FFB3D9"/>
    <a:srgbClr val="FFCDEA"/>
    <a:srgbClr val="00B0F0"/>
    <a:srgbClr val="FF99FF"/>
    <a:srgbClr val="FFCCFF"/>
    <a:srgbClr val="FFF8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03" autoAdjust="0"/>
    <p:restoredTop sz="85374" autoAdjust="0"/>
  </p:normalViewPr>
  <p:slideViewPr>
    <p:cSldViewPr snapToGrid="0">
      <p:cViewPr>
        <p:scale>
          <a:sx n="79" d="100"/>
          <a:sy n="79" d="100"/>
        </p:scale>
        <p:origin x="640" y="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67BF4-4946-4BB9-9866-B43B37B606BB}" type="datetimeFigureOut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51C2B-7AA7-4908-9325-A9F313B7A7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54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--Part1(</a:t>
            </a:r>
            <a:r>
              <a:rPr lang="zh-TW" altLang="en-US" dirty="0" smtClean="0"/>
              <a:t>共兩分鐘</a:t>
            </a:r>
            <a:r>
              <a:rPr lang="en-US" altLang="zh-TW" dirty="0" smtClean="0"/>
              <a:t>)--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問題探討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系統特色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資料使用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Live Demo(</a:t>
            </a:r>
            <a:r>
              <a:rPr lang="zh-TW" altLang="en-US" dirty="0" smtClean="0"/>
              <a:t>兩分鐘</a:t>
            </a:r>
            <a:r>
              <a:rPr lang="en-US" altLang="zh-TW" dirty="0" smtClean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--</a:t>
            </a:r>
            <a:r>
              <a:rPr lang="zh-TW" altLang="en-US" dirty="0" smtClean="0"/>
              <a:t>收尾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一分鐘</a:t>
            </a:r>
            <a:r>
              <a:rPr lang="en-US" altLang="zh-TW" dirty="0" smtClean="0"/>
              <a:t>)—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預期貢獻</a:t>
            </a:r>
            <a:endParaRPr lang="en-US" altLang="zh-TW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未來展望（可捨棄）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51C2B-7AA7-4908-9325-A9F313B7A7B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437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zh-TW" altLang="en-US" b="0" dirty="0" smtClean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51C2B-7AA7-4908-9325-A9F313B7A7B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837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dirty="0" smtClean="0">
                <a:effectLst/>
              </a:rPr>
              <a:t>研究目的：簡單 易懂 容易操作 永續經營</a:t>
            </a:r>
            <a:endParaRPr lang="en-US" altLang="zh-TW" b="0" dirty="0" smtClean="0">
              <a:effectLst/>
            </a:endParaRPr>
          </a:p>
          <a:p>
            <a:pPr rtl="0"/>
            <a:endParaRPr lang="zh-TW" altLang="en-US" b="0" dirty="0" smtClean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51C2B-7AA7-4908-9325-A9F313B7A7B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239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dirty="0" smtClean="0">
                <a:effectLst/>
              </a:rPr>
              <a:t>研究目的：簡單 易懂 容易操作 永續經營</a:t>
            </a:r>
            <a:endParaRPr lang="en-US" altLang="zh-TW" b="0" dirty="0" smtClean="0">
              <a:effectLst/>
            </a:endParaRPr>
          </a:p>
          <a:p>
            <a:pPr rtl="0"/>
            <a:endParaRPr lang="zh-TW" altLang="en-US" b="0" dirty="0" smtClean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51C2B-7AA7-4908-9325-A9F313B7A7B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222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zh-TW" altLang="en-US" b="0" dirty="0" smtClean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51C2B-7AA7-4908-9325-A9F313B7A7B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134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TW" b="0" dirty="0" smtClean="0">
                <a:effectLst/>
              </a:rPr>
              <a:t>1.</a:t>
            </a:r>
            <a:r>
              <a:rPr lang="zh-TW" altLang="en-US" b="0" dirty="0" smtClean="0">
                <a:effectLst/>
              </a:rPr>
              <a:t>婦幼安全評估指數</a:t>
            </a:r>
            <a:endParaRPr lang="en-US" altLang="zh-TW" b="0" dirty="0" smtClean="0">
              <a:effectLst/>
            </a:endParaRPr>
          </a:p>
          <a:p>
            <a:pPr rtl="0"/>
            <a:r>
              <a:rPr lang="en-US" altLang="zh-TW" b="0" dirty="0" smtClean="0">
                <a:effectLst/>
              </a:rPr>
              <a:t>2.</a:t>
            </a:r>
            <a:r>
              <a:rPr lang="zh-TW" altLang="en-US" b="0" dirty="0" smtClean="0">
                <a:effectLst/>
              </a:rPr>
              <a:t>婦幼安全路線方程式</a:t>
            </a:r>
            <a:endParaRPr lang="en-US" altLang="zh-TW" b="0" dirty="0" smtClean="0">
              <a:effectLst/>
            </a:endParaRPr>
          </a:p>
          <a:p>
            <a:pPr rtl="0"/>
            <a:r>
              <a:rPr lang="en-US" altLang="zh-TW" b="0" dirty="0" smtClean="0">
                <a:effectLst/>
              </a:rPr>
              <a:t>3.</a:t>
            </a:r>
            <a:r>
              <a:rPr lang="zh-TW" altLang="en-US" b="0" dirty="0" smtClean="0">
                <a:effectLst/>
              </a:rPr>
              <a:t>給予交通建議</a:t>
            </a:r>
            <a:endParaRPr lang="en-US" altLang="zh-TW" b="0" dirty="0" smtClean="0">
              <a:effectLst/>
            </a:endParaRPr>
          </a:p>
          <a:p>
            <a:pPr rtl="0"/>
            <a:r>
              <a:rPr lang="en-US" altLang="zh-TW" b="0" dirty="0" smtClean="0">
                <a:effectLst/>
              </a:rPr>
              <a:t>4.</a:t>
            </a:r>
            <a:r>
              <a:rPr lang="zh-TW" altLang="en-US" b="0" dirty="0" smtClean="0">
                <a:effectLst/>
              </a:rPr>
              <a:t>避開危險路段與婦幼安全警示地點</a:t>
            </a:r>
            <a:endParaRPr lang="en-US" altLang="zh-TW" b="0" dirty="0" smtClean="0">
              <a:effectLst/>
            </a:endParaRPr>
          </a:p>
          <a:p>
            <a:pPr rtl="0"/>
            <a:endParaRPr lang="zh-TW" altLang="en-US" b="0" dirty="0" smtClean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51C2B-7AA7-4908-9325-A9F313B7A7B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379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TW" b="0" dirty="0" smtClean="0">
                <a:effectLst/>
              </a:rPr>
              <a:t>1.</a:t>
            </a:r>
            <a:r>
              <a:rPr lang="zh-TW" altLang="en-US" b="0" dirty="0" smtClean="0">
                <a:effectLst/>
              </a:rPr>
              <a:t>婦幼安全評估指數</a:t>
            </a:r>
            <a:endParaRPr lang="en-US" altLang="zh-TW" b="0" dirty="0" smtClean="0">
              <a:effectLst/>
            </a:endParaRPr>
          </a:p>
          <a:p>
            <a:pPr rtl="0"/>
            <a:r>
              <a:rPr lang="en-US" altLang="zh-TW" b="0" dirty="0" smtClean="0">
                <a:effectLst/>
              </a:rPr>
              <a:t>2.</a:t>
            </a:r>
            <a:r>
              <a:rPr lang="zh-TW" altLang="en-US" b="0" dirty="0" smtClean="0">
                <a:effectLst/>
              </a:rPr>
              <a:t>婦幼安全路線方程式</a:t>
            </a:r>
            <a:endParaRPr lang="en-US" altLang="zh-TW" b="0" dirty="0" smtClean="0">
              <a:effectLst/>
            </a:endParaRPr>
          </a:p>
          <a:p>
            <a:pPr rtl="0"/>
            <a:r>
              <a:rPr lang="en-US" altLang="zh-TW" b="0" dirty="0" smtClean="0">
                <a:effectLst/>
              </a:rPr>
              <a:t>3.</a:t>
            </a:r>
            <a:r>
              <a:rPr lang="zh-TW" altLang="en-US" b="0" dirty="0" smtClean="0">
                <a:effectLst/>
              </a:rPr>
              <a:t>給予交通建議</a:t>
            </a:r>
            <a:endParaRPr lang="en-US" altLang="zh-TW" b="0" dirty="0" smtClean="0">
              <a:effectLst/>
            </a:endParaRPr>
          </a:p>
          <a:p>
            <a:pPr rtl="0"/>
            <a:r>
              <a:rPr lang="en-US" altLang="zh-TW" b="0" dirty="0" smtClean="0">
                <a:effectLst/>
              </a:rPr>
              <a:t>4.</a:t>
            </a:r>
            <a:r>
              <a:rPr lang="zh-TW" altLang="en-US" b="0" dirty="0" smtClean="0">
                <a:effectLst/>
              </a:rPr>
              <a:t>避開危險路段與婦幼安全警示地點</a:t>
            </a:r>
            <a:endParaRPr lang="en-US" altLang="zh-TW" b="0" dirty="0" smtClean="0">
              <a:effectLst/>
            </a:endParaRPr>
          </a:p>
          <a:p>
            <a:pPr rtl="0"/>
            <a:endParaRPr lang="zh-TW" altLang="en-US" b="0" dirty="0" smtClean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51C2B-7AA7-4908-9325-A9F313B7A7B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09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TW" altLang="en-US" b="0" dirty="0" smtClean="0">
                <a:effectLst/>
              </a:rPr>
              <a:t>一、自訂評估範圍初估值</a:t>
            </a:r>
            <a:r>
              <a:rPr lang="en-US" altLang="zh-TW" b="0" dirty="0" smtClean="0">
                <a:effectLst/>
              </a:rPr>
              <a:t>=500m</a:t>
            </a:r>
            <a:r>
              <a:rPr lang="zh-TW" altLang="en-US" b="0" dirty="0" smtClean="0">
                <a:effectLst/>
              </a:rPr>
              <a:t>，可讓使用者自由調整</a:t>
            </a:r>
            <a:endParaRPr lang="en-US" altLang="zh-TW" b="0" dirty="0" smtClean="0">
              <a:effectLst/>
            </a:endParaRPr>
          </a:p>
          <a:p>
            <a:pPr rtl="0"/>
            <a:r>
              <a:rPr lang="zh-TW" altLang="en-US" b="0" dirty="0" smtClean="0">
                <a:effectLst/>
              </a:rPr>
              <a:t>二、隨機取樣基準點，目前數量</a:t>
            </a:r>
            <a:r>
              <a:rPr lang="en-US" altLang="zh-TW" b="0" dirty="0" smtClean="0">
                <a:effectLst/>
              </a:rPr>
              <a:t>1000</a:t>
            </a:r>
            <a:r>
              <a:rPr lang="zh-TW" altLang="en-US" b="0" dirty="0" smtClean="0">
                <a:effectLst/>
              </a:rPr>
              <a:t>次：</a:t>
            </a:r>
            <a:endParaRPr lang="en-US" altLang="zh-TW" b="0" dirty="0" smtClean="0">
              <a:effectLst/>
            </a:endParaRPr>
          </a:p>
          <a:p>
            <a:pPr rtl="0"/>
            <a:r>
              <a:rPr lang="en-US" altLang="zh-TW" b="0" dirty="0" smtClean="0">
                <a:effectLst/>
              </a:rPr>
              <a:t>1.</a:t>
            </a:r>
            <a:r>
              <a:rPr lang="zh-TW" altLang="en-US" b="0" dirty="0" smtClean="0">
                <a:effectLst/>
              </a:rPr>
              <a:t>先定義新竹範圍（使用最大最小經緯度訂出範圍）</a:t>
            </a:r>
            <a:endParaRPr lang="en-US" altLang="zh-TW" b="0" dirty="0" smtClean="0">
              <a:effectLst/>
            </a:endParaRPr>
          </a:p>
          <a:p>
            <a:pPr rtl="0"/>
            <a:r>
              <a:rPr lang="en-US" altLang="zh-TW" b="0" dirty="0" smtClean="0">
                <a:effectLst/>
              </a:rPr>
              <a:t>2.</a:t>
            </a:r>
            <a:r>
              <a:rPr lang="zh-TW" altLang="en-US" b="0" dirty="0" smtClean="0">
                <a:effectLst/>
              </a:rPr>
              <a:t>範圍內隨機取樣經緯度</a:t>
            </a:r>
            <a:endParaRPr lang="en-US" altLang="zh-TW" b="0" dirty="0" smtClean="0">
              <a:effectLst/>
            </a:endParaRPr>
          </a:p>
          <a:p>
            <a:pPr rtl="0"/>
            <a:r>
              <a:rPr lang="en-US" altLang="zh-TW" b="0" dirty="0" smtClean="0">
                <a:effectLst/>
              </a:rPr>
              <a:t>3.</a:t>
            </a:r>
            <a:r>
              <a:rPr lang="zh-TW" altLang="en-US" b="0" dirty="0" smtClean="0">
                <a:effectLst/>
              </a:rPr>
              <a:t>經緯度轉地址</a:t>
            </a:r>
            <a:endParaRPr lang="en-US" altLang="zh-TW" b="0" dirty="0" smtClean="0">
              <a:effectLst/>
            </a:endParaRPr>
          </a:p>
          <a:p>
            <a:pPr rtl="0"/>
            <a:r>
              <a:rPr lang="en-US" altLang="zh-TW" b="0" dirty="0" smtClean="0">
                <a:effectLst/>
              </a:rPr>
              <a:t>4.</a:t>
            </a:r>
            <a:r>
              <a:rPr lang="zh-TW" altLang="en-US" b="0" dirty="0" smtClean="0">
                <a:effectLst/>
              </a:rPr>
              <a:t>驗證是否是新竹市 是：基準點取樣成功 否：重新取樣經緯度</a:t>
            </a:r>
            <a:endParaRPr lang="en-US" altLang="zh-TW" b="0" dirty="0" smtClean="0">
              <a:effectLst/>
            </a:endParaRPr>
          </a:p>
          <a:p>
            <a:pPr rtl="0"/>
            <a:r>
              <a:rPr lang="zh-TW" altLang="en-US" b="0" dirty="0" smtClean="0">
                <a:effectLst/>
              </a:rPr>
              <a:t>三、以基準點以及評估範圍，掃描所有評估範圍內的評估指標數量，並使用</a:t>
            </a:r>
            <a:r>
              <a:rPr lang="en-US" altLang="zh-TW" b="0" dirty="0" smtClean="0">
                <a:effectLst/>
              </a:rPr>
              <a:t>min-max scaling</a:t>
            </a:r>
            <a:r>
              <a:rPr lang="zh-TW" altLang="en-US" b="0" dirty="0" smtClean="0">
                <a:effectLst/>
              </a:rPr>
              <a:t>，最後量化使用者評估點的指數數值。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51C2B-7AA7-4908-9325-A9F313B7A7B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569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TW" altLang="en-US" b="0" dirty="0" smtClean="0">
                <a:effectLst/>
              </a:rPr>
              <a:t>地址轉經緯度 </a:t>
            </a:r>
            <a:r>
              <a:rPr lang="en-US" altLang="zh-TW" b="0" dirty="0" smtClean="0">
                <a:effectLst/>
              </a:rPr>
              <a:t>3464</a:t>
            </a:r>
            <a:r>
              <a:rPr lang="zh-TW" altLang="en-US" b="0" dirty="0" smtClean="0">
                <a:effectLst/>
              </a:rPr>
              <a:t>筆</a:t>
            </a:r>
            <a:endParaRPr lang="en-US" altLang="zh-TW" b="0" dirty="0" smtClean="0">
              <a:effectLst/>
            </a:endParaRPr>
          </a:p>
          <a:p>
            <a:pPr rtl="0"/>
            <a:r>
              <a:rPr lang="zh-TW" altLang="en-US" b="0" dirty="0" smtClean="0">
                <a:effectLst/>
              </a:rPr>
              <a:t>經緯度轉熱力圖 </a:t>
            </a:r>
            <a:endParaRPr lang="en-US" altLang="zh-TW" b="0" dirty="0" smtClean="0">
              <a:effectLst/>
            </a:endParaRPr>
          </a:p>
          <a:p>
            <a:pPr rtl="0"/>
            <a:r>
              <a:rPr lang="en-US" altLang="zh-TW" b="0" dirty="0" smtClean="0">
                <a:effectLst/>
              </a:rPr>
              <a:t>1.</a:t>
            </a:r>
            <a:r>
              <a:rPr lang="zh-TW" altLang="en-US" b="0" dirty="0" smtClean="0">
                <a:effectLst/>
              </a:rPr>
              <a:t>以車禍點為為圓心，掃描所有車禍點半徑一百公尺（煞車安全距離</a:t>
            </a:r>
            <a:r>
              <a:rPr lang="en-US" altLang="zh-TW" b="0" dirty="0" smtClean="0">
                <a:effectLst/>
              </a:rPr>
              <a:t>100m</a:t>
            </a:r>
            <a:r>
              <a:rPr lang="zh-TW" altLang="en-US" b="0" dirty="0" smtClean="0">
                <a:effectLst/>
              </a:rPr>
              <a:t>）內有多少次車禍，重疊發生次數</a:t>
            </a:r>
            <a:r>
              <a:rPr lang="en-US" altLang="zh-TW" b="0" dirty="0" smtClean="0">
                <a:effectLst/>
              </a:rPr>
              <a:t>&gt;10=</a:t>
            </a:r>
            <a:r>
              <a:rPr lang="zh-TW" altLang="en-US" b="0" dirty="0" smtClean="0">
                <a:effectLst/>
              </a:rPr>
              <a:t>頻繁發生車禍地點 重疊發生次數</a:t>
            </a:r>
            <a:r>
              <a:rPr lang="en-US" altLang="zh-TW" b="0" dirty="0" smtClean="0">
                <a:effectLst/>
              </a:rPr>
              <a:t>&lt;10=</a:t>
            </a:r>
            <a:r>
              <a:rPr lang="zh-TW" altLang="en-US" b="0" dirty="0" smtClean="0">
                <a:effectLst/>
              </a:rPr>
              <a:t>發生車禍，以此找出易肇事路段</a:t>
            </a:r>
            <a:endParaRPr lang="en-US" altLang="zh-TW" b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dirty="0" smtClean="0">
                <a:effectLst/>
              </a:rPr>
              <a:t>1.</a:t>
            </a:r>
            <a:r>
              <a:rPr lang="zh-TW" altLang="en-US" b="0" dirty="0" smtClean="0">
                <a:effectLst/>
              </a:rPr>
              <a:t>以百貨公司為例</a:t>
            </a:r>
            <a:endParaRPr lang="en-US" altLang="zh-TW" b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dirty="0" smtClean="0">
                <a:effectLst/>
              </a:rPr>
              <a:t>2.</a:t>
            </a:r>
            <a:r>
              <a:rPr lang="zh-TW" altLang="en-US" b="0" dirty="0" smtClean="0">
                <a:effectLst/>
              </a:rPr>
              <a:t>以百貨公司點位為圓心半徑一百公尺以內算一個點，重疊發生次數</a:t>
            </a:r>
            <a:r>
              <a:rPr lang="en-US" altLang="zh-TW" b="0" dirty="0" smtClean="0">
                <a:effectLst/>
              </a:rPr>
              <a:t>&gt;10</a:t>
            </a:r>
            <a:r>
              <a:rPr lang="zh-TW" altLang="en-US" b="0" dirty="0" smtClean="0">
                <a:effectLst/>
              </a:rPr>
              <a:t>次＝頻繁發生車禍地點 </a:t>
            </a:r>
            <a:r>
              <a:rPr lang="en-US" altLang="zh-TW" b="0" dirty="0" smtClean="0">
                <a:effectLst/>
              </a:rPr>
              <a:t>&lt;10</a:t>
            </a:r>
            <a:r>
              <a:rPr lang="zh-TW" altLang="en-US" b="0" dirty="0" smtClean="0">
                <a:effectLst/>
              </a:rPr>
              <a:t>＝車禍發定點</a:t>
            </a:r>
            <a:endParaRPr lang="en-US" altLang="zh-TW" b="0" dirty="0" smtClean="0">
              <a:effectLst/>
            </a:endParaRPr>
          </a:p>
          <a:p>
            <a:pPr rtl="0"/>
            <a:endParaRPr lang="zh-TW" altLang="en-US" b="0" dirty="0" smtClean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51C2B-7AA7-4908-9325-A9F313B7A7B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899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TW" altLang="en-US" b="0" dirty="0" smtClean="0">
                <a:effectLst/>
              </a:rPr>
              <a:t>找出易肇事的影響因素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51C2B-7AA7-4908-9325-A9F313B7A7B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225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TW" altLang="en-US" b="0" dirty="0" smtClean="0">
                <a:effectLst/>
              </a:rPr>
              <a:t>找出易肇事的影響因素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51C2B-7AA7-4908-9325-A9F313B7A7B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857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TW" altLang="en-US" b="0" dirty="0" smtClean="0">
                <a:effectLst/>
              </a:rPr>
              <a:t>找出易肇事的影響因素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51C2B-7AA7-4908-9325-A9F313B7A7B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425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53C57-7805-4308-AD23-2FCA1C07A5AB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D757-5E34-4E02-A4CE-6D4DF33FC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00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DE149-88BC-41C6-8073-4BE9ADAA69DD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D757-5E34-4E02-A4CE-6D4DF33FC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59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5A55-D2DE-4766-AB3B-ABF3D901F1CE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D757-5E34-4E02-A4CE-6D4DF33FC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33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DE4F2-F595-46EE-9233-E833A80B460A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D757-5E34-4E02-A4CE-6D4DF33FC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54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6FB8-C801-4D68-8814-37DFA9A3702A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D757-5E34-4E02-A4CE-6D4DF33FC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66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1D20-79B3-44D4-B11C-C800DC9C3A15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D757-5E34-4E02-A4CE-6D4DF33FC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23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A15B-40DD-4EB8-932F-F7181603B151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D757-5E34-4E02-A4CE-6D4DF33FC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92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75986-B7E2-4354-8872-D21EAB375D55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D757-5E34-4E02-A4CE-6D4DF33FC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72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2207-957A-4C57-ABF4-16D9CDEDCBE1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D757-5E34-4E02-A4CE-6D4DF33FC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61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53D6-52E0-40E7-B56A-E2CCD632EB31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D757-5E34-4E02-A4CE-6D4DF33FC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89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55F1-8BAC-48A8-8F3E-4BE7D78BD2FE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D757-5E34-4E02-A4CE-6D4DF33FC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63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C8F5F-FE12-483A-BCE0-E745CDDC546C}" type="datetime1">
              <a:rPr lang="zh-TW" altLang="en-US" smtClean="0"/>
              <a:t>2017/11/26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D757-5E34-4E02-A4CE-6D4DF33FC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16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911" y="295170"/>
            <a:ext cx="7882128" cy="3627120"/>
          </a:xfrm>
          <a:prstGeom prst="rect">
            <a:avLst/>
          </a:prstGeom>
        </p:spPr>
      </p:pic>
      <p:sp>
        <p:nvSpPr>
          <p:cNvPr id="4" name="菱形 3"/>
          <p:cNvSpPr/>
          <p:nvPr/>
        </p:nvSpPr>
        <p:spPr>
          <a:xfrm>
            <a:off x="511742" y="1293600"/>
            <a:ext cx="1571105" cy="1571105"/>
          </a:xfrm>
          <a:prstGeom prst="diamond">
            <a:avLst/>
          </a:prstGeom>
          <a:solidFill>
            <a:srgbClr val="2F7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菱形 4"/>
          <p:cNvSpPr/>
          <p:nvPr/>
        </p:nvSpPr>
        <p:spPr>
          <a:xfrm>
            <a:off x="9962620" y="1303300"/>
            <a:ext cx="1571105" cy="1571105"/>
          </a:xfrm>
          <a:prstGeom prst="diamond">
            <a:avLst/>
          </a:prstGeom>
          <a:solidFill>
            <a:srgbClr val="2F7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834625" y="683764"/>
            <a:ext cx="1491916" cy="2823411"/>
            <a:chOff x="1357598" y="1220436"/>
            <a:chExt cx="1491916" cy="2823411"/>
          </a:xfrm>
        </p:grpSpPr>
        <p:cxnSp>
          <p:nvCxnSpPr>
            <p:cNvPr id="7" name="直線接點 6"/>
            <p:cNvCxnSpPr/>
            <p:nvPr/>
          </p:nvCxnSpPr>
          <p:spPr>
            <a:xfrm>
              <a:off x="1357598" y="1220436"/>
              <a:ext cx="1491916" cy="1422717"/>
            </a:xfrm>
            <a:prstGeom prst="line">
              <a:avLst/>
            </a:prstGeom>
            <a:ln w="57150">
              <a:solidFill>
                <a:srgbClr val="2F7A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 flipH="1">
              <a:off x="1389682" y="2616100"/>
              <a:ext cx="1440726" cy="1427747"/>
            </a:xfrm>
            <a:prstGeom prst="line">
              <a:avLst/>
            </a:prstGeom>
            <a:ln w="57150">
              <a:solidFill>
                <a:srgbClr val="2F7A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群組 21"/>
          <p:cNvGrpSpPr/>
          <p:nvPr/>
        </p:nvGrpSpPr>
        <p:grpSpPr>
          <a:xfrm flipH="1">
            <a:off x="9775669" y="667720"/>
            <a:ext cx="1491916" cy="2823411"/>
            <a:chOff x="1357598" y="1220436"/>
            <a:chExt cx="1491916" cy="2823411"/>
          </a:xfrm>
        </p:grpSpPr>
        <p:cxnSp>
          <p:nvCxnSpPr>
            <p:cNvPr id="23" name="直線接點 22"/>
            <p:cNvCxnSpPr/>
            <p:nvPr/>
          </p:nvCxnSpPr>
          <p:spPr>
            <a:xfrm>
              <a:off x="1357598" y="1220436"/>
              <a:ext cx="1491916" cy="1422717"/>
            </a:xfrm>
            <a:prstGeom prst="line">
              <a:avLst/>
            </a:prstGeom>
            <a:ln w="57150">
              <a:solidFill>
                <a:srgbClr val="2F7A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H="1">
              <a:off x="1389682" y="2616100"/>
              <a:ext cx="1440726" cy="1427747"/>
            </a:xfrm>
            <a:prstGeom prst="line">
              <a:avLst/>
            </a:prstGeom>
            <a:ln w="57150">
              <a:solidFill>
                <a:srgbClr val="2F7A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群組 29"/>
          <p:cNvGrpSpPr/>
          <p:nvPr/>
        </p:nvGrpSpPr>
        <p:grpSpPr>
          <a:xfrm flipH="1">
            <a:off x="1839525" y="333871"/>
            <a:ext cx="1824312" cy="3452462"/>
            <a:chOff x="1357598" y="1220436"/>
            <a:chExt cx="1491916" cy="2823411"/>
          </a:xfrm>
        </p:grpSpPr>
        <p:cxnSp>
          <p:nvCxnSpPr>
            <p:cNvPr id="31" name="直線接點 30"/>
            <p:cNvCxnSpPr/>
            <p:nvPr/>
          </p:nvCxnSpPr>
          <p:spPr>
            <a:xfrm>
              <a:off x="1357598" y="1220436"/>
              <a:ext cx="1491916" cy="1422717"/>
            </a:xfrm>
            <a:prstGeom prst="line">
              <a:avLst/>
            </a:prstGeom>
            <a:ln w="57150">
              <a:solidFill>
                <a:srgbClr val="2F7A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flipH="1">
              <a:off x="1389682" y="2616100"/>
              <a:ext cx="1440726" cy="1427747"/>
            </a:xfrm>
            <a:prstGeom prst="line">
              <a:avLst/>
            </a:prstGeom>
            <a:ln w="57150">
              <a:solidFill>
                <a:srgbClr val="2F7A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群組 32"/>
          <p:cNvGrpSpPr/>
          <p:nvPr/>
        </p:nvGrpSpPr>
        <p:grpSpPr>
          <a:xfrm>
            <a:off x="8415220" y="333871"/>
            <a:ext cx="1824312" cy="3452462"/>
            <a:chOff x="1357598" y="1220436"/>
            <a:chExt cx="1491916" cy="2823411"/>
          </a:xfrm>
        </p:grpSpPr>
        <p:cxnSp>
          <p:nvCxnSpPr>
            <p:cNvPr id="34" name="直線接點 33"/>
            <p:cNvCxnSpPr/>
            <p:nvPr/>
          </p:nvCxnSpPr>
          <p:spPr>
            <a:xfrm>
              <a:off x="1357598" y="1220436"/>
              <a:ext cx="1491916" cy="1422717"/>
            </a:xfrm>
            <a:prstGeom prst="line">
              <a:avLst/>
            </a:prstGeom>
            <a:ln w="57150">
              <a:solidFill>
                <a:srgbClr val="2F7A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 flipH="1">
              <a:off x="1389682" y="2616100"/>
              <a:ext cx="1440726" cy="1427747"/>
            </a:xfrm>
            <a:prstGeom prst="line">
              <a:avLst/>
            </a:prstGeom>
            <a:ln w="57150">
              <a:solidFill>
                <a:srgbClr val="2F7A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群組 8"/>
          <p:cNvGrpSpPr/>
          <p:nvPr/>
        </p:nvGrpSpPr>
        <p:grpSpPr>
          <a:xfrm>
            <a:off x="0" y="5326144"/>
            <a:ext cx="12192000" cy="1531856"/>
            <a:chOff x="0" y="5326144"/>
            <a:chExt cx="12192000" cy="1531856"/>
          </a:xfrm>
        </p:grpSpPr>
        <p:sp>
          <p:nvSpPr>
            <p:cNvPr id="26" name="矩形 25"/>
            <p:cNvSpPr/>
            <p:nvPr/>
          </p:nvSpPr>
          <p:spPr>
            <a:xfrm>
              <a:off x="0" y="5326144"/>
              <a:ext cx="12192000" cy="1531856"/>
            </a:xfrm>
            <a:prstGeom prst="rect">
              <a:avLst/>
            </a:prstGeom>
            <a:solidFill>
              <a:srgbClr val="2F7A8E"/>
            </a:solidFill>
            <a:ln>
              <a:solidFill>
                <a:srgbClr val="2F7A8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2692063" y="5872622"/>
              <a:ext cx="72619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spc="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新竹黑客松</a:t>
              </a:r>
              <a:r>
                <a:rPr lang="en-US" altLang="zh-TW" sz="3200" b="1" spc="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</a:t>
              </a:r>
              <a:r>
                <a:rPr lang="zh-TW" altLang="en-US" sz="3200" b="1" spc="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市民安全與便民服務</a:t>
              </a:r>
            </a:p>
          </p:txBody>
        </p:sp>
      </p:grpSp>
      <p:sp>
        <p:nvSpPr>
          <p:cNvPr id="38" name="矩形 37"/>
          <p:cNvSpPr/>
          <p:nvPr/>
        </p:nvSpPr>
        <p:spPr>
          <a:xfrm>
            <a:off x="-1" y="5121706"/>
            <a:ext cx="3960000" cy="85725"/>
          </a:xfrm>
          <a:prstGeom prst="rect">
            <a:avLst/>
          </a:prstGeom>
          <a:solidFill>
            <a:srgbClr val="FB9D53"/>
          </a:solidFill>
          <a:ln>
            <a:solidFill>
              <a:srgbClr val="FB9D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4124608" y="5121706"/>
            <a:ext cx="3960000" cy="85725"/>
          </a:xfrm>
          <a:prstGeom prst="rect">
            <a:avLst/>
          </a:prstGeom>
          <a:solidFill>
            <a:srgbClr val="2F7A8E"/>
          </a:solidFill>
          <a:ln>
            <a:solidFill>
              <a:srgbClr val="2F7A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8235924" y="5121706"/>
            <a:ext cx="3960000" cy="85725"/>
          </a:xfrm>
          <a:prstGeom prst="rect">
            <a:avLst/>
          </a:prstGeom>
          <a:solidFill>
            <a:srgbClr val="FC5C57"/>
          </a:solidFill>
          <a:ln>
            <a:solidFill>
              <a:srgbClr val="FC5C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2602867" y="4103526"/>
            <a:ext cx="7440316" cy="902435"/>
            <a:chOff x="2602867" y="4103526"/>
            <a:chExt cx="7440316" cy="902435"/>
          </a:xfrm>
        </p:grpSpPr>
        <p:sp>
          <p:nvSpPr>
            <p:cNvPr id="53" name="矩形 52"/>
            <p:cNvSpPr/>
            <p:nvPr/>
          </p:nvSpPr>
          <p:spPr>
            <a:xfrm>
              <a:off x="2602867" y="4103526"/>
              <a:ext cx="7440316" cy="902435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957915" y="4167039"/>
              <a:ext cx="6996072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800" b="1" spc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KINGS</a:t>
              </a:r>
            </a:p>
            <a:p>
              <a:pPr algn="ctr"/>
              <a:r>
                <a:rPr lang="zh-TW" altLang="en-US" b="1" spc="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組員：黃豊凱、蔣宜成、陳奕昌、姜琇森、吳其聯</a:t>
              </a:r>
              <a:endParaRPr lang="en-US" altLang="zh-TW" b="1" spc="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7" name="文字方塊 36"/>
          <p:cNvSpPr txBox="1"/>
          <p:nvPr/>
        </p:nvSpPr>
        <p:spPr>
          <a:xfrm>
            <a:off x="2757723" y="1752538"/>
            <a:ext cx="6673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spc="6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解決新竹市市民安全問題</a:t>
            </a:r>
            <a:endParaRPr lang="zh-TW" altLang="en-US" sz="4000" b="1" spc="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901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橢圓 25"/>
          <p:cNvSpPr/>
          <p:nvPr/>
        </p:nvSpPr>
        <p:spPr>
          <a:xfrm>
            <a:off x="-2297241" y="1056532"/>
            <a:ext cx="4957637" cy="4957637"/>
          </a:xfrm>
          <a:prstGeom prst="ellipse">
            <a:avLst/>
          </a:prstGeom>
          <a:solidFill>
            <a:srgbClr val="2F7A8E"/>
          </a:solidFill>
          <a:ln>
            <a:solidFill>
              <a:srgbClr val="2F7A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4" name="群組 23"/>
          <p:cNvGrpSpPr/>
          <p:nvPr/>
        </p:nvGrpSpPr>
        <p:grpSpPr>
          <a:xfrm>
            <a:off x="3432215" y="299328"/>
            <a:ext cx="1239672" cy="839826"/>
            <a:chOff x="3702628" y="299425"/>
            <a:chExt cx="1239672" cy="839826"/>
          </a:xfrm>
          <a:solidFill>
            <a:srgbClr val="2F7A8E"/>
          </a:solidFill>
        </p:grpSpPr>
        <p:sp>
          <p:nvSpPr>
            <p:cNvPr id="2" name="菱形 1"/>
            <p:cNvSpPr/>
            <p:nvPr/>
          </p:nvSpPr>
          <p:spPr>
            <a:xfrm>
              <a:off x="3702628" y="542308"/>
              <a:ext cx="363687" cy="363687"/>
            </a:xfrm>
            <a:prstGeom prst="diamond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3832604" y="326332"/>
              <a:ext cx="415335" cy="786010"/>
              <a:chOff x="1357598" y="1220436"/>
              <a:chExt cx="1491916" cy="2823411"/>
            </a:xfrm>
            <a:grpFill/>
          </p:grpSpPr>
          <p:cxnSp>
            <p:nvCxnSpPr>
              <p:cNvPr id="4" name="直線接點 3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線接點 4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群組 5"/>
            <p:cNvGrpSpPr/>
            <p:nvPr/>
          </p:nvGrpSpPr>
          <p:grpSpPr>
            <a:xfrm>
              <a:off x="4102474" y="299425"/>
              <a:ext cx="839826" cy="839826"/>
              <a:chOff x="3831000" y="1383413"/>
              <a:chExt cx="3627995" cy="3627995"/>
            </a:xfrm>
            <a:grpFill/>
          </p:grpSpPr>
          <p:sp>
            <p:nvSpPr>
              <p:cNvPr id="7" name="菱形 6"/>
              <p:cNvSpPr/>
              <p:nvPr/>
            </p:nvSpPr>
            <p:spPr>
              <a:xfrm>
                <a:off x="3831000" y="1383413"/>
                <a:ext cx="3627995" cy="3627995"/>
              </a:xfrm>
              <a:prstGeom prst="diamond">
                <a:avLst/>
              </a:prstGeom>
              <a:grpFill/>
              <a:ln>
                <a:solidFill>
                  <a:srgbClr val="2F7A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菱形 7"/>
              <p:cNvSpPr/>
              <p:nvPr/>
            </p:nvSpPr>
            <p:spPr>
              <a:xfrm>
                <a:off x="4055588" y="1619741"/>
                <a:ext cx="3155337" cy="3155337"/>
              </a:xfrm>
              <a:prstGeom prst="diamond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 flipH="1">
              <a:off x="3978069" y="308871"/>
              <a:ext cx="422300" cy="799193"/>
              <a:chOff x="1357598" y="1220436"/>
              <a:chExt cx="1491916" cy="2823411"/>
            </a:xfrm>
            <a:grpFill/>
          </p:grpSpPr>
          <p:cxnSp>
            <p:nvCxnSpPr>
              <p:cNvPr id="10" name="直線接點 9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矩形 11"/>
          <p:cNvSpPr/>
          <p:nvPr/>
        </p:nvSpPr>
        <p:spPr>
          <a:xfrm>
            <a:off x="-7925" y="686444"/>
            <a:ext cx="3492405" cy="75603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8689877" y="686444"/>
            <a:ext cx="3492000" cy="45719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7491118" y="297302"/>
            <a:ext cx="1234212" cy="839826"/>
            <a:chOff x="7776868" y="297302"/>
            <a:chExt cx="1234212" cy="839826"/>
          </a:xfrm>
          <a:solidFill>
            <a:srgbClr val="2F7A8E"/>
          </a:solidFill>
        </p:grpSpPr>
        <p:sp>
          <p:nvSpPr>
            <p:cNvPr id="13" name="菱形 12"/>
            <p:cNvSpPr/>
            <p:nvPr/>
          </p:nvSpPr>
          <p:spPr>
            <a:xfrm>
              <a:off x="8647393" y="529740"/>
              <a:ext cx="363687" cy="363687"/>
            </a:xfrm>
            <a:prstGeom prst="diamond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4" name="群組 13"/>
            <p:cNvGrpSpPr/>
            <p:nvPr/>
          </p:nvGrpSpPr>
          <p:grpSpPr>
            <a:xfrm>
              <a:off x="8323722" y="327586"/>
              <a:ext cx="415335" cy="786010"/>
              <a:chOff x="1357598" y="1220436"/>
              <a:chExt cx="1491916" cy="2823411"/>
            </a:xfrm>
            <a:grpFill/>
          </p:grpSpPr>
          <p:cxnSp>
            <p:nvCxnSpPr>
              <p:cNvPr id="15" name="直線接點 14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群組 19"/>
            <p:cNvGrpSpPr/>
            <p:nvPr/>
          </p:nvGrpSpPr>
          <p:grpSpPr>
            <a:xfrm flipH="1">
              <a:off x="8465480" y="316528"/>
              <a:ext cx="422300" cy="799193"/>
              <a:chOff x="1357598" y="1220436"/>
              <a:chExt cx="1491916" cy="2823411"/>
            </a:xfrm>
            <a:grpFill/>
          </p:grpSpPr>
          <p:cxnSp>
            <p:nvCxnSpPr>
              <p:cNvPr id="21" name="直線接點 20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群組 16"/>
            <p:cNvGrpSpPr/>
            <p:nvPr/>
          </p:nvGrpSpPr>
          <p:grpSpPr>
            <a:xfrm>
              <a:off x="7776868" y="297302"/>
              <a:ext cx="839826" cy="839826"/>
              <a:chOff x="3831000" y="1383413"/>
              <a:chExt cx="3627995" cy="3627995"/>
            </a:xfrm>
            <a:grpFill/>
          </p:grpSpPr>
          <p:sp>
            <p:nvSpPr>
              <p:cNvPr id="18" name="菱形 17"/>
              <p:cNvSpPr/>
              <p:nvPr/>
            </p:nvSpPr>
            <p:spPr>
              <a:xfrm>
                <a:off x="3831000" y="1383413"/>
                <a:ext cx="3627995" cy="3627995"/>
              </a:xfrm>
              <a:prstGeom prst="diamond">
                <a:avLst/>
              </a:prstGeom>
              <a:grpFill/>
              <a:ln>
                <a:solidFill>
                  <a:srgbClr val="2F7A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菱形 18"/>
              <p:cNvSpPr/>
              <p:nvPr/>
            </p:nvSpPr>
            <p:spPr>
              <a:xfrm>
                <a:off x="4055588" y="1619741"/>
                <a:ext cx="3155337" cy="3155337"/>
              </a:xfrm>
              <a:prstGeom prst="diamond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7" name="矩形 26"/>
          <p:cNvSpPr/>
          <p:nvPr/>
        </p:nvSpPr>
        <p:spPr>
          <a:xfrm>
            <a:off x="-7925" y="6391276"/>
            <a:ext cx="10933100" cy="276272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1736400" y="6391276"/>
            <a:ext cx="455600" cy="276272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772525" y="6346825"/>
            <a:ext cx="2743200" cy="365125"/>
          </a:xfrm>
        </p:spPr>
        <p:txBody>
          <a:bodyPr/>
          <a:lstStyle/>
          <a:p>
            <a:fld id="{21EED757-5E34-4E02-A4CE-6D4DF33FC191}" type="slidenum">
              <a:rPr lang="zh-TW" altLang="en-US" sz="2000" b="1" smtClean="0">
                <a:solidFill>
                  <a:srgbClr val="2F7A8E"/>
                </a:solidFill>
              </a:rPr>
              <a:t>10</a:t>
            </a:fld>
            <a:endParaRPr lang="zh-TW" altLang="en-US" sz="2000" b="1" dirty="0">
              <a:solidFill>
                <a:srgbClr val="2F7A8E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4673537" y="281999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spc="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系統特色</a:t>
            </a:r>
            <a:endParaRPr lang="zh-TW" altLang="en-US" sz="4800" b="1" spc="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-497637" y="3744628"/>
            <a:ext cx="3221787" cy="697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9150" y="237720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安全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指數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-7925" y="314562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安全警示點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9150" y="382674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安全路徑規劃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 rotWithShape="1">
          <a:blip r:embed="rId3"/>
          <a:srcRect l="17387" t="3189" r="38601" b="7727"/>
          <a:stretch/>
        </p:blipFill>
        <p:spPr>
          <a:xfrm>
            <a:off x="7561855" y="1176703"/>
            <a:ext cx="4605607" cy="5026019"/>
          </a:xfrm>
          <a:prstGeom prst="rect">
            <a:avLst/>
          </a:prstGeom>
        </p:spPr>
      </p:pic>
      <p:sp>
        <p:nvSpPr>
          <p:cNvPr id="36" name="內容版面配置區 1"/>
          <p:cNvSpPr txBox="1">
            <a:spLocks/>
          </p:cNvSpPr>
          <p:nvPr/>
        </p:nvSpPr>
        <p:spPr>
          <a:xfrm>
            <a:off x="2660396" y="1889445"/>
            <a:ext cx="4830722" cy="4525963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spcAft>
                <a:spcPts val="1800"/>
              </a:spcAft>
              <a:buNone/>
            </a:pPr>
            <a:r>
              <a:rPr lang="zh-TW" altLang="en-US" sz="3000" b="1" spc="600" dirty="0" smtClean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一、使用者決定</a:t>
            </a:r>
            <a:r>
              <a:rPr lang="zh-TW" altLang="en-US" sz="3000" b="1" spc="600" dirty="0" smtClean="0">
                <a:solidFill>
                  <a:srgbClr val="FC5C57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起訖點</a:t>
            </a:r>
            <a:endParaRPr lang="en-US" altLang="zh-TW" sz="3000" b="1" spc="600" dirty="0" smtClean="0">
              <a:solidFill>
                <a:srgbClr val="FC5C57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indent="0">
              <a:lnSpc>
                <a:spcPts val="3600"/>
              </a:lnSpc>
              <a:spcAft>
                <a:spcPts val="1800"/>
              </a:spcAft>
              <a:buNone/>
            </a:pPr>
            <a:r>
              <a:rPr lang="zh-TW" altLang="en-US" sz="3000" b="1" spc="600" dirty="0" smtClean="0">
                <a:ln w="0"/>
                <a:solidFill>
                  <a:srgbClr val="2F7A8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JhengHei" charset="-120"/>
                <a:ea typeface="Microsoft JhengHei" charset="-120"/>
                <a:cs typeface="Microsoft JhengHei" charset="-120"/>
              </a:rPr>
              <a:t>二、找出起訖點路徑是否會經過</a:t>
            </a:r>
            <a:r>
              <a:rPr lang="zh-TW" altLang="en-US" sz="3000" b="1" spc="600" dirty="0" smtClean="0">
                <a:ln w="0"/>
                <a:solidFill>
                  <a:srgbClr val="FC5C5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JhengHei" charset="-120"/>
                <a:ea typeface="Microsoft JhengHei" charset="-120"/>
                <a:cs typeface="Microsoft JhengHei" charset="-120"/>
              </a:rPr>
              <a:t>安全警示點</a:t>
            </a:r>
            <a:endParaRPr lang="en-US" altLang="zh-TW" sz="3000" b="1" spc="600" dirty="0" smtClean="0">
              <a:ln w="0"/>
              <a:solidFill>
                <a:srgbClr val="FC5C5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indent="0">
              <a:lnSpc>
                <a:spcPts val="3600"/>
              </a:lnSpc>
              <a:spcAft>
                <a:spcPts val="1800"/>
              </a:spcAft>
              <a:buNone/>
            </a:pPr>
            <a:r>
              <a:rPr lang="zh-TW" altLang="en-US" sz="3000" b="1" spc="600" dirty="0" smtClean="0">
                <a:ln w="0"/>
                <a:solidFill>
                  <a:srgbClr val="2F7A8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JhengHei" charset="-120"/>
                <a:ea typeface="Microsoft JhengHei" charset="-120"/>
                <a:cs typeface="Microsoft JhengHei" charset="-120"/>
              </a:rPr>
              <a:t>三、透過</a:t>
            </a:r>
            <a:r>
              <a:rPr lang="zh-TW" altLang="en-US" sz="3000" b="1" spc="600" dirty="0" smtClean="0">
                <a:ln w="0"/>
                <a:solidFill>
                  <a:srgbClr val="FC5C5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JhengHei" charset="-120"/>
                <a:ea typeface="Microsoft JhengHei" charset="-120"/>
                <a:cs typeface="Microsoft JhengHei" charset="-120"/>
              </a:rPr>
              <a:t>三角函數</a:t>
            </a:r>
            <a:r>
              <a:rPr lang="zh-TW" altLang="en-US" sz="3000" b="1" spc="600" dirty="0" smtClean="0">
                <a:ln w="0"/>
                <a:solidFill>
                  <a:srgbClr val="2F7A8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JhengHei" charset="-120"/>
                <a:ea typeface="Microsoft JhengHei" charset="-120"/>
                <a:cs typeface="Microsoft JhengHei" charset="-120"/>
              </a:rPr>
              <a:t>，找出另一條</a:t>
            </a:r>
            <a:r>
              <a:rPr lang="zh-TW" altLang="en-US" sz="3000" b="1" spc="600" dirty="0" smtClean="0">
                <a:ln w="0"/>
                <a:solidFill>
                  <a:srgbClr val="FC5C5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JhengHei" charset="-120"/>
                <a:ea typeface="Microsoft JhengHei" charset="-120"/>
                <a:cs typeface="Microsoft JhengHei" charset="-120"/>
              </a:rPr>
              <a:t>最佳行徑路線</a:t>
            </a:r>
            <a:endParaRPr lang="en-US" altLang="zh-TW" sz="3000" b="1" spc="600" dirty="0" smtClean="0">
              <a:ln w="0"/>
              <a:solidFill>
                <a:srgbClr val="FC5C5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700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3432215" y="299328"/>
            <a:ext cx="1239672" cy="839826"/>
            <a:chOff x="3702628" y="299425"/>
            <a:chExt cx="1239672" cy="839826"/>
          </a:xfrm>
          <a:solidFill>
            <a:srgbClr val="2F7A8E"/>
          </a:solidFill>
        </p:grpSpPr>
        <p:sp>
          <p:nvSpPr>
            <p:cNvPr id="2" name="菱形 1"/>
            <p:cNvSpPr/>
            <p:nvPr/>
          </p:nvSpPr>
          <p:spPr>
            <a:xfrm>
              <a:off x="3702628" y="542308"/>
              <a:ext cx="363687" cy="363687"/>
            </a:xfrm>
            <a:prstGeom prst="diamond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3832604" y="326332"/>
              <a:ext cx="415335" cy="786010"/>
              <a:chOff x="1357598" y="1220436"/>
              <a:chExt cx="1491916" cy="2823411"/>
            </a:xfrm>
            <a:grpFill/>
          </p:grpSpPr>
          <p:cxnSp>
            <p:nvCxnSpPr>
              <p:cNvPr id="4" name="直線接點 3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線接點 4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群組 5"/>
            <p:cNvGrpSpPr/>
            <p:nvPr/>
          </p:nvGrpSpPr>
          <p:grpSpPr>
            <a:xfrm>
              <a:off x="4102474" y="299425"/>
              <a:ext cx="839826" cy="839826"/>
              <a:chOff x="3831000" y="1383413"/>
              <a:chExt cx="3627995" cy="3627995"/>
            </a:xfrm>
            <a:grpFill/>
          </p:grpSpPr>
          <p:sp>
            <p:nvSpPr>
              <p:cNvPr id="7" name="菱形 6"/>
              <p:cNvSpPr/>
              <p:nvPr/>
            </p:nvSpPr>
            <p:spPr>
              <a:xfrm>
                <a:off x="3831000" y="1383413"/>
                <a:ext cx="3627995" cy="3627995"/>
              </a:xfrm>
              <a:prstGeom prst="diamond">
                <a:avLst/>
              </a:prstGeom>
              <a:grpFill/>
              <a:ln>
                <a:solidFill>
                  <a:srgbClr val="2F7A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菱形 7"/>
              <p:cNvSpPr/>
              <p:nvPr/>
            </p:nvSpPr>
            <p:spPr>
              <a:xfrm>
                <a:off x="4055588" y="1619741"/>
                <a:ext cx="3155337" cy="3155337"/>
              </a:xfrm>
              <a:prstGeom prst="diamond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 flipH="1">
              <a:off x="3978069" y="308871"/>
              <a:ext cx="422300" cy="799193"/>
              <a:chOff x="1357598" y="1220436"/>
              <a:chExt cx="1491916" cy="2823411"/>
            </a:xfrm>
            <a:grpFill/>
          </p:grpSpPr>
          <p:cxnSp>
            <p:nvCxnSpPr>
              <p:cNvPr id="10" name="直線接點 9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矩形 11"/>
          <p:cNvSpPr/>
          <p:nvPr/>
        </p:nvSpPr>
        <p:spPr>
          <a:xfrm>
            <a:off x="-7925" y="686444"/>
            <a:ext cx="3492405" cy="75603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8689877" y="686444"/>
            <a:ext cx="3492000" cy="45719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7491118" y="297302"/>
            <a:ext cx="1234212" cy="839826"/>
            <a:chOff x="7776868" y="297302"/>
            <a:chExt cx="1234212" cy="839826"/>
          </a:xfrm>
          <a:solidFill>
            <a:srgbClr val="2F7A8E"/>
          </a:solidFill>
        </p:grpSpPr>
        <p:sp>
          <p:nvSpPr>
            <p:cNvPr id="13" name="菱形 12"/>
            <p:cNvSpPr/>
            <p:nvPr/>
          </p:nvSpPr>
          <p:spPr>
            <a:xfrm>
              <a:off x="8647393" y="529740"/>
              <a:ext cx="363687" cy="363687"/>
            </a:xfrm>
            <a:prstGeom prst="diamond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4" name="群組 13"/>
            <p:cNvGrpSpPr/>
            <p:nvPr/>
          </p:nvGrpSpPr>
          <p:grpSpPr>
            <a:xfrm>
              <a:off x="8323722" y="327586"/>
              <a:ext cx="415335" cy="786010"/>
              <a:chOff x="1357598" y="1220436"/>
              <a:chExt cx="1491916" cy="2823411"/>
            </a:xfrm>
            <a:grpFill/>
          </p:grpSpPr>
          <p:cxnSp>
            <p:nvCxnSpPr>
              <p:cNvPr id="15" name="直線接點 14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群組 19"/>
            <p:cNvGrpSpPr/>
            <p:nvPr/>
          </p:nvGrpSpPr>
          <p:grpSpPr>
            <a:xfrm flipH="1">
              <a:off x="8465480" y="316528"/>
              <a:ext cx="422300" cy="799193"/>
              <a:chOff x="1357598" y="1220436"/>
              <a:chExt cx="1491916" cy="2823411"/>
            </a:xfrm>
            <a:grpFill/>
          </p:grpSpPr>
          <p:cxnSp>
            <p:nvCxnSpPr>
              <p:cNvPr id="21" name="直線接點 20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群組 16"/>
            <p:cNvGrpSpPr/>
            <p:nvPr/>
          </p:nvGrpSpPr>
          <p:grpSpPr>
            <a:xfrm>
              <a:off x="7776868" y="297302"/>
              <a:ext cx="839826" cy="839826"/>
              <a:chOff x="3831000" y="1383413"/>
              <a:chExt cx="3627995" cy="3627995"/>
            </a:xfrm>
            <a:grpFill/>
          </p:grpSpPr>
          <p:sp>
            <p:nvSpPr>
              <p:cNvPr id="18" name="菱形 17"/>
              <p:cNvSpPr/>
              <p:nvPr/>
            </p:nvSpPr>
            <p:spPr>
              <a:xfrm>
                <a:off x="3831000" y="1383413"/>
                <a:ext cx="3627995" cy="3627995"/>
              </a:xfrm>
              <a:prstGeom prst="diamond">
                <a:avLst/>
              </a:prstGeom>
              <a:grpFill/>
              <a:ln>
                <a:solidFill>
                  <a:srgbClr val="2F7A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菱形 18"/>
              <p:cNvSpPr/>
              <p:nvPr/>
            </p:nvSpPr>
            <p:spPr>
              <a:xfrm>
                <a:off x="4055588" y="1619741"/>
                <a:ext cx="3155337" cy="3155337"/>
              </a:xfrm>
              <a:prstGeom prst="diamond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7" name="矩形 26"/>
          <p:cNvSpPr/>
          <p:nvPr/>
        </p:nvSpPr>
        <p:spPr>
          <a:xfrm>
            <a:off x="-7925" y="6391276"/>
            <a:ext cx="10933100" cy="276272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1736400" y="6391276"/>
            <a:ext cx="455600" cy="276272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772525" y="6346825"/>
            <a:ext cx="2743200" cy="365125"/>
          </a:xfrm>
        </p:spPr>
        <p:txBody>
          <a:bodyPr/>
          <a:lstStyle/>
          <a:p>
            <a:fld id="{21EED757-5E34-4E02-A4CE-6D4DF33FC191}" type="slidenum">
              <a:rPr lang="zh-TW" altLang="en-US" sz="2000" b="1" smtClean="0">
                <a:solidFill>
                  <a:srgbClr val="2F7A8E"/>
                </a:solidFill>
              </a:rPr>
              <a:t>11</a:t>
            </a:fld>
            <a:endParaRPr lang="zh-TW" altLang="en-US" sz="2000" b="1" dirty="0">
              <a:solidFill>
                <a:srgbClr val="2F7A8E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4673537" y="281999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spc="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預期貢獻</a:t>
            </a: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463" y="1226654"/>
            <a:ext cx="9226035" cy="481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梯形 2"/>
          <p:cNvSpPr/>
          <p:nvPr/>
        </p:nvSpPr>
        <p:spPr>
          <a:xfrm>
            <a:off x="-2301365" y="-208833"/>
            <a:ext cx="16490894" cy="7395409"/>
          </a:xfrm>
          <a:prstGeom prst="trapezoid">
            <a:avLst/>
          </a:prstGeom>
          <a:solidFill>
            <a:srgbClr val="2F7A8E"/>
          </a:solidFill>
          <a:ln>
            <a:solidFill>
              <a:srgbClr val="2F7A8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857500" y="2165432"/>
            <a:ext cx="78867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600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DEMO</a:t>
            </a:r>
            <a:endParaRPr kumimoji="1" lang="zh-TW" altLang="en-US" sz="16600" dirty="0">
              <a:solidFill>
                <a:schemeClr val="bg1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165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3432215" y="299328"/>
            <a:ext cx="1239672" cy="839826"/>
            <a:chOff x="3702628" y="299425"/>
            <a:chExt cx="1239672" cy="839826"/>
          </a:xfrm>
          <a:solidFill>
            <a:srgbClr val="2F7A8E"/>
          </a:solidFill>
        </p:grpSpPr>
        <p:sp>
          <p:nvSpPr>
            <p:cNvPr id="2" name="菱形 1"/>
            <p:cNvSpPr/>
            <p:nvPr/>
          </p:nvSpPr>
          <p:spPr>
            <a:xfrm>
              <a:off x="3702628" y="542308"/>
              <a:ext cx="363687" cy="363687"/>
            </a:xfrm>
            <a:prstGeom prst="diamond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3832604" y="326332"/>
              <a:ext cx="415335" cy="786010"/>
              <a:chOff x="1357598" y="1220436"/>
              <a:chExt cx="1491916" cy="2823411"/>
            </a:xfrm>
            <a:grpFill/>
          </p:grpSpPr>
          <p:cxnSp>
            <p:nvCxnSpPr>
              <p:cNvPr id="4" name="直線接點 3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線接點 4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群組 5"/>
            <p:cNvGrpSpPr/>
            <p:nvPr/>
          </p:nvGrpSpPr>
          <p:grpSpPr>
            <a:xfrm>
              <a:off x="4102474" y="299425"/>
              <a:ext cx="839826" cy="839826"/>
              <a:chOff x="3831000" y="1383413"/>
              <a:chExt cx="3627995" cy="3627995"/>
            </a:xfrm>
            <a:grpFill/>
          </p:grpSpPr>
          <p:sp>
            <p:nvSpPr>
              <p:cNvPr id="7" name="菱形 6"/>
              <p:cNvSpPr/>
              <p:nvPr/>
            </p:nvSpPr>
            <p:spPr>
              <a:xfrm>
                <a:off x="3831000" y="1383413"/>
                <a:ext cx="3627995" cy="3627995"/>
              </a:xfrm>
              <a:prstGeom prst="diamond">
                <a:avLst/>
              </a:prstGeom>
              <a:grpFill/>
              <a:ln>
                <a:solidFill>
                  <a:srgbClr val="2F7A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菱形 7"/>
              <p:cNvSpPr/>
              <p:nvPr/>
            </p:nvSpPr>
            <p:spPr>
              <a:xfrm>
                <a:off x="4055588" y="1619741"/>
                <a:ext cx="3155337" cy="3155337"/>
              </a:xfrm>
              <a:prstGeom prst="diamond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 flipH="1">
              <a:off x="3978069" y="308871"/>
              <a:ext cx="422300" cy="799193"/>
              <a:chOff x="1357598" y="1220436"/>
              <a:chExt cx="1491916" cy="2823411"/>
            </a:xfrm>
            <a:grpFill/>
          </p:grpSpPr>
          <p:cxnSp>
            <p:nvCxnSpPr>
              <p:cNvPr id="10" name="直線接點 9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矩形 11"/>
          <p:cNvSpPr/>
          <p:nvPr/>
        </p:nvSpPr>
        <p:spPr>
          <a:xfrm>
            <a:off x="-7925" y="686444"/>
            <a:ext cx="3492405" cy="75603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8689877" y="686444"/>
            <a:ext cx="3492000" cy="45719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7491118" y="297302"/>
            <a:ext cx="1234212" cy="839826"/>
            <a:chOff x="7776868" y="297302"/>
            <a:chExt cx="1234212" cy="839826"/>
          </a:xfrm>
          <a:solidFill>
            <a:srgbClr val="2F7A8E"/>
          </a:solidFill>
        </p:grpSpPr>
        <p:sp>
          <p:nvSpPr>
            <p:cNvPr id="13" name="菱形 12"/>
            <p:cNvSpPr/>
            <p:nvPr/>
          </p:nvSpPr>
          <p:spPr>
            <a:xfrm>
              <a:off x="8647393" y="529740"/>
              <a:ext cx="363687" cy="363687"/>
            </a:xfrm>
            <a:prstGeom prst="diamond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4" name="群組 13"/>
            <p:cNvGrpSpPr/>
            <p:nvPr/>
          </p:nvGrpSpPr>
          <p:grpSpPr>
            <a:xfrm>
              <a:off x="8323722" y="327586"/>
              <a:ext cx="415335" cy="786010"/>
              <a:chOff x="1357598" y="1220436"/>
              <a:chExt cx="1491916" cy="2823411"/>
            </a:xfrm>
            <a:grpFill/>
          </p:grpSpPr>
          <p:cxnSp>
            <p:nvCxnSpPr>
              <p:cNvPr id="15" name="直線接點 14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群組 19"/>
            <p:cNvGrpSpPr/>
            <p:nvPr/>
          </p:nvGrpSpPr>
          <p:grpSpPr>
            <a:xfrm flipH="1">
              <a:off x="8465480" y="316528"/>
              <a:ext cx="422300" cy="799193"/>
              <a:chOff x="1357598" y="1220436"/>
              <a:chExt cx="1491916" cy="2823411"/>
            </a:xfrm>
            <a:grpFill/>
          </p:grpSpPr>
          <p:cxnSp>
            <p:nvCxnSpPr>
              <p:cNvPr id="21" name="直線接點 20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群組 16"/>
            <p:cNvGrpSpPr/>
            <p:nvPr/>
          </p:nvGrpSpPr>
          <p:grpSpPr>
            <a:xfrm>
              <a:off x="7776868" y="297302"/>
              <a:ext cx="839826" cy="839826"/>
              <a:chOff x="3831000" y="1383413"/>
              <a:chExt cx="3627995" cy="3627995"/>
            </a:xfrm>
            <a:grpFill/>
          </p:grpSpPr>
          <p:sp>
            <p:nvSpPr>
              <p:cNvPr id="18" name="菱形 17"/>
              <p:cNvSpPr/>
              <p:nvPr/>
            </p:nvSpPr>
            <p:spPr>
              <a:xfrm>
                <a:off x="3831000" y="1383413"/>
                <a:ext cx="3627995" cy="3627995"/>
              </a:xfrm>
              <a:prstGeom prst="diamond">
                <a:avLst/>
              </a:prstGeom>
              <a:grpFill/>
              <a:ln>
                <a:solidFill>
                  <a:srgbClr val="2F7A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菱形 18"/>
              <p:cNvSpPr/>
              <p:nvPr/>
            </p:nvSpPr>
            <p:spPr>
              <a:xfrm>
                <a:off x="4055588" y="1619741"/>
                <a:ext cx="3155337" cy="3155337"/>
              </a:xfrm>
              <a:prstGeom prst="diamond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7" name="矩形 26"/>
          <p:cNvSpPr/>
          <p:nvPr/>
        </p:nvSpPr>
        <p:spPr>
          <a:xfrm>
            <a:off x="-7925" y="6391276"/>
            <a:ext cx="10933100" cy="276272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1736400" y="6391276"/>
            <a:ext cx="455600" cy="276272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772525" y="6346825"/>
            <a:ext cx="2743200" cy="365125"/>
          </a:xfrm>
        </p:spPr>
        <p:txBody>
          <a:bodyPr/>
          <a:lstStyle/>
          <a:p>
            <a:fld id="{21EED757-5E34-4E02-A4CE-6D4DF33FC191}" type="slidenum">
              <a:rPr lang="zh-TW" altLang="en-US" sz="2000" b="1" smtClean="0">
                <a:solidFill>
                  <a:srgbClr val="2F7A8E"/>
                </a:solidFill>
              </a:rPr>
              <a:t>13</a:t>
            </a:fld>
            <a:endParaRPr lang="zh-TW" altLang="en-US" sz="2000" b="1" dirty="0">
              <a:solidFill>
                <a:srgbClr val="2F7A8E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4673537" y="281999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spc="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預期貢獻</a:t>
            </a:r>
          </a:p>
        </p:txBody>
      </p:sp>
      <p:grpSp>
        <p:nvGrpSpPr>
          <p:cNvPr id="32" name="群組 31"/>
          <p:cNvGrpSpPr/>
          <p:nvPr/>
        </p:nvGrpSpPr>
        <p:grpSpPr>
          <a:xfrm>
            <a:off x="1282678" y="2592223"/>
            <a:ext cx="10368015" cy="1938992"/>
            <a:chOff x="3120900" y="3265144"/>
            <a:chExt cx="7829775" cy="1464299"/>
          </a:xfrm>
        </p:grpSpPr>
        <p:sp>
          <p:nvSpPr>
            <p:cNvPr id="30" name="矩形 29"/>
            <p:cNvSpPr/>
            <p:nvPr/>
          </p:nvSpPr>
          <p:spPr>
            <a:xfrm>
              <a:off x="4378392" y="3265144"/>
              <a:ext cx="6572283" cy="14642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zh-TW" altLang="en-US" sz="6000" b="1" dirty="0" smtClean="0">
                  <a:solidFill>
                    <a:srgbClr val="FC5C57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提供</a:t>
              </a:r>
              <a:r>
                <a:rPr kumimoji="1" lang="zh-TW" altLang="en-US" sz="6000" b="1" dirty="0" smtClean="0">
                  <a:solidFill>
                    <a:srgbClr val="2F7A8E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居家環境的安全評估</a:t>
              </a:r>
              <a:endParaRPr kumimoji="1" lang="en-US" altLang="zh-TW" sz="6000" b="1" dirty="0" smtClean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  <a:p>
              <a:r>
                <a:rPr kumimoji="1" lang="zh-TW" altLang="en-US" sz="6000" b="1" dirty="0" smtClean="0">
                  <a:solidFill>
                    <a:srgbClr val="FC5C57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保障</a:t>
              </a:r>
              <a:r>
                <a:rPr kumimoji="1" lang="zh-TW" altLang="en-US" sz="6000" b="1" dirty="0" smtClean="0">
                  <a:solidFill>
                    <a:srgbClr val="2F7A8E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市民交通安全</a:t>
              </a:r>
              <a:endParaRPr kumimoji="1" lang="en-US" altLang="zh-TW" sz="6000" b="1" dirty="0" smtClean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900" y="3325022"/>
              <a:ext cx="1257492" cy="12574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78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梯形 2"/>
          <p:cNvSpPr/>
          <p:nvPr/>
        </p:nvSpPr>
        <p:spPr>
          <a:xfrm>
            <a:off x="-2954508" y="-192505"/>
            <a:ext cx="5048250" cy="7395409"/>
          </a:xfrm>
          <a:prstGeom prst="trapezoid">
            <a:avLst/>
          </a:prstGeom>
          <a:solidFill>
            <a:srgbClr val="2F7A8E"/>
          </a:solidFill>
          <a:ln>
            <a:solidFill>
              <a:srgbClr val="2F7A8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菱形 3"/>
          <p:cNvSpPr/>
          <p:nvPr/>
        </p:nvSpPr>
        <p:spPr>
          <a:xfrm>
            <a:off x="2339238" y="2620930"/>
            <a:ext cx="1404609" cy="1404609"/>
          </a:xfrm>
          <a:prstGeom prst="diamond">
            <a:avLst/>
          </a:prstGeom>
          <a:solidFill>
            <a:srgbClr val="2F7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菱形 4"/>
          <p:cNvSpPr/>
          <p:nvPr/>
        </p:nvSpPr>
        <p:spPr>
          <a:xfrm>
            <a:off x="10620733" y="2587845"/>
            <a:ext cx="1404609" cy="1404609"/>
          </a:xfrm>
          <a:prstGeom prst="diamond">
            <a:avLst/>
          </a:prstGeom>
          <a:solidFill>
            <a:srgbClr val="2F7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2770703" y="2042090"/>
            <a:ext cx="1333812" cy="2524203"/>
            <a:chOff x="1357598" y="1220436"/>
            <a:chExt cx="1491916" cy="2823411"/>
          </a:xfrm>
        </p:grpSpPr>
        <p:cxnSp>
          <p:nvCxnSpPr>
            <p:cNvPr id="7" name="直線接點 6"/>
            <p:cNvCxnSpPr/>
            <p:nvPr/>
          </p:nvCxnSpPr>
          <p:spPr>
            <a:xfrm>
              <a:off x="1357598" y="1220436"/>
              <a:ext cx="1491916" cy="1422717"/>
            </a:xfrm>
            <a:prstGeom prst="line">
              <a:avLst/>
            </a:prstGeom>
            <a:ln w="57150">
              <a:solidFill>
                <a:srgbClr val="2F7A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 flipH="1">
              <a:off x="1389682" y="2616100"/>
              <a:ext cx="1440726" cy="1427747"/>
            </a:xfrm>
            <a:prstGeom prst="line">
              <a:avLst/>
            </a:prstGeom>
            <a:ln w="57150">
              <a:solidFill>
                <a:srgbClr val="2F7A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群組 8"/>
          <p:cNvGrpSpPr/>
          <p:nvPr/>
        </p:nvGrpSpPr>
        <p:grpSpPr>
          <a:xfrm>
            <a:off x="3762040" y="1694905"/>
            <a:ext cx="3243523" cy="3243523"/>
            <a:chOff x="3831000" y="1383413"/>
            <a:chExt cx="3627995" cy="3627995"/>
          </a:xfrm>
          <a:solidFill>
            <a:srgbClr val="2F7A8E"/>
          </a:solidFill>
        </p:grpSpPr>
        <p:sp>
          <p:nvSpPr>
            <p:cNvPr id="10" name="菱形 9"/>
            <p:cNvSpPr/>
            <p:nvPr/>
          </p:nvSpPr>
          <p:spPr>
            <a:xfrm>
              <a:off x="3831000" y="1383413"/>
              <a:ext cx="3627995" cy="3627995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4055588" y="1619741"/>
              <a:ext cx="3155337" cy="3155337"/>
            </a:xfrm>
            <a:prstGeom prst="diamond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7360129" y="1672509"/>
            <a:ext cx="3243523" cy="3243523"/>
            <a:chOff x="3831000" y="1383413"/>
            <a:chExt cx="3627995" cy="3627995"/>
          </a:xfrm>
          <a:solidFill>
            <a:srgbClr val="2F7A8E"/>
          </a:solidFill>
        </p:grpSpPr>
        <p:sp>
          <p:nvSpPr>
            <p:cNvPr id="13" name="菱形 12"/>
            <p:cNvSpPr/>
            <p:nvPr/>
          </p:nvSpPr>
          <p:spPr>
            <a:xfrm>
              <a:off x="3831000" y="1383413"/>
              <a:ext cx="3627995" cy="3627995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菱形 13"/>
            <p:cNvSpPr/>
            <p:nvPr/>
          </p:nvSpPr>
          <p:spPr>
            <a:xfrm>
              <a:off x="4055588" y="1619741"/>
              <a:ext cx="3155337" cy="3155337"/>
            </a:xfrm>
            <a:prstGeom prst="diamond">
              <a:avLst/>
            </a:prstGeom>
            <a:grp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 flipH="1">
            <a:off x="10416946" y="2027748"/>
            <a:ext cx="1333812" cy="2524203"/>
            <a:chOff x="1357598" y="1220436"/>
            <a:chExt cx="1491916" cy="2823411"/>
          </a:xfrm>
        </p:grpSpPr>
        <p:cxnSp>
          <p:nvCxnSpPr>
            <p:cNvPr id="16" name="直線接點 15"/>
            <p:cNvCxnSpPr/>
            <p:nvPr/>
          </p:nvCxnSpPr>
          <p:spPr>
            <a:xfrm>
              <a:off x="1357598" y="1220436"/>
              <a:ext cx="1491916" cy="1422717"/>
            </a:xfrm>
            <a:prstGeom prst="line">
              <a:avLst/>
            </a:prstGeom>
            <a:ln w="57150">
              <a:solidFill>
                <a:srgbClr val="2F7A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flipH="1">
              <a:off x="1389682" y="2616100"/>
              <a:ext cx="1440726" cy="1427747"/>
            </a:xfrm>
            <a:prstGeom prst="line">
              <a:avLst/>
            </a:prstGeom>
            <a:ln w="57150">
              <a:solidFill>
                <a:srgbClr val="2F7A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菱形 17"/>
          <p:cNvSpPr/>
          <p:nvPr/>
        </p:nvSpPr>
        <p:spPr>
          <a:xfrm>
            <a:off x="5931856" y="2089701"/>
            <a:ext cx="2409140" cy="2409140"/>
          </a:xfrm>
          <a:prstGeom prst="diamond">
            <a:avLst/>
          </a:prstGeom>
          <a:solidFill>
            <a:srgbClr val="2F7A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 flipH="1">
            <a:off x="3539657" y="1778433"/>
            <a:ext cx="1630983" cy="3086592"/>
            <a:chOff x="1357598" y="1220436"/>
            <a:chExt cx="1491916" cy="2823411"/>
          </a:xfrm>
        </p:grpSpPr>
        <p:cxnSp>
          <p:nvCxnSpPr>
            <p:cNvPr id="20" name="直線接點 19"/>
            <p:cNvCxnSpPr/>
            <p:nvPr/>
          </p:nvCxnSpPr>
          <p:spPr>
            <a:xfrm>
              <a:off x="1357598" y="1220436"/>
              <a:ext cx="1491916" cy="1422717"/>
            </a:xfrm>
            <a:prstGeom prst="line">
              <a:avLst/>
            </a:prstGeom>
            <a:ln w="57150">
              <a:solidFill>
                <a:srgbClr val="2F7A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flipH="1">
              <a:off x="1389682" y="2616100"/>
              <a:ext cx="1440726" cy="1427747"/>
            </a:xfrm>
            <a:prstGeom prst="line">
              <a:avLst/>
            </a:prstGeom>
            <a:ln w="57150">
              <a:solidFill>
                <a:srgbClr val="2F7A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群組 21"/>
          <p:cNvGrpSpPr/>
          <p:nvPr/>
        </p:nvGrpSpPr>
        <p:grpSpPr>
          <a:xfrm>
            <a:off x="9159620" y="1750973"/>
            <a:ext cx="1630983" cy="3086592"/>
            <a:chOff x="1357598" y="1220436"/>
            <a:chExt cx="1491916" cy="2823411"/>
          </a:xfrm>
        </p:grpSpPr>
        <p:cxnSp>
          <p:nvCxnSpPr>
            <p:cNvPr id="23" name="直線接點 22"/>
            <p:cNvCxnSpPr/>
            <p:nvPr/>
          </p:nvCxnSpPr>
          <p:spPr>
            <a:xfrm>
              <a:off x="1357598" y="1220436"/>
              <a:ext cx="1491916" cy="1422717"/>
            </a:xfrm>
            <a:prstGeom prst="line">
              <a:avLst/>
            </a:prstGeom>
            <a:ln w="57150">
              <a:solidFill>
                <a:srgbClr val="2F7A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 flipH="1">
              <a:off x="1389682" y="2616100"/>
              <a:ext cx="1440726" cy="1427747"/>
            </a:xfrm>
            <a:prstGeom prst="line">
              <a:avLst/>
            </a:prstGeom>
            <a:ln w="57150">
              <a:solidFill>
                <a:srgbClr val="2F7A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字方塊 24"/>
          <p:cNvSpPr txBox="1"/>
          <p:nvPr/>
        </p:nvSpPr>
        <p:spPr>
          <a:xfrm>
            <a:off x="4348028" y="2878727"/>
            <a:ext cx="61853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b="1" spc="-3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謝謝聆聽，恭請指教</a:t>
            </a:r>
            <a:endParaRPr lang="zh-TW" altLang="en-US" sz="5000" b="1" spc="-3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72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3432215" y="299328"/>
            <a:ext cx="1239672" cy="839826"/>
            <a:chOff x="3702628" y="299425"/>
            <a:chExt cx="1239672" cy="839826"/>
          </a:xfrm>
          <a:solidFill>
            <a:srgbClr val="2F7A8E"/>
          </a:solidFill>
        </p:grpSpPr>
        <p:sp>
          <p:nvSpPr>
            <p:cNvPr id="2" name="菱形 1"/>
            <p:cNvSpPr/>
            <p:nvPr/>
          </p:nvSpPr>
          <p:spPr>
            <a:xfrm>
              <a:off x="3702628" y="542308"/>
              <a:ext cx="363687" cy="363687"/>
            </a:xfrm>
            <a:prstGeom prst="diamond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3832604" y="326332"/>
              <a:ext cx="415335" cy="786010"/>
              <a:chOff x="1357598" y="1220436"/>
              <a:chExt cx="1491916" cy="2823411"/>
            </a:xfrm>
            <a:grpFill/>
          </p:grpSpPr>
          <p:cxnSp>
            <p:nvCxnSpPr>
              <p:cNvPr id="4" name="直線接點 3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線接點 4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群組 5"/>
            <p:cNvGrpSpPr/>
            <p:nvPr/>
          </p:nvGrpSpPr>
          <p:grpSpPr>
            <a:xfrm>
              <a:off x="4102474" y="299425"/>
              <a:ext cx="839826" cy="839826"/>
              <a:chOff x="3831000" y="1383413"/>
              <a:chExt cx="3627995" cy="3627995"/>
            </a:xfrm>
            <a:grpFill/>
          </p:grpSpPr>
          <p:sp>
            <p:nvSpPr>
              <p:cNvPr id="7" name="菱形 6"/>
              <p:cNvSpPr/>
              <p:nvPr/>
            </p:nvSpPr>
            <p:spPr>
              <a:xfrm>
                <a:off x="3831000" y="1383413"/>
                <a:ext cx="3627995" cy="3627995"/>
              </a:xfrm>
              <a:prstGeom prst="diamond">
                <a:avLst/>
              </a:prstGeom>
              <a:grpFill/>
              <a:ln>
                <a:solidFill>
                  <a:srgbClr val="2F7A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菱形 7"/>
              <p:cNvSpPr/>
              <p:nvPr/>
            </p:nvSpPr>
            <p:spPr>
              <a:xfrm>
                <a:off x="4055588" y="1619741"/>
                <a:ext cx="3155337" cy="3155337"/>
              </a:xfrm>
              <a:prstGeom prst="diamond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 flipH="1">
              <a:off x="3978069" y="308871"/>
              <a:ext cx="422300" cy="799193"/>
              <a:chOff x="1357598" y="1220436"/>
              <a:chExt cx="1491916" cy="2823411"/>
            </a:xfrm>
            <a:grpFill/>
          </p:grpSpPr>
          <p:cxnSp>
            <p:nvCxnSpPr>
              <p:cNvPr id="10" name="直線接點 9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矩形 11"/>
          <p:cNvSpPr/>
          <p:nvPr/>
        </p:nvSpPr>
        <p:spPr>
          <a:xfrm>
            <a:off x="-7925" y="686444"/>
            <a:ext cx="3492405" cy="75603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8689877" y="686444"/>
            <a:ext cx="3492000" cy="45719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7491118" y="297302"/>
            <a:ext cx="1234212" cy="839826"/>
            <a:chOff x="7776868" y="297302"/>
            <a:chExt cx="1234212" cy="839826"/>
          </a:xfrm>
          <a:solidFill>
            <a:srgbClr val="2F7A8E"/>
          </a:solidFill>
        </p:grpSpPr>
        <p:sp>
          <p:nvSpPr>
            <p:cNvPr id="13" name="菱形 12"/>
            <p:cNvSpPr/>
            <p:nvPr/>
          </p:nvSpPr>
          <p:spPr>
            <a:xfrm>
              <a:off x="8647393" y="529740"/>
              <a:ext cx="363687" cy="363687"/>
            </a:xfrm>
            <a:prstGeom prst="diamond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4" name="群組 13"/>
            <p:cNvGrpSpPr/>
            <p:nvPr/>
          </p:nvGrpSpPr>
          <p:grpSpPr>
            <a:xfrm>
              <a:off x="8323722" y="327586"/>
              <a:ext cx="415335" cy="786010"/>
              <a:chOff x="1357598" y="1220436"/>
              <a:chExt cx="1491916" cy="2823411"/>
            </a:xfrm>
            <a:grpFill/>
          </p:grpSpPr>
          <p:cxnSp>
            <p:nvCxnSpPr>
              <p:cNvPr id="15" name="直線接點 14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群組 19"/>
            <p:cNvGrpSpPr/>
            <p:nvPr/>
          </p:nvGrpSpPr>
          <p:grpSpPr>
            <a:xfrm flipH="1">
              <a:off x="8465480" y="316528"/>
              <a:ext cx="422300" cy="799193"/>
              <a:chOff x="1357598" y="1220436"/>
              <a:chExt cx="1491916" cy="2823411"/>
            </a:xfrm>
            <a:grpFill/>
          </p:grpSpPr>
          <p:cxnSp>
            <p:nvCxnSpPr>
              <p:cNvPr id="21" name="直線接點 20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群組 16"/>
            <p:cNvGrpSpPr/>
            <p:nvPr/>
          </p:nvGrpSpPr>
          <p:grpSpPr>
            <a:xfrm>
              <a:off x="7776868" y="297302"/>
              <a:ext cx="839826" cy="839826"/>
              <a:chOff x="3831000" y="1383413"/>
              <a:chExt cx="3627995" cy="3627995"/>
            </a:xfrm>
            <a:grpFill/>
          </p:grpSpPr>
          <p:sp>
            <p:nvSpPr>
              <p:cNvPr id="18" name="菱形 17"/>
              <p:cNvSpPr/>
              <p:nvPr/>
            </p:nvSpPr>
            <p:spPr>
              <a:xfrm>
                <a:off x="3831000" y="1383413"/>
                <a:ext cx="3627995" cy="3627995"/>
              </a:xfrm>
              <a:prstGeom prst="diamond">
                <a:avLst/>
              </a:prstGeom>
              <a:grpFill/>
              <a:ln>
                <a:solidFill>
                  <a:srgbClr val="2F7A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菱形 18"/>
              <p:cNvSpPr/>
              <p:nvPr/>
            </p:nvSpPr>
            <p:spPr>
              <a:xfrm>
                <a:off x="4055588" y="1619741"/>
                <a:ext cx="3155337" cy="3155337"/>
              </a:xfrm>
              <a:prstGeom prst="diamond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7" name="矩形 26"/>
          <p:cNvSpPr/>
          <p:nvPr/>
        </p:nvSpPr>
        <p:spPr>
          <a:xfrm>
            <a:off x="-7925" y="6391276"/>
            <a:ext cx="10933100" cy="276272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1736400" y="6391276"/>
            <a:ext cx="455600" cy="276272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772525" y="6346825"/>
            <a:ext cx="2743200" cy="365125"/>
          </a:xfrm>
        </p:spPr>
        <p:txBody>
          <a:bodyPr/>
          <a:lstStyle/>
          <a:p>
            <a:fld id="{21EED757-5E34-4E02-A4CE-6D4DF33FC191}" type="slidenum">
              <a:rPr lang="zh-TW" altLang="en-US" sz="2000" b="1" smtClean="0">
                <a:solidFill>
                  <a:srgbClr val="2F7A8E"/>
                </a:solidFill>
              </a:rPr>
              <a:t>2</a:t>
            </a:fld>
            <a:endParaRPr lang="zh-TW" altLang="en-US" sz="2000" b="1" dirty="0">
              <a:solidFill>
                <a:srgbClr val="2F7A8E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4673537" y="281999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spc="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問題探討</a:t>
            </a:r>
            <a:endParaRPr lang="zh-TW" altLang="en-US" sz="4800" b="1" spc="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1" name="群組 30"/>
          <p:cNvGrpSpPr/>
          <p:nvPr/>
        </p:nvGrpSpPr>
        <p:grpSpPr>
          <a:xfrm>
            <a:off x="1833118" y="2713074"/>
            <a:ext cx="9291852" cy="1651362"/>
            <a:chOff x="1833118" y="2713074"/>
            <a:chExt cx="9291852" cy="1651362"/>
          </a:xfrm>
        </p:grpSpPr>
        <p:sp>
          <p:nvSpPr>
            <p:cNvPr id="30" name="文字方塊 29"/>
            <p:cNvSpPr txBox="1"/>
            <p:nvPr/>
          </p:nvSpPr>
          <p:spPr>
            <a:xfrm>
              <a:off x="3695574" y="3139085"/>
              <a:ext cx="742939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4400" b="1" dirty="0" smtClean="0">
                  <a:solidFill>
                    <a:srgbClr val="FC5C57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解決</a:t>
              </a:r>
              <a:r>
                <a:rPr kumimoji="1" lang="zh-TW" altLang="en-US" sz="4400" b="1" dirty="0" smtClean="0">
                  <a:solidFill>
                    <a:srgbClr val="2F7A8E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新竹市民安全問題</a:t>
              </a:r>
              <a:endParaRPr kumimoji="1" lang="en-US" altLang="zh-TW" sz="4400" b="1" dirty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118" y="2713074"/>
              <a:ext cx="1651362" cy="16513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867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橢圓 25"/>
          <p:cNvSpPr/>
          <p:nvPr/>
        </p:nvSpPr>
        <p:spPr>
          <a:xfrm>
            <a:off x="-2297241" y="1056532"/>
            <a:ext cx="4957637" cy="4957637"/>
          </a:xfrm>
          <a:prstGeom prst="ellipse">
            <a:avLst/>
          </a:prstGeom>
          <a:solidFill>
            <a:srgbClr val="2F7A8E"/>
          </a:solidFill>
          <a:ln>
            <a:solidFill>
              <a:srgbClr val="2F7A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4" name="群組 23"/>
          <p:cNvGrpSpPr/>
          <p:nvPr/>
        </p:nvGrpSpPr>
        <p:grpSpPr>
          <a:xfrm>
            <a:off x="3432215" y="299328"/>
            <a:ext cx="1239672" cy="839826"/>
            <a:chOff x="3702628" y="299425"/>
            <a:chExt cx="1239672" cy="839826"/>
          </a:xfrm>
          <a:solidFill>
            <a:srgbClr val="2F7A8E"/>
          </a:solidFill>
        </p:grpSpPr>
        <p:sp>
          <p:nvSpPr>
            <p:cNvPr id="2" name="菱形 1"/>
            <p:cNvSpPr/>
            <p:nvPr/>
          </p:nvSpPr>
          <p:spPr>
            <a:xfrm>
              <a:off x="3702628" y="542308"/>
              <a:ext cx="363687" cy="363687"/>
            </a:xfrm>
            <a:prstGeom prst="diamond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3832604" y="326332"/>
              <a:ext cx="415335" cy="786010"/>
              <a:chOff x="1357598" y="1220436"/>
              <a:chExt cx="1491916" cy="2823411"/>
            </a:xfrm>
            <a:grpFill/>
          </p:grpSpPr>
          <p:cxnSp>
            <p:nvCxnSpPr>
              <p:cNvPr id="4" name="直線接點 3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線接點 4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群組 5"/>
            <p:cNvGrpSpPr/>
            <p:nvPr/>
          </p:nvGrpSpPr>
          <p:grpSpPr>
            <a:xfrm>
              <a:off x="4102474" y="299425"/>
              <a:ext cx="839826" cy="839826"/>
              <a:chOff x="3831000" y="1383413"/>
              <a:chExt cx="3627995" cy="3627995"/>
            </a:xfrm>
            <a:grpFill/>
          </p:grpSpPr>
          <p:sp>
            <p:nvSpPr>
              <p:cNvPr id="7" name="菱形 6"/>
              <p:cNvSpPr/>
              <p:nvPr/>
            </p:nvSpPr>
            <p:spPr>
              <a:xfrm>
                <a:off x="3831000" y="1383413"/>
                <a:ext cx="3627995" cy="3627995"/>
              </a:xfrm>
              <a:prstGeom prst="diamond">
                <a:avLst/>
              </a:prstGeom>
              <a:grpFill/>
              <a:ln>
                <a:solidFill>
                  <a:srgbClr val="2F7A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菱形 7"/>
              <p:cNvSpPr/>
              <p:nvPr/>
            </p:nvSpPr>
            <p:spPr>
              <a:xfrm>
                <a:off x="4055588" y="1619741"/>
                <a:ext cx="3155337" cy="3155337"/>
              </a:xfrm>
              <a:prstGeom prst="diamond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 flipH="1">
              <a:off x="3978069" y="308871"/>
              <a:ext cx="422300" cy="799193"/>
              <a:chOff x="1357598" y="1220436"/>
              <a:chExt cx="1491916" cy="2823411"/>
            </a:xfrm>
            <a:grpFill/>
          </p:grpSpPr>
          <p:cxnSp>
            <p:nvCxnSpPr>
              <p:cNvPr id="10" name="直線接點 9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矩形 11"/>
          <p:cNvSpPr/>
          <p:nvPr/>
        </p:nvSpPr>
        <p:spPr>
          <a:xfrm>
            <a:off x="-7925" y="686444"/>
            <a:ext cx="3492405" cy="75603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8689877" y="686444"/>
            <a:ext cx="3492000" cy="45719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7491118" y="297302"/>
            <a:ext cx="1234212" cy="839826"/>
            <a:chOff x="7776868" y="297302"/>
            <a:chExt cx="1234212" cy="839826"/>
          </a:xfrm>
          <a:solidFill>
            <a:srgbClr val="2F7A8E"/>
          </a:solidFill>
        </p:grpSpPr>
        <p:sp>
          <p:nvSpPr>
            <p:cNvPr id="13" name="菱形 12"/>
            <p:cNvSpPr/>
            <p:nvPr/>
          </p:nvSpPr>
          <p:spPr>
            <a:xfrm>
              <a:off x="8647393" y="529740"/>
              <a:ext cx="363687" cy="363687"/>
            </a:xfrm>
            <a:prstGeom prst="diamond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4" name="群組 13"/>
            <p:cNvGrpSpPr/>
            <p:nvPr/>
          </p:nvGrpSpPr>
          <p:grpSpPr>
            <a:xfrm>
              <a:off x="8323722" y="327586"/>
              <a:ext cx="415335" cy="786010"/>
              <a:chOff x="1357598" y="1220436"/>
              <a:chExt cx="1491916" cy="2823411"/>
            </a:xfrm>
            <a:grpFill/>
          </p:grpSpPr>
          <p:cxnSp>
            <p:nvCxnSpPr>
              <p:cNvPr id="15" name="直線接點 14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群組 19"/>
            <p:cNvGrpSpPr/>
            <p:nvPr/>
          </p:nvGrpSpPr>
          <p:grpSpPr>
            <a:xfrm flipH="1">
              <a:off x="8465480" y="316528"/>
              <a:ext cx="422300" cy="799193"/>
              <a:chOff x="1357598" y="1220436"/>
              <a:chExt cx="1491916" cy="2823411"/>
            </a:xfrm>
            <a:grpFill/>
          </p:grpSpPr>
          <p:cxnSp>
            <p:nvCxnSpPr>
              <p:cNvPr id="21" name="直線接點 20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群組 16"/>
            <p:cNvGrpSpPr/>
            <p:nvPr/>
          </p:nvGrpSpPr>
          <p:grpSpPr>
            <a:xfrm>
              <a:off x="7776868" y="297302"/>
              <a:ext cx="839826" cy="839826"/>
              <a:chOff x="3831000" y="1383413"/>
              <a:chExt cx="3627995" cy="3627995"/>
            </a:xfrm>
            <a:grpFill/>
          </p:grpSpPr>
          <p:sp>
            <p:nvSpPr>
              <p:cNvPr id="18" name="菱形 17"/>
              <p:cNvSpPr/>
              <p:nvPr/>
            </p:nvSpPr>
            <p:spPr>
              <a:xfrm>
                <a:off x="3831000" y="1383413"/>
                <a:ext cx="3627995" cy="3627995"/>
              </a:xfrm>
              <a:prstGeom prst="diamond">
                <a:avLst/>
              </a:prstGeom>
              <a:grpFill/>
              <a:ln>
                <a:solidFill>
                  <a:srgbClr val="2F7A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菱形 18"/>
              <p:cNvSpPr/>
              <p:nvPr/>
            </p:nvSpPr>
            <p:spPr>
              <a:xfrm>
                <a:off x="4055588" y="1619741"/>
                <a:ext cx="3155337" cy="3155337"/>
              </a:xfrm>
              <a:prstGeom prst="diamond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7" name="矩形 26"/>
          <p:cNvSpPr/>
          <p:nvPr/>
        </p:nvSpPr>
        <p:spPr>
          <a:xfrm>
            <a:off x="-7925" y="6391276"/>
            <a:ext cx="10933100" cy="276272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1736400" y="6391276"/>
            <a:ext cx="455600" cy="276272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772525" y="6346825"/>
            <a:ext cx="2743200" cy="365125"/>
          </a:xfrm>
        </p:spPr>
        <p:txBody>
          <a:bodyPr/>
          <a:lstStyle/>
          <a:p>
            <a:fld id="{21EED757-5E34-4E02-A4CE-6D4DF33FC191}" type="slidenum">
              <a:rPr lang="zh-TW" altLang="en-US" sz="2000" b="1" smtClean="0">
                <a:solidFill>
                  <a:srgbClr val="2F7A8E"/>
                </a:solidFill>
              </a:rPr>
              <a:t>3</a:t>
            </a:fld>
            <a:endParaRPr lang="zh-TW" altLang="en-US" sz="2000" b="1" dirty="0">
              <a:solidFill>
                <a:srgbClr val="2F7A8E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4673537" y="281999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spc="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系統特色</a:t>
            </a:r>
            <a:endParaRPr lang="zh-TW" altLang="en-US" sz="4800" b="1" spc="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-497637" y="2289899"/>
            <a:ext cx="3221787" cy="697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9150" y="237720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安全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指數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0712" y="314562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安全警示點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9150" y="382674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安全路線規劃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9" name="群組 58"/>
          <p:cNvGrpSpPr/>
          <p:nvPr/>
        </p:nvGrpSpPr>
        <p:grpSpPr>
          <a:xfrm>
            <a:off x="3470154" y="4781690"/>
            <a:ext cx="1254714" cy="1660716"/>
            <a:chOff x="2812562" y="3773188"/>
            <a:chExt cx="1440000" cy="1905957"/>
          </a:xfrm>
        </p:grpSpPr>
        <p:sp>
          <p:nvSpPr>
            <p:cNvPr id="60" name="文字方塊 59"/>
            <p:cNvSpPr txBox="1"/>
            <p:nvPr/>
          </p:nvSpPr>
          <p:spPr>
            <a:xfrm>
              <a:off x="3099261" y="5219950"/>
              <a:ext cx="983572" cy="459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2000" b="1" dirty="0" smtClean="0">
                  <a:latin typeface="Microsoft JhengHei" charset="-120"/>
                  <a:ea typeface="Microsoft JhengHei" charset="-120"/>
                  <a:cs typeface="Microsoft JhengHei" charset="-120"/>
                </a:rPr>
                <a:t>警消</a:t>
              </a:r>
              <a:endParaRPr kumimoji="1" lang="zh-TW" altLang="en-US" sz="2000" b="1" dirty="0"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pic>
          <p:nvPicPr>
            <p:cNvPr id="61" name="圖片 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2562" y="3773188"/>
              <a:ext cx="1440000" cy="1440000"/>
            </a:xfrm>
            <a:prstGeom prst="rect">
              <a:avLst/>
            </a:prstGeom>
          </p:spPr>
        </p:pic>
      </p:grpSp>
      <p:grpSp>
        <p:nvGrpSpPr>
          <p:cNvPr id="62" name="群組 61"/>
          <p:cNvGrpSpPr/>
          <p:nvPr/>
        </p:nvGrpSpPr>
        <p:grpSpPr>
          <a:xfrm>
            <a:off x="3443734" y="1269350"/>
            <a:ext cx="1341926" cy="1867018"/>
            <a:chOff x="2812562" y="1226915"/>
            <a:chExt cx="1440000" cy="2003468"/>
          </a:xfrm>
        </p:grpSpPr>
        <p:sp>
          <p:nvSpPr>
            <p:cNvPr id="63" name="文字方塊 62"/>
            <p:cNvSpPr txBox="1"/>
            <p:nvPr/>
          </p:nvSpPr>
          <p:spPr>
            <a:xfrm>
              <a:off x="3143558" y="2732249"/>
              <a:ext cx="983572" cy="498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2000" b="1" dirty="0" smtClean="0">
                  <a:latin typeface="Microsoft JhengHei" charset="-120"/>
                  <a:ea typeface="Microsoft JhengHei" charset="-120"/>
                  <a:cs typeface="Microsoft JhengHei" charset="-120"/>
                </a:rPr>
                <a:t>犯罪</a:t>
              </a:r>
              <a:endParaRPr kumimoji="1" lang="en-US" altLang="zh-TW" sz="2000" b="1" dirty="0" smtClean="0"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pic>
          <p:nvPicPr>
            <p:cNvPr id="64" name="圖片 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2562" y="1226915"/>
              <a:ext cx="1440000" cy="1440000"/>
            </a:xfrm>
            <a:prstGeom prst="rect">
              <a:avLst/>
            </a:prstGeom>
          </p:spPr>
        </p:pic>
      </p:grpSp>
      <p:grpSp>
        <p:nvGrpSpPr>
          <p:cNvPr id="66" name="群組 65"/>
          <p:cNvGrpSpPr/>
          <p:nvPr/>
        </p:nvGrpSpPr>
        <p:grpSpPr>
          <a:xfrm>
            <a:off x="3470154" y="3123749"/>
            <a:ext cx="1237576" cy="1644510"/>
            <a:chOff x="7847868" y="1277425"/>
            <a:chExt cx="1440000" cy="1913494"/>
          </a:xfrm>
        </p:grpSpPr>
        <p:sp>
          <p:nvSpPr>
            <p:cNvPr id="67" name="文字方塊 66"/>
            <p:cNvSpPr txBox="1"/>
            <p:nvPr/>
          </p:nvSpPr>
          <p:spPr>
            <a:xfrm>
              <a:off x="8194650" y="2720888"/>
              <a:ext cx="983572" cy="470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2000" b="1" dirty="0" smtClean="0">
                  <a:latin typeface="Microsoft JhengHei" charset="-120"/>
                  <a:ea typeface="Microsoft JhengHei" charset="-120"/>
                  <a:cs typeface="Microsoft JhengHei" charset="-120"/>
                </a:rPr>
                <a:t>交通</a:t>
              </a:r>
              <a:endParaRPr kumimoji="1" lang="zh-TW" altLang="en-US" sz="2000" b="1" dirty="0"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pic>
          <p:nvPicPr>
            <p:cNvPr id="68" name="圖片 6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868" y="1277425"/>
              <a:ext cx="1440000" cy="1440000"/>
            </a:xfrm>
            <a:prstGeom prst="rect">
              <a:avLst/>
            </a:prstGeom>
          </p:spPr>
        </p:pic>
      </p:grpSp>
      <p:sp>
        <p:nvSpPr>
          <p:cNvPr id="69" name="文字方塊 68"/>
          <p:cNvSpPr txBox="1"/>
          <p:nvPr/>
        </p:nvSpPr>
        <p:spPr>
          <a:xfrm>
            <a:off x="4825557" y="1582026"/>
            <a:ext cx="4770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Microsoft JhengHei" charset="-120"/>
                <a:ea typeface="Microsoft JhengHei" charset="-120"/>
                <a:cs typeface="Microsoft JhengHei" charset="-120"/>
              </a:rPr>
              <a:t>婦幼安全警示地點</a:t>
            </a:r>
          </a:p>
          <a:p>
            <a:r>
              <a:rPr lang="zh-TW" altLang="en-US" sz="2400" b="1" dirty="0">
                <a:latin typeface="Microsoft JhengHei" charset="-120"/>
                <a:ea typeface="Microsoft JhengHei" charset="-120"/>
                <a:cs typeface="Microsoft JhengHei" charset="-120"/>
              </a:rPr>
              <a:t>新竹市錄影監視系統設置地點</a:t>
            </a:r>
          </a:p>
        </p:txBody>
      </p:sp>
      <p:sp>
        <p:nvSpPr>
          <p:cNvPr id="70" name="文字方塊 69"/>
          <p:cNvSpPr txBox="1"/>
          <p:nvPr/>
        </p:nvSpPr>
        <p:spPr>
          <a:xfrm>
            <a:off x="4835027" y="3523123"/>
            <a:ext cx="738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Microsoft JhengHei" charset="-120"/>
                <a:ea typeface="Microsoft JhengHei" charset="-120"/>
                <a:cs typeface="Microsoft JhengHei" charset="-120"/>
              </a:rPr>
              <a:t>新竹市載運砂石大貨</a:t>
            </a:r>
            <a:r>
              <a:rPr lang="en-US" altLang="zh-TW" sz="2400" b="1" dirty="0">
                <a:latin typeface="Microsoft JhengHei" charset="-120"/>
                <a:ea typeface="Microsoft JhengHei" charset="-120"/>
                <a:cs typeface="Microsoft JhengHei" charset="-120"/>
              </a:rPr>
              <a:t>(</a:t>
            </a:r>
            <a:r>
              <a:rPr lang="zh-TW" altLang="en-US" sz="2400" b="1" dirty="0">
                <a:latin typeface="Microsoft JhengHei" charset="-120"/>
                <a:ea typeface="Microsoft JhengHei" charset="-120"/>
                <a:cs typeface="Microsoft JhengHei" charset="-120"/>
              </a:rPr>
              <a:t>拖</a:t>
            </a:r>
            <a:r>
              <a:rPr lang="en-US" altLang="zh-TW" sz="2400" b="1" dirty="0"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  <a:r>
              <a:rPr lang="zh-TW" altLang="en-US" sz="24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車市區</a:t>
            </a:r>
            <a:r>
              <a:rPr lang="zh-TW" altLang="en-US" sz="2400" b="1" dirty="0">
                <a:latin typeface="Microsoft JhengHei" charset="-120"/>
                <a:ea typeface="Microsoft JhengHei" charset="-120"/>
                <a:cs typeface="Microsoft JhengHei" charset="-120"/>
              </a:rPr>
              <a:t>開放行駛</a:t>
            </a:r>
            <a:r>
              <a:rPr lang="zh-TW" altLang="en-US" sz="2400" b="1" dirty="0" smtClean="0">
                <a:latin typeface="Microsoft JhengHei" charset="-120"/>
                <a:ea typeface="Microsoft JhengHei" charset="-120"/>
                <a:cs typeface="Microsoft JhengHei" charset="-120"/>
              </a:rPr>
              <a:t>路線</a:t>
            </a:r>
            <a:endParaRPr lang="en-US" altLang="zh-TW" sz="2400" b="1" dirty="0" smtClean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4835027" y="4993548"/>
            <a:ext cx="6743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Microsoft JhengHei" charset="-120"/>
                <a:ea typeface="Microsoft JhengHei" charset="-120"/>
                <a:cs typeface="Microsoft JhengHei" charset="-120"/>
              </a:rPr>
              <a:t>新竹市消防局消防分隊駐地位置座標</a:t>
            </a:r>
          </a:p>
          <a:p>
            <a:r>
              <a:rPr lang="zh-TW" altLang="en-US" sz="2400" b="1" dirty="0">
                <a:latin typeface="Microsoft JhengHei" charset="-120"/>
                <a:ea typeface="Microsoft JhengHei" charset="-120"/>
                <a:cs typeface="Microsoft JhengHei" charset="-120"/>
              </a:rPr>
              <a:t>新竹市警察機關資料</a:t>
            </a:r>
          </a:p>
        </p:txBody>
      </p:sp>
    </p:spTree>
    <p:extLst>
      <p:ext uri="{BB962C8B-B14F-4D97-AF65-F5344CB8AC3E}">
        <p14:creationId xmlns:p14="http://schemas.microsoft.com/office/powerpoint/2010/main" val="10022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橢圓 25"/>
          <p:cNvSpPr/>
          <p:nvPr/>
        </p:nvSpPr>
        <p:spPr>
          <a:xfrm>
            <a:off x="-2297241" y="1056532"/>
            <a:ext cx="4957637" cy="4957637"/>
          </a:xfrm>
          <a:prstGeom prst="ellipse">
            <a:avLst/>
          </a:prstGeom>
          <a:solidFill>
            <a:srgbClr val="2F7A8E"/>
          </a:solidFill>
          <a:ln>
            <a:solidFill>
              <a:srgbClr val="2F7A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4" name="群組 23"/>
          <p:cNvGrpSpPr/>
          <p:nvPr/>
        </p:nvGrpSpPr>
        <p:grpSpPr>
          <a:xfrm>
            <a:off x="3432215" y="299328"/>
            <a:ext cx="1239672" cy="839826"/>
            <a:chOff x="3702628" y="299425"/>
            <a:chExt cx="1239672" cy="839826"/>
          </a:xfrm>
          <a:solidFill>
            <a:srgbClr val="2F7A8E"/>
          </a:solidFill>
        </p:grpSpPr>
        <p:sp>
          <p:nvSpPr>
            <p:cNvPr id="2" name="菱形 1"/>
            <p:cNvSpPr/>
            <p:nvPr/>
          </p:nvSpPr>
          <p:spPr>
            <a:xfrm>
              <a:off x="3702628" y="542308"/>
              <a:ext cx="363687" cy="363687"/>
            </a:xfrm>
            <a:prstGeom prst="diamond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3832604" y="326332"/>
              <a:ext cx="415335" cy="786010"/>
              <a:chOff x="1357598" y="1220436"/>
              <a:chExt cx="1491916" cy="2823411"/>
            </a:xfrm>
            <a:grpFill/>
          </p:grpSpPr>
          <p:cxnSp>
            <p:nvCxnSpPr>
              <p:cNvPr id="4" name="直線接點 3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線接點 4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群組 5"/>
            <p:cNvGrpSpPr/>
            <p:nvPr/>
          </p:nvGrpSpPr>
          <p:grpSpPr>
            <a:xfrm>
              <a:off x="4102474" y="299425"/>
              <a:ext cx="839826" cy="839826"/>
              <a:chOff x="3831000" y="1383413"/>
              <a:chExt cx="3627995" cy="3627995"/>
            </a:xfrm>
            <a:grpFill/>
          </p:grpSpPr>
          <p:sp>
            <p:nvSpPr>
              <p:cNvPr id="7" name="菱形 6"/>
              <p:cNvSpPr/>
              <p:nvPr/>
            </p:nvSpPr>
            <p:spPr>
              <a:xfrm>
                <a:off x="3831000" y="1383413"/>
                <a:ext cx="3627995" cy="3627995"/>
              </a:xfrm>
              <a:prstGeom prst="diamond">
                <a:avLst/>
              </a:prstGeom>
              <a:grpFill/>
              <a:ln>
                <a:solidFill>
                  <a:srgbClr val="2F7A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菱形 7"/>
              <p:cNvSpPr/>
              <p:nvPr/>
            </p:nvSpPr>
            <p:spPr>
              <a:xfrm>
                <a:off x="4055588" y="1619741"/>
                <a:ext cx="3155337" cy="3155337"/>
              </a:xfrm>
              <a:prstGeom prst="diamond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 flipH="1">
              <a:off x="3978069" y="308871"/>
              <a:ext cx="422300" cy="799193"/>
              <a:chOff x="1357598" y="1220436"/>
              <a:chExt cx="1491916" cy="2823411"/>
            </a:xfrm>
            <a:grpFill/>
          </p:grpSpPr>
          <p:cxnSp>
            <p:nvCxnSpPr>
              <p:cNvPr id="10" name="直線接點 9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矩形 11"/>
          <p:cNvSpPr/>
          <p:nvPr/>
        </p:nvSpPr>
        <p:spPr>
          <a:xfrm>
            <a:off x="-7925" y="686444"/>
            <a:ext cx="3492405" cy="75603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8689877" y="686444"/>
            <a:ext cx="3492000" cy="45719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7491118" y="297302"/>
            <a:ext cx="1234212" cy="839826"/>
            <a:chOff x="7776868" y="297302"/>
            <a:chExt cx="1234212" cy="839826"/>
          </a:xfrm>
          <a:solidFill>
            <a:srgbClr val="2F7A8E"/>
          </a:solidFill>
        </p:grpSpPr>
        <p:sp>
          <p:nvSpPr>
            <p:cNvPr id="13" name="菱形 12"/>
            <p:cNvSpPr/>
            <p:nvPr/>
          </p:nvSpPr>
          <p:spPr>
            <a:xfrm>
              <a:off x="8647393" y="529740"/>
              <a:ext cx="363687" cy="363687"/>
            </a:xfrm>
            <a:prstGeom prst="diamond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4" name="群組 13"/>
            <p:cNvGrpSpPr/>
            <p:nvPr/>
          </p:nvGrpSpPr>
          <p:grpSpPr>
            <a:xfrm>
              <a:off x="8323722" y="327586"/>
              <a:ext cx="415335" cy="786010"/>
              <a:chOff x="1357598" y="1220436"/>
              <a:chExt cx="1491916" cy="2823411"/>
            </a:xfrm>
            <a:grpFill/>
          </p:grpSpPr>
          <p:cxnSp>
            <p:nvCxnSpPr>
              <p:cNvPr id="15" name="直線接點 14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群組 19"/>
            <p:cNvGrpSpPr/>
            <p:nvPr/>
          </p:nvGrpSpPr>
          <p:grpSpPr>
            <a:xfrm flipH="1">
              <a:off x="8465480" y="316528"/>
              <a:ext cx="422300" cy="799193"/>
              <a:chOff x="1357598" y="1220436"/>
              <a:chExt cx="1491916" cy="2823411"/>
            </a:xfrm>
            <a:grpFill/>
          </p:grpSpPr>
          <p:cxnSp>
            <p:nvCxnSpPr>
              <p:cNvPr id="21" name="直線接點 20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群組 16"/>
            <p:cNvGrpSpPr/>
            <p:nvPr/>
          </p:nvGrpSpPr>
          <p:grpSpPr>
            <a:xfrm>
              <a:off x="7776868" y="297302"/>
              <a:ext cx="839826" cy="839826"/>
              <a:chOff x="3831000" y="1383413"/>
              <a:chExt cx="3627995" cy="3627995"/>
            </a:xfrm>
            <a:grpFill/>
          </p:grpSpPr>
          <p:sp>
            <p:nvSpPr>
              <p:cNvPr id="18" name="菱形 17"/>
              <p:cNvSpPr/>
              <p:nvPr/>
            </p:nvSpPr>
            <p:spPr>
              <a:xfrm>
                <a:off x="3831000" y="1383413"/>
                <a:ext cx="3627995" cy="3627995"/>
              </a:xfrm>
              <a:prstGeom prst="diamond">
                <a:avLst/>
              </a:prstGeom>
              <a:grpFill/>
              <a:ln>
                <a:solidFill>
                  <a:srgbClr val="2F7A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菱形 18"/>
              <p:cNvSpPr/>
              <p:nvPr/>
            </p:nvSpPr>
            <p:spPr>
              <a:xfrm>
                <a:off x="4055588" y="1619741"/>
                <a:ext cx="3155337" cy="3155337"/>
              </a:xfrm>
              <a:prstGeom prst="diamond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7" name="矩形 26"/>
          <p:cNvSpPr/>
          <p:nvPr/>
        </p:nvSpPr>
        <p:spPr>
          <a:xfrm>
            <a:off x="-7925" y="6391276"/>
            <a:ext cx="10933100" cy="276272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1736400" y="6391276"/>
            <a:ext cx="455600" cy="276272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772525" y="6346825"/>
            <a:ext cx="2743200" cy="365125"/>
          </a:xfrm>
        </p:spPr>
        <p:txBody>
          <a:bodyPr/>
          <a:lstStyle/>
          <a:p>
            <a:fld id="{21EED757-5E34-4E02-A4CE-6D4DF33FC191}" type="slidenum">
              <a:rPr lang="zh-TW" altLang="en-US" sz="2000" b="1" smtClean="0">
                <a:solidFill>
                  <a:srgbClr val="2F7A8E"/>
                </a:solidFill>
              </a:rPr>
              <a:t>4</a:t>
            </a:fld>
            <a:endParaRPr lang="zh-TW" altLang="en-US" sz="2000" b="1" dirty="0">
              <a:solidFill>
                <a:srgbClr val="2F7A8E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4673537" y="281999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spc="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系統特色</a:t>
            </a:r>
            <a:endParaRPr lang="zh-TW" altLang="en-US" sz="4800" b="1" spc="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-497637" y="2289899"/>
            <a:ext cx="3221787" cy="697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9150" y="237720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安全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指數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0712" y="314562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安全警示點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9150" y="382674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安全路線規劃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021993" y="1314067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solidFill>
                  <a:srgbClr val="FC5C57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以犯罪安全指數為例</a:t>
            </a:r>
            <a:endParaRPr lang="zh-TW" altLang="en-US" sz="3600" b="1" dirty="0">
              <a:solidFill>
                <a:srgbClr val="FC5C57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399184" y="4787467"/>
            <a:ext cx="828784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spc="600" dirty="0" smtClean="0">
                <a:solidFill>
                  <a:srgbClr val="FC5C57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y</a:t>
            </a:r>
            <a:r>
              <a:rPr lang="zh-TW" altLang="en-US" sz="6000" b="1" spc="600" dirty="0" smtClean="0">
                <a:solidFill>
                  <a:srgbClr val="FC5C57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＝</a:t>
            </a:r>
            <a:r>
              <a:rPr lang="en-US" altLang="zh-TW" sz="6000" b="1" spc="600" dirty="0" smtClean="0">
                <a:solidFill>
                  <a:srgbClr val="FC5C57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w</a:t>
            </a:r>
            <a:r>
              <a:rPr lang="en-US" altLang="zh-TW" sz="6000" b="1" spc="600" baseline="-25000" dirty="0" smtClean="0">
                <a:solidFill>
                  <a:srgbClr val="FC5C57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1</a:t>
            </a:r>
            <a:r>
              <a:rPr lang="en-US" altLang="zh-TW" sz="6000" b="1" spc="600" dirty="0" smtClean="0">
                <a:solidFill>
                  <a:srgbClr val="FC5C57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x</a:t>
            </a:r>
            <a:r>
              <a:rPr lang="en-US" altLang="zh-TW" sz="6000" b="1" spc="600" baseline="-25000" dirty="0" smtClean="0">
                <a:solidFill>
                  <a:srgbClr val="FC5C57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1</a:t>
            </a:r>
            <a:r>
              <a:rPr lang="en-US" altLang="zh-TW" sz="6000" b="1" spc="600" dirty="0" smtClean="0">
                <a:solidFill>
                  <a:srgbClr val="FC5C57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+w</a:t>
            </a:r>
            <a:r>
              <a:rPr lang="en-US" altLang="zh-TW" sz="6000" b="1" spc="600" baseline="-25000" dirty="0" smtClean="0">
                <a:solidFill>
                  <a:srgbClr val="FC5C57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2</a:t>
            </a:r>
            <a:r>
              <a:rPr lang="en-US" altLang="zh-TW" sz="6000" b="1" spc="600" dirty="0" smtClean="0">
                <a:solidFill>
                  <a:srgbClr val="FC5C57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x</a:t>
            </a:r>
            <a:r>
              <a:rPr lang="en-US" altLang="zh-TW" sz="6000" b="1" spc="600" baseline="-25000" dirty="0" smtClean="0">
                <a:solidFill>
                  <a:srgbClr val="FC5C57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2</a:t>
            </a:r>
            <a:r>
              <a:rPr lang="en-US" altLang="zh-TW" sz="6000" b="1" spc="600" dirty="0" smtClean="0">
                <a:solidFill>
                  <a:srgbClr val="FC5C57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-w</a:t>
            </a:r>
            <a:r>
              <a:rPr lang="en-US" altLang="zh-TW" sz="6000" b="1" spc="600" baseline="-25000" dirty="0" smtClean="0">
                <a:solidFill>
                  <a:srgbClr val="FC5C57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3</a:t>
            </a:r>
            <a:r>
              <a:rPr lang="en-US" altLang="zh-TW" sz="6000" b="1" spc="600" dirty="0" smtClean="0">
                <a:solidFill>
                  <a:srgbClr val="FC5C57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x</a:t>
            </a:r>
            <a:r>
              <a:rPr lang="en-US" altLang="zh-TW" sz="6000" b="1" spc="600" baseline="-25000" dirty="0" smtClean="0">
                <a:solidFill>
                  <a:srgbClr val="FC5C57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3</a:t>
            </a:r>
            <a:endParaRPr lang="zh-TW" altLang="en-US" sz="6000" baseline="-25000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144228"/>
              </p:ext>
            </p:extLst>
          </p:nvPr>
        </p:nvGraphicFramePr>
        <p:xfrm>
          <a:off x="3112357" y="2365625"/>
          <a:ext cx="857467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1475"/>
                <a:gridCol w="2318263"/>
                <a:gridCol w="17149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 smtClean="0">
                          <a:ln>
                            <a:noFill/>
                          </a:ln>
                          <a:solidFill>
                            <a:srgbClr val="FC5C57"/>
                          </a:solidFill>
                        </a:rPr>
                        <a:t>X</a:t>
                      </a:r>
                      <a:endParaRPr lang="zh-TW" altLang="en-US" sz="4800" dirty="0">
                        <a:ln>
                          <a:noFill/>
                        </a:ln>
                        <a:solidFill>
                          <a:srgbClr val="FC5C57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2F7A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F7A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F7A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F7A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 smtClean="0">
                          <a:ln>
                            <a:noFill/>
                          </a:ln>
                          <a:solidFill>
                            <a:srgbClr val="FC5C57"/>
                          </a:solidFill>
                        </a:rPr>
                        <a:t>Y</a:t>
                      </a:r>
                      <a:endParaRPr lang="zh-TW" altLang="en-US" sz="4800" dirty="0">
                        <a:ln>
                          <a:noFill/>
                        </a:ln>
                        <a:solidFill>
                          <a:srgbClr val="FC5C57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2F7A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F7A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F7A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F7A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800" dirty="0" smtClean="0">
                          <a:ln>
                            <a:noFill/>
                          </a:ln>
                          <a:solidFill>
                            <a:srgbClr val="FC5C57"/>
                          </a:solidFill>
                        </a:rPr>
                        <a:t>W</a:t>
                      </a:r>
                      <a:endParaRPr lang="zh-TW" altLang="en-US" sz="4800" dirty="0">
                        <a:ln>
                          <a:noFill/>
                        </a:ln>
                        <a:solidFill>
                          <a:srgbClr val="FC5C57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2F7A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F7A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F7A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F7A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TW" sz="2400" b="1" dirty="0" smtClean="0">
                          <a:solidFill>
                            <a:srgbClr val="FC5C57"/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x</a:t>
                      </a:r>
                      <a:r>
                        <a:rPr kumimoji="1" lang="en-US" altLang="zh-TW" sz="2400" b="1" baseline="-25000" dirty="0" smtClean="0">
                          <a:solidFill>
                            <a:srgbClr val="FC5C57"/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1</a:t>
                      </a:r>
                      <a:r>
                        <a:rPr lang="zh-TW" altLang="en-US" sz="2400" b="1" dirty="0" smtClean="0">
                          <a:solidFill>
                            <a:srgbClr val="2F7A8E"/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新竹市警察機關資料</a:t>
                      </a:r>
                      <a:endParaRPr lang="en-US" altLang="zh-TW" sz="2400" b="1" dirty="0" smtClean="0">
                        <a:solidFill>
                          <a:srgbClr val="2F7A8E"/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  <a:p>
                      <a:r>
                        <a:rPr lang="en-US" altLang="zh-TW" sz="2400" b="1" dirty="0" smtClean="0">
                          <a:solidFill>
                            <a:srgbClr val="FC5C57"/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x</a:t>
                      </a:r>
                      <a:r>
                        <a:rPr lang="en-US" altLang="zh-TW" sz="2400" b="1" baseline="-25000" dirty="0" smtClean="0">
                          <a:solidFill>
                            <a:srgbClr val="FC5C57"/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2</a:t>
                      </a:r>
                      <a:r>
                        <a:rPr lang="zh-TW" altLang="en-US" sz="2400" b="1" dirty="0" smtClean="0">
                          <a:solidFill>
                            <a:srgbClr val="2F7A8E"/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新竹市錄影監視系統設置地點</a:t>
                      </a:r>
                      <a:endParaRPr lang="en-US" altLang="zh-TW" sz="2400" b="1" dirty="0" smtClean="0">
                        <a:solidFill>
                          <a:srgbClr val="2F7A8E"/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  <a:p>
                      <a:r>
                        <a:rPr lang="en-US" altLang="zh-TW" sz="2400" b="1" dirty="0" smtClean="0">
                          <a:solidFill>
                            <a:srgbClr val="FC5C57"/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x</a:t>
                      </a:r>
                      <a:r>
                        <a:rPr lang="en-US" altLang="zh-TW" sz="2400" b="1" baseline="-25000" dirty="0" smtClean="0">
                          <a:solidFill>
                            <a:srgbClr val="FC5C57"/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3</a:t>
                      </a:r>
                      <a:r>
                        <a:rPr kumimoji="1" lang="zh-TW" altLang="en-US" sz="2400" b="1" dirty="0" smtClean="0">
                          <a:solidFill>
                            <a:srgbClr val="2F7A8E"/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婦幼安全警示地點</a:t>
                      </a:r>
                      <a:endParaRPr kumimoji="1" lang="zh-TW" altLang="en-US" sz="2400" b="1" baseline="-25000" dirty="0" smtClean="0">
                        <a:solidFill>
                          <a:srgbClr val="FC5C57"/>
                        </a:solidFill>
                        <a:latin typeface="Microsoft JhengHei" charset="-120"/>
                        <a:ea typeface="Microsoft JhengHei" charset="-120"/>
                        <a:cs typeface="Microsoft JhengHei" charset="-120"/>
                      </a:endParaRPr>
                    </a:p>
                    <a:p>
                      <a:endParaRPr lang="zh-TW" altLang="en-US" sz="2400" dirty="0">
                        <a:ln>
                          <a:solidFill>
                            <a:srgbClr val="2F7A8E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2F7A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F7A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F7A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F7A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2400" b="1" dirty="0" smtClean="0">
                          <a:solidFill>
                            <a:srgbClr val="FC5C57"/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y</a:t>
                      </a:r>
                      <a:r>
                        <a:rPr kumimoji="1" lang="zh-TW" altLang="en-US" sz="2400" b="1" dirty="0" smtClean="0">
                          <a:solidFill>
                            <a:srgbClr val="2F7A8E"/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犯罪安全指數</a:t>
                      </a:r>
                    </a:p>
                    <a:p>
                      <a:endParaRPr lang="zh-TW" altLang="en-US" sz="2400" dirty="0">
                        <a:ln>
                          <a:solidFill>
                            <a:srgbClr val="2F7A8E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2F7A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F7A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F7A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F7A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spc="600" dirty="0" smtClean="0">
                          <a:solidFill>
                            <a:srgbClr val="FC5C57"/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w</a:t>
                      </a:r>
                      <a:r>
                        <a:rPr lang="zh-TW" altLang="en-US" sz="2400" b="1" spc="600" dirty="0" smtClean="0">
                          <a:solidFill>
                            <a:srgbClr val="2F7A8E"/>
                          </a:solidFill>
                          <a:latin typeface="Microsoft JhengHei" charset="-120"/>
                          <a:ea typeface="Microsoft JhengHei" charset="-120"/>
                          <a:cs typeface="Microsoft JhengHei" charset="-120"/>
                        </a:rPr>
                        <a:t>權重</a:t>
                      </a:r>
                      <a:endParaRPr lang="zh-TW" altLang="en-US" sz="2400" dirty="0" smtClean="0">
                        <a:solidFill>
                          <a:srgbClr val="2F7A8E"/>
                        </a:solidFill>
                      </a:endParaRPr>
                    </a:p>
                    <a:p>
                      <a:endParaRPr lang="zh-TW" altLang="en-US" sz="2400" dirty="0">
                        <a:ln>
                          <a:solidFill>
                            <a:srgbClr val="2F7A8E"/>
                          </a:solidFill>
                        </a:ln>
                      </a:endParaRPr>
                    </a:p>
                  </a:txBody>
                  <a:tcPr>
                    <a:lnL w="38100" cap="flat" cmpd="sng" algn="ctr">
                      <a:solidFill>
                        <a:srgbClr val="2F7A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F7A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F7A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F7A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04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圖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382" y="2006610"/>
            <a:ext cx="4255892" cy="4007560"/>
          </a:xfrm>
          <a:prstGeom prst="rect">
            <a:avLst/>
          </a:prstGeom>
        </p:spPr>
      </p:pic>
      <p:sp>
        <p:nvSpPr>
          <p:cNvPr id="26" name="橢圓 25"/>
          <p:cNvSpPr/>
          <p:nvPr/>
        </p:nvSpPr>
        <p:spPr>
          <a:xfrm>
            <a:off x="-2297241" y="1056532"/>
            <a:ext cx="4957637" cy="4957637"/>
          </a:xfrm>
          <a:prstGeom prst="ellipse">
            <a:avLst/>
          </a:prstGeom>
          <a:solidFill>
            <a:srgbClr val="2F7A8E"/>
          </a:solidFill>
          <a:ln>
            <a:solidFill>
              <a:srgbClr val="2F7A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4" name="群組 23"/>
          <p:cNvGrpSpPr/>
          <p:nvPr/>
        </p:nvGrpSpPr>
        <p:grpSpPr>
          <a:xfrm>
            <a:off x="3432215" y="299328"/>
            <a:ext cx="1239672" cy="839826"/>
            <a:chOff x="3702628" y="299425"/>
            <a:chExt cx="1239672" cy="839826"/>
          </a:xfrm>
          <a:solidFill>
            <a:srgbClr val="2F7A8E"/>
          </a:solidFill>
        </p:grpSpPr>
        <p:sp>
          <p:nvSpPr>
            <p:cNvPr id="2" name="菱形 1"/>
            <p:cNvSpPr/>
            <p:nvPr/>
          </p:nvSpPr>
          <p:spPr>
            <a:xfrm>
              <a:off x="3702628" y="542308"/>
              <a:ext cx="363687" cy="363687"/>
            </a:xfrm>
            <a:prstGeom prst="diamond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3832604" y="326332"/>
              <a:ext cx="415335" cy="786010"/>
              <a:chOff x="1357598" y="1220436"/>
              <a:chExt cx="1491916" cy="2823411"/>
            </a:xfrm>
            <a:grpFill/>
          </p:grpSpPr>
          <p:cxnSp>
            <p:nvCxnSpPr>
              <p:cNvPr id="4" name="直線接點 3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線接點 4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群組 5"/>
            <p:cNvGrpSpPr/>
            <p:nvPr/>
          </p:nvGrpSpPr>
          <p:grpSpPr>
            <a:xfrm>
              <a:off x="4102474" y="299425"/>
              <a:ext cx="839826" cy="839826"/>
              <a:chOff x="3831000" y="1383413"/>
              <a:chExt cx="3627995" cy="3627995"/>
            </a:xfrm>
            <a:grpFill/>
          </p:grpSpPr>
          <p:sp>
            <p:nvSpPr>
              <p:cNvPr id="7" name="菱形 6"/>
              <p:cNvSpPr/>
              <p:nvPr/>
            </p:nvSpPr>
            <p:spPr>
              <a:xfrm>
                <a:off x="3831000" y="1383413"/>
                <a:ext cx="3627995" cy="3627995"/>
              </a:xfrm>
              <a:prstGeom prst="diamond">
                <a:avLst/>
              </a:prstGeom>
              <a:grpFill/>
              <a:ln>
                <a:solidFill>
                  <a:srgbClr val="2F7A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菱形 7"/>
              <p:cNvSpPr/>
              <p:nvPr/>
            </p:nvSpPr>
            <p:spPr>
              <a:xfrm>
                <a:off x="4055588" y="1619741"/>
                <a:ext cx="3155337" cy="3155337"/>
              </a:xfrm>
              <a:prstGeom prst="diamond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 flipH="1">
              <a:off x="3978069" y="308871"/>
              <a:ext cx="422300" cy="799193"/>
              <a:chOff x="1357598" y="1220436"/>
              <a:chExt cx="1491916" cy="2823411"/>
            </a:xfrm>
            <a:grpFill/>
          </p:grpSpPr>
          <p:cxnSp>
            <p:nvCxnSpPr>
              <p:cNvPr id="10" name="直線接點 9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矩形 11"/>
          <p:cNvSpPr/>
          <p:nvPr/>
        </p:nvSpPr>
        <p:spPr>
          <a:xfrm>
            <a:off x="-7925" y="686444"/>
            <a:ext cx="3492405" cy="75603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8689877" y="686444"/>
            <a:ext cx="3492000" cy="45719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7491118" y="297302"/>
            <a:ext cx="1234212" cy="839826"/>
            <a:chOff x="7776868" y="297302"/>
            <a:chExt cx="1234212" cy="839826"/>
          </a:xfrm>
          <a:solidFill>
            <a:srgbClr val="2F7A8E"/>
          </a:solidFill>
        </p:grpSpPr>
        <p:sp>
          <p:nvSpPr>
            <p:cNvPr id="13" name="菱形 12"/>
            <p:cNvSpPr/>
            <p:nvPr/>
          </p:nvSpPr>
          <p:spPr>
            <a:xfrm>
              <a:off x="8647393" y="529740"/>
              <a:ext cx="363687" cy="363687"/>
            </a:xfrm>
            <a:prstGeom prst="diamond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4" name="群組 13"/>
            <p:cNvGrpSpPr/>
            <p:nvPr/>
          </p:nvGrpSpPr>
          <p:grpSpPr>
            <a:xfrm>
              <a:off x="8323722" y="327586"/>
              <a:ext cx="415335" cy="786010"/>
              <a:chOff x="1357598" y="1220436"/>
              <a:chExt cx="1491916" cy="2823411"/>
            </a:xfrm>
            <a:grpFill/>
          </p:grpSpPr>
          <p:cxnSp>
            <p:nvCxnSpPr>
              <p:cNvPr id="15" name="直線接點 14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群組 19"/>
            <p:cNvGrpSpPr/>
            <p:nvPr/>
          </p:nvGrpSpPr>
          <p:grpSpPr>
            <a:xfrm flipH="1">
              <a:off x="8465480" y="316528"/>
              <a:ext cx="422300" cy="799193"/>
              <a:chOff x="1357598" y="1220436"/>
              <a:chExt cx="1491916" cy="2823411"/>
            </a:xfrm>
            <a:grpFill/>
          </p:grpSpPr>
          <p:cxnSp>
            <p:nvCxnSpPr>
              <p:cNvPr id="21" name="直線接點 20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群組 16"/>
            <p:cNvGrpSpPr/>
            <p:nvPr/>
          </p:nvGrpSpPr>
          <p:grpSpPr>
            <a:xfrm>
              <a:off x="7776868" y="297302"/>
              <a:ext cx="839826" cy="839826"/>
              <a:chOff x="3831000" y="1383413"/>
              <a:chExt cx="3627995" cy="3627995"/>
            </a:xfrm>
            <a:grpFill/>
          </p:grpSpPr>
          <p:sp>
            <p:nvSpPr>
              <p:cNvPr id="18" name="菱形 17"/>
              <p:cNvSpPr/>
              <p:nvPr/>
            </p:nvSpPr>
            <p:spPr>
              <a:xfrm>
                <a:off x="3831000" y="1383413"/>
                <a:ext cx="3627995" cy="3627995"/>
              </a:xfrm>
              <a:prstGeom prst="diamond">
                <a:avLst/>
              </a:prstGeom>
              <a:grpFill/>
              <a:ln>
                <a:solidFill>
                  <a:srgbClr val="2F7A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菱形 18"/>
              <p:cNvSpPr/>
              <p:nvPr/>
            </p:nvSpPr>
            <p:spPr>
              <a:xfrm>
                <a:off x="4055588" y="1619741"/>
                <a:ext cx="3155337" cy="3155337"/>
              </a:xfrm>
              <a:prstGeom prst="diamond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7" name="矩形 26"/>
          <p:cNvSpPr/>
          <p:nvPr/>
        </p:nvSpPr>
        <p:spPr>
          <a:xfrm>
            <a:off x="-7925" y="6391276"/>
            <a:ext cx="10933100" cy="276272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1736400" y="6391276"/>
            <a:ext cx="455600" cy="276272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772525" y="6346825"/>
            <a:ext cx="2743200" cy="365125"/>
          </a:xfrm>
        </p:spPr>
        <p:txBody>
          <a:bodyPr/>
          <a:lstStyle/>
          <a:p>
            <a:fld id="{21EED757-5E34-4E02-A4CE-6D4DF33FC191}" type="slidenum">
              <a:rPr lang="zh-TW" altLang="en-US" sz="2000" b="1" smtClean="0">
                <a:solidFill>
                  <a:srgbClr val="2F7A8E"/>
                </a:solidFill>
              </a:rPr>
              <a:t>5</a:t>
            </a:fld>
            <a:endParaRPr lang="zh-TW" altLang="en-US" sz="2000" b="1" dirty="0">
              <a:solidFill>
                <a:srgbClr val="2F7A8E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4673537" y="281999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spc="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系統特色</a:t>
            </a:r>
            <a:endParaRPr lang="zh-TW" altLang="en-US" sz="4800" b="1" spc="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-497637" y="2289899"/>
            <a:ext cx="3221787" cy="697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9150" y="237720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安全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指數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0712" y="314562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安全警示點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9150" y="382674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安全路線規劃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664455" y="972901"/>
            <a:ext cx="3091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400" b="1" baseline="-25000" dirty="0" smtClean="0">
                <a:solidFill>
                  <a:srgbClr val="FC5C57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X</a:t>
            </a:r>
            <a:r>
              <a:rPr kumimoji="1" lang="zh-TW" altLang="en-US" sz="5400" b="1" baseline="-25000" dirty="0" smtClean="0">
                <a:solidFill>
                  <a:srgbClr val="FC5C57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值量化</a:t>
            </a:r>
            <a:r>
              <a:rPr kumimoji="1" lang="zh-TW" altLang="en-US" sz="5400" b="1" baseline="-25000" dirty="0" smtClean="0">
                <a:solidFill>
                  <a:srgbClr val="FC5C57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過程</a:t>
            </a:r>
            <a:endParaRPr kumimoji="1" lang="zh-TW" altLang="en-US" sz="5400" b="1" baseline="-25000" dirty="0">
              <a:solidFill>
                <a:srgbClr val="FC5C57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2589105" y="1830086"/>
            <a:ext cx="7573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b="1" dirty="0" smtClean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一、隨機取樣基準點</a:t>
            </a:r>
            <a:r>
              <a:rPr kumimoji="1" lang="en-US" altLang="zh-TW" sz="2800" b="1" dirty="0" smtClean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1000</a:t>
            </a:r>
            <a:r>
              <a:rPr kumimoji="1" lang="zh-TW" altLang="en-US" sz="2800" b="1" dirty="0" smtClean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次</a:t>
            </a:r>
            <a:endParaRPr kumimoji="1" lang="en-US" altLang="zh-TW" sz="2800" b="1" dirty="0" smtClean="0">
              <a:solidFill>
                <a:srgbClr val="2F7A8E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724150" y="2310804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800" b="1" baseline="-25000" dirty="0" smtClean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Step.1</a:t>
            </a:r>
            <a:r>
              <a:rPr kumimoji="1" lang="zh-TW" altLang="en-US" sz="2800" b="1" baseline="-25000" dirty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直轄市、縣市界線</a:t>
            </a:r>
            <a:r>
              <a:rPr kumimoji="1" lang="zh-TW" altLang="en-US" sz="2800" b="1" baseline="-25000" dirty="0" smtClean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資料，定義新竹範圍</a:t>
            </a:r>
            <a:endParaRPr kumimoji="1" lang="en-US" altLang="zh-TW" sz="2800" b="1" baseline="-25000" dirty="0" smtClean="0">
              <a:solidFill>
                <a:srgbClr val="2F7A8E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>
              <a:lnSpc>
                <a:spcPct val="150000"/>
              </a:lnSpc>
            </a:pPr>
            <a:r>
              <a:rPr kumimoji="1" lang="en-US" altLang="zh-TW" sz="2800" b="1" baseline="-25000" dirty="0" smtClean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Step.2</a:t>
            </a:r>
            <a:r>
              <a:rPr kumimoji="1" lang="zh-TW" altLang="en-US" sz="2800" b="1" baseline="-25000" dirty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隨機取樣經緯度並轉地址</a:t>
            </a:r>
            <a:endParaRPr kumimoji="1" lang="en-US" altLang="zh-TW" sz="2800" b="1" baseline="-25000" dirty="0">
              <a:solidFill>
                <a:srgbClr val="2F7A8E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>
              <a:lnSpc>
                <a:spcPct val="150000"/>
              </a:lnSpc>
            </a:pPr>
            <a:r>
              <a:rPr kumimoji="1" lang="en-US" altLang="zh-TW" sz="2800" b="1" baseline="-25000" dirty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Step.3</a:t>
            </a:r>
            <a:r>
              <a:rPr kumimoji="1" lang="zh-TW" altLang="en-US" sz="2800" b="1" baseline="-25000" dirty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驗證是否為新竹市（否</a:t>
            </a:r>
            <a:r>
              <a:rPr kumimoji="1" lang="en-US" altLang="zh-TW" sz="2800" b="1" baseline="-25000" dirty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-&gt;</a:t>
            </a:r>
            <a:r>
              <a:rPr kumimoji="1" lang="zh-TW" altLang="en-US" sz="2800" b="1" baseline="-25000" dirty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重新取樣）</a:t>
            </a:r>
            <a:endParaRPr kumimoji="1" lang="en-US" altLang="zh-TW" sz="2800" b="1" baseline="-25000" dirty="0">
              <a:solidFill>
                <a:srgbClr val="2F7A8E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>
              <a:lnSpc>
                <a:spcPct val="150000"/>
              </a:lnSpc>
            </a:pPr>
            <a:r>
              <a:rPr kumimoji="1" lang="en-US" altLang="zh-TW" sz="2800" b="1" baseline="-25000" dirty="0" smtClean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Step.</a:t>
            </a:r>
            <a:r>
              <a:rPr kumimoji="1" lang="en-US" altLang="zh-TW" sz="2800" b="1" baseline="-25000" dirty="0" smtClean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4</a:t>
            </a:r>
            <a:r>
              <a:rPr kumimoji="1" lang="zh-TW" altLang="en-US" sz="2800" b="1" baseline="-25000" dirty="0" smtClean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取樣</a:t>
            </a:r>
            <a:r>
              <a:rPr kumimoji="1" lang="zh-TW" altLang="en-US" sz="2800" b="1" baseline="-25000" dirty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基準點成功</a:t>
            </a:r>
          </a:p>
        </p:txBody>
      </p:sp>
      <p:sp>
        <p:nvSpPr>
          <p:cNvPr id="52" name="文字方塊 51"/>
          <p:cNvSpPr txBox="1"/>
          <p:nvPr/>
        </p:nvSpPr>
        <p:spPr>
          <a:xfrm>
            <a:off x="2589105" y="4147591"/>
            <a:ext cx="7573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b="1" dirty="0" smtClean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二、自訂評估範圍（初值</a:t>
            </a:r>
            <a:r>
              <a:rPr kumimoji="1" lang="en-US" altLang="zh-TW" sz="2800" b="1" dirty="0" smtClean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500m</a:t>
            </a:r>
            <a:r>
              <a:rPr kumimoji="1" lang="zh-TW" altLang="en-US" sz="2800" b="1" dirty="0" smtClean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）</a:t>
            </a:r>
            <a:endParaRPr kumimoji="1" lang="en-US" altLang="zh-TW" sz="2800" b="1" dirty="0" smtClean="0">
              <a:solidFill>
                <a:srgbClr val="2F7A8E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570473" y="4819270"/>
            <a:ext cx="7573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b="1" dirty="0" smtClean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三、基準點為圓心掃描指標數量</a:t>
            </a:r>
            <a:endParaRPr kumimoji="1" lang="en-US" altLang="zh-TW" sz="2800" b="1" dirty="0" smtClean="0">
              <a:solidFill>
                <a:srgbClr val="2F7A8E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570473" y="5407769"/>
            <a:ext cx="7573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b="1" dirty="0" smtClean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四、</a:t>
            </a:r>
            <a:r>
              <a:rPr kumimoji="1" lang="en-US" altLang="zh-TW" sz="2800" b="1" dirty="0" smtClean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min-max scaling</a:t>
            </a:r>
            <a:r>
              <a:rPr kumimoji="1" lang="zh-TW" altLang="en-US" sz="2800" b="1" dirty="0" smtClean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量化</a:t>
            </a:r>
            <a:r>
              <a:rPr kumimoji="1" lang="en-US" altLang="zh-TW" sz="2800" b="1" dirty="0" smtClean="0">
                <a:solidFill>
                  <a:srgbClr val="FC5C57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X</a:t>
            </a:r>
            <a:r>
              <a:rPr kumimoji="1" lang="zh-TW" altLang="en-US" sz="2800" b="1" dirty="0" smtClean="0">
                <a:solidFill>
                  <a:srgbClr val="FC5C57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值</a:t>
            </a:r>
            <a:endParaRPr kumimoji="1" lang="en-US" altLang="zh-TW" sz="2800" b="1" dirty="0" smtClean="0">
              <a:solidFill>
                <a:srgbClr val="FC5C57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grpSp>
        <p:nvGrpSpPr>
          <p:cNvPr id="58" name="群組 57"/>
          <p:cNvGrpSpPr/>
          <p:nvPr/>
        </p:nvGrpSpPr>
        <p:grpSpPr>
          <a:xfrm>
            <a:off x="8389042" y="3064106"/>
            <a:ext cx="3792834" cy="1211039"/>
            <a:chOff x="9247909" y="2749828"/>
            <a:chExt cx="2072994" cy="661900"/>
          </a:xfrm>
        </p:grpSpPr>
        <p:grpSp>
          <p:nvGrpSpPr>
            <p:cNvPr id="56" name="群組 55"/>
            <p:cNvGrpSpPr/>
            <p:nvPr/>
          </p:nvGrpSpPr>
          <p:grpSpPr>
            <a:xfrm>
              <a:off x="9247909" y="2987730"/>
              <a:ext cx="1877291" cy="423998"/>
              <a:chOff x="9247909" y="2987730"/>
              <a:chExt cx="1877291" cy="423998"/>
            </a:xfrm>
          </p:grpSpPr>
          <p:cxnSp>
            <p:nvCxnSpPr>
              <p:cNvPr id="37" name="直線接點 36"/>
              <p:cNvCxnSpPr/>
              <p:nvPr/>
            </p:nvCxnSpPr>
            <p:spPr>
              <a:xfrm>
                <a:off x="9247909" y="2987730"/>
                <a:ext cx="0" cy="419508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/>
              <p:cNvCxnSpPr/>
              <p:nvPr/>
            </p:nvCxnSpPr>
            <p:spPr>
              <a:xfrm>
                <a:off x="11125200" y="2992220"/>
                <a:ext cx="0" cy="419508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>
                <a:off x="9247909" y="3197484"/>
                <a:ext cx="187036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" name="文字方塊 56"/>
            <p:cNvSpPr txBox="1"/>
            <p:nvPr/>
          </p:nvSpPr>
          <p:spPr>
            <a:xfrm>
              <a:off x="9712045" y="2749828"/>
              <a:ext cx="1608858" cy="353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3600" b="1" dirty="0" smtClean="0">
                  <a:solidFill>
                    <a:srgbClr val="FC5C57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500</a:t>
              </a:r>
              <a:r>
                <a:rPr kumimoji="1" lang="zh-TW" altLang="en-US" sz="3600" b="1" dirty="0" smtClean="0">
                  <a:latin typeface="Microsoft JhengHei" charset="-120"/>
                  <a:ea typeface="Microsoft JhengHei" charset="-120"/>
                  <a:cs typeface="Microsoft JhengHei" charset="-120"/>
                </a:rPr>
                <a:t>公尺</a:t>
              </a:r>
              <a:endParaRPr kumimoji="1" lang="zh-TW" altLang="en-US" sz="3600" b="1" dirty="0"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8179730" y="1935669"/>
            <a:ext cx="3374757" cy="3374757"/>
            <a:chOff x="8179730" y="1935669"/>
            <a:chExt cx="3374757" cy="3374757"/>
          </a:xfrm>
        </p:grpSpPr>
        <p:sp>
          <p:nvSpPr>
            <p:cNvPr id="30" name="橢圓 29"/>
            <p:cNvSpPr/>
            <p:nvPr/>
          </p:nvSpPr>
          <p:spPr>
            <a:xfrm>
              <a:off x="8179730" y="1935669"/>
              <a:ext cx="3374757" cy="3374757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59" name="群組 58"/>
            <p:cNvGrpSpPr/>
            <p:nvPr/>
          </p:nvGrpSpPr>
          <p:grpSpPr>
            <a:xfrm>
              <a:off x="8210421" y="3265606"/>
              <a:ext cx="1889668" cy="598361"/>
              <a:chOff x="9247909" y="2756491"/>
              <a:chExt cx="2093558" cy="655237"/>
            </a:xfrm>
          </p:grpSpPr>
          <p:grpSp>
            <p:nvGrpSpPr>
              <p:cNvPr id="60" name="群組 59"/>
              <p:cNvGrpSpPr/>
              <p:nvPr/>
            </p:nvGrpSpPr>
            <p:grpSpPr>
              <a:xfrm>
                <a:off x="9247909" y="2987730"/>
                <a:ext cx="1877291" cy="423998"/>
                <a:chOff x="9247909" y="2987730"/>
                <a:chExt cx="1877291" cy="423998"/>
              </a:xfrm>
            </p:grpSpPr>
            <p:cxnSp>
              <p:nvCxnSpPr>
                <p:cNvPr id="62" name="直線接點 61"/>
                <p:cNvCxnSpPr/>
                <p:nvPr/>
              </p:nvCxnSpPr>
              <p:spPr>
                <a:xfrm>
                  <a:off x="9247909" y="2987730"/>
                  <a:ext cx="0" cy="41950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接點 62"/>
                <p:cNvCxnSpPr/>
                <p:nvPr/>
              </p:nvCxnSpPr>
              <p:spPr>
                <a:xfrm>
                  <a:off x="11125200" y="2992220"/>
                  <a:ext cx="0" cy="41950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接點 63"/>
                <p:cNvCxnSpPr/>
                <p:nvPr/>
              </p:nvCxnSpPr>
              <p:spPr>
                <a:xfrm>
                  <a:off x="9247909" y="3197484"/>
                  <a:ext cx="187036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文字方塊 60"/>
              <p:cNvSpPr txBox="1"/>
              <p:nvPr/>
            </p:nvSpPr>
            <p:spPr>
              <a:xfrm>
                <a:off x="9732609" y="2756491"/>
                <a:ext cx="1608858" cy="404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b="1" dirty="0" smtClean="0">
                    <a:solidFill>
                      <a:srgbClr val="FC5C57"/>
                    </a:solidFill>
                    <a:latin typeface="Microsoft JhengHei" charset="-120"/>
                    <a:ea typeface="Microsoft JhengHei" charset="-120"/>
                    <a:cs typeface="Microsoft JhengHei" charset="-120"/>
                  </a:rPr>
                  <a:t>500</a:t>
                </a:r>
                <a:r>
                  <a:rPr kumimoji="1" lang="zh-TW" altLang="en-US" b="1" dirty="0" smtClean="0">
                    <a:latin typeface="Microsoft JhengHei" charset="-120"/>
                    <a:ea typeface="Microsoft JhengHei" charset="-120"/>
                    <a:cs typeface="Microsoft JhengHei" charset="-120"/>
                  </a:rPr>
                  <a:t>公尺</a:t>
                </a:r>
                <a:endParaRPr kumimoji="1" lang="zh-TW" altLang="en-US" b="1" dirty="0">
                  <a:latin typeface="Microsoft JhengHei" charset="-120"/>
                  <a:ea typeface="Microsoft JhengHei" charset="-120"/>
                  <a:cs typeface="Microsoft JhengHei" charset="-120"/>
                </a:endParaRPr>
              </a:p>
            </p:txBody>
          </p:sp>
        </p:grpSp>
      </p:grpSp>
      <p:grpSp>
        <p:nvGrpSpPr>
          <p:cNvPr id="35" name="群組 34"/>
          <p:cNvGrpSpPr/>
          <p:nvPr/>
        </p:nvGrpSpPr>
        <p:grpSpPr>
          <a:xfrm>
            <a:off x="8813136" y="2088191"/>
            <a:ext cx="2424546" cy="2658645"/>
            <a:chOff x="8813136" y="2088191"/>
            <a:chExt cx="2424546" cy="2658645"/>
          </a:xfrm>
        </p:grpSpPr>
        <p:sp>
          <p:nvSpPr>
            <p:cNvPr id="34" name="橢圓 33"/>
            <p:cNvSpPr/>
            <p:nvPr/>
          </p:nvSpPr>
          <p:spPr>
            <a:xfrm>
              <a:off x="9281185" y="2088191"/>
              <a:ext cx="185634" cy="185634"/>
            </a:xfrm>
            <a:prstGeom prst="ellipse">
              <a:avLst/>
            </a:prstGeom>
            <a:solidFill>
              <a:srgbClr val="FC5C57"/>
            </a:solidFill>
            <a:ln>
              <a:solidFill>
                <a:srgbClr val="FC5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6" name="橢圓 65"/>
            <p:cNvSpPr/>
            <p:nvPr/>
          </p:nvSpPr>
          <p:spPr>
            <a:xfrm>
              <a:off x="9862398" y="2918468"/>
              <a:ext cx="185634" cy="185634"/>
            </a:xfrm>
            <a:prstGeom prst="ellipse">
              <a:avLst/>
            </a:prstGeom>
            <a:solidFill>
              <a:srgbClr val="FC5C57"/>
            </a:solidFill>
            <a:ln>
              <a:solidFill>
                <a:srgbClr val="FC5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7" name="橢圓 66"/>
            <p:cNvSpPr/>
            <p:nvPr/>
          </p:nvSpPr>
          <p:spPr>
            <a:xfrm>
              <a:off x="11052048" y="3607965"/>
              <a:ext cx="185634" cy="185634"/>
            </a:xfrm>
            <a:prstGeom prst="ellipse">
              <a:avLst/>
            </a:prstGeom>
            <a:solidFill>
              <a:srgbClr val="FC5C57"/>
            </a:solidFill>
            <a:ln>
              <a:solidFill>
                <a:srgbClr val="FC5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8" name="橢圓 67"/>
            <p:cNvSpPr/>
            <p:nvPr/>
          </p:nvSpPr>
          <p:spPr>
            <a:xfrm>
              <a:off x="8813136" y="4049480"/>
              <a:ext cx="185634" cy="185634"/>
            </a:xfrm>
            <a:prstGeom prst="ellipse">
              <a:avLst/>
            </a:prstGeom>
            <a:solidFill>
              <a:srgbClr val="FC5C57"/>
            </a:solidFill>
            <a:ln>
              <a:solidFill>
                <a:srgbClr val="FC5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9" name="橢圓 68"/>
            <p:cNvSpPr/>
            <p:nvPr/>
          </p:nvSpPr>
          <p:spPr>
            <a:xfrm>
              <a:off x="10383634" y="4561202"/>
              <a:ext cx="185634" cy="185634"/>
            </a:xfrm>
            <a:prstGeom prst="ellipse">
              <a:avLst/>
            </a:prstGeom>
            <a:solidFill>
              <a:srgbClr val="FC5C57"/>
            </a:solidFill>
            <a:ln>
              <a:solidFill>
                <a:srgbClr val="FC5C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8241113" y="1870764"/>
            <a:ext cx="2864475" cy="3434768"/>
            <a:chOff x="8241113" y="1870764"/>
            <a:chExt cx="2864475" cy="3434768"/>
          </a:xfrm>
        </p:grpSpPr>
        <p:grpSp>
          <p:nvGrpSpPr>
            <p:cNvPr id="71" name="群組 70"/>
            <p:cNvGrpSpPr/>
            <p:nvPr/>
          </p:nvGrpSpPr>
          <p:grpSpPr>
            <a:xfrm rot="16200000">
              <a:off x="9000322" y="3200266"/>
              <a:ext cx="3434768" cy="775764"/>
              <a:chOff x="9247909" y="2987730"/>
              <a:chExt cx="1877291" cy="423998"/>
            </a:xfrm>
          </p:grpSpPr>
          <p:cxnSp>
            <p:nvCxnSpPr>
              <p:cNvPr id="73" name="直線接點 72"/>
              <p:cNvCxnSpPr/>
              <p:nvPr/>
            </p:nvCxnSpPr>
            <p:spPr>
              <a:xfrm>
                <a:off x="9247909" y="2987730"/>
                <a:ext cx="0" cy="419508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/>
              <p:cNvCxnSpPr/>
              <p:nvPr/>
            </p:nvCxnSpPr>
            <p:spPr>
              <a:xfrm>
                <a:off x="11125200" y="2992220"/>
                <a:ext cx="0" cy="419508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/>
              <p:cNvCxnSpPr/>
              <p:nvPr/>
            </p:nvCxnSpPr>
            <p:spPr>
              <a:xfrm>
                <a:off x="9247909" y="3197484"/>
                <a:ext cx="1870364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6" name="文字方塊 75"/>
            <p:cNvSpPr txBox="1"/>
            <p:nvPr/>
          </p:nvSpPr>
          <p:spPr>
            <a:xfrm>
              <a:off x="8241113" y="2848662"/>
              <a:ext cx="231446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200" b="1" dirty="0">
                  <a:solidFill>
                    <a:srgbClr val="FC5C57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m</a:t>
              </a:r>
              <a:r>
                <a:rPr kumimoji="1" lang="en-US" altLang="zh-TW" sz="3200" b="1" dirty="0" smtClean="0">
                  <a:solidFill>
                    <a:srgbClr val="FC5C57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in-max </a:t>
              </a:r>
            </a:p>
            <a:p>
              <a:pPr algn="ctr"/>
              <a:r>
                <a:rPr kumimoji="1" lang="en-US" altLang="zh-TW" sz="3200" b="1" dirty="0" smtClean="0">
                  <a:solidFill>
                    <a:srgbClr val="FC5C57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scaling</a:t>
              </a:r>
              <a:endParaRPr kumimoji="1" lang="zh-TW" altLang="en-US" sz="3200" b="1" dirty="0"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919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橢圓 25"/>
          <p:cNvSpPr/>
          <p:nvPr/>
        </p:nvSpPr>
        <p:spPr>
          <a:xfrm>
            <a:off x="-2297241" y="1056532"/>
            <a:ext cx="4957637" cy="4957637"/>
          </a:xfrm>
          <a:prstGeom prst="ellipse">
            <a:avLst/>
          </a:prstGeom>
          <a:solidFill>
            <a:srgbClr val="2F7A8E"/>
          </a:solidFill>
          <a:ln>
            <a:solidFill>
              <a:srgbClr val="2F7A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4" name="群組 23"/>
          <p:cNvGrpSpPr/>
          <p:nvPr/>
        </p:nvGrpSpPr>
        <p:grpSpPr>
          <a:xfrm>
            <a:off x="3432215" y="299328"/>
            <a:ext cx="1239672" cy="839826"/>
            <a:chOff x="3702628" y="299425"/>
            <a:chExt cx="1239672" cy="839826"/>
          </a:xfrm>
          <a:solidFill>
            <a:srgbClr val="2F7A8E"/>
          </a:solidFill>
        </p:grpSpPr>
        <p:sp>
          <p:nvSpPr>
            <p:cNvPr id="2" name="菱形 1"/>
            <p:cNvSpPr/>
            <p:nvPr/>
          </p:nvSpPr>
          <p:spPr>
            <a:xfrm>
              <a:off x="3702628" y="542308"/>
              <a:ext cx="363687" cy="363687"/>
            </a:xfrm>
            <a:prstGeom prst="diamond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3832604" y="326332"/>
              <a:ext cx="415335" cy="786010"/>
              <a:chOff x="1357598" y="1220436"/>
              <a:chExt cx="1491916" cy="2823411"/>
            </a:xfrm>
            <a:grpFill/>
          </p:grpSpPr>
          <p:cxnSp>
            <p:nvCxnSpPr>
              <p:cNvPr id="4" name="直線接點 3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線接點 4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群組 5"/>
            <p:cNvGrpSpPr/>
            <p:nvPr/>
          </p:nvGrpSpPr>
          <p:grpSpPr>
            <a:xfrm>
              <a:off x="4102474" y="299425"/>
              <a:ext cx="839826" cy="839826"/>
              <a:chOff x="3831000" y="1383413"/>
              <a:chExt cx="3627995" cy="3627995"/>
            </a:xfrm>
            <a:grpFill/>
          </p:grpSpPr>
          <p:sp>
            <p:nvSpPr>
              <p:cNvPr id="7" name="菱形 6"/>
              <p:cNvSpPr/>
              <p:nvPr/>
            </p:nvSpPr>
            <p:spPr>
              <a:xfrm>
                <a:off x="3831000" y="1383413"/>
                <a:ext cx="3627995" cy="3627995"/>
              </a:xfrm>
              <a:prstGeom prst="diamond">
                <a:avLst/>
              </a:prstGeom>
              <a:grpFill/>
              <a:ln>
                <a:solidFill>
                  <a:srgbClr val="2F7A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菱形 7"/>
              <p:cNvSpPr/>
              <p:nvPr/>
            </p:nvSpPr>
            <p:spPr>
              <a:xfrm>
                <a:off x="4055588" y="1619741"/>
                <a:ext cx="3155337" cy="3155337"/>
              </a:xfrm>
              <a:prstGeom prst="diamond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 flipH="1">
              <a:off x="3978069" y="308871"/>
              <a:ext cx="422300" cy="799193"/>
              <a:chOff x="1357598" y="1220436"/>
              <a:chExt cx="1491916" cy="2823411"/>
            </a:xfrm>
            <a:grpFill/>
          </p:grpSpPr>
          <p:cxnSp>
            <p:nvCxnSpPr>
              <p:cNvPr id="10" name="直線接點 9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矩形 11"/>
          <p:cNvSpPr/>
          <p:nvPr/>
        </p:nvSpPr>
        <p:spPr>
          <a:xfrm>
            <a:off x="-7925" y="686444"/>
            <a:ext cx="3492405" cy="75603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8689877" y="686444"/>
            <a:ext cx="3492000" cy="45719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7491118" y="297302"/>
            <a:ext cx="1234212" cy="839826"/>
            <a:chOff x="7776868" y="297302"/>
            <a:chExt cx="1234212" cy="839826"/>
          </a:xfrm>
          <a:solidFill>
            <a:srgbClr val="2F7A8E"/>
          </a:solidFill>
        </p:grpSpPr>
        <p:sp>
          <p:nvSpPr>
            <p:cNvPr id="13" name="菱形 12"/>
            <p:cNvSpPr/>
            <p:nvPr/>
          </p:nvSpPr>
          <p:spPr>
            <a:xfrm>
              <a:off x="8647393" y="529740"/>
              <a:ext cx="363687" cy="363687"/>
            </a:xfrm>
            <a:prstGeom prst="diamond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4" name="群組 13"/>
            <p:cNvGrpSpPr/>
            <p:nvPr/>
          </p:nvGrpSpPr>
          <p:grpSpPr>
            <a:xfrm>
              <a:off x="8323722" y="327586"/>
              <a:ext cx="415335" cy="786010"/>
              <a:chOff x="1357598" y="1220436"/>
              <a:chExt cx="1491916" cy="2823411"/>
            </a:xfrm>
            <a:grpFill/>
          </p:grpSpPr>
          <p:cxnSp>
            <p:nvCxnSpPr>
              <p:cNvPr id="15" name="直線接點 14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群組 19"/>
            <p:cNvGrpSpPr/>
            <p:nvPr/>
          </p:nvGrpSpPr>
          <p:grpSpPr>
            <a:xfrm flipH="1">
              <a:off x="8465480" y="316528"/>
              <a:ext cx="422300" cy="799193"/>
              <a:chOff x="1357598" y="1220436"/>
              <a:chExt cx="1491916" cy="2823411"/>
            </a:xfrm>
            <a:grpFill/>
          </p:grpSpPr>
          <p:cxnSp>
            <p:nvCxnSpPr>
              <p:cNvPr id="21" name="直線接點 20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群組 16"/>
            <p:cNvGrpSpPr/>
            <p:nvPr/>
          </p:nvGrpSpPr>
          <p:grpSpPr>
            <a:xfrm>
              <a:off x="7776868" y="297302"/>
              <a:ext cx="839826" cy="839826"/>
              <a:chOff x="3831000" y="1383413"/>
              <a:chExt cx="3627995" cy="3627995"/>
            </a:xfrm>
            <a:grpFill/>
          </p:grpSpPr>
          <p:sp>
            <p:nvSpPr>
              <p:cNvPr id="18" name="菱形 17"/>
              <p:cNvSpPr/>
              <p:nvPr/>
            </p:nvSpPr>
            <p:spPr>
              <a:xfrm>
                <a:off x="3831000" y="1383413"/>
                <a:ext cx="3627995" cy="3627995"/>
              </a:xfrm>
              <a:prstGeom prst="diamond">
                <a:avLst/>
              </a:prstGeom>
              <a:grpFill/>
              <a:ln>
                <a:solidFill>
                  <a:srgbClr val="2F7A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菱形 18"/>
              <p:cNvSpPr/>
              <p:nvPr/>
            </p:nvSpPr>
            <p:spPr>
              <a:xfrm>
                <a:off x="4055588" y="1619741"/>
                <a:ext cx="3155337" cy="3155337"/>
              </a:xfrm>
              <a:prstGeom prst="diamond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7" name="矩形 26"/>
          <p:cNvSpPr/>
          <p:nvPr/>
        </p:nvSpPr>
        <p:spPr>
          <a:xfrm>
            <a:off x="-7925" y="6391276"/>
            <a:ext cx="10933100" cy="276272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1736400" y="6391276"/>
            <a:ext cx="455600" cy="276272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772525" y="6346825"/>
            <a:ext cx="2743200" cy="365125"/>
          </a:xfrm>
        </p:spPr>
        <p:txBody>
          <a:bodyPr/>
          <a:lstStyle/>
          <a:p>
            <a:fld id="{21EED757-5E34-4E02-A4CE-6D4DF33FC191}" type="slidenum">
              <a:rPr lang="zh-TW" altLang="en-US" sz="2000" b="1" smtClean="0">
                <a:solidFill>
                  <a:srgbClr val="2F7A8E"/>
                </a:solidFill>
              </a:rPr>
              <a:t>6</a:t>
            </a:fld>
            <a:endParaRPr lang="zh-TW" altLang="en-US" sz="2000" b="1" dirty="0">
              <a:solidFill>
                <a:srgbClr val="2F7A8E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4673537" y="281999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spc="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系統特色</a:t>
            </a:r>
            <a:endParaRPr lang="zh-TW" altLang="en-US" sz="4800" b="1" spc="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-499045" y="3046121"/>
            <a:ext cx="3221787" cy="697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9150" y="237720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安全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指數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0712" y="314562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安全警示點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9150" y="382674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安全路線規劃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7" name="群組 56"/>
          <p:cNvGrpSpPr/>
          <p:nvPr/>
        </p:nvGrpSpPr>
        <p:grpSpPr>
          <a:xfrm>
            <a:off x="3263332" y="947792"/>
            <a:ext cx="6615454" cy="1597943"/>
            <a:chOff x="3101246" y="947792"/>
            <a:chExt cx="6615454" cy="1597943"/>
          </a:xfrm>
        </p:grpSpPr>
        <p:sp>
          <p:nvSpPr>
            <p:cNvPr id="51" name="文字方塊 50"/>
            <p:cNvSpPr txBox="1"/>
            <p:nvPr/>
          </p:nvSpPr>
          <p:spPr>
            <a:xfrm>
              <a:off x="4718563" y="1435616"/>
              <a:ext cx="49981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4000" b="1" dirty="0" smtClean="0">
                  <a:solidFill>
                    <a:srgbClr val="FC5C57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找出易肇事</a:t>
              </a:r>
              <a:r>
                <a:rPr kumimoji="1" lang="zh-TW" altLang="en-US" sz="4000" b="1" dirty="0" smtClean="0">
                  <a:solidFill>
                    <a:srgbClr val="FC5C57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的警示點</a:t>
              </a:r>
              <a:endParaRPr kumimoji="1" lang="zh-TW" altLang="en-US" sz="4000" b="1" dirty="0">
                <a:solidFill>
                  <a:srgbClr val="FC5C57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pic>
          <p:nvPicPr>
            <p:cNvPr id="55" name="圖片 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1246" y="947792"/>
              <a:ext cx="1597943" cy="1597943"/>
            </a:xfrm>
            <a:prstGeom prst="rect">
              <a:avLst/>
            </a:prstGeom>
          </p:spPr>
        </p:pic>
      </p:grpSp>
      <p:sp>
        <p:nvSpPr>
          <p:cNvPr id="44" name="文字方塊 43"/>
          <p:cNvSpPr txBox="1"/>
          <p:nvPr/>
        </p:nvSpPr>
        <p:spPr>
          <a:xfrm>
            <a:off x="3184438" y="2461346"/>
            <a:ext cx="64006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b="1" dirty="0" smtClean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一、地址轉經緯度</a:t>
            </a:r>
            <a:endParaRPr kumimoji="1" lang="en-US" altLang="zh-TW" sz="3200" b="1" dirty="0" smtClean="0">
              <a:solidFill>
                <a:srgbClr val="2F7A8E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3200" b="1" dirty="0" smtClean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二、經緯度轉熱力圖</a:t>
            </a:r>
            <a:endParaRPr kumimoji="1" lang="en-US" altLang="zh-TW" sz="3200" b="1" dirty="0" smtClean="0">
              <a:solidFill>
                <a:srgbClr val="2F7A8E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zh-TW" altLang="en-US" sz="3200" b="1" dirty="0" smtClean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三、找出易肇事路段</a:t>
            </a:r>
            <a:endParaRPr kumimoji="1" lang="zh-TW" altLang="en-US" sz="3200" b="1" dirty="0">
              <a:solidFill>
                <a:srgbClr val="2F7A8E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263332" y="4048845"/>
            <a:ext cx="82523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Step.1</a:t>
            </a:r>
            <a:r>
              <a:rPr kumimoji="1" lang="zh-TW" altLang="en-US" sz="2800" b="1" dirty="0" smtClean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掃描車禍點位</a:t>
            </a:r>
            <a:r>
              <a:rPr kumimoji="1" lang="en-US" altLang="zh-TW" sz="2800" b="1" dirty="0" smtClean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100</a:t>
            </a:r>
            <a:r>
              <a:rPr kumimoji="1" lang="zh-TW" altLang="en-US" sz="2800" b="1" dirty="0" smtClean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公尺內車禍次數</a:t>
            </a:r>
            <a:endParaRPr kumimoji="1" lang="en-US" altLang="zh-TW" sz="2800" b="1" dirty="0" smtClean="0">
              <a:solidFill>
                <a:srgbClr val="2F7A8E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en-US" altLang="zh-TW" sz="2800" b="1" dirty="0" smtClean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Step.2</a:t>
            </a:r>
            <a:r>
              <a:rPr kumimoji="1" lang="zh-TW" altLang="en-US" sz="2800" b="1" dirty="0" smtClean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重疊發生次數</a:t>
            </a:r>
            <a:r>
              <a:rPr kumimoji="1" lang="en-US" altLang="zh-TW" sz="2800" b="1" dirty="0" smtClean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&gt;10</a:t>
            </a:r>
            <a:r>
              <a:rPr kumimoji="1" lang="zh-TW" altLang="en-US" sz="2800" b="1" dirty="0" smtClean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＝易肇事路段</a:t>
            </a:r>
            <a:endParaRPr kumimoji="1" lang="en-US" altLang="zh-TW" sz="2800" b="1" dirty="0" smtClean="0">
              <a:solidFill>
                <a:srgbClr val="2F7A8E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en-US" altLang="zh-TW" sz="2800" b="1" dirty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	</a:t>
            </a:r>
            <a:r>
              <a:rPr kumimoji="1" lang="en-US" altLang="zh-TW" sz="2800" b="1" dirty="0" smtClean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		</a:t>
            </a:r>
            <a:r>
              <a:rPr kumimoji="1" lang="zh-TW" altLang="en-US" sz="2800" b="1" dirty="0" smtClean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    </a:t>
            </a:r>
            <a:r>
              <a:rPr kumimoji="1" lang="en-US" altLang="zh-TW" sz="2800" b="1" dirty="0" smtClean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&lt;10</a:t>
            </a:r>
            <a:r>
              <a:rPr kumimoji="1" lang="zh-TW" altLang="en-US" sz="2800" b="1" dirty="0" smtClean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＝車禍路段</a:t>
            </a:r>
            <a:endParaRPr kumimoji="1" lang="en-US" altLang="zh-TW" sz="2800" b="1" dirty="0">
              <a:solidFill>
                <a:srgbClr val="2F7A8E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r>
              <a:rPr kumimoji="1" lang="en-US" altLang="zh-TW" sz="2800" b="1" dirty="0" smtClean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Step.3</a:t>
            </a:r>
            <a:r>
              <a:rPr kumimoji="1" lang="zh-TW" altLang="en-US" sz="2800" b="1" dirty="0" smtClean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在資料中增加欄位，紀錄是否為易肇事路段</a:t>
            </a:r>
            <a:endParaRPr kumimoji="1" lang="en-US" altLang="zh-TW" sz="2800" b="1" dirty="0" smtClean="0">
              <a:solidFill>
                <a:srgbClr val="2F7A8E"/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9915" y="2153351"/>
            <a:ext cx="4648200" cy="3429000"/>
          </a:xfrm>
          <a:prstGeom prst="rect">
            <a:avLst/>
          </a:prstGeom>
        </p:spPr>
      </p:pic>
      <p:grpSp>
        <p:nvGrpSpPr>
          <p:cNvPr id="41" name="群組 40"/>
          <p:cNvGrpSpPr/>
          <p:nvPr/>
        </p:nvGrpSpPr>
        <p:grpSpPr>
          <a:xfrm>
            <a:off x="9509387" y="1861343"/>
            <a:ext cx="2227013" cy="2227013"/>
            <a:chOff x="8179730" y="1935669"/>
            <a:chExt cx="3374757" cy="3374757"/>
          </a:xfrm>
        </p:grpSpPr>
        <p:sp>
          <p:nvSpPr>
            <p:cNvPr id="42" name="橢圓 41"/>
            <p:cNvSpPr/>
            <p:nvPr/>
          </p:nvSpPr>
          <p:spPr>
            <a:xfrm>
              <a:off x="8179730" y="1935669"/>
              <a:ext cx="3374757" cy="3374757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43" name="群組 42"/>
            <p:cNvGrpSpPr/>
            <p:nvPr/>
          </p:nvGrpSpPr>
          <p:grpSpPr>
            <a:xfrm>
              <a:off x="8210423" y="3133751"/>
              <a:ext cx="1858976" cy="730217"/>
              <a:chOff x="9247909" y="2612102"/>
              <a:chExt cx="2059554" cy="799626"/>
            </a:xfrm>
          </p:grpSpPr>
          <p:grpSp>
            <p:nvGrpSpPr>
              <p:cNvPr id="46" name="群組 45"/>
              <p:cNvGrpSpPr/>
              <p:nvPr/>
            </p:nvGrpSpPr>
            <p:grpSpPr>
              <a:xfrm>
                <a:off x="9247909" y="2987730"/>
                <a:ext cx="1877291" cy="423998"/>
                <a:chOff x="9247909" y="2987730"/>
                <a:chExt cx="1877291" cy="423998"/>
              </a:xfrm>
            </p:grpSpPr>
            <p:cxnSp>
              <p:nvCxnSpPr>
                <p:cNvPr id="52" name="直線接點 51"/>
                <p:cNvCxnSpPr/>
                <p:nvPr/>
              </p:nvCxnSpPr>
              <p:spPr>
                <a:xfrm>
                  <a:off x="9247909" y="2987730"/>
                  <a:ext cx="0" cy="41950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>
                <a:xfrm>
                  <a:off x="11125200" y="2992220"/>
                  <a:ext cx="0" cy="41950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>
                <a:xfrm>
                  <a:off x="9247909" y="3197484"/>
                  <a:ext cx="187036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文字方塊 46"/>
              <p:cNvSpPr txBox="1"/>
              <p:nvPr/>
            </p:nvSpPr>
            <p:spPr>
              <a:xfrm>
                <a:off x="9341053" y="2612102"/>
                <a:ext cx="1966410" cy="612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b="1" dirty="0" smtClean="0">
                    <a:solidFill>
                      <a:srgbClr val="FC5C57"/>
                    </a:solidFill>
                    <a:latin typeface="Microsoft JhengHei" charset="-120"/>
                    <a:ea typeface="Microsoft JhengHei" charset="-120"/>
                    <a:cs typeface="Microsoft JhengHei" charset="-120"/>
                  </a:rPr>
                  <a:t>100</a:t>
                </a:r>
                <a:r>
                  <a:rPr kumimoji="1" lang="zh-TW" altLang="en-US" b="1" dirty="0" smtClean="0">
                    <a:latin typeface="Microsoft JhengHei" charset="-120"/>
                    <a:ea typeface="Microsoft JhengHei" charset="-120"/>
                    <a:cs typeface="Microsoft JhengHei" charset="-120"/>
                  </a:rPr>
                  <a:t>公尺</a:t>
                </a:r>
                <a:endParaRPr kumimoji="1" lang="zh-TW" altLang="en-US" b="1" dirty="0">
                  <a:latin typeface="Microsoft JhengHei" charset="-120"/>
                  <a:ea typeface="Microsoft JhengHei" charset="-120"/>
                  <a:cs typeface="Microsoft JhengHei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46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橢圓 25"/>
          <p:cNvSpPr/>
          <p:nvPr/>
        </p:nvSpPr>
        <p:spPr>
          <a:xfrm>
            <a:off x="-2297241" y="1056532"/>
            <a:ext cx="4957637" cy="4957637"/>
          </a:xfrm>
          <a:prstGeom prst="ellipse">
            <a:avLst/>
          </a:prstGeom>
          <a:solidFill>
            <a:srgbClr val="2F7A8E"/>
          </a:solidFill>
          <a:ln>
            <a:solidFill>
              <a:srgbClr val="2F7A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4" name="群組 23"/>
          <p:cNvGrpSpPr/>
          <p:nvPr/>
        </p:nvGrpSpPr>
        <p:grpSpPr>
          <a:xfrm>
            <a:off x="3432215" y="299328"/>
            <a:ext cx="1239672" cy="839826"/>
            <a:chOff x="3702628" y="299425"/>
            <a:chExt cx="1239672" cy="839826"/>
          </a:xfrm>
          <a:solidFill>
            <a:srgbClr val="2F7A8E"/>
          </a:solidFill>
        </p:grpSpPr>
        <p:sp>
          <p:nvSpPr>
            <p:cNvPr id="2" name="菱形 1"/>
            <p:cNvSpPr/>
            <p:nvPr/>
          </p:nvSpPr>
          <p:spPr>
            <a:xfrm>
              <a:off x="3702628" y="542308"/>
              <a:ext cx="363687" cy="363687"/>
            </a:xfrm>
            <a:prstGeom prst="diamond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3832604" y="326332"/>
              <a:ext cx="415335" cy="786010"/>
              <a:chOff x="1357598" y="1220436"/>
              <a:chExt cx="1491916" cy="2823411"/>
            </a:xfrm>
            <a:grpFill/>
          </p:grpSpPr>
          <p:cxnSp>
            <p:nvCxnSpPr>
              <p:cNvPr id="4" name="直線接點 3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線接點 4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群組 5"/>
            <p:cNvGrpSpPr/>
            <p:nvPr/>
          </p:nvGrpSpPr>
          <p:grpSpPr>
            <a:xfrm>
              <a:off x="4102474" y="299425"/>
              <a:ext cx="839826" cy="839826"/>
              <a:chOff x="3831000" y="1383413"/>
              <a:chExt cx="3627995" cy="3627995"/>
            </a:xfrm>
            <a:grpFill/>
          </p:grpSpPr>
          <p:sp>
            <p:nvSpPr>
              <p:cNvPr id="7" name="菱形 6"/>
              <p:cNvSpPr/>
              <p:nvPr/>
            </p:nvSpPr>
            <p:spPr>
              <a:xfrm>
                <a:off x="3831000" y="1383413"/>
                <a:ext cx="3627995" cy="3627995"/>
              </a:xfrm>
              <a:prstGeom prst="diamond">
                <a:avLst/>
              </a:prstGeom>
              <a:grpFill/>
              <a:ln>
                <a:solidFill>
                  <a:srgbClr val="2F7A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菱形 7"/>
              <p:cNvSpPr/>
              <p:nvPr/>
            </p:nvSpPr>
            <p:spPr>
              <a:xfrm>
                <a:off x="4055588" y="1619741"/>
                <a:ext cx="3155337" cy="3155337"/>
              </a:xfrm>
              <a:prstGeom prst="diamond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 flipH="1">
              <a:off x="3978069" y="308871"/>
              <a:ext cx="422300" cy="799193"/>
              <a:chOff x="1357598" y="1220436"/>
              <a:chExt cx="1491916" cy="2823411"/>
            </a:xfrm>
            <a:grpFill/>
          </p:grpSpPr>
          <p:cxnSp>
            <p:nvCxnSpPr>
              <p:cNvPr id="10" name="直線接點 9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矩形 11"/>
          <p:cNvSpPr/>
          <p:nvPr/>
        </p:nvSpPr>
        <p:spPr>
          <a:xfrm>
            <a:off x="-7925" y="686444"/>
            <a:ext cx="3492405" cy="75603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8689877" y="686444"/>
            <a:ext cx="3492000" cy="45719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7491118" y="297302"/>
            <a:ext cx="1234212" cy="839826"/>
            <a:chOff x="7776868" y="297302"/>
            <a:chExt cx="1234212" cy="839826"/>
          </a:xfrm>
          <a:solidFill>
            <a:srgbClr val="2F7A8E"/>
          </a:solidFill>
        </p:grpSpPr>
        <p:sp>
          <p:nvSpPr>
            <p:cNvPr id="13" name="菱形 12"/>
            <p:cNvSpPr/>
            <p:nvPr/>
          </p:nvSpPr>
          <p:spPr>
            <a:xfrm>
              <a:off x="8647393" y="529740"/>
              <a:ext cx="363687" cy="363687"/>
            </a:xfrm>
            <a:prstGeom prst="diamond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4" name="群組 13"/>
            <p:cNvGrpSpPr/>
            <p:nvPr/>
          </p:nvGrpSpPr>
          <p:grpSpPr>
            <a:xfrm>
              <a:off x="8323722" y="327586"/>
              <a:ext cx="415335" cy="786010"/>
              <a:chOff x="1357598" y="1220436"/>
              <a:chExt cx="1491916" cy="2823411"/>
            </a:xfrm>
            <a:grpFill/>
          </p:grpSpPr>
          <p:cxnSp>
            <p:nvCxnSpPr>
              <p:cNvPr id="15" name="直線接點 14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群組 19"/>
            <p:cNvGrpSpPr/>
            <p:nvPr/>
          </p:nvGrpSpPr>
          <p:grpSpPr>
            <a:xfrm flipH="1">
              <a:off x="8465480" y="316528"/>
              <a:ext cx="422300" cy="799193"/>
              <a:chOff x="1357598" y="1220436"/>
              <a:chExt cx="1491916" cy="2823411"/>
            </a:xfrm>
            <a:grpFill/>
          </p:grpSpPr>
          <p:cxnSp>
            <p:nvCxnSpPr>
              <p:cNvPr id="21" name="直線接點 20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群組 16"/>
            <p:cNvGrpSpPr/>
            <p:nvPr/>
          </p:nvGrpSpPr>
          <p:grpSpPr>
            <a:xfrm>
              <a:off x="7776868" y="297302"/>
              <a:ext cx="839826" cy="839826"/>
              <a:chOff x="3831000" y="1383413"/>
              <a:chExt cx="3627995" cy="3627995"/>
            </a:xfrm>
            <a:grpFill/>
          </p:grpSpPr>
          <p:sp>
            <p:nvSpPr>
              <p:cNvPr id="18" name="菱形 17"/>
              <p:cNvSpPr/>
              <p:nvPr/>
            </p:nvSpPr>
            <p:spPr>
              <a:xfrm>
                <a:off x="3831000" y="1383413"/>
                <a:ext cx="3627995" cy="3627995"/>
              </a:xfrm>
              <a:prstGeom prst="diamond">
                <a:avLst/>
              </a:prstGeom>
              <a:grpFill/>
              <a:ln>
                <a:solidFill>
                  <a:srgbClr val="2F7A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菱形 18"/>
              <p:cNvSpPr/>
              <p:nvPr/>
            </p:nvSpPr>
            <p:spPr>
              <a:xfrm>
                <a:off x="4055588" y="1619741"/>
                <a:ext cx="3155337" cy="3155337"/>
              </a:xfrm>
              <a:prstGeom prst="diamond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7" name="矩形 26"/>
          <p:cNvSpPr/>
          <p:nvPr/>
        </p:nvSpPr>
        <p:spPr>
          <a:xfrm>
            <a:off x="-7925" y="6391276"/>
            <a:ext cx="10933100" cy="276272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1736400" y="6391276"/>
            <a:ext cx="455600" cy="276272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772525" y="6346825"/>
            <a:ext cx="2743200" cy="365125"/>
          </a:xfrm>
        </p:spPr>
        <p:txBody>
          <a:bodyPr/>
          <a:lstStyle/>
          <a:p>
            <a:fld id="{21EED757-5E34-4E02-A4CE-6D4DF33FC191}" type="slidenum">
              <a:rPr lang="zh-TW" altLang="en-US" sz="2000" b="1" smtClean="0">
                <a:solidFill>
                  <a:srgbClr val="2F7A8E"/>
                </a:solidFill>
              </a:rPr>
              <a:t>7</a:t>
            </a:fld>
            <a:endParaRPr lang="zh-TW" altLang="en-US" sz="2000" b="1" dirty="0">
              <a:solidFill>
                <a:srgbClr val="2F7A8E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4673537" y="281999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spc="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系統特色</a:t>
            </a:r>
            <a:endParaRPr lang="zh-TW" altLang="en-US" sz="4800" b="1" spc="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-499045" y="3046121"/>
            <a:ext cx="3221787" cy="697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9150" y="237720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安全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指數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0712" y="314562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安全警示點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9150" y="382674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安全路線規劃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0" name="群組 29"/>
          <p:cNvGrpSpPr/>
          <p:nvPr/>
        </p:nvGrpSpPr>
        <p:grpSpPr>
          <a:xfrm>
            <a:off x="3151066" y="2339539"/>
            <a:ext cx="3848363" cy="2206619"/>
            <a:chOff x="3151066" y="2339539"/>
            <a:chExt cx="3848363" cy="2206619"/>
          </a:xfrm>
        </p:grpSpPr>
        <p:sp>
          <p:nvSpPr>
            <p:cNvPr id="52" name="文字方塊 51"/>
            <p:cNvSpPr txBox="1"/>
            <p:nvPr/>
          </p:nvSpPr>
          <p:spPr>
            <a:xfrm>
              <a:off x="4142531" y="2339539"/>
              <a:ext cx="4719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4000" b="1" dirty="0">
                  <a:solidFill>
                    <a:srgbClr val="2F7A8E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Ｙ</a:t>
              </a:r>
            </a:p>
          </p:txBody>
        </p:sp>
        <p:sp>
          <p:nvSpPr>
            <p:cNvPr id="53" name="文字方塊 52"/>
            <p:cNvSpPr txBox="1"/>
            <p:nvPr/>
          </p:nvSpPr>
          <p:spPr>
            <a:xfrm>
              <a:off x="3151066" y="3161163"/>
              <a:ext cx="384836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800" b="1" dirty="0" smtClean="0">
                  <a:solidFill>
                    <a:srgbClr val="2F7A8E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A2</a:t>
              </a:r>
              <a:r>
                <a:rPr kumimoji="1" lang="zh-TW" altLang="en-US" sz="2800" b="1" dirty="0" smtClean="0">
                  <a:solidFill>
                    <a:srgbClr val="2F7A8E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類型車禍資料</a:t>
              </a:r>
              <a:endParaRPr kumimoji="1" lang="en-US" altLang="zh-TW" sz="2800" b="1" dirty="0" smtClean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  <a:p>
              <a:r>
                <a:rPr kumimoji="1" lang="en-US" altLang="zh-TW" sz="2800" b="1" dirty="0" smtClean="0">
                  <a:solidFill>
                    <a:srgbClr val="2F7A8E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0</a:t>
              </a:r>
              <a:r>
                <a:rPr kumimoji="1" lang="zh-TW" altLang="en-US" sz="2800" b="1" dirty="0" smtClean="0">
                  <a:solidFill>
                    <a:srgbClr val="2F7A8E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 發生車禍</a:t>
              </a:r>
              <a:r>
                <a:rPr kumimoji="1" lang="en-US" altLang="zh-TW" sz="2800" b="1" dirty="0" smtClean="0">
                  <a:solidFill>
                    <a:srgbClr val="FC5C57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&lt;10</a:t>
              </a:r>
              <a:r>
                <a:rPr kumimoji="1" lang="zh-TW" altLang="en-US" sz="2800" b="1" dirty="0" smtClean="0">
                  <a:solidFill>
                    <a:srgbClr val="FC5C57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次</a:t>
              </a:r>
              <a:endParaRPr kumimoji="1" lang="en-US" altLang="zh-TW" sz="2800" b="1" dirty="0" smtClean="0">
                <a:solidFill>
                  <a:srgbClr val="FC5C57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  <a:p>
              <a:r>
                <a:rPr kumimoji="1" lang="en-US" altLang="zh-TW" sz="2800" b="1" dirty="0" smtClean="0">
                  <a:solidFill>
                    <a:srgbClr val="2F7A8E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1 </a:t>
              </a:r>
              <a:r>
                <a:rPr kumimoji="1" lang="zh-TW" altLang="en-US" sz="2800" b="1" dirty="0" smtClean="0">
                  <a:solidFill>
                    <a:srgbClr val="2F7A8E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頻繁發生車禍</a:t>
              </a:r>
              <a:r>
                <a:rPr kumimoji="1" lang="en-US" altLang="zh-TW" sz="2800" b="1" dirty="0" smtClean="0">
                  <a:solidFill>
                    <a:srgbClr val="FC5C57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&gt;10</a:t>
              </a:r>
              <a:r>
                <a:rPr kumimoji="1" lang="zh-TW" altLang="en-US" sz="2800" b="1" dirty="0" smtClean="0">
                  <a:solidFill>
                    <a:srgbClr val="FC5C57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次</a:t>
              </a:r>
              <a:endParaRPr kumimoji="1" lang="en-US" altLang="zh-TW" sz="2800" b="1" dirty="0" smtClean="0">
                <a:solidFill>
                  <a:srgbClr val="FC5C57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7880235" y="2286851"/>
            <a:ext cx="3044940" cy="2122856"/>
            <a:chOff x="6387450" y="2339539"/>
            <a:chExt cx="3044940" cy="2122856"/>
          </a:xfrm>
        </p:grpSpPr>
        <p:sp>
          <p:nvSpPr>
            <p:cNvPr id="54" name="文字方塊 53"/>
            <p:cNvSpPr txBox="1"/>
            <p:nvPr/>
          </p:nvSpPr>
          <p:spPr>
            <a:xfrm>
              <a:off x="7491118" y="2339539"/>
              <a:ext cx="4719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4000" b="1" dirty="0" smtClean="0">
                  <a:solidFill>
                    <a:srgbClr val="2F7A8E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Ｘ</a:t>
              </a:r>
              <a:endParaRPr kumimoji="1" lang="en-US" altLang="zh-TW" sz="4000" b="1" dirty="0" smtClean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6387450" y="3077400"/>
              <a:ext cx="30449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2800" b="1" dirty="0" smtClean="0">
                  <a:solidFill>
                    <a:srgbClr val="FC5C57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百貨公司</a:t>
              </a:r>
              <a:r>
                <a:rPr kumimoji="1" lang="zh-TW" altLang="en-US" sz="2800" b="1" dirty="0" smtClean="0">
                  <a:solidFill>
                    <a:srgbClr val="2F7A8E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點位</a:t>
              </a:r>
              <a:r>
                <a:rPr kumimoji="1" lang="zh-TW" altLang="en-US" sz="2800" b="1" dirty="0" smtClean="0">
                  <a:solidFill>
                    <a:srgbClr val="2F7A8E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資料</a:t>
              </a:r>
              <a:r>
                <a:rPr kumimoji="1" lang="zh-TW" altLang="en-US" sz="2800" b="1" dirty="0" smtClean="0">
                  <a:solidFill>
                    <a:srgbClr val="FC5C57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夜市市集</a:t>
              </a:r>
              <a:r>
                <a:rPr kumimoji="1" lang="zh-TW" altLang="en-US" sz="2800" b="1" dirty="0" smtClean="0">
                  <a:solidFill>
                    <a:srgbClr val="2F7A8E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點位資料</a:t>
              </a:r>
              <a:endParaRPr kumimoji="1" lang="en-US" altLang="zh-TW" sz="2800" b="1" dirty="0" smtClean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  <a:p>
              <a:r>
                <a:rPr kumimoji="1" lang="zh-TW" altLang="en-US" sz="2800" b="1" dirty="0" smtClean="0">
                  <a:solidFill>
                    <a:srgbClr val="FC5C57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壅塞路段</a:t>
              </a:r>
              <a:r>
                <a:rPr kumimoji="1" lang="zh-TW" altLang="en-US" sz="2800" b="1" dirty="0" smtClean="0">
                  <a:solidFill>
                    <a:srgbClr val="2F7A8E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位置資料</a:t>
              </a:r>
              <a:endParaRPr kumimoji="1" lang="zh-TW" altLang="en-US" sz="2800" b="1" dirty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3263332" y="947792"/>
            <a:ext cx="6919759" cy="1597943"/>
            <a:chOff x="3101246" y="947792"/>
            <a:chExt cx="6919759" cy="1597943"/>
          </a:xfrm>
        </p:grpSpPr>
        <p:sp>
          <p:nvSpPr>
            <p:cNvPr id="51" name="文字方塊 50"/>
            <p:cNvSpPr txBox="1"/>
            <p:nvPr/>
          </p:nvSpPr>
          <p:spPr>
            <a:xfrm>
              <a:off x="4718563" y="1435616"/>
              <a:ext cx="53024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4000" b="1" dirty="0" smtClean="0">
                  <a:solidFill>
                    <a:srgbClr val="FC5C57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找出易肇事的影響因素</a:t>
              </a:r>
              <a:endParaRPr kumimoji="1" lang="zh-TW" altLang="en-US" sz="4000" b="1" dirty="0">
                <a:solidFill>
                  <a:srgbClr val="FC5C57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pic>
          <p:nvPicPr>
            <p:cNvPr id="55" name="圖片 54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2F7A8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1246" y="947792"/>
              <a:ext cx="1597943" cy="1597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152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橢圓 25"/>
          <p:cNvSpPr/>
          <p:nvPr/>
        </p:nvSpPr>
        <p:spPr>
          <a:xfrm>
            <a:off x="-2297241" y="1056532"/>
            <a:ext cx="4957637" cy="4957637"/>
          </a:xfrm>
          <a:prstGeom prst="ellipse">
            <a:avLst/>
          </a:prstGeom>
          <a:solidFill>
            <a:srgbClr val="2F7A8E"/>
          </a:solidFill>
          <a:ln>
            <a:solidFill>
              <a:srgbClr val="2F7A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4" name="群組 23"/>
          <p:cNvGrpSpPr/>
          <p:nvPr/>
        </p:nvGrpSpPr>
        <p:grpSpPr>
          <a:xfrm>
            <a:off x="3432215" y="299328"/>
            <a:ext cx="1239672" cy="839826"/>
            <a:chOff x="3702628" y="299425"/>
            <a:chExt cx="1239672" cy="839826"/>
          </a:xfrm>
          <a:solidFill>
            <a:srgbClr val="2F7A8E"/>
          </a:solidFill>
        </p:grpSpPr>
        <p:sp>
          <p:nvSpPr>
            <p:cNvPr id="2" name="菱形 1"/>
            <p:cNvSpPr/>
            <p:nvPr/>
          </p:nvSpPr>
          <p:spPr>
            <a:xfrm>
              <a:off x="3702628" y="542308"/>
              <a:ext cx="363687" cy="363687"/>
            </a:xfrm>
            <a:prstGeom prst="diamond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3832604" y="326332"/>
              <a:ext cx="415335" cy="786010"/>
              <a:chOff x="1357598" y="1220436"/>
              <a:chExt cx="1491916" cy="2823411"/>
            </a:xfrm>
            <a:grpFill/>
          </p:grpSpPr>
          <p:cxnSp>
            <p:nvCxnSpPr>
              <p:cNvPr id="4" name="直線接點 3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線接點 4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群組 5"/>
            <p:cNvGrpSpPr/>
            <p:nvPr/>
          </p:nvGrpSpPr>
          <p:grpSpPr>
            <a:xfrm>
              <a:off x="4102474" y="299425"/>
              <a:ext cx="839826" cy="839826"/>
              <a:chOff x="3831000" y="1383413"/>
              <a:chExt cx="3627995" cy="3627995"/>
            </a:xfrm>
            <a:grpFill/>
          </p:grpSpPr>
          <p:sp>
            <p:nvSpPr>
              <p:cNvPr id="7" name="菱形 6"/>
              <p:cNvSpPr/>
              <p:nvPr/>
            </p:nvSpPr>
            <p:spPr>
              <a:xfrm>
                <a:off x="3831000" y="1383413"/>
                <a:ext cx="3627995" cy="3627995"/>
              </a:xfrm>
              <a:prstGeom prst="diamond">
                <a:avLst/>
              </a:prstGeom>
              <a:grpFill/>
              <a:ln>
                <a:solidFill>
                  <a:srgbClr val="2F7A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菱形 7"/>
              <p:cNvSpPr/>
              <p:nvPr/>
            </p:nvSpPr>
            <p:spPr>
              <a:xfrm>
                <a:off x="4055588" y="1619741"/>
                <a:ext cx="3155337" cy="3155337"/>
              </a:xfrm>
              <a:prstGeom prst="diamond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 flipH="1">
              <a:off x="3978069" y="308871"/>
              <a:ext cx="422300" cy="799193"/>
              <a:chOff x="1357598" y="1220436"/>
              <a:chExt cx="1491916" cy="2823411"/>
            </a:xfrm>
            <a:grpFill/>
          </p:grpSpPr>
          <p:cxnSp>
            <p:nvCxnSpPr>
              <p:cNvPr id="10" name="直線接點 9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矩形 11"/>
          <p:cNvSpPr/>
          <p:nvPr/>
        </p:nvSpPr>
        <p:spPr>
          <a:xfrm>
            <a:off x="-7925" y="686444"/>
            <a:ext cx="3492405" cy="75603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8689877" y="686444"/>
            <a:ext cx="3492000" cy="45719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7491118" y="297302"/>
            <a:ext cx="1234212" cy="839826"/>
            <a:chOff x="7776868" y="297302"/>
            <a:chExt cx="1234212" cy="839826"/>
          </a:xfrm>
          <a:solidFill>
            <a:srgbClr val="2F7A8E"/>
          </a:solidFill>
        </p:grpSpPr>
        <p:sp>
          <p:nvSpPr>
            <p:cNvPr id="13" name="菱形 12"/>
            <p:cNvSpPr/>
            <p:nvPr/>
          </p:nvSpPr>
          <p:spPr>
            <a:xfrm>
              <a:off x="8647393" y="529740"/>
              <a:ext cx="363687" cy="363687"/>
            </a:xfrm>
            <a:prstGeom prst="diamond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4" name="群組 13"/>
            <p:cNvGrpSpPr/>
            <p:nvPr/>
          </p:nvGrpSpPr>
          <p:grpSpPr>
            <a:xfrm>
              <a:off x="8323722" y="327586"/>
              <a:ext cx="415335" cy="786010"/>
              <a:chOff x="1357598" y="1220436"/>
              <a:chExt cx="1491916" cy="2823411"/>
            </a:xfrm>
            <a:grpFill/>
          </p:grpSpPr>
          <p:cxnSp>
            <p:nvCxnSpPr>
              <p:cNvPr id="15" name="直線接點 14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群組 19"/>
            <p:cNvGrpSpPr/>
            <p:nvPr/>
          </p:nvGrpSpPr>
          <p:grpSpPr>
            <a:xfrm flipH="1">
              <a:off x="8465480" y="316528"/>
              <a:ext cx="422300" cy="799193"/>
              <a:chOff x="1357598" y="1220436"/>
              <a:chExt cx="1491916" cy="2823411"/>
            </a:xfrm>
            <a:grpFill/>
          </p:grpSpPr>
          <p:cxnSp>
            <p:nvCxnSpPr>
              <p:cNvPr id="21" name="直線接點 20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群組 16"/>
            <p:cNvGrpSpPr/>
            <p:nvPr/>
          </p:nvGrpSpPr>
          <p:grpSpPr>
            <a:xfrm>
              <a:off x="7776868" y="297302"/>
              <a:ext cx="839826" cy="839826"/>
              <a:chOff x="3831000" y="1383413"/>
              <a:chExt cx="3627995" cy="3627995"/>
            </a:xfrm>
            <a:grpFill/>
          </p:grpSpPr>
          <p:sp>
            <p:nvSpPr>
              <p:cNvPr id="18" name="菱形 17"/>
              <p:cNvSpPr/>
              <p:nvPr/>
            </p:nvSpPr>
            <p:spPr>
              <a:xfrm>
                <a:off x="3831000" y="1383413"/>
                <a:ext cx="3627995" cy="3627995"/>
              </a:xfrm>
              <a:prstGeom prst="diamond">
                <a:avLst/>
              </a:prstGeom>
              <a:grpFill/>
              <a:ln>
                <a:solidFill>
                  <a:srgbClr val="2F7A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菱形 18"/>
              <p:cNvSpPr/>
              <p:nvPr/>
            </p:nvSpPr>
            <p:spPr>
              <a:xfrm>
                <a:off x="4055588" y="1619741"/>
                <a:ext cx="3155337" cy="3155337"/>
              </a:xfrm>
              <a:prstGeom prst="diamond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7" name="矩形 26"/>
          <p:cNvSpPr/>
          <p:nvPr/>
        </p:nvSpPr>
        <p:spPr>
          <a:xfrm>
            <a:off x="-7925" y="6391276"/>
            <a:ext cx="10933100" cy="276272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1736400" y="6391276"/>
            <a:ext cx="455600" cy="276272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772525" y="6346825"/>
            <a:ext cx="2743200" cy="365125"/>
          </a:xfrm>
        </p:spPr>
        <p:txBody>
          <a:bodyPr/>
          <a:lstStyle/>
          <a:p>
            <a:fld id="{21EED757-5E34-4E02-A4CE-6D4DF33FC191}" type="slidenum">
              <a:rPr lang="zh-TW" altLang="en-US" sz="2000" b="1" smtClean="0">
                <a:solidFill>
                  <a:srgbClr val="2F7A8E"/>
                </a:solidFill>
              </a:rPr>
              <a:t>8</a:t>
            </a:fld>
            <a:endParaRPr lang="zh-TW" altLang="en-US" sz="2000" b="1" dirty="0">
              <a:solidFill>
                <a:srgbClr val="2F7A8E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4673537" y="281999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spc="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系統特色</a:t>
            </a:r>
            <a:endParaRPr lang="zh-TW" altLang="en-US" sz="4800" b="1" spc="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-499045" y="3046121"/>
            <a:ext cx="3221787" cy="697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9150" y="237720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安全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指數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0712" y="314562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安全警示點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9150" y="382674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安全路線規劃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7" name="群組 56"/>
          <p:cNvGrpSpPr/>
          <p:nvPr/>
        </p:nvGrpSpPr>
        <p:grpSpPr>
          <a:xfrm>
            <a:off x="3263332" y="947792"/>
            <a:ext cx="6919759" cy="1597943"/>
            <a:chOff x="3101246" y="947792"/>
            <a:chExt cx="6919759" cy="1597943"/>
          </a:xfrm>
        </p:grpSpPr>
        <p:sp>
          <p:nvSpPr>
            <p:cNvPr id="51" name="文字方塊 50"/>
            <p:cNvSpPr txBox="1"/>
            <p:nvPr/>
          </p:nvSpPr>
          <p:spPr>
            <a:xfrm>
              <a:off x="4718563" y="1435616"/>
              <a:ext cx="53024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4000" b="1" dirty="0" smtClean="0">
                  <a:solidFill>
                    <a:srgbClr val="FC5C57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易</a:t>
              </a:r>
              <a:r>
                <a:rPr kumimoji="1" lang="zh-TW" altLang="en-US" sz="4000" b="1" dirty="0" smtClean="0">
                  <a:solidFill>
                    <a:srgbClr val="FC5C57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肇事的影響</a:t>
              </a:r>
              <a:r>
                <a:rPr kumimoji="1" lang="zh-TW" altLang="en-US" sz="4000" b="1" dirty="0" smtClean="0">
                  <a:solidFill>
                    <a:srgbClr val="FC5C57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因素分析</a:t>
              </a:r>
              <a:endParaRPr kumimoji="1" lang="zh-TW" altLang="en-US" sz="4000" b="1" dirty="0">
                <a:solidFill>
                  <a:srgbClr val="FC5C57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pic>
          <p:nvPicPr>
            <p:cNvPr id="55" name="圖片 54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2F7A8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1246" y="947792"/>
              <a:ext cx="1597943" cy="1597943"/>
            </a:xfrm>
            <a:prstGeom prst="rect">
              <a:avLst/>
            </a:prstGeom>
          </p:spPr>
        </p:pic>
      </p:grp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25226"/>
              </p:ext>
            </p:extLst>
          </p:nvPr>
        </p:nvGraphicFramePr>
        <p:xfrm>
          <a:off x="2993945" y="2462113"/>
          <a:ext cx="8970255" cy="1808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4882"/>
                <a:gridCol w="984293"/>
                <a:gridCol w="1024882"/>
                <a:gridCol w="1024882"/>
                <a:gridCol w="1024882"/>
                <a:gridCol w="1024882"/>
                <a:gridCol w="1420628"/>
                <a:gridCol w="1440924"/>
              </a:tblGrid>
              <a:tr h="4522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support(XUY)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support(X)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support(Y)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Confi(X,Y)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</a:rPr>
                        <a:t>Confi</a:t>
                      </a:r>
                      <a:r>
                        <a:rPr lang="en-US" sz="1400" b="1" u="none" strike="noStrike" dirty="0">
                          <a:effectLst/>
                        </a:rPr>
                        <a:t>(Y,X)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lift(X,Y)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lift(Y,X)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b"/>
                </a:tc>
              </a:tr>
              <a:tr h="452226">
                <a:tc>
                  <a:txBody>
                    <a:bodyPr/>
                    <a:lstStyle/>
                    <a:p>
                      <a:pPr algn="r" fontAlgn="ctr"/>
                      <a:r>
                        <a:rPr lang="is-IS" sz="1400" u="none" strike="noStrike">
                          <a:effectLst/>
                        </a:rPr>
                        <a:t>0.023401297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400" u="none" strike="noStrike">
                          <a:effectLst/>
                        </a:rPr>
                        <a:t>0.221037998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400" u="none" strike="noStrike">
                          <a:effectLst/>
                        </a:rPr>
                        <a:t>0.091751622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i-FI" sz="1400" u="none" strike="noStrike">
                          <a:effectLst/>
                        </a:rPr>
                        <a:t>0.105870021</a:t>
                      </a:r>
                      <a:endParaRPr lang="fi-FI" sz="14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i-FI" sz="1400" u="none" strike="noStrike">
                          <a:effectLst/>
                        </a:rPr>
                        <a:t>0.08774539</a:t>
                      </a:r>
                      <a:endParaRPr lang="fi-FI" sz="14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i-FI" sz="1400" u="none" strike="noStrike">
                          <a:effectLst/>
                        </a:rPr>
                        <a:t>1.153876289</a:t>
                      </a:r>
                      <a:endParaRPr lang="fi-FI" sz="14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u="none" strike="noStrike">
                          <a:effectLst/>
                        </a:rPr>
                        <a:t>0.396969708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400" u="none" strike="noStrike">
                          <a:effectLst/>
                        </a:rPr>
                        <a:t>X</a:t>
                      </a:r>
                      <a:r>
                        <a:rPr lang="zh-TW" altLang="en-US" sz="1400" u="none" strike="noStrike">
                          <a:effectLst/>
                        </a:rPr>
                        <a:t>壅塞</a:t>
                      </a:r>
                      <a:r>
                        <a:rPr lang="en-US" altLang="zh-TW" sz="1400" u="none" strike="noStrike">
                          <a:effectLst/>
                        </a:rPr>
                        <a:t>-&gt;Y</a:t>
                      </a:r>
                      <a:r>
                        <a:rPr lang="zh-TW" altLang="en-US" sz="1400" u="none" strike="noStrike">
                          <a:effectLst/>
                        </a:rPr>
                        <a:t>熱點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b"/>
                </a:tc>
              </a:tr>
              <a:tr h="452226">
                <a:tc>
                  <a:txBody>
                    <a:bodyPr/>
                    <a:lstStyle/>
                    <a:p>
                      <a:pPr algn="r" fontAlgn="ctr"/>
                      <a:r>
                        <a:rPr lang="is-IS" sz="1400" u="none" strike="noStrike">
                          <a:effectLst/>
                        </a:rPr>
                        <a:t>0.008029825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u="none" strike="noStrike">
                          <a:effectLst/>
                        </a:rPr>
                        <a:t>0.014912532</a:t>
                      </a:r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400" u="none" strike="noStrike">
                          <a:effectLst/>
                        </a:rPr>
                        <a:t>0.113564669</a:t>
                      </a:r>
                      <a:endParaRPr lang="hr-HR" sz="14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400" u="none" strike="noStrike">
                          <a:effectLst/>
                        </a:rPr>
                        <a:t>0.538461538</a:t>
                      </a:r>
                      <a:endParaRPr lang="nb-NO" sz="14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400" u="none" strike="noStrike" dirty="0">
                          <a:effectLst/>
                        </a:rPr>
                        <a:t>0.10713246</a:t>
                      </a:r>
                      <a:endParaRPr lang="is-I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400" u="none" strike="noStrike">
                          <a:effectLst/>
                        </a:rPr>
                        <a:t>4.741452991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400" u="none" strike="noStrike">
                          <a:effectLst/>
                        </a:rPr>
                        <a:t>7.184055537</a:t>
                      </a:r>
                      <a:endParaRPr lang="is-IS" sz="14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400" u="none" strike="noStrike">
                          <a:effectLst/>
                        </a:rPr>
                        <a:t>X</a:t>
                      </a:r>
                      <a:r>
                        <a:rPr lang="zh-TW" altLang="en-US" sz="1400" u="none" strike="noStrike">
                          <a:effectLst/>
                        </a:rPr>
                        <a:t>百貨</a:t>
                      </a:r>
                      <a:r>
                        <a:rPr lang="en-US" altLang="zh-TW" sz="1400" u="none" strike="noStrike">
                          <a:effectLst/>
                        </a:rPr>
                        <a:t>-&gt;Y</a:t>
                      </a:r>
                      <a:r>
                        <a:rPr lang="zh-TW" altLang="en-US" sz="1400" u="none" strike="noStrike">
                          <a:effectLst/>
                        </a:rPr>
                        <a:t>熱點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b"/>
                </a:tc>
              </a:tr>
              <a:tr h="45222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400" u="none" strike="noStrike">
                          <a:effectLst/>
                        </a:rPr>
                        <a:t>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400" u="none" strike="noStrike">
                          <a:effectLst/>
                        </a:rPr>
                        <a:t>-</a:t>
                      </a:r>
                      <a:endParaRPr lang="mr-IN" sz="14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400" u="none" strike="noStrike">
                          <a:effectLst/>
                        </a:rPr>
                        <a:t>-</a:t>
                      </a:r>
                      <a:endParaRPr lang="mr-IN" sz="14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400" u="none" strike="noStrike">
                          <a:effectLst/>
                        </a:rPr>
                        <a:t>-</a:t>
                      </a:r>
                      <a:endParaRPr lang="mr-IN" sz="14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400" u="none" strike="noStrike">
                          <a:effectLst/>
                        </a:rPr>
                        <a:t>-</a:t>
                      </a:r>
                      <a:endParaRPr lang="mr-IN" sz="14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400" u="none" strike="noStrike">
                          <a:effectLst/>
                        </a:rPr>
                        <a:t>-</a:t>
                      </a:r>
                      <a:endParaRPr lang="mr-IN" sz="1400" b="0" i="0" u="none" strike="noStrike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400" u="none" strike="noStrike" dirty="0">
                          <a:effectLst/>
                        </a:rPr>
                        <a:t>-</a:t>
                      </a:r>
                      <a:endParaRPr lang="mr-IN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400" u="none" strike="noStrike" dirty="0">
                          <a:effectLst/>
                        </a:rPr>
                        <a:t>X</a:t>
                      </a:r>
                      <a:r>
                        <a:rPr lang="zh-TW" altLang="en-US" sz="1400" u="none" strike="noStrike" dirty="0">
                          <a:effectLst/>
                        </a:rPr>
                        <a:t>夜市</a:t>
                      </a:r>
                      <a:r>
                        <a:rPr lang="en-US" altLang="zh-TW" sz="1400" u="none" strike="noStrike" dirty="0">
                          <a:effectLst/>
                        </a:rPr>
                        <a:t>-&gt;Y</a:t>
                      </a:r>
                      <a:r>
                        <a:rPr lang="zh-TW" altLang="en-US" sz="1400" u="none" strike="noStrike" dirty="0">
                          <a:effectLst/>
                        </a:rPr>
                        <a:t>熱點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charset="-12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32" name="圓角矩形 31"/>
          <p:cNvSpPr/>
          <p:nvPr/>
        </p:nvSpPr>
        <p:spPr>
          <a:xfrm>
            <a:off x="8046904" y="3445329"/>
            <a:ext cx="1097096" cy="298623"/>
          </a:xfrm>
          <a:prstGeom prst="roundRect">
            <a:avLst/>
          </a:prstGeom>
          <a:noFill/>
          <a:ln w="28575">
            <a:solidFill>
              <a:srgbClr val="FC5C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圓角矩形 42"/>
          <p:cNvSpPr/>
          <p:nvPr/>
        </p:nvSpPr>
        <p:spPr>
          <a:xfrm>
            <a:off x="9453083" y="2996316"/>
            <a:ext cx="1097096" cy="298623"/>
          </a:xfrm>
          <a:prstGeom prst="roundRect">
            <a:avLst/>
          </a:prstGeom>
          <a:noFill/>
          <a:ln w="28575">
            <a:solidFill>
              <a:srgbClr val="FC5C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4" name="圓角矩形 43"/>
          <p:cNvSpPr/>
          <p:nvPr/>
        </p:nvSpPr>
        <p:spPr>
          <a:xfrm>
            <a:off x="9444891" y="3464012"/>
            <a:ext cx="1097096" cy="298623"/>
          </a:xfrm>
          <a:prstGeom prst="roundRect">
            <a:avLst/>
          </a:prstGeom>
          <a:noFill/>
          <a:ln w="28575">
            <a:solidFill>
              <a:srgbClr val="FC5C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571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橢圓 25"/>
          <p:cNvSpPr/>
          <p:nvPr/>
        </p:nvSpPr>
        <p:spPr>
          <a:xfrm>
            <a:off x="-2297241" y="1056532"/>
            <a:ext cx="4957637" cy="4957637"/>
          </a:xfrm>
          <a:prstGeom prst="ellipse">
            <a:avLst/>
          </a:prstGeom>
          <a:solidFill>
            <a:srgbClr val="2F7A8E"/>
          </a:solidFill>
          <a:ln>
            <a:solidFill>
              <a:srgbClr val="2F7A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4" name="群組 23"/>
          <p:cNvGrpSpPr/>
          <p:nvPr/>
        </p:nvGrpSpPr>
        <p:grpSpPr>
          <a:xfrm>
            <a:off x="3432215" y="299328"/>
            <a:ext cx="1239672" cy="839826"/>
            <a:chOff x="3702628" y="299425"/>
            <a:chExt cx="1239672" cy="839826"/>
          </a:xfrm>
          <a:solidFill>
            <a:srgbClr val="2F7A8E"/>
          </a:solidFill>
        </p:grpSpPr>
        <p:sp>
          <p:nvSpPr>
            <p:cNvPr id="2" name="菱形 1"/>
            <p:cNvSpPr/>
            <p:nvPr/>
          </p:nvSpPr>
          <p:spPr>
            <a:xfrm>
              <a:off x="3702628" y="542308"/>
              <a:ext cx="363687" cy="363687"/>
            </a:xfrm>
            <a:prstGeom prst="diamond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3832604" y="326332"/>
              <a:ext cx="415335" cy="786010"/>
              <a:chOff x="1357598" y="1220436"/>
              <a:chExt cx="1491916" cy="2823411"/>
            </a:xfrm>
            <a:grpFill/>
          </p:grpSpPr>
          <p:cxnSp>
            <p:nvCxnSpPr>
              <p:cNvPr id="4" name="直線接點 3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線接點 4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群組 5"/>
            <p:cNvGrpSpPr/>
            <p:nvPr/>
          </p:nvGrpSpPr>
          <p:grpSpPr>
            <a:xfrm>
              <a:off x="4102474" y="299425"/>
              <a:ext cx="839826" cy="839826"/>
              <a:chOff x="3831000" y="1383413"/>
              <a:chExt cx="3627995" cy="3627995"/>
            </a:xfrm>
            <a:grpFill/>
          </p:grpSpPr>
          <p:sp>
            <p:nvSpPr>
              <p:cNvPr id="7" name="菱形 6"/>
              <p:cNvSpPr/>
              <p:nvPr/>
            </p:nvSpPr>
            <p:spPr>
              <a:xfrm>
                <a:off x="3831000" y="1383413"/>
                <a:ext cx="3627995" cy="3627995"/>
              </a:xfrm>
              <a:prstGeom prst="diamond">
                <a:avLst/>
              </a:prstGeom>
              <a:grpFill/>
              <a:ln>
                <a:solidFill>
                  <a:srgbClr val="2F7A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菱形 7"/>
              <p:cNvSpPr/>
              <p:nvPr/>
            </p:nvSpPr>
            <p:spPr>
              <a:xfrm>
                <a:off x="4055588" y="1619741"/>
                <a:ext cx="3155337" cy="3155337"/>
              </a:xfrm>
              <a:prstGeom prst="diamond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 flipH="1">
              <a:off x="3978069" y="308871"/>
              <a:ext cx="422300" cy="799193"/>
              <a:chOff x="1357598" y="1220436"/>
              <a:chExt cx="1491916" cy="2823411"/>
            </a:xfrm>
            <a:grpFill/>
          </p:grpSpPr>
          <p:cxnSp>
            <p:nvCxnSpPr>
              <p:cNvPr id="10" name="直線接點 9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矩形 11"/>
          <p:cNvSpPr/>
          <p:nvPr/>
        </p:nvSpPr>
        <p:spPr>
          <a:xfrm>
            <a:off x="-7925" y="686444"/>
            <a:ext cx="3492405" cy="75603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8689877" y="686444"/>
            <a:ext cx="3492000" cy="45719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7491118" y="297302"/>
            <a:ext cx="1234212" cy="839826"/>
            <a:chOff x="7776868" y="297302"/>
            <a:chExt cx="1234212" cy="839826"/>
          </a:xfrm>
          <a:solidFill>
            <a:srgbClr val="2F7A8E"/>
          </a:solidFill>
        </p:grpSpPr>
        <p:sp>
          <p:nvSpPr>
            <p:cNvPr id="13" name="菱形 12"/>
            <p:cNvSpPr/>
            <p:nvPr/>
          </p:nvSpPr>
          <p:spPr>
            <a:xfrm>
              <a:off x="8647393" y="529740"/>
              <a:ext cx="363687" cy="363687"/>
            </a:xfrm>
            <a:prstGeom prst="diamond">
              <a:avLst/>
            </a:prstGeom>
            <a:grp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4" name="群組 13"/>
            <p:cNvGrpSpPr/>
            <p:nvPr/>
          </p:nvGrpSpPr>
          <p:grpSpPr>
            <a:xfrm>
              <a:off x="8323722" y="327586"/>
              <a:ext cx="415335" cy="786010"/>
              <a:chOff x="1357598" y="1220436"/>
              <a:chExt cx="1491916" cy="2823411"/>
            </a:xfrm>
            <a:grpFill/>
          </p:grpSpPr>
          <p:cxnSp>
            <p:nvCxnSpPr>
              <p:cNvPr id="15" name="直線接點 14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群組 19"/>
            <p:cNvGrpSpPr/>
            <p:nvPr/>
          </p:nvGrpSpPr>
          <p:grpSpPr>
            <a:xfrm flipH="1">
              <a:off x="8465480" y="316528"/>
              <a:ext cx="422300" cy="799193"/>
              <a:chOff x="1357598" y="1220436"/>
              <a:chExt cx="1491916" cy="2823411"/>
            </a:xfrm>
            <a:grpFill/>
          </p:grpSpPr>
          <p:cxnSp>
            <p:nvCxnSpPr>
              <p:cNvPr id="21" name="直線接點 20"/>
              <p:cNvCxnSpPr/>
              <p:nvPr/>
            </p:nvCxnSpPr>
            <p:spPr>
              <a:xfrm>
                <a:off x="1357598" y="1220436"/>
                <a:ext cx="1491916" cy="142271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/>
            </p:nvCxnSpPr>
            <p:spPr>
              <a:xfrm flipH="1">
                <a:off x="1389682" y="2616100"/>
                <a:ext cx="1440726" cy="1427747"/>
              </a:xfrm>
              <a:prstGeom prst="line">
                <a:avLst/>
              </a:prstGeom>
              <a:grpFill/>
              <a:ln w="38100">
                <a:solidFill>
                  <a:srgbClr val="2F7A8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群組 16"/>
            <p:cNvGrpSpPr/>
            <p:nvPr/>
          </p:nvGrpSpPr>
          <p:grpSpPr>
            <a:xfrm>
              <a:off x="7776868" y="297302"/>
              <a:ext cx="839826" cy="839826"/>
              <a:chOff x="3831000" y="1383413"/>
              <a:chExt cx="3627995" cy="3627995"/>
            </a:xfrm>
            <a:grpFill/>
          </p:grpSpPr>
          <p:sp>
            <p:nvSpPr>
              <p:cNvPr id="18" name="菱形 17"/>
              <p:cNvSpPr/>
              <p:nvPr/>
            </p:nvSpPr>
            <p:spPr>
              <a:xfrm>
                <a:off x="3831000" y="1383413"/>
                <a:ext cx="3627995" cy="3627995"/>
              </a:xfrm>
              <a:prstGeom prst="diamond">
                <a:avLst/>
              </a:prstGeom>
              <a:grpFill/>
              <a:ln>
                <a:solidFill>
                  <a:srgbClr val="2F7A8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菱形 18"/>
              <p:cNvSpPr/>
              <p:nvPr/>
            </p:nvSpPr>
            <p:spPr>
              <a:xfrm>
                <a:off x="4055588" y="1619741"/>
                <a:ext cx="3155337" cy="3155337"/>
              </a:xfrm>
              <a:prstGeom prst="diamond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7" name="矩形 26"/>
          <p:cNvSpPr/>
          <p:nvPr/>
        </p:nvSpPr>
        <p:spPr>
          <a:xfrm>
            <a:off x="-7925" y="6391276"/>
            <a:ext cx="10933100" cy="276272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1736400" y="6391276"/>
            <a:ext cx="455600" cy="276272"/>
          </a:xfrm>
          <a:prstGeom prst="rect">
            <a:avLst/>
          </a:prstGeom>
          <a:solidFill>
            <a:srgbClr val="2F7A8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772525" y="6346825"/>
            <a:ext cx="2743200" cy="365125"/>
          </a:xfrm>
        </p:spPr>
        <p:txBody>
          <a:bodyPr/>
          <a:lstStyle/>
          <a:p>
            <a:fld id="{21EED757-5E34-4E02-A4CE-6D4DF33FC191}" type="slidenum">
              <a:rPr lang="zh-TW" altLang="en-US" sz="2000" b="1" smtClean="0">
                <a:solidFill>
                  <a:srgbClr val="2F7A8E"/>
                </a:solidFill>
              </a:rPr>
              <a:t>9</a:t>
            </a:fld>
            <a:endParaRPr lang="zh-TW" altLang="en-US" sz="2000" b="1" dirty="0">
              <a:solidFill>
                <a:srgbClr val="2F7A8E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4673537" y="281999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spc="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系統特色</a:t>
            </a:r>
            <a:endParaRPr lang="zh-TW" altLang="en-US" sz="4800" b="1" spc="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-499045" y="3046121"/>
            <a:ext cx="3221787" cy="697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9150" y="237720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安全</a:t>
            </a:r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指數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0712" y="314562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安全警示點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9150" y="382674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安全路線規劃</a:t>
            </a:r>
            <a:endParaRPr lang="zh-TW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7" name="群組 56"/>
          <p:cNvGrpSpPr/>
          <p:nvPr/>
        </p:nvGrpSpPr>
        <p:grpSpPr>
          <a:xfrm>
            <a:off x="3263332" y="947792"/>
            <a:ext cx="8079581" cy="1597943"/>
            <a:chOff x="3101246" y="947792"/>
            <a:chExt cx="8079581" cy="1597943"/>
          </a:xfrm>
        </p:grpSpPr>
        <p:sp>
          <p:nvSpPr>
            <p:cNvPr id="51" name="文字方塊 50"/>
            <p:cNvSpPr txBox="1"/>
            <p:nvPr/>
          </p:nvSpPr>
          <p:spPr>
            <a:xfrm>
              <a:off x="4718562" y="1435616"/>
              <a:ext cx="64622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4000" b="1" dirty="0" smtClean="0">
                  <a:solidFill>
                    <a:srgbClr val="FC5C57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易</a:t>
              </a:r>
              <a:r>
                <a:rPr kumimoji="1" lang="zh-TW" altLang="en-US" sz="4000" b="1" dirty="0" smtClean="0">
                  <a:solidFill>
                    <a:srgbClr val="FC5C57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肇事的影響</a:t>
              </a:r>
              <a:r>
                <a:rPr kumimoji="1" lang="zh-TW" altLang="en-US" sz="4000" b="1" dirty="0" smtClean="0">
                  <a:solidFill>
                    <a:srgbClr val="FC5C57"/>
                  </a:solidFill>
                  <a:latin typeface="Microsoft JhengHei" charset="-120"/>
                  <a:ea typeface="Microsoft JhengHei" charset="-120"/>
                  <a:cs typeface="Microsoft JhengHei" charset="-120"/>
                </a:rPr>
                <a:t>因素</a:t>
              </a:r>
              <a:endParaRPr kumimoji="1" lang="zh-TW" altLang="en-US" sz="4000" b="1" dirty="0">
                <a:solidFill>
                  <a:srgbClr val="FC5C57"/>
                </a:solidFill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pic>
          <p:nvPicPr>
            <p:cNvPr id="55" name="圖片 54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2F7A8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1246" y="947792"/>
              <a:ext cx="1597943" cy="1597943"/>
            </a:xfrm>
            <a:prstGeom prst="rect">
              <a:avLst/>
            </a:prstGeom>
          </p:spPr>
        </p:pic>
      </p:grpSp>
      <p:sp>
        <p:nvSpPr>
          <p:cNvPr id="39" name="內容版面配置區 1"/>
          <p:cNvSpPr txBox="1">
            <a:spLocks/>
          </p:cNvSpPr>
          <p:nvPr/>
        </p:nvSpPr>
        <p:spPr>
          <a:xfrm>
            <a:off x="2848691" y="2243429"/>
            <a:ext cx="9559001" cy="4525963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800"/>
              </a:spcAft>
              <a:buNone/>
            </a:pPr>
            <a:r>
              <a:rPr lang="en-US" altLang="zh-TW" sz="3000" b="1" spc="600" dirty="0" smtClean="0">
                <a:solidFill>
                  <a:srgbClr val="2F7A8E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1.</a:t>
            </a:r>
            <a:r>
              <a:rPr lang="zh-TW" altLang="en-US" sz="3000" b="1" spc="600" dirty="0" smtClean="0">
                <a:ln w="0"/>
                <a:solidFill>
                  <a:srgbClr val="FC5C5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JhengHei" charset="-120"/>
                <a:ea typeface="Microsoft JhengHei" charset="-120"/>
                <a:cs typeface="Microsoft JhengHei" charset="-120"/>
              </a:rPr>
              <a:t>百貨公司附近</a:t>
            </a:r>
            <a:r>
              <a:rPr lang="zh-TW" altLang="en-US" sz="3000" b="1" spc="600" dirty="0" smtClean="0">
                <a:ln w="0"/>
                <a:solidFill>
                  <a:srgbClr val="2F7A8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JhengHei" charset="-120"/>
                <a:ea typeface="Microsoft JhengHei" charset="-120"/>
                <a:cs typeface="Microsoft JhengHei" charset="-120"/>
              </a:rPr>
              <a:t>為易肇事路段，</a:t>
            </a:r>
            <a:r>
              <a:rPr lang="zh-TW" altLang="en-US" sz="3000" b="1" spc="600" dirty="0" smtClean="0">
                <a:ln w="0"/>
                <a:solidFill>
                  <a:srgbClr val="2F7A8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JhengHei" charset="-120"/>
                <a:ea typeface="Microsoft JhengHei" charset="-120"/>
                <a:cs typeface="Microsoft JhengHei" charset="-120"/>
              </a:rPr>
              <a:t>巨城肇事頻率高</a:t>
            </a:r>
            <a:r>
              <a:rPr lang="en-US" altLang="zh-TW" sz="3000" b="1" spc="600" dirty="0">
                <a:ln w="0"/>
                <a:solidFill>
                  <a:srgbClr val="2F7A8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JhengHei" charset="-120"/>
                <a:ea typeface="Microsoft JhengHei" charset="-120"/>
                <a:cs typeface="Microsoft JhengHei" charset="-120"/>
              </a:rPr>
              <a:t>(</a:t>
            </a:r>
            <a:r>
              <a:rPr lang="en-US" altLang="zh-TW" sz="3000" b="1" spc="600" dirty="0" smtClean="0">
                <a:ln w="0"/>
                <a:solidFill>
                  <a:srgbClr val="FC5C5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JhengHei" charset="-120"/>
                <a:ea typeface="Microsoft JhengHei" charset="-120"/>
                <a:cs typeface="Microsoft JhengHei" charset="-120"/>
              </a:rPr>
              <a:t>25</a:t>
            </a:r>
            <a:r>
              <a:rPr lang="en-US" altLang="zh-TW" sz="3000" b="1" spc="600" dirty="0" smtClean="0">
                <a:ln w="0"/>
                <a:solidFill>
                  <a:srgbClr val="2F7A8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JhengHei" charset="-120"/>
                <a:ea typeface="Microsoft JhengHei" charset="-120"/>
                <a:cs typeface="Microsoft JhengHei" charset="-120"/>
              </a:rPr>
              <a:t>)</a:t>
            </a:r>
          </a:p>
          <a:p>
            <a:pPr marL="0" indent="0">
              <a:lnSpc>
                <a:spcPts val="3600"/>
              </a:lnSpc>
              <a:spcAft>
                <a:spcPts val="1800"/>
              </a:spcAft>
              <a:buNone/>
            </a:pPr>
            <a:r>
              <a:rPr lang="en-US" altLang="zh-TW" sz="3000" b="1" spc="600" dirty="0" smtClean="0">
                <a:ln w="0"/>
                <a:solidFill>
                  <a:srgbClr val="2F7A8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JhengHei" charset="-120"/>
                <a:ea typeface="Microsoft JhengHei" charset="-120"/>
                <a:cs typeface="Microsoft JhengHei" charset="-120"/>
              </a:rPr>
              <a:t>2.</a:t>
            </a:r>
            <a:r>
              <a:rPr lang="zh-TW" altLang="en-US" sz="3000" b="1" spc="600" dirty="0" smtClean="0">
                <a:ln w="0"/>
                <a:solidFill>
                  <a:srgbClr val="FC5C5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JhengHei" charset="-120"/>
                <a:ea typeface="Microsoft JhengHei" charset="-120"/>
                <a:cs typeface="Microsoft JhengHei" charset="-120"/>
              </a:rPr>
              <a:t>夜市商圈</a:t>
            </a:r>
            <a:r>
              <a:rPr lang="zh-TW" altLang="en-US" sz="3000" b="1" spc="600" dirty="0" smtClean="0">
                <a:ln w="0"/>
                <a:solidFill>
                  <a:srgbClr val="2F7A8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JhengHei" charset="-120"/>
                <a:ea typeface="Microsoft JhengHei" charset="-120"/>
                <a:cs typeface="Microsoft JhengHei" charset="-120"/>
              </a:rPr>
              <a:t>附近皆不易發生頻繁車禍</a:t>
            </a:r>
            <a:endParaRPr lang="en-US" altLang="zh-TW" sz="3000" b="1" spc="600" dirty="0" smtClean="0">
              <a:ln w="0"/>
              <a:solidFill>
                <a:srgbClr val="2F7A8E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indent="0">
              <a:lnSpc>
                <a:spcPts val="3600"/>
              </a:lnSpc>
              <a:spcAft>
                <a:spcPts val="1800"/>
              </a:spcAft>
              <a:buNone/>
            </a:pPr>
            <a:r>
              <a:rPr lang="en-US" altLang="zh-TW" sz="3000" b="1" spc="600" dirty="0" smtClean="0">
                <a:ln w="0"/>
                <a:solidFill>
                  <a:srgbClr val="2F7A8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JhengHei" charset="-120"/>
                <a:ea typeface="Microsoft JhengHei" charset="-120"/>
                <a:cs typeface="Microsoft JhengHei" charset="-120"/>
              </a:rPr>
              <a:t>3.</a:t>
            </a:r>
            <a:r>
              <a:rPr lang="zh-TW" altLang="en-US" sz="3000" b="1" spc="600" dirty="0" smtClean="0">
                <a:ln w="0"/>
                <a:solidFill>
                  <a:srgbClr val="FC5C5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JhengHei" charset="-120"/>
                <a:ea typeface="Microsoft JhengHei" charset="-120"/>
                <a:cs typeface="Microsoft JhengHei" charset="-120"/>
              </a:rPr>
              <a:t>壅塞路段</a:t>
            </a:r>
            <a:r>
              <a:rPr lang="zh-TW" altLang="en-US" sz="3000" b="1" spc="600" dirty="0" smtClean="0">
                <a:ln w="0"/>
                <a:solidFill>
                  <a:srgbClr val="2F7A8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JhengHei" charset="-120"/>
                <a:ea typeface="Microsoft JhengHei" charset="-120"/>
                <a:cs typeface="Microsoft JhengHei" charset="-120"/>
              </a:rPr>
              <a:t>通常不易發生頻繁車禍</a:t>
            </a:r>
            <a:endParaRPr lang="en-US" altLang="zh-TW" sz="3000" b="1" spc="600" dirty="0" smtClean="0">
              <a:ln w="0"/>
              <a:solidFill>
                <a:srgbClr val="2F7A8E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0" indent="0">
              <a:lnSpc>
                <a:spcPts val="3600"/>
              </a:lnSpc>
              <a:spcAft>
                <a:spcPts val="1800"/>
              </a:spcAft>
              <a:buNone/>
            </a:pPr>
            <a:r>
              <a:rPr lang="zh-TW" altLang="en-US" sz="3000" b="1" spc="600" dirty="0" smtClean="0">
                <a:ln w="0"/>
                <a:solidFill>
                  <a:srgbClr val="2F7A8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JhengHei" charset="-120"/>
                <a:ea typeface="Microsoft JhengHei" charset="-120"/>
                <a:cs typeface="Microsoft JhengHei" charset="-120"/>
              </a:rPr>
              <a:t>推測原因：</a:t>
            </a:r>
            <a:r>
              <a:rPr lang="zh-TW" altLang="en-US" sz="3000" b="1" spc="600" dirty="0" smtClean="0">
                <a:ln w="0"/>
                <a:solidFill>
                  <a:srgbClr val="FC5C5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JhengHei" charset="-120"/>
                <a:ea typeface="Microsoft JhengHei" charset="-120"/>
                <a:cs typeface="Microsoft JhengHei" charset="-120"/>
              </a:rPr>
              <a:t>壅塞路段車速慢</a:t>
            </a:r>
            <a:endParaRPr lang="en-US" altLang="zh-TW" sz="3000" b="1" spc="600" dirty="0" smtClean="0">
              <a:ln w="0"/>
              <a:solidFill>
                <a:srgbClr val="FC5C5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020" y="2935104"/>
            <a:ext cx="7595848" cy="338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0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3126</TotalTime>
  <Words>847</Words>
  <Application>Microsoft Macintosh PowerPoint</Application>
  <PresentationFormat>寬螢幕</PresentationFormat>
  <Paragraphs>190</Paragraphs>
  <Slides>14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Calibri</vt:lpstr>
      <vt:lpstr>Calibri Light</vt:lpstr>
      <vt:lpstr>Mangal</vt:lpstr>
      <vt:lpstr>Microsoft JhengHei</vt:lpstr>
      <vt:lpstr>微軟正黑體</vt:lpstr>
      <vt:lpstr>新細明體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Microsoft Office 使用者</cp:lastModifiedBy>
  <cp:revision>1444</cp:revision>
  <dcterms:created xsi:type="dcterms:W3CDTF">2017-05-25T05:39:28Z</dcterms:created>
  <dcterms:modified xsi:type="dcterms:W3CDTF">2017-11-26T07:04:09Z</dcterms:modified>
</cp:coreProperties>
</file>