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5" r:id="rId3"/>
    <p:sldId id="311" r:id="rId4"/>
    <p:sldId id="312" r:id="rId5"/>
    <p:sldId id="300" r:id="rId6"/>
    <p:sldId id="301" r:id="rId7"/>
    <p:sldId id="302" r:id="rId8"/>
    <p:sldId id="303" r:id="rId9"/>
    <p:sldId id="304" r:id="rId10"/>
    <p:sldId id="305" r:id="rId11"/>
    <p:sldId id="313" r:id="rId12"/>
    <p:sldId id="308" r:id="rId13"/>
    <p:sldId id="309" r:id="rId14"/>
    <p:sldId id="259"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5C57"/>
    <a:srgbClr val="2F7A8E"/>
    <a:srgbClr val="FB9D53"/>
    <a:srgbClr val="FFB3D9"/>
    <a:srgbClr val="FFCDEA"/>
    <a:srgbClr val="00B0F0"/>
    <a:srgbClr val="FF99FF"/>
    <a:srgbClr val="FFCCFF"/>
    <a:srgbClr val="FFF8F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17" autoAdjust="0"/>
    <p:restoredTop sz="85374" autoAdjust="0"/>
  </p:normalViewPr>
  <p:slideViewPr>
    <p:cSldViewPr snapToGrid="0">
      <p:cViewPr>
        <p:scale>
          <a:sx n="65" d="100"/>
          <a:sy n="65" d="100"/>
        </p:scale>
        <p:origin x="144" y="76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28"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67BF4-4946-4BB9-9866-B43B37B606BB}" type="datetimeFigureOut">
              <a:rPr lang="zh-TW" altLang="en-US" smtClean="0"/>
              <a:t>2017/11/25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751C2B-7AA7-4908-9325-A9F313B7A7BA}" type="slidenum">
              <a:rPr lang="zh-TW" altLang="en-US" smtClean="0"/>
              <a:t>‹#›</a:t>
            </a:fld>
            <a:endParaRPr lang="zh-TW" altLang="en-US"/>
          </a:p>
        </p:txBody>
      </p:sp>
    </p:spTree>
    <p:extLst>
      <p:ext uri="{BB962C8B-B14F-4D97-AF65-F5344CB8AC3E}">
        <p14:creationId xmlns:p14="http://schemas.microsoft.com/office/powerpoint/2010/main" val="2270541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各位評審老師好，這次我們所研究的議題是如何提升新竹市民生活便利，以及婦幼的安全</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1</a:t>
            </a:fld>
            <a:endParaRPr lang="zh-TW" altLang="en-US"/>
          </a:p>
        </p:txBody>
      </p:sp>
    </p:spTree>
    <p:extLst>
      <p:ext uri="{BB962C8B-B14F-4D97-AF65-F5344CB8AC3E}">
        <p14:creationId xmlns:p14="http://schemas.microsoft.com/office/powerpoint/2010/main" val="1246437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kern="1200" dirty="0" smtClean="0">
                <a:solidFill>
                  <a:schemeClr val="tx1"/>
                </a:solidFill>
                <a:effectLst/>
                <a:latin typeface="+mn-lt"/>
                <a:ea typeface="+mn-ea"/>
                <a:cs typeface="+mn-cs"/>
              </a:rPr>
              <a:t>基於上述的情形，本次報告針對生活便利以及婦幼安全面向，來進行資料分析與研究。</a:t>
            </a:r>
            <a:endParaRPr lang="zh-TW" altLang="en-US"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10</a:t>
            </a:fld>
            <a:endParaRPr lang="zh-TW" altLang="en-US"/>
          </a:p>
        </p:txBody>
      </p:sp>
    </p:spTree>
    <p:extLst>
      <p:ext uri="{BB962C8B-B14F-4D97-AF65-F5344CB8AC3E}">
        <p14:creationId xmlns:p14="http://schemas.microsoft.com/office/powerpoint/2010/main" val="1047430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透過資料整理出便利以及安全各個分類的指數 列點為 把點為歸納成指數 透過指數來評估該點的各項便利及安全評估指標的高低，藉此可以知道該往哪個方向去改善</a:t>
            </a:r>
            <a:endParaRPr lang="zh-TW" altLang="en-US"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11</a:t>
            </a:fld>
            <a:endParaRPr lang="zh-TW" altLang="en-US"/>
          </a:p>
        </p:txBody>
      </p:sp>
    </p:spTree>
    <p:extLst>
      <p:ext uri="{BB962C8B-B14F-4D97-AF65-F5344CB8AC3E}">
        <p14:creationId xmlns:p14="http://schemas.microsoft.com/office/powerpoint/2010/main" val="2028379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解決上面</a:t>
            </a:r>
            <a:r>
              <a:rPr lang="en-US" altLang="zh-TW" b="0" dirty="0" smtClean="0">
                <a:effectLst/>
              </a:rPr>
              <a:t>70%</a:t>
            </a:r>
            <a:r>
              <a:rPr lang="zh-TW" altLang="en-US" b="0" dirty="0" smtClean="0">
                <a:effectLst/>
              </a:rPr>
              <a:t>青壯年人口的問題</a:t>
            </a:r>
            <a:r>
              <a:rPr lang="en-US" altLang="zh-TW" b="0" dirty="0" smtClean="0">
                <a:effectLst/>
              </a:rPr>
              <a:t>-&gt;</a:t>
            </a:r>
            <a:r>
              <a:rPr lang="zh-TW" altLang="en-US" b="0" dirty="0" smtClean="0">
                <a:effectLst/>
              </a:rPr>
              <a:t>照顧家中人包括：老年、婦女、幼童</a:t>
            </a:r>
            <a:endParaRPr lang="en-US" altLang="zh-TW" b="0" dirty="0" smtClean="0">
              <a:effectLst/>
            </a:endParaRPr>
          </a:p>
          <a:p>
            <a:pPr rtl="0"/>
            <a:endParaRPr lang="en-US" altLang="zh-TW" b="0" dirty="0" smtClean="0">
              <a:effectLst/>
            </a:endParaRPr>
          </a:p>
          <a:p>
            <a:pPr rtl="0"/>
            <a:r>
              <a:rPr lang="zh-TW" altLang="en-US" b="0" dirty="0" smtClean="0">
                <a:effectLst/>
              </a:rPr>
              <a:t>透過以上的資料分析與後續發展應用</a:t>
            </a:r>
            <a:endParaRPr lang="en-US" altLang="zh-TW" b="0" dirty="0" smtClean="0">
              <a:effectLst/>
            </a:endParaRPr>
          </a:p>
          <a:p>
            <a:pPr rtl="0"/>
            <a:r>
              <a:rPr lang="zh-TW" altLang="en-US" b="0" dirty="0" smtClean="0">
                <a:effectLst/>
              </a:rPr>
              <a:t>不僅提全體市民的生活品質與生活便利</a:t>
            </a:r>
            <a:r>
              <a:rPr lang="zh-TW" altLang="en-US" b="0" baseline="0" dirty="0" smtClean="0">
                <a:effectLst/>
              </a:rPr>
              <a:t> 包括</a:t>
            </a:r>
            <a:r>
              <a:rPr lang="zh-TW" altLang="en-US" b="0" dirty="0" smtClean="0">
                <a:effectLst/>
              </a:rPr>
              <a:t>居住、交通、教育、醫療</a:t>
            </a:r>
            <a:endParaRPr lang="en-US" altLang="zh-TW" b="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b="0" dirty="0" smtClean="0">
                <a:effectLst/>
              </a:rPr>
              <a:t>也可以保障婦女、幼童安全</a:t>
            </a:r>
            <a:endParaRPr lang="en-US" altLang="zh-TW" b="0" dirty="0" smtClean="0">
              <a:effectLst/>
            </a:endParaRPr>
          </a:p>
          <a:p>
            <a:pPr rtl="0"/>
            <a:endParaRPr lang="en-US" altLang="zh-TW"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12</a:t>
            </a:fld>
            <a:endParaRPr lang="zh-TW" altLang="en-US"/>
          </a:p>
        </p:txBody>
      </p:sp>
    </p:spTree>
    <p:extLst>
      <p:ext uri="{BB962C8B-B14F-4D97-AF65-F5344CB8AC3E}">
        <p14:creationId xmlns:p14="http://schemas.microsoft.com/office/powerpoint/2010/main" val="585983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0" dirty="0" smtClean="0">
                <a:effectLst/>
              </a:rPr>
              <a:t>提升生活便利程度、並且也保障婦幼安全，讓青壯年人口可以拼經濟，上有老母下有孩子，就不用擔心這些。</a:t>
            </a:r>
            <a:endParaRPr lang="en-US" altLang="zh-TW" b="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b="0" dirty="0" smtClean="0">
                <a:effectLst/>
              </a:rPr>
              <a:t>解決竹科工程師的問題：婦女安全、照護</a:t>
            </a:r>
          </a:p>
          <a:p>
            <a:pPr rtl="0"/>
            <a:endParaRPr lang="en-US" altLang="zh-TW" b="0" dirty="0" smtClean="0">
              <a:effectLst/>
            </a:endParaRPr>
          </a:p>
          <a:p>
            <a:pPr rtl="0"/>
            <a:r>
              <a:rPr lang="zh-TW" altLang="en-US" b="0" dirty="0" smtClean="0">
                <a:effectLst/>
              </a:rPr>
              <a:t>不僅提供便利與安全，也因為這樣子可以提整體市民的幸福感、也讓新竹的青壯年人口可以放心拼經濟，提升竹市經濟力。</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13</a:t>
            </a:fld>
            <a:endParaRPr lang="zh-TW" altLang="en-US"/>
          </a:p>
        </p:txBody>
      </p:sp>
    </p:spTree>
    <p:extLst>
      <p:ext uri="{BB962C8B-B14F-4D97-AF65-F5344CB8AC3E}">
        <p14:creationId xmlns:p14="http://schemas.microsoft.com/office/powerpoint/2010/main" val="971103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我們這次的研究主要針對新竹市的人口結構以及人口變化的現象來做研究</a:t>
            </a:r>
            <a:endParaRPr lang="en-US" altLang="zh-TW" b="0" dirty="0" smtClean="0">
              <a:effectLst/>
            </a:endParaRPr>
          </a:p>
          <a:p>
            <a:pPr rtl="0"/>
            <a:r>
              <a:rPr lang="zh-TW" altLang="en-US" b="0" dirty="0" smtClean="0">
                <a:effectLst/>
              </a:rPr>
              <a:t>首先我們先來看看</a:t>
            </a:r>
            <a:r>
              <a:rPr lang="en-US" altLang="zh-TW" b="0" dirty="0" smtClean="0">
                <a:effectLst/>
              </a:rPr>
              <a:t>102</a:t>
            </a:r>
            <a:r>
              <a:rPr lang="zh-TW" altLang="en-US" b="0" dirty="0" smtClean="0">
                <a:effectLst/>
              </a:rPr>
              <a:t>年開始，新竹市每年的的總人口數，我們從這張折線圖可以看到，每年新竹市的總人口數都在持續地增加中</a:t>
            </a:r>
            <a:endParaRPr lang="en-US" altLang="zh-TW" b="0" dirty="0" smtClean="0">
              <a:effectLst/>
            </a:endParaRPr>
          </a:p>
          <a:p>
            <a:pPr rtl="0"/>
            <a:r>
              <a:rPr lang="zh-TW" altLang="en-US" b="0" dirty="0" smtClean="0">
                <a:effectLst/>
              </a:rPr>
              <a:t>而在這些人口中，女性人口整體來說比男性人口多</a:t>
            </a:r>
            <a:endParaRPr lang="en-US" altLang="zh-TW"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2</a:t>
            </a:fld>
            <a:endParaRPr lang="zh-TW" altLang="en-US"/>
          </a:p>
        </p:txBody>
      </p:sp>
    </p:spTree>
    <p:extLst>
      <p:ext uri="{BB962C8B-B14F-4D97-AF65-F5344CB8AC3E}">
        <p14:creationId xmlns:p14="http://schemas.microsoft.com/office/powerpoint/2010/main" val="1121239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而新竹的兒少人口比例在各縣市中最高</a:t>
            </a:r>
            <a:endParaRPr lang="en-US" altLang="zh-TW" b="0" dirty="0" smtClean="0">
              <a:effectLst/>
            </a:endParaRPr>
          </a:p>
          <a:p>
            <a:pPr rtl="0"/>
            <a:r>
              <a:rPr lang="zh-TW" altLang="en-US" b="0" dirty="0" smtClean="0">
                <a:effectLst/>
              </a:rPr>
              <a:t>最後新竹的人口結構，我們可以看到是青壯年人口佔的比例最多</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3</a:t>
            </a:fld>
            <a:endParaRPr lang="zh-TW" altLang="en-US"/>
          </a:p>
        </p:txBody>
      </p:sp>
    </p:spTree>
    <p:extLst>
      <p:ext uri="{BB962C8B-B14F-4D97-AF65-F5344CB8AC3E}">
        <p14:creationId xmlns:p14="http://schemas.microsoft.com/office/powerpoint/2010/main" val="2125579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而新竹的兒少人口比例在各縣市中最高</a:t>
            </a:r>
            <a:endParaRPr lang="en-US" altLang="zh-TW" b="0" dirty="0" smtClean="0">
              <a:effectLst/>
            </a:endParaRPr>
          </a:p>
          <a:p>
            <a:pPr rtl="0"/>
            <a:r>
              <a:rPr lang="zh-TW" altLang="en-US" b="0" dirty="0" smtClean="0">
                <a:effectLst/>
              </a:rPr>
              <a:t>最後新竹的人口結構，我們可以看到是青壯年人口佔的比例最多</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4</a:t>
            </a:fld>
            <a:endParaRPr lang="zh-TW" altLang="en-US"/>
          </a:p>
        </p:txBody>
      </p:sp>
    </p:spTree>
    <p:extLst>
      <p:ext uri="{BB962C8B-B14F-4D97-AF65-F5344CB8AC3E}">
        <p14:creationId xmlns:p14="http://schemas.microsoft.com/office/powerpoint/2010/main" val="1960222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現在：提升整體市民的生活便利性、並且保障婦女與幼少人口的安全</a:t>
            </a:r>
            <a:endParaRPr lang="en-US" altLang="zh-TW" b="0" dirty="0" smtClean="0">
              <a:effectLst/>
            </a:endParaRPr>
          </a:p>
          <a:p>
            <a:pPr rtl="0"/>
            <a:r>
              <a:rPr lang="zh-TW" altLang="en-US" b="0" dirty="0" smtClean="0">
                <a:effectLst/>
              </a:rPr>
              <a:t>未來：提升青壯年人口的居住品質、並且也強化婦幼安全，</a:t>
            </a:r>
            <a:endParaRPr lang="en-US" altLang="zh-TW" b="0" dirty="0" smtClean="0">
              <a:effectLst/>
            </a:endParaRPr>
          </a:p>
          <a:p>
            <a:pPr rtl="0"/>
            <a:r>
              <a:rPr lang="zh-TW" altLang="en-US" b="0" dirty="0" smtClean="0">
                <a:effectLst/>
              </a:rPr>
              <a:t>讓青壯年人口可以專心拼經濟，增加市民的幸福感，讓新竹變成一個幸福城市</a:t>
            </a:r>
            <a:endParaRPr lang="en-US" altLang="zh-TW"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5</a:t>
            </a:fld>
            <a:endParaRPr lang="zh-TW" altLang="en-US"/>
          </a:p>
        </p:txBody>
      </p:sp>
    </p:spTree>
    <p:extLst>
      <p:ext uri="{BB962C8B-B14F-4D97-AF65-F5344CB8AC3E}">
        <p14:creationId xmlns:p14="http://schemas.microsoft.com/office/powerpoint/2010/main" val="1681690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kern="1200" dirty="0" smtClean="0">
                <a:solidFill>
                  <a:schemeClr val="tx1"/>
                </a:solidFill>
                <a:effectLst/>
                <a:latin typeface="+mn-lt"/>
                <a:ea typeface="+mn-ea"/>
                <a:cs typeface="+mn-cs"/>
              </a:rPr>
              <a:t>基於上述的情形，本次報告針對生活便利以及婦幼安全面向，來進行資料分析與研究。</a:t>
            </a:r>
            <a:endParaRPr lang="zh-TW" altLang="en-US"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6</a:t>
            </a:fld>
            <a:endParaRPr lang="zh-TW" altLang="en-US"/>
          </a:p>
        </p:txBody>
      </p:sp>
    </p:spTree>
    <p:extLst>
      <p:ext uri="{BB962C8B-B14F-4D97-AF65-F5344CB8AC3E}">
        <p14:creationId xmlns:p14="http://schemas.microsoft.com/office/powerpoint/2010/main" val="844130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u="none" strike="noStrike" kern="1200" dirty="0" smtClean="0">
                <a:solidFill>
                  <a:schemeClr val="tx1"/>
                </a:solidFill>
                <a:effectLst/>
                <a:latin typeface="+mn-lt"/>
                <a:ea typeface="+mn-ea"/>
                <a:cs typeface="+mn-cs"/>
              </a:rPr>
              <a:t>針對生活便利面向，本次研究將資料分為居住、交通、教育、醫療</a:t>
            </a:r>
            <a:endParaRPr lang="en-US" altLang="zh-TW" sz="1200" b="0" i="0" u="none" strike="noStrike" kern="1200" dirty="0" smtClean="0">
              <a:solidFill>
                <a:schemeClr val="tx1"/>
              </a:solidFill>
              <a:effectLst/>
              <a:latin typeface="+mn-lt"/>
              <a:ea typeface="+mn-ea"/>
              <a:cs typeface="+mn-cs"/>
            </a:endParaRPr>
          </a:p>
          <a:p>
            <a:pPr rtl="0"/>
            <a:r>
              <a:rPr lang="zh-TW" altLang="en-US" sz="1200" b="0" i="0" u="none" strike="noStrike" kern="1200" dirty="0" smtClean="0">
                <a:solidFill>
                  <a:schemeClr val="tx1"/>
                </a:solidFill>
                <a:effectLst/>
                <a:latin typeface="+mn-lt"/>
                <a:ea typeface="+mn-ea"/>
                <a:cs typeface="+mn-cs"/>
              </a:rPr>
              <a:t>還有福利跟照顧</a:t>
            </a:r>
            <a:endParaRPr lang="en-US" altLang="zh-TW" sz="1200" b="0" i="0" u="none" strike="noStrike" kern="1200" dirty="0" smtClean="0">
              <a:solidFill>
                <a:schemeClr val="tx1"/>
              </a:solidFill>
              <a:effectLst/>
              <a:latin typeface="+mn-lt"/>
              <a:ea typeface="+mn-ea"/>
              <a:cs typeface="+mn-cs"/>
            </a:endParaRPr>
          </a:p>
          <a:p>
            <a:pPr rtl="0"/>
            <a:endParaRPr lang="en-US" altLang="zh-TW" sz="1200" b="0" i="0" u="none" strike="noStrike"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7</a:t>
            </a:fld>
            <a:endParaRPr lang="zh-TW" altLang="en-US"/>
          </a:p>
        </p:txBody>
      </p:sp>
    </p:spTree>
    <p:extLst>
      <p:ext uri="{BB962C8B-B14F-4D97-AF65-F5344CB8AC3E}">
        <p14:creationId xmlns:p14="http://schemas.microsoft.com/office/powerpoint/2010/main" val="1586724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u="none" strike="noStrike" kern="1200" dirty="0" smtClean="0">
                <a:solidFill>
                  <a:schemeClr val="tx1"/>
                </a:solidFill>
                <a:effectLst/>
                <a:latin typeface="+mn-lt"/>
                <a:ea typeface="+mn-ea"/>
                <a:cs typeface="+mn-cs"/>
              </a:rPr>
              <a:t>而針對婦幼安全面向，本次研究將資料分為</a:t>
            </a:r>
            <a:r>
              <a:rPr lang="zh-TW" altLang="en-US" b="0" dirty="0" smtClean="0">
                <a:effectLst/>
              </a:rPr>
              <a:t>消防安全、犯罪安全、交通安全</a:t>
            </a:r>
            <a:endParaRPr lang="en-US" altLang="zh-TW" b="0" dirty="0" smtClean="0">
              <a:effectLst/>
            </a:endParaRPr>
          </a:p>
          <a:p>
            <a:pPr rtl="0"/>
            <a:r>
              <a:rPr lang="zh-TW" altLang="en-US" b="0" dirty="0" smtClean="0">
                <a:effectLst/>
              </a:rPr>
              <a:t>警察、消防通道、消防局、易肇事地點、汽機車或者物品遭竊、婦幼安全</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8</a:t>
            </a:fld>
            <a:endParaRPr lang="zh-TW" altLang="en-US"/>
          </a:p>
        </p:txBody>
      </p:sp>
    </p:spTree>
    <p:extLst>
      <p:ext uri="{BB962C8B-B14F-4D97-AF65-F5344CB8AC3E}">
        <p14:creationId xmlns:p14="http://schemas.microsoft.com/office/powerpoint/2010/main" val="1549111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kern="1200" dirty="0" smtClean="0">
                <a:solidFill>
                  <a:schemeClr val="tx1"/>
                </a:solidFill>
                <a:effectLst/>
                <a:latin typeface="+mn-lt"/>
                <a:ea typeface="+mn-ea"/>
                <a:cs typeface="+mn-cs"/>
              </a:rPr>
              <a:t>基於上述的情形，本次報告針對生活便利以及婦幼安全面向，來進行資料分析與研究。</a:t>
            </a:r>
            <a:endParaRPr lang="zh-TW" altLang="en-US"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9</a:t>
            </a:fld>
            <a:endParaRPr lang="zh-TW" altLang="en-US"/>
          </a:p>
        </p:txBody>
      </p:sp>
    </p:spTree>
    <p:extLst>
      <p:ext uri="{BB962C8B-B14F-4D97-AF65-F5344CB8AC3E}">
        <p14:creationId xmlns:p14="http://schemas.microsoft.com/office/powerpoint/2010/main" val="58233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15353C57-7805-4308-AD23-2FCA1C07A5AB}" type="datetime1">
              <a:rPr lang="zh-TW" altLang="en-US" smtClean="0"/>
              <a:t>2017/11/25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360500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D6DE149-88BC-41C6-8073-4BE9ADAA69DD}" type="datetime1">
              <a:rPr lang="zh-TW" altLang="en-US" smtClean="0"/>
              <a:t>2017/11/25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01659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FEA5A55-D2DE-4766-AB3B-ABF3D901F1CE}" type="datetime1">
              <a:rPr lang="zh-TW" altLang="en-US" smtClean="0"/>
              <a:t>2017/11/25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37933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B8DE4F2-F595-46EE-9233-E833A80B460A}" type="datetime1">
              <a:rPr lang="zh-TW" altLang="en-US" smtClean="0"/>
              <a:t>2017/11/25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65454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9DA46FB8-C801-4D68-8814-37DFA9A3702A}" type="datetime1">
              <a:rPr lang="zh-TW" altLang="en-US" smtClean="0"/>
              <a:t>2017/11/25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54166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1BB61D20-79B3-44D4-B11C-C800DC9C3A15}" type="datetime1">
              <a:rPr lang="zh-TW" altLang="en-US" smtClean="0"/>
              <a:t>2017/11/25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50723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34A7A15B-40DD-4EB8-932F-F7181603B151}" type="datetime1">
              <a:rPr lang="zh-TW" altLang="en-US" smtClean="0"/>
              <a:t>2017/11/25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101292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D075986-B7E2-4354-8872-D21EAB375D55}" type="datetime1">
              <a:rPr lang="zh-TW" altLang="en-US" smtClean="0"/>
              <a:t>2017/11/25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65072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5332207-957A-4C57-ABF4-16D9CDEDCBE1}" type="datetime1">
              <a:rPr lang="zh-TW" altLang="en-US" smtClean="0"/>
              <a:t>2017/11/25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68461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A06253D6-52E0-40E7-B56A-E2CCD632EB31}" type="datetime1">
              <a:rPr lang="zh-TW" altLang="en-US" smtClean="0"/>
              <a:t>2017/11/25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66889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19C55F1-8BAC-48A8-8F3E-4BE7D78BD2FE}" type="datetime1">
              <a:rPr lang="zh-TW" altLang="en-US" smtClean="0"/>
              <a:t>2017/11/25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328263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C8F5F-FE12-483A-BCE0-E745CDDC546C}" type="datetime1">
              <a:rPr lang="zh-TW" altLang="en-US" smtClean="0"/>
              <a:t>2017/11/25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627168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jpg"/><Relationship Id="rId5" Type="http://schemas.openxmlformats.org/officeDocument/2006/relationships/image" Target="../media/image22.jpg"/><Relationship Id="rId6" Type="http://schemas.openxmlformats.org/officeDocument/2006/relationships/image" Target="../media/image23.jpg"/><Relationship Id="rId7" Type="http://schemas.openxmlformats.org/officeDocument/2006/relationships/image" Target="../media/image24.png"/><Relationship Id="rId8" Type="http://schemas.openxmlformats.org/officeDocument/2006/relationships/image" Target="../media/image25.jp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tiff"/><Relationship Id="rId6" Type="http://schemas.openxmlformats.org/officeDocument/2006/relationships/image" Target="../media/image18.tiff"/><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911" y="295170"/>
            <a:ext cx="7882128" cy="3627120"/>
          </a:xfrm>
          <a:prstGeom prst="rect">
            <a:avLst/>
          </a:prstGeom>
        </p:spPr>
      </p:pic>
      <p:sp>
        <p:nvSpPr>
          <p:cNvPr id="4" name="菱形 3"/>
          <p:cNvSpPr/>
          <p:nvPr/>
        </p:nvSpPr>
        <p:spPr>
          <a:xfrm>
            <a:off x="511742" y="1293600"/>
            <a:ext cx="1571105" cy="1571105"/>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菱形 4"/>
          <p:cNvSpPr/>
          <p:nvPr/>
        </p:nvSpPr>
        <p:spPr>
          <a:xfrm>
            <a:off x="9962620" y="1303300"/>
            <a:ext cx="1571105" cy="1571105"/>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p:cNvGrpSpPr/>
          <p:nvPr/>
        </p:nvGrpSpPr>
        <p:grpSpPr>
          <a:xfrm>
            <a:off x="834625" y="683764"/>
            <a:ext cx="1491916" cy="2823411"/>
            <a:chOff x="1357598" y="1220436"/>
            <a:chExt cx="1491916" cy="2823411"/>
          </a:xfrm>
        </p:grpSpPr>
        <p:cxnSp>
          <p:nvCxnSpPr>
            <p:cNvPr id="7" name="直線接點 6"/>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2" name="群組 21"/>
          <p:cNvGrpSpPr/>
          <p:nvPr/>
        </p:nvGrpSpPr>
        <p:grpSpPr>
          <a:xfrm flipH="1">
            <a:off x="9775669" y="667720"/>
            <a:ext cx="1491916" cy="2823411"/>
            <a:chOff x="1357598" y="1220436"/>
            <a:chExt cx="1491916" cy="2823411"/>
          </a:xfrm>
        </p:grpSpPr>
        <p:cxnSp>
          <p:nvCxnSpPr>
            <p:cNvPr id="23" name="直線接點 22"/>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3" name="群組 2"/>
          <p:cNvGrpSpPr/>
          <p:nvPr/>
        </p:nvGrpSpPr>
        <p:grpSpPr>
          <a:xfrm>
            <a:off x="2540564" y="6979963"/>
            <a:ext cx="7882725" cy="3627995"/>
            <a:chOff x="2082847" y="265430"/>
            <a:chExt cx="7882725" cy="3627995"/>
          </a:xfrm>
        </p:grpSpPr>
        <p:grpSp>
          <p:nvGrpSpPr>
            <p:cNvPr id="17" name="群組 16"/>
            <p:cNvGrpSpPr/>
            <p:nvPr/>
          </p:nvGrpSpPr>
          <p:grpSpPr>
            <a:xfrm>
              <a:off x="2082847" y="265430"/>
              <a:ext cx="3627995" cy="3627995"/>
              <a:chOff x="3831000" y="1383413"/>
              <a:chExt cx="3627995" cy="3627995"/>
            </a:xfrm>
            <a:solidFill>
              <a:srgbClr val="2F7A8E"/>
            </a:solidFill>
          </p:grpSpPr>
          <p:sp>
            <p:nvSpPr>
              <p:cNvPr id="15" name="菱形 14"/>
              <p:cNvSpPr/>
              <p:nvPr/>
            </p:nvSpPr>
            <p:spPr>
              <a:xfrm>
                <a:off x="3831000" y="1383413"/>
                <a:ext cx="3627995" cy="362799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菱形 15"/>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8" name="群組 17"/>
            <p:cNvGrpSpPr/>
            <p:nvPr/>
          </p:nvGrpSpPr>
          <p:grpSpPr>
            <a:xfrm>
              <a:off x="6337577" y="265430"/>
              <a:ext cx="3627995" cy="3627995"/>
              <a:chOff x="3831000" y="1383413"/>
              <a:chExt cx="3627995" cy="3627995"/>
            </a:xfrm>
            <a:solidFill>
              <a:srgbClr val="2F7A8E"/>
            </a:solidFill>
          </p:grpSpPr>
          <p:sp>
            <p:nvSpPr>
              <p:cNvPr id="19" name="菱形 18"/>
              <p:cNvSpPr/>
              <p:nvPr/>
            </p:nvSpPr>
            <p:spPr>
              <a:xfrm>
                <a:off x="3831000" y="1383413"/>
                <a:ext cx="3627995" cy="362799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菱形 19"/>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5" name="菱形 24"/>
            <p:cNvSpPr/>
            <p:nvPr/>
          </p:nvSpPr>
          <p:spPr>
            <a:xfrm>
              <a:off x="4740181" y="759127"/>
              <a:ext cx="2694708" cy="2694708"/>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30" name="群組 29"/>
          <p:cNvGrpSpPr/>
          <p:nvPr/>
        </p:nvGrpSpPr>
        <p:grpSpPr>
          <a:xfrm flipH="1">
            <a:off x="1839525" y="333871"/>
            <a:ext cx="1824312" cy="3452462"/>
            <a:chOff x="1357598" y="1220436"/>
            <a:chExt cx="1491916" cy="2823411"/>
          </a:xfrm>
        </p:grpSpPr>
        <p:cxnSp>
          <p:nvCxnSpPr>
            <p:cNvPr id="31" name="直線接點 30"/>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33" name="群組 32"/>
          <p:cNvGrpSpPr/>
          <p:nvPr/>
        </p:nvGrpSpPr>
        <p:grpSpPr>
          <a:xfrm>
            <a:off x="8415220" y="333871"/>
            <a:ext cx="1824312" cy="3452462"/>
            <a:chOff x="1357598" y="1220436"/>
            <a:chExt cx="1491916" cy="2823411"/>
          </a:xfrm>
        </p:grpSpPr>
        <p:cxnSp>
          <p:nvCxnSpPr>
            <p:cNvPr id="34" name="直線接點 33"/>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9" name="群組 8"/>
          <p:cNvGrpSpPr/>
          <p:nvPr/>
        </p:nvGrpSpPr>
        <p:grpSpPr>
          <a:xfrm>
            <a:off x="0" y="5326144"/>
            <a:ext cx="12192000" cy="1531856"/>
            <a:chOff x="0" y="5326144"/>
            <a:chExt cx="12192000" cy="1531856"/>
          </a:xfrm>
        </p:grpSpPr>
        <p:sp>
          <p:nvSpPr>
            <p:cNvPr id="26" name="矩形 25"/>
            <p:cNvSpPr/>
            <p:nvPr/>
          </p:nvSpPr>
          <p:spPr>
            <a:xfrm>
              <a:off x="0" y="5326144"/>
              <a:ext cx="12192000" cy="1531856"/>
            </a:xfrm>
            <a:prstGeom prst="rect">
              <a:avLst/>
            </a:prstGeom>
            <a:solidFill>
              <a:srgbClr val="2F7A8E"/>
            </a:solid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文字方塊 35"/>
            <p:cNvSpPr txBox="1"/>
            <p:nvPr/>
          </p:nvSpPr>
          <p:spPr>
            <a:xfrm>
              <a:off x="2692063" y="5872622"/>
              <a:ext cx="7261924" cy="584775"/>
            </a:xfrm>
            <a:prstGeom prst="rect">
              <a:avLst/>
            </a:prstGeom>
            <a:noFill/>
          </p:spPr>
          <p:txBody>
            <a:bodyPr wrap="none" rtlCol="0">
              <a:spAutoFit/>
            </a:bodyPr>
            <a:lstStyle/>
            <a:p>
              <a:r>
                <a:rPr lang="zh-TW" altLang="en-US" sz="3200" b="1" spc="600" dirty="0">
                  <a:solidFill>
                    <a:schemeClr val="bg1"/>
                  </a:solidFill>
                  <a:latin typeface="微軟正黑體" panose="020B0604030504040204" pitchFamily="34" charset="-120"/>
                  <a:ea typeface="微軟正黑體" panose="020B0604030504040204" pitchFamily="34" charset="-120"/>
                </a:rPr>
                <a:t>新竹黑客松</a:t>
              </a:r>
              <a:r>
                <a:rPr lang="en-US" altLang="zh-TW" sz="3200" b="1" spc="600" dirty="0">
                  <a:solidFill>
                    <a:schemeClr val="bg1"/>
                  </a:solidFill>
                  <a:latin typeface="微軟正黑體" panose="020B0604030504040204" pitchFamily="34" charset="-120"/>
                  <a:ea typeface="微軟正黑體" panose="020B0604030504040204" pitchFamily="34" charset="-120"/>
                </a:rPr>
                <a:t>-</a:t>
              </a:r>
              <a:r>
                <a:rPr lang="zh-TW" altLang="en-US" sz="3200" b="1" spc="600" dirty="0">
                  <a:solidFill>
                    <a:schemeClr val="bg1"/>
                  </a:solidFill>
                  <a:latin typeface="微軟正黑體" panose="020B0604030504040204" pitchFamily="34" charset="-120"/>
                  <a:ea typeface="微軟正黑體" panose="020B0604030504040204" pitchFamily="34" charset="-120"/>
                </a:rPr>
                <a:t>市民安全與便民服務</a:t>
              </a:r>
            </a:p>
          </p:txBody>
        </p:sp>
      </p:grpSp>
      <p:sp>
        <p:nvSpPr>
          <p:cNvPr id="38" name="矩形 37"/>
          <p:cNvSpPr/>
          <p:nvPr/>
        </p:nvSpPr>
        <p:spPr>
          <a:xfrm>
            <a:off x="-1" y="5121706"/>
            <a:ext cx="3960000" cy="85725"/>
          </a:xfrm>
          <a:prstGeom prst="rect">
            <a:avLst/>
          </a:prstGeom>
          <a:solidFill>
            <a:srgbClr val="FB9D53"/>
          </a:solidFill>
          <a:ln>
            <a:solidFill>
              <a:srgbClr val="FB9D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p:cNvSpPr/>
          <p:nvPr/>
        </p:nvSpPr>
        <p:spPr>
          <a:xfrm>
            <a:off x="4124608" y="5121706"/>
            <a:ext cx="3960000" cy="85725"/>
          </a:xfrm>
          <a:prstGeom prst="rect">
            <a:avLst/>
          </a:prstGeom>
          <a:solidFill>
            <a:srgbClr val="2F7A8E"/>
          </a:solid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p:cNvSpPr/>
          <p:nvPr/>
        </p:nvSpPr>
        <p:spPr>
          <a:xfrm>
            <a:off x="8235924" y="5121706"/>
            <a:ext cx="3960000" cy="85725"/>
          </a:xfrm>
          <a:prstGeom prst="rect">
            <a:avLst/>
          </a:prstGeom>
          <a:solidFill>
            <a:srgbClr val="FC5C57"/>
          </a:solidFill>
          <a:ln>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 name="群組 1"/>
          <p:cNvGrpSpPr/>
          <p:nvPr/>
        </p:nvGrpSpPr>
        <p:grpSpPr>
          <a:xfrm>
            <a:off x="2602867" y="4103526"/>
            <a:ext cx="7440316" cy="902435"/>
            <a:chOff x="2602867" y="4103526"/>
            <a:chExt cx="7440316" cy="902435"/>
          </a:xfrm>
        </p:grpSpPr>
        <p:sp>
          <p:nvSpPr>
            <p:cNvPr id="53" name="矩形 52"/>
            <p:cNvSpPr/>
            <p:nvPr/>
          </p:nvSpPr>
          <p:spPr>
            <a:xfrm>
              <a:off x="2602867" y="4103526"/>
              <a:ext cx="7440316" cy="902435"/>
            </a:xfrm>
            <a:prstGeom prst="rect">
              <a:avLst/>
            </a:prstGeom>
            <a:solidFill>
              <a:schemeClr val="tx2">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957915" y="4256260"/>
              <a:ext cx="6996072" cy="646331"/>
            </a:xfrm>
            <a:prstGeom prst="rect">
              <a:avLst/>
            </a:prstGeom>
          </p:spPr>
          <p:txBody>
            <a:bodyPr wrap="square">
              <a:spAutoFit/>
            </a:bodyPr>
            <a:lstStyle/>
            <a:p>
              <a:pPr algn="ctr"/>
              <a:r>
                <a:rPr lang="zh-TW" altLang="en-US" b="1" spc="600" dirty="0" smtClean="0">
                  <a:solidFill>
                    <a:schemeClr val="tx1">
                      <a:lumMod val="50000"/>
                      <a:lumOff val="50000"/>
                    </a:schemeClr>
                  </a:solidFill>
                  <a:latin typeface="微軟正黑體" panose="020B0604030504040204" pitchFamily="34" charset="-120"/>
                  <a:ea typeface="微軟正黑體" panose="020B0604030504040204" pitchFamily="34" charset="-120"/>
                </a:rPr>
                <a:t>李董去當兵了，只有他的快樂好夥伴</a:t>
              </a:r>
              <a:endParaRPr lang="en-US" altLang="zh-TW" b="1" spc="600" dirty="0" smtClean="0">
                <a:solidFill>
                  <a:schemeClr val="tx1">
                    <a:lumMod val="50000"/>
                    <a:lumOff val="50000"/>
                  </a:schemeClr>
                </a:solidFill>
                <a:latin typeface="微軟正黑體" panose="020B0604030504040204" pitchFamily="34" charset="-120"/>
                <a:ea typeface="微軟正黑體" panose="020B0604030504040204" pitchFamily="34" charset="-120"/>
              </a:endParaRPr>
            </a:p>
            <a:p>
              <a:pPr algn="ctr"/>
              <a:r>
                <a:rPr lang="zh-TW" altLang="en-US" b="1" spc="600" dirty="0" smtClean="0">
                  <a:solidFill>
                    <a:schemeClr val="tx1">
                      <a:lumMod val="50000"/>
                      <a:lumOff val="50000"/>
                    </a:schemeClr>
                  </a:solidFill>
                  <a:latin typeface="微軟正黑體" panose="020B0604030504040204" pitchFamily="34" charset="-120"/>
                  <a:ea typeface="微軟正黑體" panose="020B0604030504040204" pitchFamily="34" charset="-120"/>
                </a:rPr>
                <a:t>組員：黃豊凱、蔣宜成、吳奕昌、姜琇森、吳其聯</a:t>
              </a:r>
              <a:endParaRPr lang="en-US" altLang="zh-TW" b="1" spc="600" dirty="0" smtClean="0">
                <a:solidFill>
                  <a:schemeClr val="tx1">
                    <a:lumMod val="50000"/>
                    <a:lumOff val="50000"/>
                  </a:schemeClr>
                </a:solidFill>
                <a:latin typeface="微軟正黑體" panose="020B0604030504040204" pitchFamily="34" charset="-120"/>
                <a:ea typeface="微軟正黑體" panose="020B0604030504040204" pitchFamily="34" charset="-120"/>
              </a:endParaRPr>
            </a:p>
          </p:txBody>
        </p:sp>
      </p:grpSp>
      <p:sp>
        <p:nvSpPr>
          <p:cNvPr id="37" name="文字方塊 36"/>
          <p:cNvSpPr txBox="1"/>
          <p:nvPr/>
        </p:nvSpPr>
        <p:spPr>
          <a:xfrm>
            <a:off x="2509574" y="1828350"/>
            <a:ext cx="7186583" cy="600164"/>
          </a:xfrm>
          <a:prstGeom prst="rect">
            <a:avLst/>
          </a:prstGeom>
          <a:noFill/>
        </p:spPr>
        <p:txBody>
          <a:bodyPr wrap="none" rtlCol="0">
            <a:spAutoFit/>
          </a:bodyPr>
          <a:lstStyle/>
          <a:p>
            <a:r>
              <a:rPr lang="zh-TW" altLang="en-US" sz="3300" b="1" spc="600" dirty="0" smtClean="0">
                <a:solidFill>
                  <a:schemeClr val="bg1"/>
                </a:solidFill>
                <a:latin typeface="微軟正黑體" panose="020B0604030504040204" pitchFamily="34" charset="-120"/>
                <a:ea typeface="微軟正黑體" panose="020B0604030504040204" pitchFamily="34" charset="-120"/>
              </a:rPr>
              <a:t>提升新竹的生活便利與婦幼安全</a:t>
            </a:r>
            <a:endParaRPr lang="zh-TW" altLang="en-US" sz="3300" b="1" spc="6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39017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10</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資料處理</a:t>
            </a:r>
            <a:endParaRPr lang="zh-TW" altLang="en-US" sz="4800" b="1" spc="600" dirty="0">
              <a:latin typeface="微軟正黑體" panose="020B0604030504040204" pitchFamily="34" charset="-120"/>
              <a:ea typeface="微軟正黑體" panose="020B0604030504040204" pitchFamily="34" charset="-120"/>
            </a:endParaRPr>
          </a:p>
        </p:txBody>
      </p:sp>
      <p:sp>
        <p:nvSpPr>
          <p:cNvPr id="34" name="內容版面配置區 1"/>
          <p:cNvSpPr txBox="1">
            <a:spLocks/>
          </p:cNvSpPr>
          <p:nvPr/>
        </p:nvSpPr>
        <p:spPr>
          <a:xfrm>
            <a:off x="2788289" y="1616835"/>
            <a:ext cx="7571406" cy="4525963"/>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600"/>
              </a:lnSpc>
              <a:spcAft>
                <a:spcPts val="1800"/>
              </a:spcAft>
              <a:buFont typeface="Wingdings" charset="2"/>
              <a:buChar char="p"/>
            </a:pPr>
            <a:r>
              <a:rPr lang="zh-TW" altLang="en-US" sz="3200" b="1" spc="600" dirty="0" smtClean="0">
                <a:solidFill>
                  <a:srgbClr val="2F7A8E"/>
                </a:solidFill>
                <a:latin typeface="Microsoft JhengHei" charset="-120"/>
                <a:ea typeface="Microsoft JhengHei" charset="-120"/>
                <a:cs typeface="Microsoft JhengHei" charset="-120"/>
              </a:rPr>
              <a:t>　</a:t>
            </a:r>
            <a:r>
              <a:rPr lang="zh-TW" altLang="en-US" sz="3200" b="1" spc="600" dirty="0" smtClean="0">
                <a:ln w="0"/>
                <a:solidFill>
                  <a:srgbClr val="FC5C57"/>
                </a:solidFill>
                <a:effectLst>
                  <a:outerShdw blurRad="38100" dist="25400" dir="5400000" algn="ctr" rotWithShape="0">
                    <a:srgbClr val="6E747A">
                      <a:alpha val="43000"/>
                    </a:srgbClr>
                  </a:outerShdw>
                </a:effectLst>
                <a:latin typeface="Microsoft JhengHei" charset="-120"/>
                <a:ea typeface="Microsoft JhengHei" charset="-120"/>
                <a:cs typeface="Microsoft JhengHei" charset="-120"/>
              </a:rPr>
              <a:t>統一</a:t>
            </a:r>
            <a:r>
              <a:rPr lang="zh-TW" altLang="en-US" sz="3200" b="1" spc="600" dirty="0" smtClean="0">
                <a:solidFill>
                  <a:srgbClr val="2F7A8E"/>
                </a:solidFill>
                <a:latin typeface="Microsoft JhengHei" charset="-120"/>
                <a:ea typeface="Microsoft JhengHei" charset="-120"/>
                <a:cs typeface="Microsoft JhengHei" charset="-120"/>
              </a:rPr>
              <a:t>資料欄位及內容格式</a:t>
            </a:r>
            <a:endParaRPr lang="en-US" altLang="zh-TW" sz="3200" b="1" spc="600" dirty="0" smtClean="0">
              <a:solidFill>
                <a:srgbClr val="2F7A8E"/>
              </a:solidFill>
              <a:latin typeface="Microsoft JhengHei" charset="-120"/>
              <a:ea typeface="Microsoft JhengHei" charset="-120"/>
              <a:cs typeface="Microsoft JhengHei" charset="-120"/>
            </a:endParaRPr>
          </a:p>
          <a:p>
            <a:pPr>
              <a:lnSpc>
                <a:spcPts val="3600"/>
              </a:lnSpc>
              <a:spcAft>
                <a:spcPts val="1800"/>
              </a:spcAft>
              <a:buFont typeface="Wingdings" charset="2"/>
              <a:buChar char="p"/>
            </a:pPr>
            <a:r>
              <a:rPr lang="zh-TW" altLang="en-US" sz="3200" b="1" spc="600" dirty="0" smtClean="0">
                <a:solidFill>
                  <a:srgbClr val="2F7A8E"/>
                </a:solidFill>
                <a:latin typeface="Microsoft JhengHei" charset="-120"/>
                <a:ea typeface="Microsoft JhengHei" charset="-120"/>
                <a:cs typeface="Microsoft JhengHei" charset="-120"/>
              </a:rPr>
              <a:t>　</a:t>
            </a:r>
            <a:r>
              <a:rPr lang="zh-TW" altLang="en-US" sz="3200" b="1" spc="600" dirty="0" smtClean="0">
                <a:solidFill>
                  <a:srgbClr val="FC5C57"/>
                </a:solidFill>
                <a:latin typeface="Microsoft JhengHei" charset="-120"/>
                <a:ea typeface="Microsoft JhengHei" charset="-120"/>
                <a:cs typeface="Microsoft JhengHei" charset="-120"/>
              </a:rPr>
              <a:t>去除</a:t>
            </a:r>
            <a:r>
              <a:rPr lang="zh-TW" altLang="en-US" sz="3200" b="1" spc="600" dirty="0" smtClean="0">
                <a:solidFill>
                  <a:srgbClr val="2F7A8E"/>
                </a:solidFill>
                <a:latin typeface="Microsoft JhengHei" charset="-120"/>
                <a:ea typeface="Microsoft JhengHei" charset="-120"/>
                <a:cs typeface="Microsoft JhengHei" charset="-120"/>
              </a:rPr>
              <a:t>遺失與無意義資料</a:t>
            </a:r>
            <a:endParaRPr lang="en-US" altLang="zh-TW" sz="3200" b="1" spc="600" dirty="0" smtClean="0">
              <a:solidFill>
                <a:srgbClr val="2F7A8E"/>
              </a:solidFill>
              <a:latin typeface="Microsoft JhengHei" charset="-120"/>
              <a:ea typeface="Microsoft JhengHei" charset="-120"/>
              <a:cs typeface="Microsoft JhengHei" charset="-120"/>
            </a:endParaRPr>
          </a:p>
          <a:p>
            <a:pPr>
              <a:lnSpc>
                <a:spcPts val="3600"/>
              </a:lnSpc>
              <a:spcAft>
                <a:spcPts val="1800"/>
              </a:spcAft>
              <a:buFont typeface="Wingdings" charset="2"/>
              <a:buChar char="p"/>
            </a:pPr>
            <a:r>
              <a:rPr lang="zh-TW" altLang="en-US" sz="3200" b="1" spc="600" dirty="0" smtClean="0">
                <a:solidFill>
                  <a:srgbClr val="2F7A8E"/>
                </a:solidFill>
                <a:latin typeface="Microsoft JhengHei" charset="-120"/>
                <a:ea typeface="Microsoft JhengHei" charset="-120"/>
                <a:cs typeface="Microsoft JhengHei" charset="-120"/>
              </a:rPr>
              <a:t>　</a:t>
            </a:r>
            <a:r>
              <a:rPr lang="zh-TW" altLang="en-US" sz="3200" b="1" spc="600" dirty="0" smtClean="0">
                <a:solidFill>
                  <a:srgbClr val="FC5C57"/>
                </a:solidFill>
                <a:latin typeface="Microsoft JhengHei" charset="-120"/>
                <a:ea typeface="Microsoft JhengHei" charset="-120"/>
                <a:cs typeface="Microsoft JhengHei" charset="-120"/>
              </a:rPr>
              <a:t>更新</a:t>
            </a:r>
            <a:r>
              <a:rPr lang="zh-TW" altLang="en-US" sz="3200" b="1" spc="600" dirty="0" smtClean="0">
                <a:solidFill>
                  <a:srgbClr val="2F7A8E"/>
                </a:solidFill>
                <a:latin typeface="Microsoft JhengHei" charset="-120"/>
                <a:ea typeface="Microsoft JhengHei" charset="-120"/>
                <a:cs typeface="Microsoft JhengHei" charset="-120"/>
              </a:rPr>
              <a:t>資料內容</a:t>
            </a:r>
            <a:endParaRPr lang="en-US" altLang="zh-TW" sz="3200" b="1" spc="600" dirty="0" smtClean="0">
              <a:solidFill>
                <a:srgbClr val="2F7A8E"/>
              </a:solidFill>
              <a:latin typeface="Microsoft JhengHei" charset="-120"/>
              <a:ea typeface="Microsoft JhengHei" charset="-120"/>
              <a:cs typeface="Microsoft JhengHei" charset="-120"/>
            </a:endParaRPr>
          </a:p>
          <a:p>
            <a:pPr>
              <a:lnSpc>
                <a:spcPts val="3600"/>
              </a:lnSpc>
              <a:spcAft>
                <a:spcPts val="1800"/>
              </a:spcAft>
              <a:buFont typeface="Wingdings" charset="2"/>
              <a:buChar char="p"/>
            </a:pPr>
            <a:r>
              <a:rPr lang="zh-TW" altLang="en-US" sz="3200" b="1" spc="600" dirty="0" smtClean="0">
                <a:solidFill>
                  <a:srgbClr val="2F7A8E"/>
                </a:solidFill>
                <a:latin typeface="Microsoft JhengHei" charset="-120"/>
                <a:ea typeface="Microsoft JhengHei" charset="-120"/>
                <a:cs typeface="Microsoft JhengHei" charset="-120"/>
              </a:rPr>
              <a:t>　</a:t>
            </a:r>
            <a:r>
              <a:rPr lang="zh-TW" altLang="en-US" sz="3200" b="1" spc="600" dirty="0" smtClean="0">
                <a:solidFill>
                  <a:srgbClr val="FC5C57"/>
                </a:solidFill>
                <a:latin typeface="Microsoft JhengHei" charset="-120"/>
                <a:ea typeface="Microsoft JhengHei" charset="-120"/>
                <a:cs typeface="Microsoft JhengHei" charset="-120"/>
              </a:rPr>
              <a:t>整合</a:t>
            </a:r>
            <a:r>
              <a:rPr lang="zh-TW" altLang="en-US" sz="3200" b="1" spc="600" dirty="0" smtClean="0">
                <a:solidFill>
                  <a:srgbClr val="2F7A8E"/>
                </a:solidFill>
                <a:latin typeface="Microsoft JhengHei" charset="-120"/>
                <a:ea typeface="Microsoft JhengHei" charset="-120"/>
                <a:cs typeface="Microsoft JhengHei" charset="-120"/>
              </a:rPr>
              <a:t>同類型資料</a:t>
            </a:r>
            <a:endParaRPr lang="en-US" altLang="zh-TW" sz="3200" b="1" spc="600" dirty="0" smtClean="0">
              <a:solidFill>
                <a:srgbClr val="2F7A8E"/>
              </a:solidFill>
              <a:latin typeface="Microsoft JhengHei" charset="-120"/>
              <a:ea typeface="Microsoft JhengHei" charset="-120"/>
              <a:cs typeface="Microsoft JhengHei" charset="-120"/>
            </a:endParaRPr>
          </a:p>
          <a:p>
            <a:pPr>
              <a:lnSpc>
                <a:spcPts val="3600"/>
              </a:lnSpc>
              <a:spcAft>
                <a:spcPts val="1800"/>
              </a:spcAft>
              <a:buFont typeface="Wingdings" charset="2"/>
              <a:buChar char="p"/>
            </a:pPr>
            <a:r>
              <a:rPr lang="zh-TW" altLang="en-US" sz="3200" b="1" spc="600" dirty="0" smtClean="0">
                <a:solidFill>
                  <a:srgbClr val="2F7A8E"/>
                </a:solidFill>
                <a:latin typeface="Microsoft JhengHei" charset="-120"/>
                <a:ea typeface="Microsoft JhengHei" charset="-120"/>
                <a:cs typeface="Microsoft JhengHei" charset="-120"/>
              </a:rPr>
              <a:t>　</a:t>
            </a:r>
            <a:r>
              <a:rPr lang="zh-TW" altLang="en-US" sz="3200" b="1" spc="600" dirty="0" smtClean="0">
                <a:solidFill>
                  <a:srgbClr val="FC5C57"/>
                </a:solidFill>
                <a:latin typeface="Microsoft JhengHei" charset="-120"/>
                <a:ea typeface="Microsoft JhengHei" charset="-120"/>
                <a:cs typeface="Microsoft JhengHei" charset="-120"/>
              </a:rPr>
              <a:t>轉換</a:t>
            </a:r>
            <a:r>
              <a:rPr lang="zh-TW" altLang="en-US" sz="3200" b="1" spc="600" dirty="0" smtClean="0">
                <a:solidFill>
                  <a:srgbClr val="2F7A8E"/>
                </a:solidFill>
                <a:latin typeface="Microsoft JhengHei" charset="-120"/>
                <a:ea typeface="Microsoft JhengHei" charset="-120"/>
                <a:cs typeface="Microsoft JhengHei" charset="-120"/>
              </a:rPr>
              <a:t>地址</a:t>
            </a:r>
            <a:r>
              <a:rPr lang="en-US" altLang="zh-TW" sz="3200" b="1" spc="600" dirty="0" smtClean="0">
                <a:solidFill>
                  <a:srgbClr val="2F7A8E"/>
                </a:solidFill>
                <a:latin typeface="Microsoft JhengHei" charset="-120"/>
                <a:ea typeface="Microsoft JhengHei" charset="-120"/>
                <a:cs typeface="Microsoft JhengHei" charset="-120"/>
              </a:rPr>
              <a:t>-&gt;GPS</a:t>
            </a:r>
            <a:r>
              <a:rPr lang="zh-TW" altLang="en-US" sz="3200" b="1" spc="600" dirty="0" smtClean="0">
                <a:solidFill>
                  <a:srgbClr val="2F7A8E"/>
                </a:solidFill>
                <a:latin typeface="Microsoft JhengHei" charset="-120"/>
                <a:ea typeface="Microsoft JhengHei" charset="-120"/>
                <a:cs typeface="Microsoft JhengHei" charset="-120"/>
              </a:rPr>
              <a:t>經緯度</a:t>
            </a:r>
            <a:endParaRPr lang="en-US" altLang="zh-TW" sz="3200" b="1" spc="600" dirty="0">
              <a:solidFill>
                <a:srgbClr val="2F7A8E"/>
              </a:solidFill>
              <a:latin typeface="Microsoft JhengHei" charset="-120"/>
              <a:ea typeface="Microsoft JhengHei" charset="-120"/>
              <a:cs typeface="Microsoft JhengHei" charset="-120"/>
            </a:endParaRPr>
          </a:p>
        </p:txBody>
      </p:sp>
      <p:grpSp>
        <p:nvGrpSpPr>
          <p:cNvPr id="35" name="群組 34">
            <a:extLst>
              <a:ext uri="{FF2B5EF4-FFF2-40B4-BE49-F238E27FC236}">
                <a16:creationId xmlns:a16="http://schemas.microsoft.com/office/drawing/2014/main" xmlns="" id="{A94639FB-3722-4736-BF5F-828BCEB614FB}"/>
              </a:ext>
            </a:extLst>
          </p:cNvPr>
          <p:cNvGrpSpPr/>
          <p:nvPr/>
        </p:nvGrpSpPr>
        <p:grpSpPr>
          <a:xfrm>
            <a:off x="9067558" y="4003210"/>
            <a:ext cx="2537855" cy="2131967"/>
            <a:chOff x="5696268" y="4209641"/>
            <a:chExt cx="2537855" cy="2131967"/>
          </a:xfrm>
        </p:grpSpPr>
        <p:sp>
          <p:nvSpPr>
            <p:cNvPr id="36" name="向右箭號 43">
              <a:extLst>
                <a:ext uri="{FF2B5EF4-FFF2-40B4-BE49-F238E27FC236}">
                  <a16:creationId xmlns:a16="http://schemas.microsoft.com/office/drawing/2014/main" xmlns="" id="{FEFAF2B6-1523-4105-A53A-AD2DFDA1C345}"/>
                </a:ext>
              </a:extLst>
            </p:cNvPr>
            <p:cNvSpPr/>
            <p:nvPr/>
          </p:nvSpPr>
          <p:spPr bwMode="auto">
            <a:xfrm>
              <a:off x="5696268" y="4353118"/>
              <a:ext cx="330200" cy="297821"/>
            </a:xfrm>
            <a:prstGeom prst="rightArrow">
              <a:avLst/>
            </a:prstGeom>
            <a:solidFill>
              <a:srgbClr val="FA4C7A"/>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3200" b="1" i="0" u="none" strike="noStrike" cap="none" normalizeH="0" baseline="0">
                <a:ln>
                  <a:noFill/>
                </a:ln>
                <a:solidFill>
                  <a:schemeClr val="tx1"/>
                </a:solidFill>
                <a:effectLst/>
                <a:latin typeface="Arial" pitchFamily="34" charset="0"/>
                <a:ea typeface="宋体" pitchFamily="2" charset="-122"/>
              </a:endParaRPr>
            </a:p>
          </p:txBody>
        </p:sp>
        <p:sp>
          <p:nvSpPr>
            <p:cNvPr id="37" name="文字方塊 36">
              <a:extLst>
                <a:ext uri="{FF2B5EF4-FFF2-40B4-BE49-F238E27FC236}">
                  <a16:creationId xmlns:a16="http://schemas.microsoft.com/office/drawing/2014/main" xmlns="" id="{E6CAE37B-2A48-44DE-8EF9-06BE3B172863}"/>
                </a:ext>
              </a:extLst>
            </p:cNvPr>
            <p:cNvSpPr txBox="1"/>
            <p:nvPr/>
          </p:nvSpPr>
          <p:spPr>
            <a:xfrm>
              <a:off x="6026467" y="4209641"/>
              <a:ext cx="1159292" cy="584775"/>
            </a:xfrm>
            <a:prstGeom prst="rect">
              <a:avLst/>
            </a:prstGeom>
            <a:noFill/>
          </p:spPr>
          <p:txBody>
            <a:bodyPr wrap="none" rtlCol="0">
              <a:spAutoFit/>
            </a:bodyPr>
            <a:lstStyle/>
            <a:p>
              <a:r>
                <a:rPr lang="zh-TW" altLang="en-US" sz="3200" b="1" spc="600" dirty="0">
                  <a:solidFill>
                    <a:srgbClr val="2F7A8E"/>
                  </a:solidFill>
                  <a:latin typeface="Microsoft JhengHei" charset="-120"/>
                  <a:ea typeface="Microsoft JhengHei" charset="-120"/>
                  <a:cs typeface="Microsoft JhengHei" charset="-120"/>
                </a:rPr>
                <a:t>路口</a:t>
              </a:r>
            </a:p>
          </p:txBody>
        </p:sp>
        <p:sp>
          <p:nvSpPr>
            <p:cNvPr id="38" name="向右箭號 45">
              <a:extLst>
                <a:ext uri="{FF2B5EF4-FFF2-40B4-BE49-F238E27FC236}">
                  <a16:creationId xmlns:a16="http://schemas.microsoft.com/office/drawing/2014/main" xmlns="" id="{9AA2CE89-2A9C-4043-A535-0E40E1D3CF09}"/>
                </a:ext>
              </a:extLst>
            </p:cNvPr>
            <p:cNvSpPr/>
            <p:nvPr/>
          </p:nvSpPr>
          <p:spPr bwMode="auto">
            <a:xfrm>
              <a:off x="5696268" y="4868849"/>
              <a:ext cx="330200" cy="297821"/>
            </a:xfrm>
            <a:prstGeom prst="rightArrow">
              <a:avLst/>
            </a:prstGeom>
            <a:solidFill>
              <a:srgbClr val="FA4C7A"/>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3200" b="1" i="0" u="none" strike="noStrike" cap="none" normalizeH="0" baseline="0">
                <a:ln>
                  <a:noFill/>
                </a:ln>
                <a:solidFill>
                  <a:schemeClr val="tx1"/>
                </a:solidFill>
                <a:effectLst/>
                <a:latin typeface="Arial" pitchFamily="34" charset="0"/>
                <a:ea typeface="宋体" pitchFamily="2" charset="-122"/>
              </a:endParaRPr>
            </a:p>
          </p:txBody>
        </p:sp>
        <p:sp>
          <p:nvSpPr>
            <p:cNvPr id="39" name="文字方塊 38">
              <a:extLst>
                <a:ext uri="{FF2B5EF4-FFF2-40B4-BE49-F238E27FC236}">
                  <a16:creationId xmlns:a16="http://schemas.microsoft.com/office/drawing/2014/main" xmlns="" id="{3527B8E3-4A6C-45D3-9B68-55F8D7138BEF}"/>
                </a:ext>
              </a:extLst>
            </p:cNvPr>
            <p:cNvSpPr txBox="1"/>
            <p:nvPr/>
          </p:nvSpPr>
          <p:spPr>
            <a:xfrm>
              <a:off x="6026467" y="4725372"/>
              <a:ext cx="1159292" cy="584775"/>
            </a:xfrm>
            <a:prstGeom prst="rect">
              <a:avLst/>
            </a:prstGeom>
            <a:noFill/>
          </p:spPr>
          <p:txBody>
            <a:bodyPr wrap="none" rtlCol="0">
              <a:spAutoFit/>
            </a:bodyPr>
            <a:lstStyle/>
            <a:p>
              <a:r>
                <a:rPr lang="zh-TW" altLang="en-US" sz="3200" b="1" spc="600" dirty="0">
                  <a:solidFill>
                    <a:srgbClr val="2F7A8E"/>
                  </a:solidFill>
                  <a:latin typeface="Microsoft JhengHei" charset="-120"/>
                  <a:ea typeface="Microsoft JhengHei" charset="-120"/>
                  <a:cs typeface="Microsoft JhengHei" charset="-120"/>
                </a:rPr>
                <a:t>街口</a:t>
              </a:r>
            </a:p>
          </p:txBody>
        </p:sp>
        <p:sp>
          <p:nvSpPr>
            <p:cNvPr id="42" name="向右箭號 64">
              <a:extLst>
                <a:ext uri="{FF2B5EF4-FFF2-40B4-BE49-F238E27FC236}">
                  <a16:creationId xmlns:a16="http://schemas.microsoft.com/office/drawing/2014/main" xmlns="" id="{8A0727B9-0106-40C6-95F9-B858F89D3FB8}"/>
                </a:ext>
              </a:extLst>
            </p:cNvPr>
            <p:cNvSpPr/>
            <p:nvPr/>
          </p:nvSpPr>
          <p:spPr bwMode="auto">
            <a:xfrm>
              <a:off x="5696268" y="5384580"/>
              <a:ext cx="330200" cy="297821"/>
            </a:xfrm>
            <a:prstGeom prst="rightArrow">
              <a:avLst/>
            </a:prstGeom>
            <a:solidFill>
              <a:srgbClr val="FA4C7A"/>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3200" b="1" i="0" u="none" strike="noStrike" cap="none" normalizeH="0" baseline="0">
                <a:ln>
                  <a:noFill/>
                </a:ln>
                <a:solidFill>
                  <a:schemeClr val="tx1"/>
                </a:solidFill>
                <a:effectLst/>
                <a:latin typeface="Arial" pitchFamily="34" charset="0"/>
                <a:ea typeface="宋体" pitchFamily="2" charset="-122"/>
              </a:endParaRPr>
            </a:p>
          </p:txBody>
        </p:sp>
        <p:sp>
          <p:nvSpPr>
            <p:cNvPr id="43" name="文字方塊 42">
              <a:extLst>
                <a:ext uri="{FF2B5EF4-FFF2-40B4-BE49-F238E27FC236}">
                  <a16:creationId xmlns:a16="http://schemas.microsoft.com/office/drawing/2014/main" xmlns="" id="{D4D585F0-A6DB-4230-B763-7983F5545FC1}"/>
                </a:ext>
              </a:extLst>
            </p:cNvPr>
            <p:cNvSpPr txBox="1"/>
            <p:nvPr/>
          </p:nvSpPr>
          <p:spPr>
            <a:xfrm>
              <a:off x="6026467" y="5241103"/>
              <a:ext cx="1159292" cy="584775"/>
            </a:xfrm>
            <a:prstGeom prst="rect">
              <a:avLst/>
            </a:prstGeom>
            <a:noFill/>
          </p:spPr>
          <p:txBody>
            <a:bodyPr wrap="none" rtlCol="0">
              <a:spAutoFit/>
            </a:bodyPr>
            <a:lstStyle/>
            <a:p>
              <a:r>
                <a:rPr lang="zh-TW" altLang="en-US" sz="3200" b="1" spc="600" dirty="0">
                  <a:solidFill>
                    <a:srgbClr val="2F7A8E"/>
                  </a:solidFill>
                  <a:latin typeface="Microsoft JhengHei" charset="-120"/>
                  <a:ea typeface="Microsoft JhengHei" charset="-120"/>
                  <a:cs typeface="Microsoft JhengHei" charset="-120"/>
                </a:rPr>
                <a:t>縣道</a:t>
              </a:r>
            </a:p>
          </p:txBody>
        </p:sp>
        <p:sp>
          <p:nvSpPr>
            <p:cNvPr id="44" name="向右箭號 66">
              <a:extLst>
                <a:ext uri="{FF2B5EF4-FFF2-40B4-BE49-F238E27FC236}">
                  <a16:creationId xmlns:a16="http://schemas.microsoft.com/office/drawing/2014/main" xmlns="" id="{8C735A1D-3941-4055-BE38-6825007DFAD0}"/>
                </a:ext>
              </a:extLst>
            </p:cNvPr>
            <p:cNvSpPr/>
            <p:nvPr/>
          </p:nvSpPr>
          <p:spPr bwMode="auto">
            <a:xfrm>
              <a:off x="5696268" y="5900310"/>
              <a:ext cx="330200" cy="297821"/>
            </a:xfrm>
            <a:prstGeom prst="rightArrow">
              <a:avLst/>
            </a:prstGeom>
            <a:solidFill>
              <a:srgbClr val="FA4C7A"/>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3200" b="1" i="0" u="none" strike="noStrike" cap="none" normalizeH="0" baseline="0">
                <a:ln>
                  <a:noFill/>
                </a:ln>
                <a:solidFill>
                  <a:schemeClr val="tx1"/>
                </a:solidFill>
                <a:effectLst/>
                <a:latin typeface="Arial" pitchFamily="34" charset="0"/>
                <a:ea typeface="宋体" pitchFamily="2" charset="-122"/>
              </a:endParaRPr>
            </a:p>
          </p:txBody>
        </p:sp>
        <p:sp>
          <p:nvSpPr>
            <p:cNvPr id="45" name="文字方塊 44">
              <a:extLst>
                <a:ext uri="{FF2B5EF4-FFF2-40B4-BE49-F238E27FC236}">
                  <a16:creationId xmlns:a16="http://schemas.microsoft.com/office/drawing/2014/main" xmlns="" id="{83C28C44-61B2-4DE1-ADF1-35789CD9CE3B}"/>
                </a:ext>
              </a:extLst>
            </p:cNvPr>
            <p:cNvSpPr txBox="1"/>
            <p:nvPr/>
          </p:nvSpPr>
          <p:spPr>
            <a:xfrm>
              <a:off x="6026467" y="5756833"/>
              <a:ext cx="2207656" cy="584775"/>
            </a:xfrm>
            <a:prstGeom prst="rect">
              <a:avLst/>
            </a:prstGeom>
            <a:noFill/>
          </p:spPr>
          <p:txBody>
            <a:bodyPr wrap="none" rtlCol="0">
              <a:spAutoFit/>
            </a:bodyPr>
            <a:lstStyle/>
            <a:p>
              <a:r>
                <a:rPr lang="en-US" altLang="zh-TW" sz="3200" b="1" spc="600" dirty="0">
                  <a:solidFill>
                    <a:srgbClr val="2F7A8E"/>
                  </a:solidFill>
                  <a:latin typeface="Microsoft JhengHei" charset="-120"/>
                  <a:ea typeface="Microsoft JhengHei" charset="-120"/>
                  <a:cs typeface="Microsoft JhengHei" charset="-120"/>
                </a:rPr>
                <a:t>XXX</a:t>
              </a:r>
              <a:r>
                <a:rPr lang="zh-TW" altLang="en-US" sz="3200" b="1" spc="600" dirty="0">
                  <a:solidFill>
                    <a:srgbClr val="2F7A8E"/>
                  </a:solidFill>
                  <a:latin typeface="Microsoft JhengHei" charset="-120"/>
                  <a:ea typeface="Microsoft JhengHei" charset="-120"/>
                  <a:cs typeface="Microsoft JhengHei" charset="-120"/>
                </a:rPr>
                <a:t>店旁</a:t>
              </a:r>
            </a:p>
          </p:txBody>
        </p:sp>
      </p:grpSp>
      <p:pic>
        <p:nvPicPr>
          <p:cNvPr id="26" name="圖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071" y="1646719"/>
            <a:ext cx="244063" cy="344668"/>
          </a:xfrm>
          <a:prstGeom prst="rect">
            <a:avLst/>
          </a:prstGeom>
        </p:spPr>
      </p:pic>
      <p:pic>
        <p:nvPicPr>
          <p:cNvPr id="46" name="圖片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071" y="2463434"/>
            <a:ext cx="244063" cy="344668"/>
          </a:xfrm>
          <a:prstGeom prst="rect">
            <a:avLst/>
          </a:prstGeom>
        </p:spPr>
      </p:pic>
      <p:pic>
        <p:nvPicPr>
          <p:cNvPr id="47" name="圖片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071" y="3280149"/>
            <a:ext cx="244063" cy="344668"/>
          </a:xfrm>
          <a:prstGeom prst="rect">
            <a:avLst/>
          </a:prstGeom>
        </p:spPr>
      </p:pic>
      <p:pic>
        <p:nvPicPr>
          <p:cNvPr id="48" name="圖片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071" y="4085794"/>
            <a:ext cx="244063" cy="344668"/>
          </a:xfrm>
          <a:prstGeom prst="rect">
            <a:avLst/>
          </a:prstGeom>
        </p:spPr>
      </p:pic>
      <p:pic>
        <p:nvPicPr>
          <p:cNvPr id="49" name="圖片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071" y="4902509"/>
            <a:ext cx="244063" cy="344668"/>
          </a:xfrm>
          <a:prstGeom prst="rect">
            <a:avLst/>
          </a:prstGeom>
        </p:spPr>
      </p:pic>
      <p:grpSp>
        <p:nvGrpSpPr>
          <p:cNvPr id="50" name="群組 49"/>
          <p:cNvGrpSpPr/>
          <p:nvPr/>
        </p:nvGrpSpPr>
        <p:grpSpPr>
          <a:xfrm>
            <a:off x="-2535841" y="1345161"/>
            <a:ext cx="4236783" cy="4236783"/>
            <a:chOff x="-2118392" y="1345161"/>
            <a:chExt cx="4236783" cy="4236783"/>
          </a:xfrm>
        </p:grpSpPr>
        <p:sp>
          <p:nvSpPr>
            <p:cNvPr id="51" name="橢圓 50"/>
            <p:cNvSpPr/>
            <p:nvPr/>
          </p:nvSpPr>
          <p:spPr>
            <a:xfrm>
              <a:off x="-2118392" y="1345161"/>
              <a:ext cx="4236783" cy="4236783"/>
            </a:xfrm>
            <a:prstGeom prst="ellipse">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橢圓 51"/>
            <p:cNvSpPr/>
            <p:nvPr/>
          </p:nvSpPr>
          <p:spPr>
            <a:xfrm>
              <a:off x="-1931609" y="1531944"/>
              <a:ext cx="3863218" cy="3863218"/>
            </a:xfrm>
            <a:prstGeom prst="ellipse">
              <a:avLst/>
            </a:prstGeom>
            <a:solidFill>
              <a:srgbClr val="2F7A8E"/>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文字方塊 52"/>
            <p:cNvSpPr txBox="1"/>
            <p:nvPr/>
          </p:nvSpPr>
          <p:spPr>
            <a:xfrm>
              <a:off x="464266" y="2196550"/>
              <a:ext cx="873760" cy="2554545"/>
            </a:xfrm>
            <a:prstGeom prst="rect">
              <a:avLst/>
            </a:prstGeom>
            <a:noFill/>
          </p:spPr>
          <p:txBody>
            <a:bodyPr wrap="square" rtlCol="0">
              <a:spAutoFit/>
            </a:bodyPr>
            <a:lstStyle/>
            <a:p>
              <a:r>
                <a:rPr kumimoji="1" lang="zh-TW" altLang="en-US" sz="4000" b="1" smtClean="0">
                  <a:solidFill>
                    <a:schemeClr val="bg1"/>
                  </a:solidFill>
                  <a:latin typeface="Microsoft JhengHei" charset="-120"/>
                  <a:ea typeface="Microsoft JhengHei" charset="-120"/>
                  <a:cs typeface="Microsoft JhengHei" charset="-120"/>
                </a:rPr>
                <a:t>資料清理</a:t>
              </a:r>
              <a:endParaRPr kumimoji="1" lang="zh-TW" altLang="en-US" sz="4000" b="1" dirty="0">
                <a:solidFill>
                  <a:schemeClr val="bg1"/>
                </a:solidFill>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1688584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strVal val="#ppt_w*0.70"/>
                                          </p:val>
                                        </p:tav>
                                        <p:tav tm="100000">
                                          <p:val>
                                            <p:strVal val="#ppt_w"/>
                                          </p:val>
                                        </p:tav>
                                      </p:tavLst>
                                    </p:anim>
                                    <p:anim calcmode="lin" valueType="num">
                                      <p:cBhvr>
                                        <p:cTn id="8" dur="500" fill="hold"/>
                                        <p:tgtEl>
                                          <p:spTgt spid="50"/>
                                        </p:tgtEl>
                                        <p:attrNameLst>
                                          <p:attrName>ppt_h</p:attrName>
                                        </p:attrNameLst>
                                      </p:cBhvr>
                                      <p:tavLst>
                                        <p:tav tm="0">
                                          <p:val>
                                            <p:strVal val="#ppt_h"/>
                                          </p:val>
                                        </p:tav>
                                        <p:tav tm="100000">
                                          <p:val>
                                            <p:strVal val="#ppt_h"/>
                                          </p:val>
                                        </p:tav>
                                      </p:tavLst>
                                    </p:anim>
                                    <p:animEffect transition="in" filter="fade">
                                      <p:cBhvr>
                                        <p:cTn id="9" dur="500"/>
                                        <p:tgtEl>
                                          <p:spTgt spid="50"/>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xEl>
                                              <p:pRg st="0" end="0"/>
                                            </p:txEl>
                                          </p:spTgt>
                                        </p:tgtEl>
                                        <p:attrNameLst>
                                          <p:attrName>style.visibility</p:attrName>
                                        </p:attrNameLst>
                                      </p:cBhvr>
                                      <p:to>
                                        <p:strVal val="visible"/>
                                      </p:to>
                                    </p:set>
                                    <p:animEffect transition="in" filter="fade">
                                      <p:cBhvr>
                                        <p:cTn id="14" dur="500"/>
                                        <p:tgtEl>
                                          <p:spTgt spid="34">
                                            <p:txEl>
                                              <p:pRg st="0" end="0"/>
                                            </p:txEl>
                                          </p:spTgt>
                                        </p:tgtEl>
                                      </p:cBhvr>
                                    </p:animEffect>
                                    <p:anim calcmode="lin" valueType="num">
                                      <p:cBhvr>
                                        <p:cTn id="1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25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4">
                                            <p:txEl>
                                              <p:pRg st="1" end="1"/>
                                            </p:txEl>
                                          </p:spTgt>
                                        </p:tgtEl>
                                        <p:attrNameLst>
                                          <p:attrName>style.visibility</p:attrName>
                                        </p:attrNameLst>
                                      </p:cBhvr>
                                      <p:to>
                                        <p:strVal val="visible"/>
                                      </p:to>
                                    </p:set>
                                    <p:animEffect transition="in" filter="fade">
                                      <p:cBhvr>
                                        <p:cTn id="25" dur="500"/>
                                        <p:tgtEl>
                                          <p:spTgt spid="34">
                                            <p:txEl>
                                              <p:pRg st="1" end="1"/>
                                            </p:txEl>
                                          </p:spTgt>
                                        </p:tgtEl>
                                      </p:cBhvr>
                                    </p:animEffect>
                                    <p:anim calcmode="lin" valueType="num">
                                      <p:cBhvr>
                                        <p:cTn id="26"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27" dur="5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25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4">
                                            <p:txEl>
                                              <p:pRg st="2" end="2"/>
                                            </p:txEl>
                                          </p:spTgt>
                                        </p:tgtEl>
                                        <p:attrNameLst>
                                          <p:attrName>style.visibility</p:attrName>
                                        </p:attrNameLst>
                                      </p:cBhvr>
                                      <p:to>
                                        <p:strVal val="visible"/>
                                      </p:to>
                                    </p:set>
                                    <p:animEffect transition="in" filter="fade">
                                      <p:cBhvr>
                                        <p:cTn id="36" dur="500"/>
                                        <p:tgtEl>
                                          <p:spTgt spid="34">
                                            <p:txEl>
                                              <p:pRg st="2" end="2"/>
                                            </p:txEl>
                                          </p:spTgt>
                                        </p:tgtEl>
                                      </p:cBhvr>
                                    </p:animEffect>
                                    <p:anim calcmode="lin" valueType="num">
                                      <p:cBhvr>
                                        <p:cTn id="37"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38" dur="5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left)">
                                      <p:cBhvr>
                                        <p:cTn id="42" dur="25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4">
                                            <p:txEl>
                                              <p:pRg st="3" end="3"/>
                                            </p:txEl>
                                          </p:spTgt>
                                        </p:tgtEl>
                                        <p:attrNameLst>
                                          <p:attrName>style.visibility</p:attrName>
                                        </p:attrNameLst>
                                      </p:cBhvr>
                                      <p:to>
                                        <p:strVal val="visible"/>
                                      </p:to>
                                    </p:set>
                                    <p:animEffect transition="in" filter="fade">
                                      <p:cBhvr>
                                        <p:cTn id="47" dur="500"/>
                                        <p:tgtEl>
                                          <p:spTgt spid="34">
                                            <p:txEl>
                                              <p:pRg st="3" end="3"/>
                                            </p:txEl>
                                          </p:spTgt>
                                        </p:tgtEl>
                                      </p:cBhvr>
                                    </p:animEffect>
                                    <p:anim calcmode="lin" valueType="num">
                                      <p:cBhvr>
                                        <p:cTn id="48" dur="5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49" dur="5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250"/>
                                        <p:tgtEl>
                                          <p:spTgt spid="48"/>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4">
                                            <p:txEl>
                                              <p:pRg st="4" end="4"/>
                                            </p:txEl>
                                          </p:spTgt>
                                        </p:tgtEl>
                                        <p:attrNameLst>
                                          <p:attrName>style.visibility</p:attrName>
                                        </p:attrNameLst>
                                      </p:cBhvr>
                                      <p:to>
                                        <p:strVal val="visible"/>
                                      </p:to>
                                    </p:set>
                                    <p:animEffect transition="in" filter="fade">
                                      <p:cBhvr>
                                        <p:cTn id="58" dur="500"/>
                                        <p:tgtEl>
                                          <p:spTgt spid="34">
                                            <p:txEl>
                                              <p:pRg st="4" end="4"/>
                                            </p:txEl>
                                          </p:spTgt>
                                        </p:tgtEl>
                                      </p:cBhvr>
                                    </p:animEffect>
                                    <p:anim calcmode="lin" valueType="num">
                                      <p:cBhvr>
                                        <p:cTn id="59" dur="5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60" dur="5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250"/>
                                        <p:tgtEl>
                                          <p:spTgt spid="49"/>
                                        </p:tgtEl>
                                      </p:cBhvr>
                                    </p:animEffect>
                                  </p:childTnLst>
                                </p:cTn>
                              </p:par>
                            </p:childTnLst>
                          </p:cTn>
                        </p:par>
                        <p:par>
                          <p:cTn id="65" fill="hold">
                            <p:stCondLst>
                              <p:cond delay="750"/>
                            </p:stCondLst>
                            <p:childTnLst>
                              <p:par>
                                <p:cTn id="66" presetID="22" presetClass="entr" presetSubtype="8" fill="hold" nodeType="after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wipe(left)">
                                      <p:cBhvr>
                                        <p:cTn id="6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群組 54"/>
          <p:cNvGrpSpPr/>
          <p:nvPr/>
        </p:nvGrpSpPr>
        <p:grpSpPr>
          <a:xfrm>
            <a:off x="626900" y="1517555"/>
            <a:ext cx="3115234" cy="3277527"/>
            <a:chOff x="626900" y="1517555"/>
            <a:chExt cx="3115234" cy="3277527"/>
          </a:xfrm>
        </p:grpSpPr>
        <p:sp>
          <p:nvSpPr>
            <p:cNvPr id="54" name="文字方塊 53"/>
            <p:cNvSpPr txBox="1"/>
            <p:nvPr/>
          </p:nvSpPr>
          <p:spPr>
            <a:xfrm>
              <a:off x="1022257" y="4210307"/>
              <a:ext cx="2719877" cy="584775"/>
            </a:xfrm>
            <a:prstGeom prst="rect">
              <a:avLst/>
            </a:prstGeom>
            <a:noFill/>
          </p:spPr>
          <p:txBody>
            <a:bodyPr wrap="square" rtlCol="0">
              <a:spAutoFit/>
            </a:bodyPr>
            <a:lstStyle/>
            <a:p>
              <a:r>
                <a:rPr kumimoji="1" lang="zh-TW" altLang="en-US" sz="3200" b="1" smtClean="0">
                  <a:latin typeface="Microsoft JhengHei" charset="-120"/>
                  <a:ea typeface="Microsoft JhengHei" charset="-120"/>
                  <a:cs typeface="Microsoft JhengHei" charset="-120"/>
                </a:rPr>
                <a:t>幼兒園點位</a:t>
              </a:r>
              <a:endParaRPr kumimoji="1" lang="zh-TW" altLang="en-US" sz="3200" b="1" dirty="0">
                <a:latin typeface="Microsoft JhengHei" charset="-120"/>
                <a:ea typeface="Microsoft JhengHei" charset="-120"/>
                <a:cs typeface="Microsoft JhengHei" charset="-120"/>
              </a:endParaRPr>
            </a:p>
          </p:txBody>
        </p:sp>
        <p:pic>
          <p:nvPicPr>
            <p:cNvPr id="41" name="圖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900" y="1517555"/>
              <a:ext cx="2908300" cy="2908300"/>
            </a:xfrm>
            <a:prstGeom prst="rect">
              <a:avLst/>
            </a:prstGeom>
          </p:spPr>
        </p:pic>
      </p:grpSp>
      <p:pic>
        <p:nvPicPr>
          <p:cNvPr id="31" name="圖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9956" y="1530064"/>
            <a:ext cx="6457950" cy="4267200"/>
          </a:xfrm>
          <a:prstGeom prst="rect">
            <a:avLst/>
          </a:prstGeom>
        </p:spPr>
      </p:pic>
      <p:pic>
        <p:nvPicPr>
          <p:cNvPr id="56" name="圖片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300" y="1346200"/>
            <a:ext cx="11706225" cy="4152900"/>
          </a:xfrm>
          <a:prstGeom prst="rect">
            <a:avLst/>
          </a:prstGeom>
        </p:spPr>
      </p:pic>
      <p:pic>
        <p:nvPicPr>
          <p:cNvPr id="30" name="圖片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9956" y="1448564"/>
            <a:ext cx="6496050" cy="4505325"/>
          </a:xfrm>
          <a:prstGeom prst="rect">
            <a:avLst/>
          </a:prstGeom>
        </p:spPr>
      </p:pic>
      <p:grpSp>
        <p:nvGrpSpPr>
          <p:cNvPr id="40" name="群組 39"/>
          <p:cNvGrpSpPr/>
          <p:nvPr/>
        </p:nvGrpSpPr>
        <p:grpSpPr>
          <a:xfrm>
            <a:off x="721113" y="2040081"/>
            <a:ext cx="2719877" cy="2755001"/>
            <a:chOff x="721113" y="2040081"/>
            <a:chExt cx="2719877" cy="2755001"/>
          </a:xfrm>
        </p:grpSpPr>
        <p:sp>
          <p:nvSpPr>
            <p:cNvPr id="32" name="文字方塊 31"/>
            <p:cNvSpPr txBox="1"/>
            <p:nvPr/>
          </p:nvSpPr>
          <p:spPr>
            <a:xfrm>
              <a:off x="721113" y="4210307"/>
              <a:ext cx="2719877" cy="584775"/>
            </a:xfrm>
            <a:prstGeom prst="rect">
              <a:avLst/>
            </a:prstGeom>
            <a:noFill/>
          </p:spPr>
          <p:txBody>
            <a:bodyPr wrap="square" rtlCol="0">
              <a:spAutoFit/>
            </a:bodyPr>
            <a:lstStyle/>
            <a:p>
              <a:r>
                <a:rPr kumimoji="1" lang="zh-TW" altLang="en-US" sz="3200" b="1" dirty="0" smtClean="0">
                  <a:latin typeface="Microsoft JhengHei" charset="-120"/>
                  <a:ea typeface="Microsoft JhengHei" charset="-120"/>
                  <a:cs typeface="Microsoft JhengHei" charset="-120"/>
                </a:rPr>
                <a:t>托嬰中心點位</a:t>
              </a:r>
              <a:endParaRPr kumimoji="1" lang="zh-TW" altLang="en-US" sz="3200" b="1" dirty="0">
                <a:latin typeface="Microsoft JhengHei" charset="-120"/>
                <a:ea typeface="Microsoft JhengHei" charset="-120"/>
                <a:cs typeface="Microsoft JhengHei" charset="-120"/>
              </a:endParaRPr>
            </a:p>
          </p:txBody>
        </p:sp>
        <p:pic>
          <p:nvPicPr>
            <p:cNvPr id="33" name="圖片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257" y="2040081"/>
              <a:ext cx="2117587" cy="2117587"/>
            </a:xfrm>
            <a:prstGeom prst="rect">
              <a:avLst/>
            </a:prstGeom>
          </p:spPr>
        </p:pic>
      </p:grpSp>
      <p:pic>
        <p:nvPicPr>
          <p:cNvPr id="57" name="圖片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2900" y="1447800"/>
            <a:ext cx="11487150" cy="3943350"/>
          </a:xfrm>
          <a:prstGeom prst="rect">
            <a:avLst/>
          </a:prstGeom>
        </p:spPr>
      </p:pic>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11</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資料呈現</a:t>
            </a:r>
            <a:endParaRPr lang="zh-TW" altLang="en-US" sz="4800" b="1" spc="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0224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0"/>
                                        </p:tgtEl>
                                      </p:cBhvr>
                                    </p:animEffect>
                                    <p:set>
                                      <p:cBhvr>
                                        <p:cTn id="15" dur="1" fill="hold">
                                          <p:stCondLst>
                                            <p:cond delay="499"/>
                                          </p:stCondLst>
                                        </p:cTn>
                                        <p:tgtEl>
                                          <p:spTgt spid="40"/>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30"/>
                                        </p:tgtEl>
                                      </p:cBhvr>
                                    </p:animEffect>
                                    <p:set>
                                      <p:cBhvr>
                                        <p:cTn id="18" dur="1" fill="hold">
                                          <p:stCondLst>
                                            <p:cond delay="499"/>
                                          </p:stCondLst>
                                        </p:cTn>
                                        <p:tgtEl>
                                          <p:spTgt spid="30"/>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par>
                                <p:cTn id="22" presetID="10" presetClass="entr" presetSubtype="0"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55"/>
                                        </p:tgtEl>
                                      </p:cBhvr>
                                    </p:animEffect>
                                    <p:set>
                                      <p:cBhvr>
                                        <p:cTn id="29" dur="1" fill="hold">
                                          <p:stCondLst>
                                            <p:cond delay="499"/>
                                          </p:stCondLst>
                                        </p:cTn>
                                        <p:tgtEl>
                                          <p:spTgt spid="5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1"/>
                                        </p:tgtEl>
                                      </p:cBhvr>
                                    </p:animEffect>
                                    <p:set>
                                      <p:cBhvr>
                                        <p:cTn id="32" dur="1" fill="hold">
                                          <p:stCondLst>
                                            <p:cond delay="499"/>
                                          </p:stCondLst>
                                        </p:cTn>
                                        <p:tgtEl>
                                          <p:spTgt spid="31"/>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57"/>
                                        </p:tgtEl>
                                      </p:cBhvr>
                                    </p:animEffect>
                                    <p:set>
                                      <p:cBhvr>
                                        <p:cTn id="40" dur="1" fill="hold">
                                          <p:stCondLst>
                                            <p:cond delay="499"/>
                                          </p:stCondLst>
                                        </p:cTn>
                                        <p:tgtEl>
                                          <p:spTgt spid="57"/>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12</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解決問題</a:t>
            </a:r>
            <a:endParaRPr lang="zh-TW" altLang="en-US" sz="4800" b="1" spc="600" dirty="0">
              <a:latin typeface="微軟正黑體" panose="020B0604030504040204" pitchFamily="34" charset="-120"/>
              <a:ea typeface="微軟正黑體" panose="020B0604030504040204" pitchFamily="34" charset="-120"/>
            </a:endParaRPr>
          </a:p>
        </p:txBody>
      </p:sp>
      <p:sp>
        <p:nvSpPr>
          <p:cNvPr id="30" name="文字方塊 29"/>
          <p:cNvSpPr txBox="1"/>
          <p:nvPr/>
        </p:nvSpPr>
        <p:spPr>
          <a:xfrm>
            <a:off x="770579" y="1998050"/>
            <a:ext cx="3877985" cy="646331"/>
          </a:xfrm>
          <a:prstGeom prst="rect">
            <a:avLst/>
          </a:prstGeom>
          <a:noFill/>
        </p:spPr>
        <p:txBody>
          <a:bodyPr wrap="none" rtlCol="0">
            <a:spAutoFit/>
          </a:bodyPr>
          <a:lstStyle/>
          <a:p>
            <a:r>
              <a:rPr lang="zh-TW" altLang="en-US" sz="3600" b="1" dirty="0" smtClean="0">
                <a:solidFill>
                  <a:srgbClr val="2F7A8E"/>
                </a:solidFill>
                <a:latin typeface="微軟正黑體" panose="020B0604030504040204" pitchFamily="34" charset="-120"/>
                <a:ea typeface="微軟正黑體" panose="020B0604030504040204" pitchFamily="34" charset="-120"/>
              </a:rPr>
              <a:t>全體市民生活品質</a:t>
            </a:r>
            <a:endParaRPr lang="zh-TW" altLang="en-US" sz="3600" b="1" dirty="0">
              <a:solidFill>
                <a:srgbClr val="2F7A8E"/>
              </a:solidFill>
              <a:latin typeface="微軟正黑體" panose="020B0604030504040204" pitchFamily="34" charset="-120"/>
              <a:ea typeface="微軟正黑體" panose="020B0604030504040204" pitchFamily="34" charset="-120"/>
            </a:endParaRPr>
          </a:p>
        </p:txBody>
      </p:sp>
      <p:sp>
        <p:nvSpPr>
          <p:cNvPr id="31" name="向下箭號 30"/>
          <p:cNvSpPr/>
          <p:nvPr/>
        </p:nvSpPr>
        <p:spPr>
          <a:xfrm rot="10800000">
            <a:off x="4614463" y="1770414"/>
            <a:ext cx="552893" cy="902823"/>
          </a:xfrm>
          <a:prstGeom prst="downArrow">
            <a:avLst/>
          </a:prstGeom>
          <a:solidFill>
            <a:srgbClr val="FC5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4" name="群組 33"/>
          <p:cNvGrpSpPr/>
          <p:nvPr/>
        </p:nvGrpSpPr>
        <p:grpSpPr>
          <a:xfrm>
            <a:off x="5486622" y="1304464"/>
            <a:ext cx="1440000" cy="1955361"/>
            <a:chOff x="1718988" y="1178390"/>
            <a:chExt cx="1440000" cy="1955361"/>
          </a:xfrm>
        </p:grpSpPr>
        <p:pic>
          <p:nvPicPr>
            <p:cNvPr id="35" name="圖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988" y="1178390"/>
              <a:ext cx="1440000" cy="1440000"/>
            </a:xfrm>
            <a:prstGeom prst="rect">
              <a:avLst/>
            </a:prstGeom>
          </p:spPr>
        </p:pic>
        <p:sp>
          <p:nvSpPr>
            <p:cNvPr id="36" name="文字方塊 35"/>
            <p:cNvSpPr txBox="1"/>
            <p:nvPr/>
          </p:nvSpPr>
          <p:spPr>
            <a:xfrm>
              <a:off x="1996591" y="261053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居住</a:t>
              </a:r>
              <a:endParaRPr kumimoji="1" lang="zh-TW" altLang="en-US" sz="2800" b="1" dirty="0">
                <a:latin typeface="Microsoft JhengHei" charset="-120"/>
                <a:ea typeface="Microsoft JhengHei" charset="-120"/>
                <a:cs typeface="Microsoft JhengHei" charset="-120"/>
              </a:endParaRPr>
            </a:p>
          </p:txBody>
        </p:sp>
      </p:grpSp>
      <p:grpSp>
        <p:nvGrpSpPr>
          <p:cNvPr id="37" name="群組 36"/>
          <p:cNvGrpSpPr/>
          <p:nvPr/>
        </p:nvGrpSpPr>
        <p:grpSpPr>
          <a:xfrm>
            <a:off x="7204225" y="1291224"/>
            <a:ext cx="1440000" cy="1963523"/>
            <a:chOff x="8834275" y="1143136"/>
            <a:chExt cx="1440000" cy="1963523"/>
          </a:xfrm>
        </p:grpSpPr>
        <p:pic>
          <p:nvPicPr>
            <p:cNvPr id="38" name="圖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4275" y="1143136"/>
              <a:ext cx="1440000" cy="1440000"/>
            </a:xfrm>
            <a:prstGeom prst="rect">
              <a:avLst/>
            </a:prstGeom>
          </p:spPr>
        </p:pic>
        <p:sp>
          <p:nvSpPr>
            <p:cNvPr id="39" name="文字方塊 38"/>
            <p:cNvSpPr txBox="1"/>
            <p:nvPr/>
          </p:nvSpPr>
          <p:spPr>
            <a:xfrm>
              <a:off x="9120164" y="2583439"/>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交通</a:t>
              </a:r>
              <a:endParaRPr kumimoji="1" lang="zh-TW" altLang="en-US" sz="2800" b="1" dirty="0">
                <a:latin typeface="Microsoft JhengHei" charset="-120"/>
                <a:ea typeface="Microsoft JhengHei" charset="-120"/>
                <a:cs typeface="Microsoft JhengHei" charset="-120"/>
              </a:endParaRPr>
            </a:p>
          </p:txBody>
        </p:sp>
      </p:grpSp>
      <p:grpSp>
        <p:nvGrpSpPr>
          <p:cNvPr id="40" name="群組 39"/>
          <p:cNvGrpSpPr/>
          <p:nvPr/>
        </p:nvGrpSpPr>
        <p:grpSpPr>
          <a:xfrm>
            <a:off x="8837803" y="1265989"/>
            <a:ext cx="1440000" cy="1988758"/>
            <a:chOff x="1667464" y="3775782"/>
            <a:chExt cx="1440000" cy="1988758"/>
          </a:xfrm>
        </p:grpSpPr>
        <p:pic>
          <p:nvPicPr>
            <p:cNvPr id="41" name="圖片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7464" y="3775782"/>
              <a:ext cx="1440000" cy="1440000"/>
            </a:xfrm>
            <a:prstGeom prst="rect">
              <a:avLst/>
            </a:prstGeom>
          </p:spPr>
        </p:pic>
        <p:sp>
          <p:nvSpPr>
            <p:cNvPr id="42" name="文字方塊 41"/>
            <p:cNvSpPr txBox="1"/>
            <p:nvPr/>
          </p:nvSpPr>
          <p:spPr>
            <a:xfrm>
              <a:off x="1956835" y="5241320"/>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教育</a:t>
              </a:r>
              <a:endParaRPr kumimoji="1" lang="zh-TW" altLang="en-US" sz="2800" b="1" dirty="0">
                <a:latin typeface="Microsoft JhengHei" charset="-120"/>
                <a:ea typeface="Microsoft JhengHei" charset="-120"/>
                <a:cs typeface="Microsoft JhengHei" charset="-120"/>
              </a:endParaRPr>
            </a:p>
          </p:txBody>
        </p:sp>
      </p:grpSp>
      <p:grpSp>
        <p:nvGrpSpPr>
          <p:cNvPr id="43" name="群組 42"/>
          <p:cNvGrpSpPr/>
          <p:nvPr/>
        </p:nvGrpSpPr>
        <p:grpSpPr>
          <a:xfrm>
            <a:off x="10506158" y="1249073"/>
            <a:ext cx="1440000" cy="2000098"/>
            <a:chOff x="8942172" y="4128493"/>
            <a:chExt cx="1440000" cy="2000098"/>
          </a:xfrm>
        </p:grpSpPr>
        <p:pic>
          <p:nvPicPr>
            <p:cNvPr id="44" name="圖片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2172" y="4128493"/>
              <a:ext cx="1440000" cy="1440000"/>
            </a:xfrm>
            <a:prstGeom prst="rect">
              <a:avLst/>
            </a:prstGeom>
          </p:spPr>
        </p:pic>
        <p:sp>
          <p:nvSpPr>
            <p:cNvPr id="45" name="文字方塊 44"/>
            <p:cNvSpPr txBox="1"/>
            <p:nvPr/>
          </p:nvSpPr>
          <p:spPr>
            <a:xfrm>
              <a:off x="9221327" y="560537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醫療</a:t>
              </a:r>
              <a:endParaRPr kumimoji="1" lang="zh-TW" altLang="en-US" sz="2800" b="1" dirty="0">
                <a:latin typeface="Microsoft JhengHei" charset="-120"/>
                <a:ea typeface="Microsoft JhengHei" charset="-120"/>
                <a:cs typeface="Microsoft JhengHei" charset="-120"/>
              </a:endParaRPr>
            </a:p>
          </p:txBody>
        </p:sp>
      </p:grpSp>
      <p:grpSp>
        <p:nvGrpSpPr>
          <p:cNvPr id="50" name="群組 49"/>
          <p:cNvGrpSpPr/>
          <p:nvPr/>
        </p:nvGrpSpPr>
        <p:grpSpPr>
          <a:xfrm>
            <a:off x="770579" y="3796860"/>
            <a:ext cx="4838580" cy="1476257"/>
            <a:chOff x="790457" y="3796860"/>
            <a:chExt cx="4838580" cy="1476257"/>
          </a:xfrm>
        </p:grpSpPr>
        <p:sp>
          <p:nvSpPr>
            <p:cNvPr id="46" name="文字方塊 45"/>
            <p:cNvSpPr txBox="1"/>
            <p:nvPr/>
          </p:nvSpPr>
          <p:spPr>
            <a:xfrm>
              <a:off x="790457" y="4241275"/>
              <a:ext cx="2954655" cy="646331"/>
            </a:xfrm>
            <a:prstGeom prst="rect">
              <a:avLst/>
            </a:prstGeom>
            <a:noFill/>
          </p:spPr>
          <p:txBody>
            <a:bodyPr wrap="none" rtlCol="0">
              <a:spAutoFit/>
            </a:bodyPr>
            <a:lstStyle/>
            <a:p>
              <a:r>
                <a:rPr lang="zh-TW" altLang="en-US" sz="3600" b="1" dirty="0" smtClean="0">
                  <a:solidFill>
                    <a:srgbClr val="2F7A8E"/>
                  </a:solidFill>
                  <a:latin typeface="微軟正黑體" panose="020B0604030504040204" pitchFamily="34" charset="-120"/>
                  <a:ea typeface="微軟正黑體" panose="020B0604030504040204" pitchFamily="34" charset="-120"/>
                </a:rPr>
                <a:t>保障婦幼安全</a:t>
              </a:r>
              <a:endParaRPr lang="zh-TW" altLang="en-US" sz="3600" b="1" dirty="0">
                <a:solidFill>
                  <a:srgbClr val="2F7A8E"/>
                </a:solidFill>
                <a:latin typeface="微軟正黑體" panose="020B0604030504040204" pitchFamily="34" charset="-120"/>
                <a:ea typeface="微軟正黑體" panose="020B0604030504040204" pitchFamily="34" charset="-120"/>
              </a:endParaRPr>
            </a:p>
          </p:txBody>
        </p:sp>
        <p:pic>
          <p:nvPicPr>
            <p:cNvPr id="48" name="圖片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2780" y="3796860"/>
              <a:ext cx="1476257" cy="1476257"/>
            </a:xfrm>
            <a:prstGeom prst="rect">
              <a:avLst/>
            </a:prstGeom>
          </p:spPr>
        </p:pic>
      </p:grpSp>
    </p:spTree>
    <p:extLst>
      <p:ext uri="{BB962C8B-B14F-4D97-AF65-F5344CB8AC3E}">
        <p14:creationId xmlns:p14="http://schemas.microsoft.com/office/powerpoint/2010/main" val="50780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down)">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250"/>
                                        <p:tgtEl>
                                          <p:spTgt spid="34"/>
                                        </p:tgtEl>
                                      </p:cBhvr>
                                    </p:animEffect>
                                  </p:childTnLst>
                                </p:cTn>
                              </p:par>
                            </p:childTnLst>
                          </p:cTn>
                        </p:par>
                        <p:par>
                          <p:cTn id="18" fill="hold">
                            <p:stCondLst>
                              <p:cond delay="250"/>
                            </p:stCondLst>
                            <p:childTnLst>
                              <p:par>
                                <p:cTn id="19" presetID="10" presetClass="entr" presetSubtype="0"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250"/>
                                        <p:tgtEl>
                                          <p:spTgt spid="37"/>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250"/>
                                        <p:tgtEl>
                                          <p:spTgt spid="40"/>
                                        </p:tgtEl>
                                      </p:cBhvr>
                                    </p:animEffect>
                                  </p:childTnLst>
                                </p:cTn>
                              </p:par>
                            </p:childTnLst>
                          </p:cTn>
                        </p:par>
                        <p:par>
                          <p:cTn id="26" fill="hold">
                            <p:stCondLst>
                              <p:cond delay="750"/>
                            </p:stCondLst>
                            <p:childTnLst>
                              <p:par>
                                <p:cTn id="27" presetID="10" presetClass="entr" presetSubtype="0" fill="hold"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250"/>
                                        <p:tgtEl>
                                          <p:spTgt spid="4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500" fill="hold"/>
                                        <p:tgtEl>
                                          <p:spTgt spid="50"/>
                                        </p:tgtEl>
                                        <p:attrNameLst>
                                          <p:attrName>ppt_x</p:attrName>
                                        </p:attrNameLst>
                                      </p:cBhvr>
                                      <p:tavLst>
                                        <p:tav tm="0">
                                          <p:val>
                                            <p:strVal val="0-#ppt_w/2"/>
                                          </p:val>
                                        </p:tav>
                                        <p:tav tm="100000">
                                          <p:val>
                                            <p:strVal val="#ppt_x"/>
                                          </p:val>
                                        </p:tav>
                                      </p:tavLst>
                                    </p:anim>
                                    <p:anim calcmode="lin" valueType="num">
                                      <p:cBhvr additive="base">
                                        <p:cTn id="35"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13</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預期貢獻</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30" name="群組 29"/>
          <p:cNvGrpSpPr/>
          <p:nvPr/>
        </p:nvGrpSpPr>
        <p:grpSpPr>
          <a:xfrm>
            <a:off x="3390600" y="1354154"/>
            <a:ext cx="2273905" cy="2273905"/>
            <a:chOff x="2355781" y="1775453"/>
            <a:chExt cx="3632301" cy="3632301"/>
          </a:xfrm>
        </p:grpSpPr>
        <p:sp>
          <p:nvSpPr>
            <p:cNvPr id="31" name="橢圓 30"/>
            <p:cNvSpPr/>
            <p:nvPr/>
          </p:nvSpPr>
          <p:spPr>
            <a:xfrm>
              <a:off x="2355781" y="1775453"/>
              <a:ext cx="3632301" cy="3632301"/>
            </a:xfrm>
            <a:prstGeom prst="ellipse">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p:cNvSpPr/>
            <p:nvPr/>
          </p:nvSpPr>
          <p:spPr>
            <a:xfrm>
              <a:off x="2515914" y="1935586"/>
              <a:ext cx="3312034" cy="3312034"/>
            </a:xfrm>
            <a:prstGeom prst="ellipse">
              <a:avLst/>
            </a:prstGeom>
            <a:solidFill>
              <a:srgbClr val="2F7A8E"/>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2739065" y="3146514"/>
              <a:ext cx="3169071" cy="776086"/>
            </a:xfrm>
            <a:prstGeom prst="rect">
              <a:avLst/>
            </a:prstGeom>
            <a:noFill/>
          </p:spPr>
          <p:txBody>
            <a:bodyPr wrap="square" rtlCol="0">
              <a:spAutoFit/>
            </a:bodyPr>
            <a:lstStyle/>
            <a:p>
              <a:r>
                <a:rPr lang="zh-TW" altLang="en-US" sz="3200" b="1" dirty="0" smtClean="0">
                  <a:solidFill>
                    <a:schemeClr val="bg1"/>
                  </a:solidFill>
                  <a:latin typeface="微軟正黑體" panose="020B0604030504040204" pitchFamily="34" charset="-120"/>
                  <a:ea typeface="微軟正黑體" panose="020B0604030504040204" pitchFamily="34" charset="-120"/>
                </a:rPr>
                <a:t>生活便利</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grpSp>
      <p:grpSp>
        <p:nvGrpSpPr>
          <p:cNvPr id="34" name="群組 33"/>
          <p:cNvGrpSpPr/>
          <p:nvPr/>
        </p:nvGrpSpPr>
        <p:grpSpPr>
          <a:xfrm>
            <a:off x="6489411" y="1383646"/>
            <a:ext cx="2258705" cy="2258705"/>
            <a:chOff x="6067720" y="1775453"/>
            <a:chExt cx="3632301" cy="3632301"/>
          </a:xfrm>
        </p:grpSpPr>
        <p:sp>
          <p:nvSpPr>
            <p:cNvPr id="35" name="橢圓 34"/>
            <p:cNvSpPr/>
            <p:nvPr/>
          </p:nvSpPr>
          <p:spPr>
            <a:xfrm>
              <a:off x="6067720" y="1775453"/>
              <a:ext cx="3632301" cy="3632301"/>
            </a:xfrm>
            <a:prstGeom prst="ellipse">
              <a:avLst/>
            </a:prstGeom>
            <a:solidFill>
              <a:srgbClr val="FB9D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p:cNvSpPr/>
            <p:nvPr/>
          </p:nvSpPr>
          <p:spPr>
            <a:xfrm>
              <a:off x="6227853" y="1935586"/>
              <a:ext cx="3312034" cy="3312034"/>
            </a:xfrm>
            <a:prstGeom prst="ellipse">
              <a:avLst/>
            </a:prstGeom>
            <a:solidFill>
              <a:srgbClr val="FB9D5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文字方塊 36"/>
            <p:cNvSpPr txBox="1"/>
            <p:nvPr/>
          </p:nvSpPr>
          <p:spPr>
            <a:xfrm>
              <a:off x="6450885" y="3114710"/>
              <a:ext cx="3169070" cy="776086"/>
            </a:xfrm>
            <a:prstGeom prst="rect">
              <a:avLst/>
            </a:prstGeom>
            <a:noFill/>
          </p:spPr>
          <p:txBody>
            <a:bodyPr wrap="square" rtlCol="0">
              <a:spAutoFit/>
            </a:bodyPr>
            <a:lstStyle/>
            <a:p>
              <a:r>
                <a:rPr lang="zh-TW" altLang="en-US" sz="3200" b="1" dirty="0" smtClean="0">
                  <a:solidFill>
                    <a:schemeClr val="bg1"/>
                  </a:solidFill>
                  <a:latin typeface="微軟正黑體" panose="020B0604030504040204" pitchFamily="34" charset="-120"/>
                  <a:ea typeface="微軟正黑體" panose="020B0604030504040204" pitchFamily="34" charset="-120"/>
                </a:rPr>
                <a:t>婦幼安全</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grpSp>
      <p:grpSp>
        <p:nvGrpSpPr>
          <p:cNvPr id="40" name="群組 39"/>
          <p:cNvGrpSpPr/>
          <p:nvPr/>
        </p:nvGrpSpPr>
        <p:grpSpPr>
          <a:xfrm>
            <a:off x="3101419" y="3672510"/>
            <a:ext cx="6410284" cy="1180248"/>
            <a:chOff x="1605689" y="4154884"/>
            <a:chExt cx="6410284" cy="1117848"/>
          </a:xfrm>
        </p:grpSpPr>
        <p:sp>
          <p:nvSpPr>
            <p:cNvPr id="38" name="文字方塊 37"/>
            <p:cNvSpPr txBox="1"/>
            <p:nvPr/>
          </p:nvSpPr>
          <p:spPr>
            <a:xfrm>
              <a:off x="2752994" y="4471785"/>
              <a:ext cx="5262979" cy="769441"/>
            </a:xfrm>
            <a:prstGeom prst="rect">
              <a:avLst/>
            </a:prstGeom>
            <a:noFill/>
          </p:spPr>
          <p:txBody>
            <a:bodyPr wrap="none" rtlCol="0">
              <a:spAutoFit/>
            </a:bodyPr>
            <a:lstStyle/>
            <a:p>
              <a:r>
                <a:rPr lang="zh-TW" altLang="en-US" sz="4400" b="1" dirty="0" smtClean="0">
                  <a:solidFill>
                    <a:srgbClr val="FC5C57"/>
                  </a:solidFill>
                  <a:latin typeface="微軟正黑體" panose="020B0604030504040204" pitchFamily="34" charset="-120"/>
                  <a:ea typeface="微軟正黑體" panose="020B0604030504040204" pitchFamily="34" charset="-120"/>
                </a:rPr>
                <a:t>提升整體市民幸福感</a:t>
              </a:r>
              <a:endParaRPr lang="zh-TW" altLang="en-US" sz="4400" b="1" dirty="0">
                <a:solidFill>
                  <a:srgbClr val="FC5C57"/>
                </a:solidFill>
                <a:latin typeface="微軟正黑體" panose="020B0604030504040204" pitchFamily="34" charset="-120"/>
                <a:ea typeface="微軟正黑體" panose="020B0604030504040204" pitchFamily="34" charset="-120"/>
              </a:endParaRPr>
            </a:p>
          </p:txBody>
        </p:sp>
        <p:pic>
          <p:nvPicPr>
            <p:cNvPr id="26" name="圖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5689" y="4154884"/>
              <a:ext cx="1117848" cy="1117848"/>
            </a:xfrm>
            <a:prstGeom prst="rect">
              <a:avLst/>
            </a:prstGeom>
          </p:spPr>
        </p:pic>
      </p:grpSp>
      <p:grpSp>
        <p:nvGrpSpPr>
          <p:cNvPr id="43" name="群組 42"/>
          <p:cNvGrpSpPr/>
          <p:nvPr/>
        </p:nvGrpSpPr>
        <p:grpSpPr>
          <a:xfrm>
            <a:off x="2997668" y="4959609"/>
            <a:ext cx="5356064" cy="1147438"/>
            <a:chOff x="3077180" y="4959609"/>
            <a:chExt cx="5356064" cy="1147438"/>
          </a:xfrm>
        </p:grpSpPr>
        <p:sp>
          <p:nvSpPr>
            <p:cNvPr id="42" name="文字方塊 41"/>
            <p:cNvSpPr txBox="1"/>
            <p:nvPr/>
          </p:nvSpPr>
          <p:spPr>
            <a:xfrm>
              <a:off x="4298779" y="5196487"/>
              <a:ext cx="4134465" cy="769441"/>
            </a:xfrm>
            <a:prstGeom prst="rect">
              <a:avLst/>
            </a:prstGeom>
            <a:noFill/>
          </p:spPr>
          <p:txBody>
            <a:bodyPr wrap="none" rtlCol="0">
              <a:spAutoFit/>
            </a:bodyPr>
            <a:lstStyle/>
            <a:p>
              <a:r>
                <a:rPr lang="zh-TW" altLang="en-US" sz="4400" b="1" dirty="0" smtClean="0">
                  <a:solidFill>
                    <a:srgbClr val="FC5C57"/>
                  </a:solidFill>
                  <a:latin typeface="微軟正黑體" panose="020B0604030504040204" pitchFamily="34" charset="-120"/>
                  <a:ea typeface="微軟正黑體" panose="020B0604030504040204" pitchFamily="34" charset="-120"/>
                </a:rPr>
                <a:t>提升整體經濟力</a:t>
              </a:r>
              <a:endParaRPr lang="zh-TW" altLang="en-US" sz="4400" b="1" dirty="0">
                <a:solidFill>
                  <a:srgbClr val="FC5C57"/>
                </a:solidFill>
                <a:latin typeface="微軟正黑體" panose="020B0604030504040204" pitchFamily="34" charset="-120"/>
                <a:ea typeface="微軟正黑體" panose="020B0604030504040204" pitchFamily="34" charset="-120"/>
              </a:endParaRPr>
            </a:p>
          </p:txBody>
        </p:sp>
        <p:pic>
          <p:nvPicPr>
            <p:cNvPr id="41" name="圖片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7180" y="4959609"/>
              <a:ext cx="1171544" cy="1147438"/>
            </a:xfrm>
            <a:prstGeom prst="rect">
              <a:avLst/>
            </a:prstGeom>
          </p:spPr>
        </p:pic>
      </p:grpSp>
    </p:spTree>
    <p:extLst>
      <p:ext uri="{BB962C8B-B14F-4D97-AF65-F5344CB8AC3E}">
        <p14:creationId xmlns:p14="http://schemas.microsoft.com/office/powerpoint/2010/main" val="61439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0-#ppt_w/2"/>
                                          </p:val>
                                        </p:tav>
                                        <p:tav tm="100000">
                                          <p:val>
                                            <p:strVal val="#ppt_x"/>
                                          </p:val>
                                        </p:tav>
                                      </p:tavLst>
                                    </p:anim>
                                    <p:anim calcmode="lin" valueType="num">
                                      <p:cBhvr additive="base">
                                        <p:cTn id="17"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0-#ppt_w/2"/>
                                          </p:val>
                                        </p:tav>
                                        <p:tav tm="100000">
                                          <p:val>
                                            <p:strVal val="#ppt_x"/>
                                          </p:val>
                                        </p:tav>
                                      </p:tavLst>
                                    </p:anim>
                                    <p:anim calcmode="lin" valueType="num">
                                      <p:cBhvr additive="base">
                                        <p:cTn id="23"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梯形 2"/>
          <p:cNvSpPr/>
          <p:nvPr/>
        </p:nvSpPr>
        <p:spPr>
          <a:xfrm>
            <a:off x="-2954508" y="-192505"/>
            <a:ext cx="5048250" cy="7395409"/>
          </a:xfrm>
          <a:prstGeom prst="trapezoid">
            <a:avLst/>
          </a:prstGeom>
          <a:solidFill>
            <a:srgbClr val="2F7A8E"/>
          </a:solidFill>
          <a:ln>
            <a:solidFill>
              <a:srgbClr val="2F7A8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菱形 3"/>
          <p:cNvSpPr/>
          <p:nvPr/>
        </p:nvSpPr>
        <p:spPr>
          <a:xfrm>
            <a:off x="2339238" y="2620930"/>
            <a:ext cx="1404609" cy="1404609"/>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菱形 4"/>
          <p:cNvSpPr/>
          <p:nvPr/>
        </p:nvSpPr>
        <p:spPr>
          <a:xfrm>
            <a:off x="10620733" y="2587845"/>
            <a:ext cx="1404609" cy="1404609"/>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 name="群組 5"/>
          <p:cNvGrpSpPr/>
          <p:nvPr/>
        </p:nvGrpSpPr>
        <p:grpSpPr>
          <a:xfrm>
            <a:off x="2770703" y="2042090"/>
            <a:ext cx="1333812" cy="2524203"/>
            <a:chOff x="1357598" y="1220436"/>
            <a:chExt cx="1491916" cy="2823411"/>
          </a:xfrm>
        </p:grpSpPr>
        <p:cxnSp>
          <p:nvCxnSpPr>
            <p:cNvPr id="7" name="直線接點 6"/>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9" name="群組 8"/>
          <p:cNvGrpSpPr/>
          <p:nvPr/>
        </p:nvGrpSpPr>
        <p:grpSpPr>
          <a:xfrm>
            <a:off x="3762040" y="1694905"/>
            <a:ext cx="3243523" cy="3243523"/>
            <a:chOff x="3831000" y="1383413"/>
            <a:chExt cx="3627995" cy="3627995"/>
          </a:xfrm>
          <a:solidFill>
            <a:srgbClr val="2F7A8E"/>
          </a:solidFill>
        </p:grpSpPr>
        <p:sp>
          <p:nvSpPr>
            <p:cNvPr id="10" name="菱形 9"/>
            <p:cNvSpPr/>
            <p:nvPr/>
          </p:nvSpPr>
          <p:spPr>
            <a:xfrm>
              <a:off x="3831000" y="1383413"/>
              <a:ext cx="3627995" cy="362799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菱形 10"/>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2" name="群組 11"/>
          <p:cNvGrpSpPr/>
          <p:nvPr/>
        </p:nvGrpSpPr>
        <p:grpSpPr>
          <a:xfrm>
            <a:off x="7360129" y="1672509"/>
            <a:ext cx="3243523" cy="3243523"/>
            <a:chOff x="3831000" y="1383413"/>
            <a:chExt cx="3627995" cy="3627995"/>
          </a:xfrm>
          <a:solidFill>
            <a:srgbClr val="2F7A8E"/>
          </a:solidFill>
        </p:grpSpPr>
        <p:sp>
          <p:nvSpPr>
            <p:cNvPr id="13" name="菱形 12"/>
            <p:cNvSpPr/>
            <p:nvPr/>
          </p:nvSpPr>
          <p:spPr>
            <a:xfrm>
              <a:off x="3831000" y="1383413"/>
              <a:ext cx="3627995" cy="362799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菱形 13"/>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5" name="群組 14"/>
          <p:cNvGrpSpPr/>
          <p:nvPr/>
        </p:nvGrpSpPr>
        <p:grpSpPr>
          <a:xfrm flipH="1">
            <a:off x="10416946" y="2027748"/>
            <a:ext cx="1333812" cy="2524203"/>
            <a:chOff x="1357598" y="1220436"/>
            <a:chExt cx="1491916" cy="2823411"/>
          </a:xfrm>
        </p:grpSpPr>
        <p:cxnSp>
          <p:nvCxnSpPr>
            <p:cNvPr id="16" name="直線接點 15"/>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sp>
        <p:nvSpPr>
          <p:cNvPr id="18" name="菱形 17"/>
          <p:cNvSpPr/>
          <p:nvPr/>
        </p:nvSpPr>
        <p:spPr>
          <a:xfrm>
            <a:off x="5931856" y="2089701"/>
            <a:ext cx="2409140" cy="2409140"/>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9" name="群組 18"/>
          <p:cNvGrpSpPr/>
          <p:nvPr/>
        </p:nvGrpSpPr>
        <p:grpSpPr>
          <a:xfrm flipH="1">
            <a:off x="3539657" y="1778433"/>
            <a:ext cx="1630983" cy="3086592"/>
            <a:chOff x="1357598" y="1220436"/>
            <a:chExt cx="1491916" cy="2823411"/>
          </a:xfrm>
        </p:grpSpPr>
        <p:cxnSp>
          <p:nvCxnSpPr>
            <p:cNvPr id="20" name="直線接點 19"/>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2" name="群組 21"/>
          <p:cNvGrpSpPr/>
          <p:nvPr/>
        </p:nvGrpSpPr>
        <p:grpSpPr>
          <a:xfrm>
            <a:off x="9159620" y="1750973"/>
            <a:ext cx="1630983" cy="3086592"/>
            <a:chOff x="1357598" y="1220436"/>
            <a:chExt cx="1491916" cy="2823411"/>
          </a:xfrm>
        </p:grpSpPr>
        <p:cxnSp>
          <p:nvCxnSpPr>
            <p:cNvPr id="23" name="直線接點 22"/>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sp>
        <p:nvSpPr>
          <p:cNvPr id="25" name="文字方塊 24"/>
          <p:cNvSpPr txBox="1"/>
          <p:nvPr/>
        </p:nvSpPr>
        <p:spPr>
          <a:xfrm>
            <a:off x="4348028" y="2878727"/>
            <a:ext cx="6185371" cy="861774"/>
          </a:xfrm>
          <a:prstGeom prst="rect">
            <a:avLst/>
          </a:prstGeom>
          <a:noFill/>
        </p:spPr>
        <p:txBody>
          <a:bodyPr wrap="square" rtlCol="0">
            <a:spAutoFit/>
          </a:bodyPr>
          <a:lstStyle/>
          <a:p>
            <a:r>
              <a:rPr lang="zh-TW" altLang="en-US" sz="5000" b="1" spc="-300" smtClean="0">
                <a:solidFill>
                  <a:schemeClr val="bg1"/>
                </a:solidFill>
                <a:latin typeface="微軟正黑體" panose="020B0604030504040204" pitchFamily="34" charset="-120"/>
                <a:ea typeface="微軟正黑體" panose="020B0604030504040204" pitchFamily="34" charset="-120"/>
              </a:rPr>
              <a:t>謝謝聆聽，恭請指教</a:t>
            </a:r>
            <a:endParaRPr lang="zh-TW" altLang="en-US" sz="5000" b="1" spc="-3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772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圖片 36"/>
          <p:cNvPicPr>
            <a:picLocks noChangeAspect="1"/>
          </p:cNvPicPr>
          <p:nvPr/>
        </p:nvPicPr>
        <p:blipFill>
          <a:blip r:embed="rId3"/>
          <a:stretch>
            <a:fillRect/>
          </a:stretch>
        </p:blipFill>
        <p:spPr>
          <a:xfrm>
            <a:off x="265572" y="1221143"/>
            <a:ext cx="7772400" cy="4572000"/>
          </a:xfrm>
          <a:prstGeom prst="rect">
            <a:avLst/>
          </a:prstGeom>
          <a:ln>
            <a:solidFill>
              <a:schemeClr val="tx1"/>
            </a:solidFill>
          </a:ln>
        </p:spPr>
      </p:pic>
      <p:pic>
        <p:nvPicPr>
          <p:cNvPr id="39" name="圖片 38"/>
          <p:cNvPicPr>
            <a:picLocks noChangeAspect="1"/>
          </p:cNvPicPr>
          <p:nvPr/>
        </p:nvPicPr>
        <p:blipFill>
          <a:blip r:embed="rId4"/>
          <a:stretch>
            <a:fillRect/>
          </a:stretch>
        </p:blipFill>
        <p:spPr>
          <a:xfrm>
            <a:off x="4272637" y="1187911"/>
            <a:ext cx="7785100" cy="4572000"/>
          </a:xfrm>
          <a:prstGeom prst="rect">
            <a:avLst/>
          </a:prstGeom>
          <a:ln>
            <a:solidFill>
              <a:schemeClr val="tx1"/>
            </a:solidFill>
          </a:ln>
        </p:spPr>
      </p:pic>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2</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a:latin typeface="微軟正黑體" panose="020B0604030504040204" pitchFamily="34" charset="-120"/>
                <a:ea typeface="微軟正黑體" panose="020B0604030504040204" pitchFamily="34" charset="-120"/>
              </a:rPr>
              <a:t>研究動機</a:t>
            </a:r>
          </a:p>
        </p:txBody>
      </p:sp>
      <p:grpSp>
        <p:nvGrpSpPr>
          <p:cNvPr id="30" name="群組 29"/>
          <p:cNvGrpSpPr/>
          <p:nvPr/>
        </p:nvGrpSpPr>
        <p:grpSpPr>
          <a:xfrm>
            <a:off x="656670" y="2188888"/>
            <a:ext cx="3371804" cy="2775545"/>
            <a:chOff x="656670" y="2188888"/>
            <a:chExt cx="3371804" cy="2775545"/>
          </a:xfrm>
        </p:grpSpPr>
        <p:sp>
          <p:nvSpPr>
            <p:cNvPr id="40" name="菱形 39"/>
            <p:cNvSpPr/>
            <p:nvPr/>
          </p:nvSpPr>
          <p:spPr>
            <a:xfrm>
              <a:off x="938663" y="2427961"/>
              <a:ext cx="2835381" cy="2333981"/>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3600" b="1" dirty="0" smtClean="0">
                <a:latin typeface="微軟正黑體" panose="020B0604030504040204" pitchFamily="34" charset="-120"/>
                <a:ea typeface="微軟正黑體" panose="020B0604030504040204" pitchFamily="34" charset="-120"/>
              </a:endParaRPr>
            </a:p>
          </p:txBody>
        </p:sp>
        <p:sp>
          <p:nvSpPr>
            <p:cNvPr id="42" name="菱形 41"/>
            <p:cNvSpPr/>
            <p:nvPr/>
          </p:nvSpPr>
          <p:spPr>
            <a:xfrm>
              <a:off x="656670" y="2188888"/>
              <a:ext cx="3371804" cy="2775545"/>
            </a:xfrm>
            <a:prstGeom prst="diamond">
              <a:avLst/>
            </a:prstGeom>
            <a:noFill/>
            <a:ln w="38100">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p:cNvSpPr txBox="1"/>
            <p:nvPr/>
          </p:nvSpPr>
          <p:spPr>
            <a:xfrm>
              <a:off x="1369858" y="3237354"/>
              <a:ext cx="1972989"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歷年總人口增加</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sp>
        <p:nvSpPr>
          <p:cNvPr id="46" name="文字方塊 45"/>
          <p:cNvSpPr txBox="1"/>
          <p:nvPr/>
        </p:nvSpPr>
        <p:spPr>
          <a:xfrm>
            <a:off x="938663" y="5824330"/>
            <a:ext cx="10443555" cy="461665"/>
          </a:xfrm>
          <a:prstGeom prst="rect">
            <a:avLst/>
          </a:prstGeom>
          <a:noFill/>
        </p:spPr>
        <p:txBody>
          <a:bodyPr wrap="square" rtlCol="0">
            <a:spAutoFit/>
          </a:bodyPr>
          <a:lstStyle/>
          <a:p>
            <a:r>
              <a:rPr kumimoji="1" lang="zh-TW" altLang="en-US" sz="2400" b="1" dirty="0" smtClean="0">
                <a:latin typeface="Microsoft JhengHei" charset="-120"/>
                <a:ea typeface="Microsoft JhengHei" charset="-120"/>
                <a:cs typeface="Microsoft JhengHei" charset="-120"/>
              </a:rPr>
              <a:t>資料來源：</a:t>
            </a:r>
            <a:r>
              <a:rPr lang="zh-TW" altLang="en-US" sz="2400" b="1" dirty="0" smtClean="0">
                <a:latin typeface="Microsoft JhengHei" charset="-120"/>
                <a:ea typeface="Microsoft JhengHei" charset="-120"/>
                <a:cs typeface="Microsoft JhengHei" charset="-120"/>
              </a:rPr>
              <a:t>新竹市政府民政處</a:t>
            </a:r>
            <a:r>
              <a:rPr lang="en-US" altLang="zh-TW" sz="2400" b="1" dirty="0" smtClean="0">
                <a:latin typeface="Microsoft JhengHei" charset="-120"/>
                <a:ea typeface="Microsoft JhengHei" charset="-120"/>
                <a:cs typeface="Microsoft JhengHei" charset="-120"/>
              </a:rPr>
              <a:t>102-106</a:t>
            </a:r>
            <a:r>
              <a:rPr lang="zh-TW" altLang="en-US" sz="2400" b="1" dirty="0" smtClean="0">
                <a:latin typeface="Microsoft JhengHei" charset="-120"/>
                <a:ea typeface="Microsoft JhengHei" charset="-120"/>
                <a:cs typeface="Microsoft JhengHei" charset="-120"/>
              </a:rPr>
              <a:t>年各區人口統計資料（整理後）</a:t>
            </a:r>
            <a:endParaRPr kumimoji="1" lang="zh-TW" altLang="en-US" sz="2400" b="1" dirty="0">
              <a:latin typeface="Microsoft JhengHei" charset="-120"/>
              <a:ea typeface="Microsoft JhengHei" charset="-120"/>
              <a:cs typeface="Microsoft JhengHei" charset="-120"/>
            </a:endParaRPr>
          </a:p>
        </p:txBody>
      </p:sp>
      <p:grpSp>
        <p:nvGrpSpPr>
          <p:cNvPr id="47" name="群組 46"/>
          <p:cNvGrpSpPr/>
          <p:nvPr/>
        </p:nvGrpSpPr>
        <p:grpSpPr>
          <a:xfrm>
            <a:off x="8528957" y="2188888"/>
            <a:ext cx="3371804" cy="2775545"/>
            <a:chOff x="656670" y="2188888"/>
            <a:chExt cx="3371804" cy="2775545"/>
          </a:xfrm>
        </p:grpSpPr>
        <p:sp>
          <p:nvSpPr>
            <p:cNvPr id="48" name="菱形 47"/>
            <p:cNvSpPr/>
            <p:nvPr/>
          </p:nvSpPr>
          <p:spPr>
            <a:xfrm>
              <a:off x="938663" y="2427961"/>
              <a:ext cx="2835381" cy="2333981"/>
            </a:xfrm>
            <a:prstGeom prst="diamond">
              <a:avLst/>
            </a:prstGeom>
            <a:solidFill>
              <a:srgbClr val="FC5C57"/>
            </a:solidFill>
            <a:ln>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3600" b="1" dirty="0" smtClean="0">
                <a:latin typeface="微軟正黑體" panose="020B0604030504040204" pitchFamily="34" charset="-120"/>
                <a:ea typeface="微軟正黑體" panose="020B0604030504040204" pitchFamily="34" charset="-120"/>
              </a:endParaRPr>
            </a:p>
          </p:txBody>
        </p:sp>
        <p:sp>
          <p:nvSpPr>
            <p:cNvPr id="49" name="菱形 48"/>
            <p:cNvSpPr/>
            <p:nvPr/>
          </p:nvSpPr>
          <p:spPr>
            <a:xfrm>
              <a:off x="656670" y="2188888"/>
              <a:ext cx="3371804" cy="2775545"/>
            </a:xfrm>
            <a:prstGeom prst="diamond">
              <a:avLst/>
            </a:prstGeom>
            <a:noFill/>
            <a:ln w="38100">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文字方塊 49"/>
            <p:cNvSpPr txBox="1"/>
            <p:nvPr/>
          </p:nvSpPr>
          <p:spPr>
            <a:xfrm>
              <a:off x="1356077" y="3139364"/>
              <a:ext cx="1972989" cy="954107"/>
            </a:xfrm>
            <a:prstGeom prst="rect">
              <a:avLst/>
            </a:prstGeom>
            <a:noFill/>
            <a:ln>
              <a:noFill/>
            </a:ln>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性別</a:t>
              </a:r>
              <a:r>
                <a:rPr kumimoji="1" lang="zh-TW" altLang="en-US" sz="2800" b="1" dirty="0" smtClean="0">
                  <a:solidFill>
                    <a:schemeClr val="bg1"/>
                  </a:solidFill>
                  <a:latin typeface="Microsoft JhengHei" charset="-120"/>
                  <a:ea typeface="Microsoft JhengHei" charset="-120"/>
                  <a:cs typeface="Microsoft JhengHei" charset="-120"/>
                </a:rPr>
                <a:t>人口</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女性人口多</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170662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0"/>
                                        </p:tgtEl>
                                      </p:cBhvr>
                                    </p:animEffect>
                                    <p:set>
                                      <p:cBhvr>
                                        <p:cTn id="15" dur="1" fill="hold">
                                          <p:stCondLst>
                                            <p:cond delay="499"/>
                                          </p:stCondLst>
                                        </p:cTn>
                                        <p:tgtEl>
                                          <p:spTgt spid="30"/>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39"/>
                                        </p:tgtEl>
                                      </p:cBhvr>
                                    </p:animEffect>
                                    <p:set>
                                      <p:cBhvr>
                                        <p:cTn id="18" dur="1" fill="hold">
                                          <p:stCondLst>
                                            <p:cond delay="499"/>
                                          </p:stCondLst>
                                        </p:cTn>
                                        <p:tgtEl>
                                          <p:spTgt spid="39"/>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圖片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475" y="1310610"/>
            <a:ext cx="6311900" cy="4229100"/>
          </a:xfrm>
          <a:prstGeom prst="rect">
            <a:avLst/>
          </a:prstGeom>
          <a:ln>
            <a:solidFill>
              <a:schemeClr val="tx1"/>
            </a:solidFill>
          </a:ln>
        </p:spPr>
      </p:pic>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3</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a:latin typeface="微軟正黑體" panose="020B0604030504040204" pitchFamily="34" charset="-120"/>
                <a:ea typeface="微軟正黑體" panose="020B0604030504040204" pitchFamily="34" charset="-120"/>
              </a:rPr>
              <a:t>研究動機</a:t>
            </a:r>
          </a:p>
        </p:txBody>
      </p:sp>
      <p:grpSp>
        <p:nvGrpSpPr>
          <p:cNvPr id="33" name="群組 32"/>
          <p:cNvGrpSpPr/>
          <p:nvPr/>
        </p:nvGrpSpPr>
        <p:grpSpPr>
          <a:xfrm>
            <a:off x="938663" y="2037387"/>
            <a:ext cx="3542975" cy="2775545"/>
            <a:chOff x="8193425" y="2188888"/>
            <a:chExt cx="3542975" cy="2775545"/>
          </a:xfrm>
        </p:grpSpPr>
        <p:sp>
          <p:nvSpPr>
            <p:cNvPr id="38" name="菱形 37"/>
            <p:cNvSpPr/>
            <p:nvPr/>
          </p:nvSpPr>
          <p:spPr>
            <a:xfrm>
              <a:off x="8475253" y="2409672"/>
              <a:ext cx="2979320" cy="2333981"/>
            </a:xfrm>
            <a:prstGeom prst="diamond">
              <a:avLst/>
            </a:prstGeom>
            <a:solidFill>
              <a:srgbClr val="FB9D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600" b="1" dirty="0">
                <a:latin typeface="微軟正黑體" panose="020B0604030504040204" pitchFamily="34" charset="-120"/>
                <a:ea typeface="微軟正黑體" panose="020B0604030504040204" pitchFamily="34" charset="-120"/>
              </a:endParaRPr>
            </a:p>
          </p:txBody>
        </p:sp>
        <p:sp>
          <p:nvSpPr>
            <p:cNvPr id="41" name="菱形 40"/>
            <p:cNvSpPr/>
            <p:nvPr/>
          </p:nvSpPr>
          <p:spPr>
            <a:xfrm>
              <a:off x="8193425" y="2188888"/>
              <a:ext cx="3542975" cy="2775545"/>
            </a:xfrm>
            <a:prstGeom prst="diamond">
              <a:avLst/>
            </a:prstGeom>
            <a:noFill/>
            <a:ln w="38100">
              <a:solidFill>
                <a:srgbClr val="FB9D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8943705" y="3141710"/>
              <a:ext cx="2080915"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各縣市比</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幼少人口高</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grpSp>
        <p:nvGrpSpPr>
          <p:cNvPr id="51" name="群組 50"/>
          <p:cNvGrpSpPr/>
          <p:nvPr/>
        </p:nvGrpSpPr>
        <p:grpSpPr>
          <a:xfrm>
            <a:off x="7920206" y="2129152"/>
            <a:ext cx="3542975" cy="2775545"/>
            <a:chOff x="8193425" y="2188888"/>
            <a:chExt cx="3542975" cy="2775545"/>
          </a:xfrm>
        </p:grpSpPr>
        <p:sp>
          <p:nvSpPr>
            <p:cNvPr id="52" name="菱形 51"/>
            <p:cNvSpPr/>
            <p:nvPr/>
          </p:nvSpPr>
          <p:spPr>
            <a:xfrm>
              <a:off x="8475253" y="2409672"/>
              <a:ext cx="2979320" cy="2333981"/>
            </a:xfrm>
            <a:prstGeom prst="diamond">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600" b="1" dirty="0">
                <a:latin typeface="微軟正黑體" panose="020B0604030504040204" pitchFamily="34" charset="-120"/>
                <a:ea typeface="微軟正黑體" panose="020B0604030504040204" pitchFamily="34" charset="-120"/>
              </a:endParaRPr>
            </a:p>
          </p:txBody>
        </p:sp>
        <p:sp>
          <p:nvSpPr>
            <p:cNvPr id="53" name="菱形 52"/>
            <p:cNvSpPr/>
            <p:nvPr/>
          </p:nvSpPr>
          <p:spPr>
            <a:xfrm>
              <a:off x="8193425" y="2188888"/>
              <a:ext cx="3542975" cy="2775545"/>
            </a:xfrm>
            <a:prstGeom prst="diamond">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文字方塊 53"/>
            <p:cNvSpPr txBox="1"/>
            <p:nvPr/>
          </p:nvSpPr>
          <p:spPr>
            <a:xfrm>
              <a:off x="8924454" y="3071133"/>
              <a:ext cx="2080915"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人口結構</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青壯年多</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pic>
        <p:nvPicPr>
          <p:cNvPr id="32" name="圖片 31"/>
          <p:cNvPicPr>
            <a:picLocks noChangeAspect="1"/>
          </p:cNvPicPr>
          <p:nvPr/>
        </p:nvPicPr>
        <p:blipFill>
          <a:blip r:embed="rId4"/>
          <a:stretch>
            <a:fillRect/>
          </a:stretch>
        </p:blipFill>
        <p:spPr>
          <a:xfrm>
            <a:off x="1670918" y="1165990"/>
            <a:ext cx="4602577" cy="4555371"/>
          </a:xfrm>
          <a:prstGeom prst="rect">
            <a:avLst/>
          </a:prstGeom>
          <a:ln>
            <a:solidFill>
              <a:schemeClr val="tx1"/>
            </a:solidFill>
          </a:ln>
        </p:spPr>
      </p:pic>
      <p:grpSp>
        <p:nvGrpSpPr>
          <p:cNvPr id="35" name="群組 34"/>
          <p:cNvGrpSpPr/>
          <p:nvPr/>
        </p:nvGrpSpPr>
        <p:grpSpPr>
          <a:xfrm>
            <a:off x="776895" y="5745513"/>
            <a:ext cx="10443555" cy="716250"/>
            <a:chOff x="776895" y="5745513"/>
            <a:chExt cx="10443555" cy="716250"/>
          </a:xfrm>
        </p:grpSpPr>
        <p:sp>
          <p:nvSpPr>
            <p:cNvPr id="46" name="文字方塊 45"/>
            <p:cNvSpPr txBox="1"/>
            <p:nvPr/>
          </p:nvSpPr>
          <p:spPr>
            <a:xfrm>
              <a:off x="776895" y="5745513"/>
              <a:ext cx="10443555" cy="400110"/>
            </a:xfrm>
            <a:prstGeom prst="rect">
              <a:avLst/>
            </a:prstGeom>
            <a:noFill/>
          </p:spPr>
          <p:txBody>
            <a:bodyPr wrap="square" rtlCol="0">
              <a:spAutoFit/>
            </a:bodyPr>
            <a:lstStyle/>
            <a:p>
              <a:r>
                <a:rPr kumimoji="1" lang="zh-TW" altLang="en-US" sz="2000" b="1" dirty="0" smtClean="0">
                  <a:latin typeface="Microsoft JhengHei" charset="-120"/>
                  <a:ea typeface="Microsoft JhengHei" charset="-120"/>
                  <a:cs typeface="Microsoft JhengHei" charset="-120"/>
                </a:rPr>
                <a:t>資料來源：</a:t>
              </a:r>
              <a:r>
                <a:rPr lang="zh-TW" altLang="en-US" sz="2000" b="1" dirty="0" smtClean="0">
                  <a:latin typeface="Microsoft JhengHei" charset="-120"/>
                  <a:ea typeface="Microsoft JhengHei" charset="-120"/>
                  <a:cs typeface="Microsoft JhengHei" charset="-120"/>
                </a:rPr>
                <a:t>新竹市</a:t>
              </a:r>
              <a:r>
                <a:rPr lang="zh-TW" altLang="en-US" sz="2000" b="1" dirty="0">
                  <a:latin typeface="Microsoft JhengHei" charset="-120"/>
                  <a:ea typeface="Microsoft JhengHei" charset="-120"/>
                  <a:cs typeface="Microsoft JhengHei" charset="-120"/>
                </a:rPr>
                <a:t>市政統計</a:t>
              </a:r>
              <a:r>
                <a:rPr lang="zh-TW" altLang="en-US" sz="2000" b="1" dirty="0" smtClean="0">
                  <a:latin typeface="Microsoft JhengHei" charset="-120"/>
                  <a:ea typeface="Microsoft JhengHei" charset="-120"/>
                  <a:cs typeface="Microsoft JhengHei" charset="-120"/>
                </a:rPr>
                <a:t>通報</a:t>
              </a:r>
              <a:r>
                <a:rPr lang="en-US" altLang="zh-TW" sz="2000" b="1" dirty="0" smtClean="0">
                  <a:latin typeface="Microsoft JhengHei" charset="-120"/>
                  <a:ea typeface="Microsoft JhengHei" charset="-120"/>
                  <a:cs typeface="Microsoft JhengHei" charset="-120"/>
                </a:rPr>
                <a:t>-105 </a:t>
              </a:r>
              <a:r>
                <a:rPr lang="zh-TW" altLang="en-US" sz="2000" b="1" dirty="0">
                  <a:latin typeface="Microsoft JhengHei" charset="-120"/>
                  <a:ea typeface="Microsoft JhengHei" charset="-120"/>
                  <a:cs typeface="Microsoft JhengHei" charset="-120"/>
                </a:rPr>
                <a:t>年新竹市人口變動</a:t>
              </a:r>
              <a:r>
                <a:rPr lang="zh-TW" altLang="en-US" sz="2000" b="1" dirty="0" smtClean="0">
                  <a:latin typeface="Microsoft JhengHei" charset="-120"/>
                  <a:ea typeface="Microsoft JhengHei" charset="-120"/>
                  <a:cs typeface="Microsoft JhengHei" charset="-120"/>
                </a:rPr>
                <a:t>分析 （資料更新時間：</a:t>
              </a:r>
              <a:r>
                <a:rPr lang="hr-HR" altLang="zh-TW" sz="2000" b="1" dirty="0" smtClean="0">
                  <a:latin typeface="Microsoft JhengHei" charset="-120"/>
                  <a:ea typeface="Microsoft JhengHei" charset="-120"/>
                  <a:cs typeface="Microsoft JhengHei" charset="-120"/>
                </a:rPr>
                <a:t>106.02.02</a:t>
              </a:r>
              <a:r>
                <a:rPr lang="zh-TW" altLang="en-US" sz="2000" b="1" dirty="0" smtClean="0">
                  <a:latin typeface="Microsoft JhengHei" charset="-120"/>
                  <a:ea typeface="Microsoft JhengHei" charset="-120"/>
                  <a:cs typeface="Microsoft JhengHei" charset="-120"/>
                </a:rPr>
                <a:t>）</a:t>
              </a:r>
              <a:endParaRPr lang="en-US" altLang="zh-TW" sz="2000" b="1" dirty="0" smtClean="0">
                <a:latin typeface="Microsoft JhengHei" charset="-120"/>
                <a:ea typeface="Microsoft JhengHei" charset="-120"/>
                <a:cs typeface="Microsoft JhengHei" charset="-120"/>
              </a:endParaRPr>
            </a:p>
          </p:txBody>
        </p:sp>
        <p:sp>
          <p:nvSpPr>
            <p:cNvPr id="34" name="矩形 33"/>
            <p:cNvSpPr/>
            <p:nvPr/>
          </p:nvSpPr>
          <p:spPr>
            <a:xfrm>
              <a:off x="2050731" y="6061653"/>
              <a:ext cx="5112297" cy="400110"/>
            </a:xfrm>
            <a:prstGeom prst="rect">
              <a:avLst/>
            </a:prstGeom>
          </p:spPr>
          <p:txBody>
            <a:bodyPr wrap="none">
              <a:spAutoFit/>
            </a:bodyPr>
            <a:lstStyle/>
            <a:p>
              <a:r>
                <a:rPr lang="zh-TW" altLang="en-US" sz="2000" b="1" dirty="0">
                  <a:latin typeface="Microsoft JhengHei" charset="-120"/>
                  <a:ea typeface="Microsoft JhengHei" charset="-120"/>
                  <a:cs typeface="Microsoft JhengHei" charset="-120"/>
                </a:rPr>
                <a:t>新竹市政府民政處</a:t>
              </a:r>
              <a:r>
                <a:rPr lang="en-US" altLang="zh-TW" sz="2000" b="1" dirty="0">
                  <a:latin typeface="Microsoft JhengHei" charset="-120"/>
                  <a:ea typeface="Microsoft JhengHei" charset="-120"/>
                  <a:cs typeface="Microsoft JhengHei" charset="-120"/>
                </a:rPr>
                <a:t>-106</a:t>
              </a:r>
              <a:r>
                <a:rPr lang="zh-TW" altLang="en-US" sz="2000" b="1" dirty="0">
                  <a:latin typeface="Microsoft JhengHei" charset="-120"/>
                  <a:ea typeface="Microsoft JhengHei" charset="-120"/>
                  <a:cs typeface="Microsoft JhengHei" charset="-120"/>
                </a:rPr>
                <a:t>年各區人口統計資料</a:t>
              </a:r>
              <a:endParaRPr kumimoji="1" lang="zh-TW" altLang="en-US" sz="2000" b="1" dirty="0">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108683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3"/>
                                        </p:tgtEl>
                                      </p:cBhvr>
                                    </p:animEffect>
                                    <p:set>
                                      <p:cBhvr>
                                        <p:cTn id="7" dur="1" fill="hold">
                                          <p:stCondLst>
                                            <p:cond delay="499"/>
                                          </p:stCondLst>
                                        </p:cTn>
                                        <p:tgtEl>
                                          <p:spTgt spid="4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3"/>
                                        </p:tgtEl>
                                      </p:cBhvr>
                                    </p:animEffect>
                                    <p:set>
                                      <p:cBhvr>
                                        <p:cTn id="10" dur="1" fill="hold">
                                          <p:stCondLst>
                                            <p:cond delay="499"/>
                                          </p:stCondLst>
                                        </p:cTn>
                                        <p:tgtEl>
                                          <p:spTgt spid="33"/>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4</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a:latin typeface="微軟正黑體" panose="020B0604030504040204" pitchFamily="34" charset="-120"/>
                <a:ea typeface="微軟正黑體" panose="020B0604030504040204" pitchFamily="34" charset="-120"/>
              </a:rPr>
              <a:t>研究動機</a:t>
            </a:r>
          </a:p>
        </p:txBody>
      </p:sp>
      <p:grpSp>
        <p:nvGrpSpPr>
          <p:cNvPr id="45" name="群組 44"/>
          <p:cNvGrpSpPr/>
          <p:nvPr/>
        </p:nvGrpSpPr>
        <p:grpSpPr>
          <a:xfrm>
            <a:off x="1330031" y="1113769"/>
            <a:ext cx="3371804" cy="2775545"/>
            <a:chOff x="656670" y="2188888"/>
            <a:chExt cx="3371804" cy="2775545"/>
          </a:xfrm>
        </p:grpSpPr>
        <p:sp>
          <p:nvSpPr>
            <p:cNvPr id="47" name="菱形 46"/>
            <p:cNvSpPr/>
            <p:nvPr/>
          </p:nvSpPr>
          <p:spPr>
            <a:xfrm>
              <a:off x="938663" y="2427961"/>
              <a:ext cx="2835381" cy="2333981"/>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3600" b="1" dirty="0" smtClean="0">
                <a:latin typeface="微軟正黑體" panose="020B0604030504040204" pitchFamily="34" charset="-120"/>
                <a:ea typeface="微軟正黑體" panose="020B0604030504040204" pitchFamily="34" charset="-120"/>
              </a:endParaRPr>
            </a:p>
          </p:txBody>
        </p:sp>
        <p:sp>
          <p:nvSpPr>
            <p:cNvPr id="48" name="菱形 47"/>
            <p:cNvSpPr/>
            <p:nvPr/>
          </p:nvSpPr>
          <p:spPr>
            <a:xfrm>
              <a:off x="656670" y="2188888"/>
              <a:ext cx="3371804" cy="2775545"/>
            </a:xfrm>
            <a:prstGeom prst="diamond">
              <a:avLst/>
            </a:prstGeom>
            <a:noFill/>
            <a:ln w="38100">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1369858" y="3237354"/>
              <a:ext cx="1972989"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歷年總人口增加</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grpSp>
        <p:nvGrpSpPr>
          <p:cNvPr id="50" name="群組 49"/>
          <p:cNvGrpSpPr/>
          <p:nvPr/>
        </p:nvGrpSpPr>
        <p:grpSpPr>
          <a:xfrm>
            <a:off x="5458625" y="1167007"/>
            <a:ext cx="3371804" cy="2775545"/>
            <a:chOff x="656670" y="2188888"/>
            <a:chExt cx="3371804" cy="2775545"/>
          </a:xfrm>
        </p:grpSpPr>
        <p:sp>
          <p:nvSpPr>
            <p:cNvPr id="55" name="菱形 54"/>
            <p:cNvSpPr/>
            <p:nvPr/>
          </p:nvSpPr>
          <p:spPr>
            <a:xfrm>
              <a:off x="938663" y="2427961"/>
              <a:ext cx="2835381" cy="2333981"/>
            </a:xfrm>
            <a:prstGeom prst="diamond">
              <a:avLst/>
            </a:prstGeom>
            <a:solidFill>
              <a:srgbClr val="FC5C57"/>
            </a:solidFill>
            <a:ln>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3600" b="1" dirty="0" smtClean="0">
                <a:latin typeface="微軟正黑體" panose="020B0604030504040204" pitchFamily="34" charset="-120"/>
                <a:ea typeface="微軟正黑體" panose="020B0604030504040204" pitchFamily="34" charset="-120"/>
              </a:endParaRPr>
            </a:p>
          </p:txBody>
        </p:sp>
        <p:sp>
          <p:nvSpPr>
            <p:cNvPr id="56" name="菱形 55"/>
            <p:cNvSpPr/>
            <p:nvPr/>
          </p:nvSpPr>
          <p:spPr>
            <a:xfrm>
              <a:off x="656670" y="2188888"/>
              <a:ext cx="3371804" cy="2775545"/>
            </a:xfrm>
            <a:prstGeom prst="diamond">
              <a:avLst/>
            </a:prstGeom>
            <a:noFill/>
            <a:ln w="38100">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文字方塊 56"/>
            <p:cNvSpPr txBox="1"/>
            <p:nvPr/>
          </p:nvSpPr>
          <p:spPr>
            <a:xfrm>
              <a:off x="1356077" y="3139364"/>
              <a:ext cx="1972989" cy="954107"/>
            </a:xfrm>
            <a:prstGeom prst="rect">
              <a:avLst/>
            </a:prstGeom>
            <a:noFill/>
            <a:ln>
              <a:noFill/>
            </a:ln>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性別</a:t>
              </a:r>
              <a:r>
                <a:rPr kumimoji="1" lang="zh-TW" altLang="en-US" sz="2800" b="1" dirty="0" smtClean="0">
                  <a:solidFill>
                    <a:schemeClr val="bg1"/>
                  </a:solidFill>
                  <a:latin typeface="Microsoft JhengHei" charset="-120"/>
                  <a:ea typeface="Microsoft JhengHei" charset="-120"/>
                  <a:cs typeface="Microsoft JhengHei" charset="-120"/>
                </a:rPr>
                <a:t>人口</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女性人口多</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grpSp>
        <p:nvGrpSpPr>
          <p:cNvPr id="58" name="群組 57"/>
          <p:cNvGrpSpPr/>
          <p:nvPr/>
        </p:nvGrpSpPr>
        <p:grpSpPr>
          <a:xfrm>
            <a:off x="3308743" y="3457175"/>
            <a:ext cx="3542975" cy="2775545"/>
            <a:chOff x="8193425" y="2188888"/>
            <a:chExt cx="3542975" cy="2775545"/>
          </a:xfrm>
        </p:grpSpPr>
        <p:sp>
          <p:nvSpPr>
            <p:cNvPr id="59" name="菱形 58"/>
            <p:cNvSpPr/>
            <p:nvPr/>
          </p:nvSpPr>
          <p:spPr>
            <a:xfrm>
              <a:off x="8475253" y="2409672"/>
              <a:ext cx="2979320" cy="2333981"/>
            </a:xfrm>
            <a:prstGeom prst="diamond">
              <a:avLst/>
            </a:prstGeom>
            <a:solidFill>
              <a:srgbClr val="FB9D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600" b="1" dirty="0">
                <a:latin typeface="微軟正黑體" panose="020B0604030504040204" pitchFamily="34" charset="-120"/>
                <a:ea typeface="微軟正黑體" panose="020B0604030504040204" pitchFamily="34" charset="-120"/>
              </a:endParaRPr>
            </a:p>
          </p:txBody>
        </p:sp>
        <p:sp>
          <p:nvSpPr>
            <p:cNvPr id="60" name="菱形 59"/>
            <p:cNvSpPr/>
            <p:nvPr/>
          </p:nvSpPr>
          <p:spPr>
            <a:xfrm>
              <a:off x="8193425" y="2188888"/>
              <a:ext cx="3542975" cy="2775545"/>
            </a:xfrm>
            <a:prstGeom prst="diamond">
              <a:avLst/>
            </a:prstGeom>
            <a:noFill/>
            <a:ln w="38100">
              <a:solidFill>
                <a:srgbClr val="FB9D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文字方塊 60"/>
            <p:cNvSpPr txBox="1"/>
            <p:nvPr/>
          </p:nvSpPr>
          <p:spPr>
            <a:xfrm>
              <a:off x="8943705" y="3141710"/>
              <a:ext cx="2080915"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各縣市比</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幼少人口高</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grpSp>
        <p:nvGrpSpPr>
          <p:cNvPr id="67" name="群組 66"/>
          <p:cNvGrpSpPr/>
          <p:nvPr/>
        </p:nvGrpSpPr>
        <p:grpSpPr>
          <a:xfrm>
            <a:off x="7815731" y="3440308"/>
            <a:ext cx="3542975" cy="2775545"/>
            <a:chOff x="8193425" y="2188888"/>
            <a:chExt cx="3542975" cy="2775545"/>
          </a:xfrm>
        </p:grpSpPr>
        <p:sp>
          <p:nvSpPr>
            <p:cNvPr id="68" name="菱形 67"/>
            <p:cNvSpPr/>
            <p:nvPr/>
          </p:nvSpPr>
          <p:spPr>
            <a:xfrm>
              <a:off x="8475253" y="2409672"/>
              <a:ext cx="2979320" cy="2333981"/>
            </a:xfrm>
            <a:prstGeom prst="diamond">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600" b="1" dirty="0">
                <a:latin typeface="微軟正黑體" panose="020B0604030504040204" pitchFamily="34" charset="-120"/>
                <a:ea typeface="微軟正黑體" panose="020B0604030504040204" pitchFamily="34" charset="-120"/>
              </a:endParaRPr>
            </a:p>
          </p:txBody>
        </p:sp>
        <p:sp>
          <p:nvSpPr>
            <p:cNvPr id="69" name="菱形 68"/>
            <p:cNvSpPr/>
            <p:nvPr/>
          </p:nvSpPr>
          <p:spPr>
            <a:xfrm>
              <a:off x="8193425" y="2188888"/>
              <a:ext cx="3542975" cy="2775545"/>
            </a:xfrm>
            <a:prstGeom prst="diamond">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文字方塊 69"/>
            <p:cNvSpPr txBox="1"/>
            <p:nvPr/>
          </p:nvSpPr>
          <p:spPr>
            <a:xfrm>
              <a:off x="8924454" y="3071133"/>
              <a:ext cx="2080915"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人口結構</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青壯年多</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17478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fade">
                                      <p:cBhvr>
                                        <p:cTn id="1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5</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研究目的</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32" name="群組 31"/>
          <p:cNvGrpSpPr/>
          <p:nvPr/>
        </p:nvGrpSpPr>
        <p:grpSpPr>
          <a:xfrm>
            <a:off x="306485" y="3952470"/>
            <a:ext cx="11805110" cy="785587"/>
            <a:chOff x="1213928" y="3871608"/>
            <a:chExt cx="11805110" cy="785587"/>
          </a:xfrm>
        </p:grpSpPr>
        <p:sp>
          <p:nvSpPr>
            <p:cNvPr id="42" name="矩形 41"/>
            <p:cNvSpPr/>
            <p:nvPr/>
          </p:nvSpPr>
          <p:spPr>
            <a:xfrm>
              <a:off x="2100664" y="3919699"/>
              <a:ext cx="10918374" cy="646331"/>
            </a:xfrm>
            <a:prstGeom prst="rect">
              <a:avLst/>
            </a:prstGeom>
          </p:spPr>
          <p:txBody>
            <a:bodyPr wrap="none">
              <a:spAutoFit/>
            </a:bodyPr>
            <a:lstStyle/>
            <a:p>
              <a:r>
                <a:rPr kumimoji="1" lang="zh-TW" altLang="en-US" sz="3600" b="1" dirty="0" smtClean="0">
                  <a:latin typeface="Microsoft JhengHei" charset="-120"/>
                  <a:ea typeface="Microsoft JhengHei" charset="-120"/>
                  <a:cs typeface="Microsoft JhengHei" charset="-120"/>
                </a:rPr>
                <a:t>未來 </a:t>
              </a:r>
              <a:r>
                <a:rPr kumimoji="1" lang="zh-TW" altLang="en-US" sz="3600" b="1" dirty="0" smtClean="0">
                  <a:solidFill>
                    <a:srgbClr val="FC5C57"/>
                  </a:solidFill>
                  <a:latin typeface="Microsoft JhengHei" charset="-120"/>
                  <a:ea typeface="Microsoft JhengHei" charset="-120"/>
                  <a:cs typeface="Microsoft JhengHei" charset="-120"/>
                </a:rPr>
                <a:t>提升居住品質、強化婦幼安全、增加市民幸福感</a:t>
              </a:r>
              <a:endParaRPr kumimoji="1" lang="zh-TW" altLang="en-US" sz="3600" dirty="0">
                <a:solidFill>
                  <a:srgbClr val="FC5C57"/>
                </a:solidFill>
              </a:endParaRPr>
            </a:p>
          </p:txBody>
        </p:sp>
        <p:pic>
          <p:nvPicPr>
            <p:cNvPr id="69" name="圖片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928" y="3871608"/>
              <a:ext cx="785587" cy="785587"/>
            </a:xfrm>
            <a:prstGeom prst="rect">
              <a:avLst/>
            </a:prstGeom>
          </p:spPr>
        </p:pic>
      </p:grpSp>
      <p:grpSp>
        <p:nvGrpSpPr>
          <p:cNvPr id="30" name="群組 29"/>
          <p:cNvGrpSpPr/>
          <p:nvPr/>
        </p:nvGrpSpPr>
        <p:grpSpPr>
          <a:xfrm>
            <a:off x="192236" y="2174861"/>
            <a:ext cx="11572978" cy="899836"/>
            <a:chOff x="1146395" y="2015837"/>
            <a:chExt cx="11572978" cy="899836"/>
          </a:xfrm>
        </p:grpSpPr>
        <p:sp>
          <p:nvSpPr>
            <p:cNvPr id="31" name="文字方塊 30"/>
            <p:cNvSpPr txBox="1"/>
            <p:nvPr/>
          </p:nvSpPr>
          <p:spPr>
            <a:xfrm>
              <a:off x="2147380" y="2132623"/>
              <a:ext cx="10571993" cy="646331"/>
            </a:xfrm>
            <a:prstGeom prst="rect">
              <a:avLst/>
            </a:prstGeom>
            <a:noFill/>
          </p:spPr>
          <p:txBody>
            <a:bodyPr wrap="square" rtlCol="0">
              <a:spAutoFit/>
            </a:bodyPr>
            <a:lstStyle/>
            <a:p>
              <a:r>
                <a:rPr kumimoji="1" lang="zh-TW" altLang="en-US" sz="3600" b="1" dirty="0" smtClean="0">
                  <a:latin typeface="Microsoft JhengHei" charset="-120"/>
                  <a:ea typeface="Microsoft JhengHei" charset="-120"/>
                  <a:cs typeface="Microsoft JhengHei" charset="-120"/>
                </a:rPr>
                <a:t>現在 </a:t>
              </a:r>
              <a:r>
                <a:rPr kumimoji="1" lang="zh-TW" altLang="en-US" sz="3600" b="1" dirty="0" smtClean="0">
                  <a:solidFill>
                    <a:srgbClr val="FC5C57"/>
                  </a:solidFill>
                  <a:latin typeface="Microsoft JhengHei" charset="-120"/>
                  <a:ea typeface="Microsoft JhengHei" charset="-120"/>
                  <a:cs typeface="Microsoft JhengHei" charset="-120"/>
                </a:rPr>
                <a:t>提升</a:t>
              </a:r>
              <a:r>
                <a:rPr kumimoji="1" lang="zh-TW" altLang="en-US" sz="3600" b="1" dirty="0">
                  <a:solidFill>
                    <a:srgbClr val="FC5C57"/>
                  </a:solidFill>
                  <a:latin typeface="Microsoft JhengHei" charset="-120"/>
                  <a:ea typeface="Microsoft JhengHei" charset="-120"/>
                  <a:cs typeface="Microsoft JhengHei" charset="-120"/>
                </a:rPr>
                <a:t>生活便利性</a:t>
              </a:r>
              <a:r>
                <a:rPr kumimoji="1" lang="zh-TW" altLang="en-US" sz="3600" b="1" dirty="0" smtClean="0">
                  <a:solidFill>
                    <a:srgbClr val="FC5C57"/>
                  </a:solidFill>
                  <a:latin typeface="Microsoft JhengHei" charset="-120"/>
                  <a:ea typeface="Microsoft JhengHei" charset="-120"/>
                  <a:cs typeface="Microsoft JhengHei" charset="-120"/>
                </a:rPr>
                <a:t>、保障婦幼安全</a:t>
              </a:r>
              <a:endParaRPr kumimoji="1" lang="en-US" altLang="zh-TW" sz="3600" b="1" dirty="0" smtClean="0">
                <a:solidFill>
                  <a:srgbClr val="FC5C57"/>
                </a:solidFill>
                <a:latin typeface="Microsoft JhengHei" charset="-120"/>
                <a:ea typeface="Microsoft JhengHei" charset="-120"/>
                <a:cs typeface="Microsoft JhengHei" charset="-120"/>
              </a:endParaRPr>
            </a:p>
          </p:txBody>
        </p:sp>
        <p:pic>
          <p:nvPicPr>
            <p:cNvPr id="26" name="圖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395" y="2015837"/>
              <a:ext cx="899836" cy="899836"/>
            </a:xfrm>
            <a:prstGeom prst="rect">
              <a:avLst/>
            </a:prstGeom>
          </p:spPr>
        </p:pic>
      </p:grpSp>
    </p:spTree>
    <p:extLst>
      <p:ext uri="{BB962C8B-B14F-4D97-AF65-F5344CB8AC3E}">
        <p14:creationId xmlns:p14="http://schemas.microsoft.com/office/powerpoint/2010/main" val="154717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0-#ppt_w/2"/>
                                          </p:val>
                                        </p:tav>
                                        <p:tav tm="100000">
                                          <p:val>
                                            <p:strVal val="#ppt_x"/>
                                          </p:val>
                                        </p:tav>
                                      </p:tavLst>
                                    </p:anim>
                                    <p:anim calcmode="lin" valueType="num">
                                      <p:cBhvr additive="base">
                                        <p:cTn id="1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6</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資料主軸</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26" name="群組 25"/>
          <p:cNvGrpSpPr/>
          <p:nvPr/>
        </p:nvGrpSpPr>
        <p:grpSpPr>
          <a:xfrm>
            <a:off x="2396421" y="1775453"/>
            <a:ext cx="3792006" cy="3632301"/>
            <a:chOff x="2355781" y="1775453"/>
            <a:chExt cx="3792006" cy="3632301"/>
          </a:xfrm>
        </p:grpSpPr>
        <p:sp>
          <p:nvSpPr>
            <p:cNvPr id="34" name="橢圓 33"/>
            <p:cNvSpPr/>
            <p:nvPr/>
          </p:nvSpPr>
          <p:spPr>
            <a:xfrm>
              <a:off x="2355781" y="1775453"/>
              <a:ext cx="3632301" cy="3632301"/>
            </a:xfrm>
            <a:prstGeom prst="ellipse">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橢圓 34"/>
            <p:cNvSpPr/>
            <p:nvPr/>
          </p:nvSpPr>
          <p:spPr>
            <a:xfrm>
              <a:off x="2515914" y="1935586"/>
              <a:ext cx="3312034" cy="3312034"/>
            </a:xfrm>
            <a:prstGeom prst="ellipse">
              <a:avLst/>
            </a:prstGeom>
            <a:solidFill>
              <a:srgbClr val="2F7A8E"/>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2978717" y="3206885"/>
              <a:ext cx="3169070" cy="769441"/>
            </a:xfrm>
            <a:prstGeom prst="rect">
              <a:avLst/>
            </a:prstGeom>
            <a:noFill/>
          </p:spPr>
          <p:txBody>
            <a:bodyPr wrap="square" rtlCol="0">
              <a:spAutoFit/>
            </a:bodyPr>
            <a:lstStyle/>
            <a:p>
              <a:r>
                <a:rPr lang="zh-TW" altLang="en-US" sz="4400" b="1" dirty="0" smtClean="0">
                  <a:solidFill>
                    <a:schemeClr val="bg1"/>
                  </a:solidFill>
                  <a:latin typeface="微軟正黑體" panose="020B0604030504040204" pitchFamily="34" charset="-120"/>
                  <a:ea typeface="微軟正黑體" panose="020B0604030504040204" pitchFamily="34" charset="-120"/>
                </a:rPr>
                <a:t>生活便利</a:t>
              </a:r>
              <a:endParaRPr lang="zh-TW" altLang="en-US" sz="4400" b="1" dirty="0">
                <a:solidFill>
                  <a:schemeClr val="bg1"/>
                </a:solidFill>
                <a:latin typeface="微軟正黑體" panose="020B0604030504040204" pitchFamily="34" charset="-120"/>
                <a:ea typeface="微軟正黑體" panose="020B0604030504040204" pitchFamily="34" charset="-120"/>
              </a:endParaRPr>
            </a:p>
          </p:txBody>
        </p:sp>
      </p:grpSp>
      <p:grpSp>
        <p:nvGrpSpPr>
          <p:cNvPr id="38" name="群組 37"/>
          <p:cNvGrpSpPr/>
          <p:nvPr/>
        </p:nvGrpSpPr>
        <p:grpSpPr>
          <a:xfrm>
            <a:off x="6108360" y="1775453"/>
            <a:ext cx="3792434" cy="3632301"/>
            <a:chOff x="6067720" y="1775453"/>
            <a:chExt cx="3792434" cy="3632301"/>
          </a:xfrm>
        </p:grpSpPr>
        <p:sp>
          <p:nvSpPr>
            <p:cNvPr id="31" name="橢圓 30"/>
            <p:cNvSpPr/>
            <p:nvPr/>
          </p:nvSpPr>
          <p:spPr>
            <a:xfrm>
              <a:off x="6067720" y="1775453"/>
              <a:ext cx="3632301" cy="3632301"/>
            </a:xfrm>
            <a:prstGeom prst="ellipse">
              <a:avLst/>
            </a:prstGeom>
            <a:solidFill>
              <a:srgbClr val="FB9D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p:cNvSpPr/>
            <p:nvPr/>
          </p:nvSpPr>
          <p:spPr>
            <a:xfrm>
              <a:off x="6227853" y="1935586"/>
              <a:ext cx="3312034" cy="3312034"/>
            </a:xfrm>
            <a:prstGeom prst="ellipse">
              <a:avLst/>
            </a:prstGeom>
            <a:solidFill>
              <a:srgbClr val="FB9D5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文字方塊 36"/>
            <p:cNvSpPr txBox="1"/>
            <p:nvPr/>
          </p:nvSpPr>
          <p:spPr>
            <a:xfrm>
              <a:off x="6691084" y="3206885"/>
              <a:ext cx="3169070" cy="769441"/>
            </a:xfrm>
            <a:prstGeom prst="rect">
              <a:avLst/>
            </a:prstGeom>
            <a:noFill/>
          </p:spPr>
          <p:txBody>
            <a:bodyPr wrap="square" rtlCol="0">
              <a:spAutoFit/>
            </a:bodyPr>
            <a:lstStyle/>
            <a:p>
              <a:r>
                <a:rPr lang="zh-TW" altLang="en-US" sz="4400" b="1" dirty="0" smtClean="0">
                  <a:solidFill>
                    <a:schemeClr val="bg1"/>
                  </a:solidFill>
                  <a:latin typeface="微軟正黑體" panose="020B0604030504040204" pitchFamily="34" charset="-120"/>
                  <a:ea typeface="微軟正黑體" panose="020B0604030504040204" pitchFamily="34" charset="-120"/>
                </a:rPr>
                <a:t>婦幼安全</a:t>
              </a:r>
              <a:endParaRPr lang="zh-TW" altLang="en-US" sz="4400" b="1" dirty="0">
                <a:solidFill>
                  <a:schemeClr val="bg1"/>
                </a:solidFill>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774738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字方塊 25"/>
          <p:cNvSpPr txBox="1"/>
          <p:nvPr/>
        </p:nvSpPr>
        <p:spPr>
          <a:xfrm>
            <a:off x="1735481" y="1446555"/>
            <a:ext cx="4770783" cy="1200329"/>
          </a:xfrm>
          <a:prstGeom prst="rect">
            <a:avLst/>
          </a:prstGeom>
          <a:noFill/>
        </p:spPr>
        <p:txBody>
          <a:bodyPr wrap="square" rtlCol="0">
            <a:spAutoFit/>
          </a:bodyPr>
          <a:lstStyle/>
          <a:p>
            <a:r>
              <a:rPr lang="zh-TW" altLang="en-US" b="1" dirty="0" smtClean="0">
                <a:latin typeface="Microsoft JhengHei" charset="-120"/>
                <a:ea typeface="Microsoft JhengHei" charset="-120"/>
                <a:cs typeface="Microsoft JhengHei" charset="-120"/>
              </a:rPr>
              <a:t>新竹市</a:t>
            </a:r>
            <a:r>
              <a:rPr lang="zh-TW" altLang="en-US" b="1" dirty="0">
                <a:latin typeface="Microsoft JhengHei" charset="-120"/>
                <a:ea typeface="Microsoft JhengHei" charset="-120"/>
                <a:cs typeface="Microsoft JhengHei" charset="-120"/>
              </a:rPr>
              <a:t>政府免費無線上網熱點地點</a:t>
            </a:r>
            <a:r>
              <a:rPr lang="zh-TW" altLang="en-US" b="1" dirty="0" smtClean="0">
                <a:latin typeface="Microsoft JhengHei" charset="-120"/>
                <a:ea typeface="Microsoft JhengHei" charset="-120"/>
                <a:cs typeface="Microsoft JhengHei" charset="-120"/>
              </a:rPr>
              <a:t>資訊</a:t>
            </a:r>
            <a:endParaRPr lang="en-US" altLang="zh-TW" b="1" dirty="0" smtClean="0">
              <a:latin typeface="Microsoft JhengHei" charset="-120"/>
              <a:ea typeface="Microsoft JhengHei" charset="-120"/>
              <a:cs typeface="Microsoft JhengHei" charset="-120"/>
            </a:endParaRPr>
          </a:p>
          <a:p>
            <a:r>
              <a:rPr lang="zh-TW" altLang="en-US" b="1" dirty="0" smtClean="0">
                <a:latin typeface="Microsoft JhengHei" charset="-120"/>
                <a:ea typeface="Microsoft JhengHei" charset="-120"/>
                <a:cs typeface="Microsoft JhengHei" charset="-120"/>
              </a:rPr>
              <a:t>新竹市</a:t>
            </a:r>
            <a:r>
              <a:rPr lang="zh-TW" altLang="en-US" b="1" dirty="0">
                <a:latin typeface="Microsoft JhengHei" charset="-120"/>
                <a:ea typeface="Microsoft JhengHei" charset="-120"/>
                <a:cs typeface="Microsoft JhengHei" charset="-120"/>
              </a:rPr>
              <a:t>垃圾清運路線</a:t>
            </a:r>
            <a:r>
              <a:rPr lang="zh-TW" altLang="en-US" b="1" dirty="0" smtClean="0">
                <a:latin typeface="Microsoft JhengHei" charset="-120"/>
                <a:ea typeface="Microsoft JhengHei" charset="-120"/>
                <a:cs typeface="Microsoft JhengHei" charset="-120"/>
              </a:rPr>
              <a:t>總表</a:t>
            </a:r>
            <a:endParaRPr lang="en-US" altLang="zh-TW" b="1" dirty="0" smtClean="0">
              <a:latin typeface="Microsoft JhengHei" charset="-120"/>
              <a:ea typeface="Microsoft JhengHei" charset="-120"/>
              <a:cs typeface="Microsoft JhengHei" charset="-120"/>
            </a:endParaRPr>
          </a:p>
          <a:p>
            <a:r>
              <a:rPr lang="zh-TW" altLang="en-US" b="1" dirty="0" smtClean="0">
                <a:latin typeface="Microsoft JhengHei" charset="-120"/>
                <a:ea typeface="Microsoft JhengHei" charset="-120"/>
                <a:cs typeface="Microsoft JhengHei" charset="-120"/>
              </a:rPr>
              <a:t>早安</a:t>
            </a:r>
            <a:r>
              <a:rPr lang="zh-TW" altLang="en-US" b="1" dirty="0">
                <a:latin typeface="Microsoft JhengHei" charset="-120"/>
                <a:ea typeface="Microsoft JhengHei" charset="-120"/>
                <a:cs typeface="Microsoft JhengHei" charset="-120"/>
              </a:rPr>
              <a:t>飽貝餐券兌換</a:t>
            </a:r>
            <a:r>
              <a:rPr lang="zh-TW" altLang="en-US" b="1" dirty="0" smtClean="0">
                <a:latin typeface="Microsoft JhengHei" charset="-120"/>
                <a:ea typeface="Microsoft JhengHei" charset="-120"/>
                <a:cs typeface="Microsoft JhengHei" charset="-120"/>
              </a:rPr>
              <a:t>商店</a:t>
            </a:r>
            <a:endParaRPr lang="en-US" altLang="zh-TW" b="1" dirty="0" smtClean="0">
              <a:latin typeface="Microsoft JhengHei" charset="-120"/>
              <a:ea typeface="Microsoft JhengHei" charset="-120"/>
              <a:cs typeface="Microsoft JhengHei" charset="-120"/>
            </a:endParaRPr>
          </a:p>
          <a:p>
            <a:r>
              <a:rPr lang="zh-TW" altLang="en-US" b="1" dirty="0" smtClean="0">
                <a:latin typeface="Microsoft JhengHei" charset="-120"/>
                <a:ea typeface="Microsoft JhengHei" charset="-120"/>
                <a:cs typeface="Microsoft JhengHei" charset="-120"/>
              </a:rPr>
              <a:t>新竹市</a:t>
            </a:r>
            <a:r>
              <a:rPr lang="zh-TW" altLang="en-US" b="1" dirty="0">
                <a:latin typeface="Microsoft JhengHei" charset="-120"/>
                <a:ea typeface="Microsoft JhengHei" charset="-120"/>
                <a:cs typeface="Microsoft JhengHei" charset="-120"/>
              </a:rPr>
              <a:t>公廁地點資訊</a:t>
            </a:r>
            <a:endParaRPr kumimoji="1" lang="zh-TW" altLang="en-US" b="1" dirty="0">
              <a:latin typeface="Microsoft JhengHei" charset="-120"/>
              <a:ea typeface="Microsoft JhengHei" charset="-120"/>
              <a:cs typeface="Microsoft JhengHei" charset="-120"/>
            </a:endParaRPr>
          </a:p>
        </p:txBody>
      </p:sp>
      <p:sp>
        <p:nvSpPr>
          <p:cNvPr id="49" name="文字方塊 48"/>
          <p:cNvSpPr txBox="1"/>
          <p:nvPr/>
        </p:nvSpPr>
        <p:spPr>
          <a:xfrm>
            <a:off x="1735482" y="4416384"/>
            <a:ext cx="4770783" cy="923330"/>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新竹市幼兒園名錄</a:t>
            </a:r>
          </a:p>
          <a:p>
            <a:r>
              <a:rPr lang="zh-TW" altLang="en-US" b="1" dirty="0">
                <a:latin typeface="Microsoft JhengHei" charset="-120"/>
                <a:ea typeface="Microsoft JhengHei" charset="-120"/>
                <a:cs typeface="Microsoft JhengHei" charset="-120"/>
              </a:rPr>
              <a:t>新竹市立國中小通訊資料</a:t>
            </a:r>
          </a:p>
          <a:p>
            <a:r>
              <a:rPr lang="zh-TW" altLang="en-US" b="1" dirty="0">
                <a:latin typeface="Microsoft JhengHei" charset="-120"/>
                <a:ea typeface="Microsoft JhengHei" charset="-120"/>
                <a:cs typeface="Microsoft JhengHei" charset="-120"/>
              </a:rPr>
              <a:t>新竹市私立托嬰中心名冊</a:t>
            </a:r>
          </a:p>
        </p:txBody>
      </p:sp>
      <p:sp>
        <p:nvSpPr>
          <p:cNvPr id="50" name="文字方塊 49"/>
          <p:cNvSpPr txBox="1"/>
          <p:nvPr/>
        </p:nvSpPr>
        <p:spPr>
          <a:xfrm>
            <a:off x="7392197" y="4275231"/>
            <a:ext cx="4770783" cy="1200329"/>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新竹市動物醫院</a:t>
            </a:r>
          </a:p>
          <a:p>
            <a:r>
              <a:rPr lang="zh-TW" altLang="en-US" b="1" dirty="0">
                <a:latin typeface="Microsoft JhengHei" charset="-120"/>
                <a:ea typeface="Microsoft JhengHei" charset="-120"/>
                <a:cs typeface="Microsoft JhengHei" charset="-120"/>
              </a:rPr>
              <a:t>新竹市預防接種合約院所名冊</a:t>
            </a:r>
          </a:p>
          <a:p>
            <a:r>
              <a:rPr lang="zh-TW" altLang="en-US" b="1" dirty="0">
                <a:latin typeface="Microsoft JhengHei" charset="-120"/>
                <a:ea typeface="Microsoft JhengHei" charset="-120"/>
                <a:cs typeface="Microsoft JhengHei" charset="-120"/>
              </a:rPr>
              <a:t>桃竹苗區健保特約兒童復健療育單位</a:t>
            </a:r>
          </a:p>
          <a:p>
            <a:r>
              <a:rPr lang="zh-TW" altLang="en-US" b="1" dirty="0">
                <a:latin typeface="Microsoft JhengHei" charset="-120"/>
                <a:ea typeface="Microsoft JhengHei" charset="-120"/>
                <a:cs typeface="Microsoft JhengHei" charset="-120"/>
              </a:rPr>
              <a:t>新竹市</a:t>
            </a:r>
            <a:r>
              <a:rPr lang="en-US" altLang="zh-TW" b="1" dirty="0">
                <a:latin typeface="Microsoft JhengHei" charset="-120"/>
                <a:ea typeface="Microsoft JhengHei" charset="-120"/>
                <a:cs typeface="Microsoft JhengHei" charset="-120"/>
              </a:rPr>
              <a:t>AED</a:t>
            </a:r>
            <a:r>
              <a:rPr lang="zh-TW" altLang="en-US" b="1" dirty="0">
                <a:latin typeface="Microsoft JhengHei" charset="-120"/>
                <a:ea typeface="Microsoft JhengHei" charset="-120"/>
                <a:cs typeface="Microsoft JhengHei" charset="-120"/>
              </a:rPr>
              <a:t>心臟電擊器設置地點</a:t>
            </a:r>
          </a:p>
        </p:txBody>
      </p:sp>
      <p:sp>
        <p:nvSpPr>
          <p:cNvPr id="48" name="文字方塊 47"/>
          <p:cNvSpPr txBox="1"/>
          <p:nvPr/>
        </p:nvSpPr>
        <p:spPr>
          <a:xfrm>
            <a:off x="7392197" y="1357958"/>
            <a:ext cx="4770783" cy="1477328"/>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新竹市公共自行車租賃系統</a:t>
            </a:r>
            <a:r>
              <a:rPr lang="en-US" altLang="zh-TW" b="1" dirty="0">
                <a:latin typeface="Microsoft JhengHei" charset="-120"/>
                <a:ea typeface="Microsoft JhengHei" charset="-120"/>
                <a:cs typeface="Microsoft JhengHei" charset="-120"/>
              </a:rPr>
              <a:t>(</a:t>
            </a:r>
            <a:r>
              <a:rPr lang="en-US" altLang="zh-TW" b="1" dirty="0" err="1">
                <a:latin typeface="Microsoft JhengHei" charset="-120"/>
                <a:ea typeface="Microsoft JhengHei" charset="-120"/>
                <a:cs typeface="Microsoft JhengHei" charset="-120"/>
              </a:rPr>
              <a:t>YouBike</a:t>
            </a:r>
            <a:r>
              <a:rPr lang="en-US" altLang="zh-TW" b="1" dirty="0">
                <a:latin typeface="Microsoft JhengHei" charset="-120"/>
                <a:ea typeface="Microsoft JhengHei" charset="-120"/>
                <a:cs typeface="Microsoft JhengHei" charset="-120"/>
              </a:rPr>
              <a:t>)</a:t>
            </a:r>
          </a:p>
          <a:p>
            <a:r>
              <a:rPr lang="zh-TW" altLang="en-US" b="1" dirty="0">
                <a:latin typeface="Microsoft JhengHei" charset="-120"/>
                <a:ea typeface="Microsoft JhengHei" charset="-120"/>
                <a:cs typeface="Microsoft JhengHei" charset="-120"/>
              </a:rPr>
              <a:t>新竹市公有停車場相關資訊</a:t>
            </a:r>
          </a:p>
          <a:p>
            <a:r>
              <a:rPr lang="zh-TW" altLang="en-US" b="1" dirty="0">
                <a:latin typeface="Microsoft JhengHei" charset="-120"/>
                <a:ea typeface="Microsoft JhengHei" charset="-120"/>
                <a:cs typeface="Microsoft JhengHei" charset="-120"/>
              </a:rPr>
              <a:t>新竹市加油</a:t>
            </a:r>
            <a:r>
              <a:rPr lang="en-US" altLang="zh-TW" b="1" dirty="0">
                <a:latin typeface="Microsoft JhengHei" charset="-120"/>
                <a:ea typeface="Microsoft JhengHei" charset="-120"/>
                <a:cs typeface="Microsoft JhengHei" charset="-120"/>
              </a:rPr>
              <a:t>(</a:t>
            </a:r>
            <a:r>
              <a:rPr lang="zh-TW" altLang="en-US" b="1" dirty="0">
                <a:latin typeface="Microsoft JhengHei" charset="-120"/>
                <a:ea typeface="Microsoft JhengHei" charset="-120"/>
                <a:cs typeface="Microsoft JhengHei" charset="-120"/>
              </a:rPr>
              <a:t>氣</a:t>
            </a:r>
            <a:r>
              <a:rPr lang="en-US" altLang="zh-TW" b="1" dirty="0">
                <a:latin typeface="Microsoft JhengHei" charset="-120"/>
                <a:ea typeface="Microsoft JhengHei" charset="-120"/>
                <a:cs typeface="Microsoft JhengHei" charset="-120"/>
              </a:rPr>
              <a:t>)</a:t>
            </a:r>
            <a:r>
              <a:rPr lang="zh-TW" altLang="en-US" b="1" dirty="0">
                <a:latin typeface="Microsoft JhengHei" charset="-120"/>
                <a:ea typeface="Microsoft JhengHei" charset="-120"/>
                <a:cs typeface="Microsoft JhengHei" charset="-120"/>
              </a:rPr>
              <a:t>站</a:t>
            </a:r>
          </a:p>
          <a:p>
            <a:r>
              <a:rPr lang="zh-TW" altLang="en-US" b="1" dirty="0">
                <a:latin typeface="Microsoft JhengHei" charset="-120"/>
                <a:ea typeface="Microsoft JhengHei" charset="-120"/>
                <a:cs typeface="Microsoft JhengHei" charset="-120"/>
              </a:rPr>
              <a:t>新竹市電動機車充電站</a:t>
            </a:r>
          </a:p>
          <a:p>
            <a:r>
              <a:rPr lang="zh-TW" altLang="en-US" b="1" dirty="0">
                <a:latin typeface="Microsoft JhengHei" charset="-120"/>
                <a:ea typeface="Microsoft JhengHei" charset="-120"/>
                <a:cs typeface="Microsoft JhengHei" charset="-120"/>
              </a:rPr>
              <a:t>新竹市違規自動照相固定桿設置地點</a:t>
            </a:r>
          </a:p>
        </p:txBody>
      </p:sp>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7</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資料主軸</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47" name="群組 46"/>
          <p:cNvGrpSpPr/>
          <p:nvPr/>
        </p:nvGrpSpPr>
        <p:grpSpPr>
          <a:xfrm>
            <a:off x="4593351" y="2025659"/>
            <a:ext cx="3601703" cy="3051356"/>
            <a:chOff x="4593351" y="2184683"/>
            <a:chExt cx="3601703" cy="3051356"/>
          </a:xfrm>
        </p:grpSpPr>
        <p:sp>
          <p:nvSpPr>
            <p:cNvPr id="40" name="橢圓 39"/>
            <p:cNvSpPr/>
            <p:nvPr/>
          </p:nvSpPr>
          <p:spPr>
            <a:xfrm>
              <a:off x="4593351" y="2184683"/>
              <a:ext cx="3051356" cy="3051356"/>
            </a:xfrm>
            <a:prstGeom prst="ellipse">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p:cNvSpPr/>
            <p:nvPr/>
          </p:nvSpPr>
          <p:spPr>
            <a:xfrm>
              <a:off x="4727873" y="2319205"/>
              <a:ext cx="2782312" cy="2782312"/>
            </a:xfrm>
            <a:prstGeom prst="ellipse">
              <a:avLst/>
            </a:prstGeom>
            <a:solidFill>
              <a:srgbClr val="2F7A8E"/>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5025984" y="3356418"/>
              <a:ext cx="3169070" cy="707886"/>
            </a:xfrm>
            <a:prstGeom prst="rect">
              <a:avLst/>
            </a:prstGeom>
            <a:noFill/>
          </p:spPr>
          <p:txBody>
            <a:bodyPr wrap="square" rtlCol="0">
              <a:spAutoFit/>
            </a:bodyPr>
            <a:lstStyle/>
            <a:p>
              <a:r>
                <a:rPr lang="zh-TW" altLang="en-US" sz="4000" b="1" dirty="0" smtClean="0">
                  <a:solidFill>
                    <a:schemeClr val="bg1"/>
                  </a:solidFill>
                  <a:latin typeface="微軟正黑體" panose="020B0604030504040204" pitchFamily="34" charset="-120"/>
                  <a:ea typeface="微軟正黑體" panose="020B0604030504040204" pitchFamily="34" charset="-120"/>
                </a:rPr>
                <a:t>生活便利</a:t>
              </a:r>
              <a:endParaRPr lang="zh-TW" altLang="en-US" sz="4000" b="1" dirty="0">
                <a:solidFill>
                  <a:schemeClr val="bg1"/>
                </a:solidFill>
                <a:latin typeface="微軟正黑體" panose="020B0604030504040204" pitchFamily="34" charset="-120"/>
                <a:ea typeface="微軟正黑體" panose="020B0604030504040204" pitchFamily="34" charset="-120"/>
              </a:endParaRPr>
            </a:p>
          </p:txBody>
        </p:sp>
      </p:grpSp>
      <p:grpSp>
        <p:nvGrpSpPr>
          <p:cNvPr id="36" name="群組 35"/>
          <p:cNvGrpSpPr/>
          <p:nvPr/>
        </p:nvGrpSpPr>
        <p:grpSpPr>
          <a:xfrm>
            <a:off x="2755165" y="1320301"/>
            <a:ext cx="1440000" cy="1955361"/>
            <a:chOff x="1718988" y="1178390"/>
            <a:chExt cx="1440000" cy="1955361"/>
          </a:xfrm>
        </p:grpSpPr>
        <p:pic>
          <p:nvPicPr>
            <p:cNvPr id="30" name="圖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988" y="1178390"/>
              <a:ext cx="1440000" cy="1440000"/>
            </a:xfrm>
            <a:prstGeom prst="rect">
              <a:avLst/>
            </a:prstGeom>
          </p:spPr>
        </p:pic>
        <p:sp>
          <p:nvSpPr>
            <p:cNvPr id="35" name="文字方塊 34"/>
            <p:cNvSpPr txBox="1"/>
            <p:nvPr/>
          </p:nvSpPr>
          <p:spPr>
            <a:xfrm>
              <a:off x="1996591" y="261053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居住</a:t>
              </a:r>
              <a:endParaRPr kumimoji="1" lang="zh-TW" altLang="en-US" sz="2800" b="1" dirty="0">
                <a:latin typeface="Microsoft JhengHei" charset="-120"/>
                <a:ea typeface="Microsoft JhengHei" charset="-120"/>
                <a:cs typeface="Microsoft JhengHei" charset="-120"/>
              </a:endParaRPr>
            </a:p>
          </p:txBody>
        </p:sp>
      </p:grpSp>
      <p:grpSp>
        <p:nvGrpSpPr>
          <p:cNvPr id="37" name="群組 36"/>
          <p:cNvGrpSpPr/>
          <p:nvPr/>
        </p:nvGrpSpPr>
        <p:grpSpPr>
          <a:xfrm>
            <a:off x="8141598" y="1323664"/>
            <a:ext cx="1440000" cy="1963523"/>
            <a:chOff x="8834275" y="1143136"/>
            <a:chExt cx="1440000" cy="1963523"/>
          </a:xfrm>
        </p:grpSpPr>
        <p:pic>
          <p:nvPicPr>
            <p:cNvPr id="31" name="圖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4275" y="1143136"/>
              <a:ext cx="1440000" cy="1440000"/>
            </a:xfrm>
            <a:prstGeom prst="rect">
              <a:avLst/>
            </a:prstGeom>
          </p:spPr>
        </p:pic>
        <p:sp>
          <p:nvSpPr>
            <p:cNvPr id="43" name="文字方塊 42"/>
            <p:cNvSpPr txBox="1"/>
            <p:nvPr/>
          </p:nvSpPr>
          <p:spPr>
            <a:xfrm>
              <a:off x="9120164" y="2583439"/>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交通</a:t>
              </a:r>
              <a:endParaRPr kumimoji="1" lang="zh-TW" altLang="en-US" sz="2800" b="1" dirty="0">
                <a:latin typeface="Microsoft JhengHei" charset="-120"/>
                <a:ea typeface="Microsoft JhengHei" charset="-120"/>
                <a:cs typeface="Microsoft JhengHei" charset="-120"/>
              </a:endParaRPr>
            </a:p>
          </p:txBody>
        </p:sp>
      </p:grpSp>
      <p:grpSp>
        <p:nvGrpSpPr>
          <p:cNvPr id="46" name="群組 45"/>
          <p:cNvGrpSpPr/>
          <p:nvPr/>
        </p:nvGrpSpPr>
        <p:grpSpPr>
          <a:xfrm>
            <a:off x="2755165" y="4139773"/>
            <a:ext cx="1440000" cy="1988758"/>
            <a:chOff x="1667464" y="3775782"/>
            <a:chExt cx="1440000" cy="1988758"/>
          </a:xfrm>
        </p:grpSpPr>
        <p:pic>
          <p:nvPicPr>
            <p:cNvPr id="34" name="圖片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7464" y="3775782"/>
              <a:ext cx="1440000" cy="1440000"/>
            </a:xfrm>
            <a:prstGeom prst="rect">
              <a:avLst/>
            </a:prstGeom>
          </p:spPr>
        </p:pic>
        <p:sp>
          <p:nvSpPr>
            <p:cNvPr id="44" name="文字方塊 43"/>
            <p:cNvSpPr txBox="1"/>
            <p:nvPr/>
          </p:nvSpPr>
          <p:spPr>
            <a:xfrm>
              <a:off x="1956835" y="5241320"/>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教育</a:t>
              </a:r>
              <a:endParaRPr kumimoji="1" lang="zh-TW" altLang="en-US" sz="2800" b="1" dirty="0">
                <a:latin typeface="Microsoft JhengHei" charset="-120"/>
                <a:ea typeface="Microsoft JhengHei" charset="-120"/>
                <a:cs typeface="Microsoft JhengHei" charset="-120"/>
              </a:endParaRPr>
            </a:p>
          </p:txBody>
        </p:sp>
      </p:grpSp>
      <p:grpSp>
        <p:nvGrpSpPr>
          <p:cNvPr id="38" name="群組 37"/>
          <p:cNvGrpSpPr/>
          <p:nvPr/>
        </p:nvGrpSpPr>
        <p:grpSpPr>
          <a:xfrm>
            <a:off x="8143573" y="4128479"/>
            <a:ext cx="1440000" cy="2000098"/>
            <a:chOff x="8942172" y="4128493"/>
            <a:chExt cx="1440000" cy="2000098"/>
          </a:xfrm>
        </p:grpSpPr>
        <p:pic>
          <p:nvPicPr>
            <p:cNvPr id="33" name="圖片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2172" y="4128493"/>
              <a:ext cx="1440000" cy="1440000"/>
            </a:xfrm>
            <a:prstGeom prst="rect">
              <a:avLst/>
            </a:prstGeom>
          </p:spPr>
        </p:pic>
        <p:sp>
          <p:nvSpPr>
            <p:cNvPr id="45" name="文字方塊 44"/>
            <p:cNvSpPr txBox="1"/>
            <p:nvPr/>
          </p:nvSpPr>
          <p:spPr>
            <a:xfrm>
              <a:off x="9221327" y="560537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醫療</a:t>
              </a:r>
              <a:endParaRPr kumimoji="1" lang="zh-TW" altLang="en-US" sz="2800" b="1" dirty="0">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37753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47"/>
                                        </p:tgtEl>
                                      </p:cBhvr>
                                    </p:animEffect>
                                    <p:set>
                                      <p:cBhvr>
                                        <p:cTn id="29" dur="1" fill="hold">
                                          <p:stCondLst>
                                            <p:cond delay="499"/>
                                          </p:stCondLst>
                                        </p:cTn>
                                        <p:tgtEl>
                                          <p:spTgt spid="47"/>
                                        </p:tgtEl>
                                        <p:attrNameLst>
                                          <p:attrName>style.visibility</p:attrName>
                                        </p:attrNameLst>
                                      </p:cBhvr>
                                      <p:to>
                                        <p:strVal val="hidden"/>
                                      </p:to>
                                    </p:set>
                                  </p:childTnLst>
                                </p:cTn>
                              </p:par>
                              <p:par>
                                <p:cTn id="30" presetID="35" presetClass="path" presetSubtype="0" accel="50000" decel="50000" fill="hold" nodeType="withEffect">
                                  <p:stCondLst>
                                    <p:cond delay="0"/>
                                  </p:stCondLst>
                                  <p:childTnLst>
                                    <p:animMotion origin="layout" path="M -2.91667E-6 -1.11111E-6 L -0.1944 0.00208 " pathEditMode="relative" rAng="0" ptsTypes="AA">
                                      <p:cBhvr>
                                        <p:cTn id="31" dur="1000" fill="hold"/>
                                        <p:tgtEl>
                                          <p:spTgt spid="37"/>
                                        </p:tgtEl>
                                        <p:attrNameLst>
                                          <p:attrName>ppt_x</p:attrName>
                                          <p:attrName>ppt_y</p:attrName>
                                        </p:attrNameLst>
                                      </p:cBhvr>
                                      <p:rCtr x="-9727" y="93"/>
                                    </p:animMotion>
                                  </p:childTnLst>
                                </p:cTn>
                              </p:par>
                              <p:par>
                                <p:cTn id="32" presetID="35" presetClass="path" presetSubtype="0" accel="50000" decel="50000" fill="hold" nodeType="withEffect">
                                  <p:stCondLst>
                                    <p:cond delay="0"/>
                                  </p:stCondLst>
                                  <p:childTnLst>
                                    <p:animMotion origin="layout" path="M -3.125E-6 3.33333E-6 L -0.19127 0.00162 " pathEditMode="relative" rAng="0" ptsTypes="AA">
                                      <p:cBhvr>
                                        <p:cTn id="33" dur="1000" fill="hold"/>
                                        <p:tgtEl>
                                          <p:spTgt spid="38"/>
                                        </p:tgtEl>
                                        <p:attrNameLst>
                                          <p:attrName>ppt_x</p:attrName>
                                          <p:attrName>ppt_y</p:attrName>
                                        </p:attrNameLst>
                                      </p:cBhvr>
                                      <p:rCtr x="-9570" y="69"/>
                                    </p:animMotion>
                                  </p:childTnLst>
                                </p:cTn>
                              </p:par>
                              <p:par>
                                <p:cTn id="34" presetID="35" presetClass="path" presetSubtype="0" accel="50000" decel="50000" fill="hold" nodeType="withEffect">
                                  <p:stCondLst>
                                    <p:cond delay="0"/>
                                  </p:stCondLst>
                                  <p:childTnLst>
                                    <p:animMotion origin="layout" path="M 3.95833E-6 -1.11111E-6 L -0.20482 0.00093 " pathEditMode="relative" rAng="0" ptsTypes="AA">
                                      <p:cBhvr>
                                        <p:cTn id="35" dur="1000" fill="hold"/>
                                        <p:tgtEl>
                                          <p:spTgt spid="46"/>
                                        </p:tgtEl>
                                        <p:attrNameLst>
                                          <p:attrName>ppt_x</p:attrName>
                                          <p:attrName>ppt_y</p:attrName>
                                        </p:attrNameLst>
                                      </p:cBhvr>
                                      <p:rCtr x="-10247" y="46"/>
                                    </p:animMotion>
                                  </p:childTnLst>
                                </p:cTn>
                              </p:par>
                              <p:par>
                                <p:cTn id="36" presetID="35" presetClass="path" presetSubtype="0" accel="50000" decel="50000" fill="hold" nodeType="withEffect">
                                  <p:stCondLst>
                                    <p:cond delay="0"/>
                                  </p:stCondLst>
                                  <p:childTnLst>
                                    <p:animMotion origin="layout" path="M 3.95833E-6 -3.7037E-6 L -0.20651 0.00324 " pathEditMode="relative" rAng="0" ptsTypes="AA">
                                      <p:cBhvr>
                                        <p:cTn id="37" dur="1000" fill="hold"/>
                                        <p:tgtEl>
                                          <p:spTgt spid="36"/>
                                        </p:tgtEl>
                                        <p:attrNameLst>
                                          <p:attrName>ppt_x</p:attrName>
                                          <p:attrName>ppt_y</p:attrName>
                                        </p:attrNameLst>
                                      </p:cBhvr>
                                      <p:rCtr x="-10326" y="162"/>
                                    </p:animMotion>
                                  </p:childTnLst>
                                </p:cTn>
                              </p:par>
                            </p:childTnLst>
                          </p:cTn>
                        </p:par>
                        <p:par>
                          <p:cTn id="38" fill="hold">
                            <p:stCondLst>
                              <p:cond delay="1000"/>
                            </p:stCondLst>
                            <p:childTnLst>
                              <p:par>
                                <p:cTn id="39" presetID="2" presetClass="entr" presetSubtype="8"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0-#ppt_w/2"/>
                                          </p:val>
                                        </p:tav>
                                        <p:tav tm="100000">
                                          <p:val>
                                            <p:strVal val="#ppt_x"/>
                                          </p:val>
                                        </p:tav>
                                      </p:tavLst>
                                    </p:anim>
                                    <p:anim calcmode="lin" valueType="num">
                                      <p:cBhvr additive="base">
                                        <p:cTn id="42" dur="500" fill="hold"/>
                                        <p:tgtEl>
                                          <p:spTgt spid="26"/>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additive="base">
                                        <p:cTn id="45" dur="500" fill="hold"/>
                                        <p:tgtEl>
                                          <p:spTgt spid="48"/>
                                        </p:tgtEl>
                                        <p:attrNameLst>
                                          <p:attrName>ppt_x</p:attrName>
                                        </p:attrNameLst>
                                      </p:cBhvr>
                                      <p:tavLst>
                                        <p:tav tm="0">
                                          <p:val>
                                            <p:strVal val="0-#ppt_w/2"/>
                                          </p:val>
                                        </p:tav>
                                        <p:tav tm="100000">
                                          <p:val>
                                            <p:strVal val="#ppt_x"/>
                                          </p:val>
                                        </p:tav>
                                      </p:tavLst>
                                    </p:anim>
                                    <p:anim calcmode="lin" valueType="num">
                                      <p:cBhvr additive="base">
                                        <p:cTn id="46" dur="500" fill="hold"/>
                                        <p:tgtEl>
                                          <p:spTgt spid="48"/>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0-#ppt_w/2"/>
                                          </p:val>
                                        </p:tav>
                                        <p:tav tm="100000">
                                          <p:val>
                                            <p:strVal val="#ppt_x"/>
                                          </p:val>
                                        </p:tav>
                                      </p:tavLst>
                                    </p:anim>
                                    <p:anim calcmode="lin" valueType="num">
                                      <p:cBhvr additive="base">
                                        <p:cTn id="50" dur="500" fill="hold"/>
                                        <p:tgtEl>
                                          <p:spTgt spid="49"/>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anim calcmode="lin" valueType="num">
                                      <p:cBhvr additive="base">
                                        <p:cTn id="53" dur="500" fill="hold"/>
                                        <p:tgtEl>
                                          <p:spTgt spid="50"/>
                                        </p:tgtEl>
                                        <p:attrNameLst>
                                          <p:attrName>ppt_x</p:attrName>
                                        </p:attrNameLst>
                                      </p:cBhvr>
                                      <p:tavLst>
                                        <p:tav tm="0">
                                          <p:val>
                                            <p:strVal val="0-#ppt_w/2"/>
                                          </p:val>
                                        </p:tav>
                                        <p:tav tm="100000">
                                          <p:val>
                                            <p:strVal val="#ppt_x"/>
                                          </p:val>
                                        </p:tav>
                                      </p:tavLst>
                                    </p:anim>
                                    <p:anim calcmode="lin" valueType="num">
                                      <p:cBhvr additive="base">
                                        <p:cTn id="54"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9" grpId="0"/>
      <p:bldP spid="50" grpId="0"/>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8</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資料主軸</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30" name="群組 29"/>
          <p:cNvGrpSpPr/>
          <p:nvPr/>
        </p:nvGrpSpPr>
        <p:grpSpPr>
          <a:xfrm>
            <a:off x="4573031" y="1950756"/>
            <a:ext cx="3645380" cy="3051356"/>
            <a:chOff x="4512071" y="2164363"/>
            <a:chExt cx="3645380" cy="3051356"/>
          </a:xfrm>
        </p:grpSpPr>
        <p:sp>
          <p:nvSpPr>
            <p:cNvPr id="69" name="橢圓 68"/>
            <p:cNvSpPr/>
            <p:nvPr/>
          </p:nvSpPr>
          <p:spPr>
            <a:xfrm>
              <a:off x="4512071" y="2164363"/>
              <a:ext cx="3051356" cy="3051356"/>
            </a:xfrm>
            <a:prstGeom prst="ellipse">
              <a:avLst/>
            </a:prstGeom>
            <a:solidFill>
              <a:srgbClr val="FB9D53"/>
            </a:solidFill>
            <a:ln>
              <a:solidFill>
                <a:srgbClr val="FFCD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4646593" y="2298885"/>
              <a:ext cx="2782312" cy="2782312"/>
            </a:xfrm>
            <a:prstGeom prst="ellipse">
              <a:avLst/>
            </a:prstGeom>
            <a:solidFill>
              <a:srgbClr val="FB9D5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文字方塊 70"/>
            <p:cNvSpPr txBox="1"/>
            <p:nvPr/>
          </p:nvSpPr>
          <p:spPr>
            <a:xfrm>
              <a:off x="4988381" y="3398695"/>
              <a:ext cx="3169070" cy="707886"/>
            </a:xfrm>
            <a:prstGeom prst="rect">
              <a:avLst/>
            </a:prstGeom>
            <a:noFill/>
          </p:spPr>
          <p:txBody>
            <a:bodyPr wrap="square" rtlCol="0">
              <a:spAutoFit/>
            </a:bodyPr>
            <a:lstStyle/>
            <a:p>
              <a:r>
                <a:rPr lang="zh-TW" altLang="en-US" sz="4000" b="1" dirty="0" smtClean="0">
                  <a:solidFill>
                    <a:schemeClr val="bg1"/>
                  </a:solidFill>
                  <a:latin typeface="微軟正黑體" panose="020B0604030504040204" pitchFamily="34" charset="-120"/>
                  <a:ea typeface="微軟正黑體" panose="020B0604030504040204" pitchFamily="34" charset="-120"/>
                </a:rPr>
                <a:t>婦幼安全</a:t>
              </a:r>
              <a:endParaRPr lang="zh-TW" altLang="en-US" sz="4000" b="1" dirty="0">
                <a:solidFill>
                  <a:schemeClr val="bg1"/>
                </a:solidFill>
                <a:latin typeface="微軟正黑體" panose="020B0604030504040204" pitchFamily="34" charset="-120"/>
                <a:ea typeface="微軟正黑體" panose="020B0604030504040204" pitchFamily="34" charset="-120"/>
              </a:endParaRPr>
            </a:p>
          </p:txBody>
        </p:sp>
      </p:grpSp>
      <p:grpSp>
        <p:nvGrpSpPr>
          <p:cNvPr id="47" name="群組 46"/>
          <p:cNvGrpSpPr/>
          <p:nvPr/>
        </p:nvGrpSpPr>
        <p:grpSpPr>
          <a:xfrm>
            <a:off x="2732777" y="4206135"/>
            <a:ext cx="1440000" cy="1971763"/>
            <a:chOff x="2812562" y="3773188"/>
            <a:chExt cx="1440000" cy="1971763"/>
          </a:xfrm>
        </p:grpSpPr>
        <p:sp>
          <p:nvSpPr>
            <p:cNvPr id="41" name="文字方塊 40"/>
            <p:cNvSpPr txBox="1"/>
            <p:nvPr/>
          </p:nvSpPr>
          <p:spPr>
            <a:xfrm>
              <a:off x="3108279" y="522173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警消</a:t>
              </a:r>
              <a:endParaRPr kumimoji="1" lang="zh-TW" altLang="en-US" sz="2800" b="1" dirty="0">
                <a:latin typeface="Microsoft JhengHei" charset="-120"/>
                <a:ea typeface="Microsoft JhengHei" charset="-120"/>
                <a:cs typeface="Microsoft JhengHei" charset="-120"/>
              </a:endParaRPr>
            </a:p>
          </p:txBody>
        </p:sp>
        <p:pic>
          <p:nvPicPr>
            <p:cNvPr id="33" name="圖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562" y="3773188"/>
              <a:ext cx="1440000" cy="1440000"/>
            </a:xfrm>
            <a:prstGeom prst="rect">
              <a:avLst/>
            </a:prstGeom>
          </p:spPr>
        </p:pic>
      </p:grpSp>
      <p:grpSp>
        <p:nvGrpSpPr>
          <p:cNvPr id="45" name="群組 44"/>
          <p:cNvGrpSpPr/>
          <p:nvPr/>
        </p:nvGrpSpPr>
        <p:grpSpPr>
          <a:xfrm>
            <a:off x="2752928" y="1226915"/>
            <a:ext cx="1440000" cy="2027676"/>
            <a:chOff x="2812562" y="1226915"/>
            <a:chExt cx="1440000" cy="2027676"/>
          </a:xfrm>
        </p:grpSpPr>
        <p:sp>
          <p:nvSpPr>
            <p:cNvPr id="39" name="文字方塊 38"/>
            <p:cNvSpPr txBox="1"/>
            <p:nvPr/>
          </p:nvSpPr>
          <p:spPr>
            <a:xfrm>
              <a:off x="3072966" y="273137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犯罪</a:t>
              </a:r>
              <a:endParaRPr kumimoji="1" lang="en-US" altLang="zh-TW" sz="2800" b="1" dirty="0" smtClean="0">
                <a:latin typeface="Microsoft JhengHei" charset="-120"/>
                <a:ea typeface="Microsoft JhengHei" charset="-120"/>
                <a:cs typeface="Microsoft JhengHei" charset="-120"/>
              </a:endParaRPr>
            </a:p>
          </p:txBody>
        </p:sp>
        <p:pic>
          <p:nvPicPr>
            <p:cNvPr id="34" name="圖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2562" y="1226915"/>
              <a:ext cx="1440000" cy="1440000"/>
            </a:xfrm>
            <a:prstGeom prst="rect">
              <a:avLst/>
            </a:prstGeom>
          </p:spPr>
        </p:pic>
      </p:grpSp>
      <p:grpSp>
        <p:nvGrpSpPr>
          <p:cNvPr id="46" name="群組 45"/>
          <p:cNvGrpSpPr/>
          <p:nvPr/>
        </p:nvGrpSpPr>
        <p:grpSpPr>
          <a:xfrm>
            <a:off x="7907502" y="1330906"/>
            <a:ext cx="1440000" cy="1966626"/>
            <a:chOff x="7847868" y="1277425"/>
            <a:chExt cx="1440000" cy="1966626"/>
          </a:xfrm>
        </p:grpSpPr>
        <p:sp>
          <p:nvSpPr>
            <p:cNvPr id="40" name="文字方塊 39"/>
            <p:cNvSpPr txBox="1"/>
            <p:nvPr/>
          </p:nvSpPr>
          <p:spPr>
            <a:xfrm>
              <a:off x="8144785" y="272083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交通</a:t>
              </a:r>
              <a:endParaRPr kumimoji="1" lang="zh-TW" altLang="en-US" sz="2800" b="1" dirty="0">
                <a:latin typeface="Microsoft JhengHei" charset="-120"/>
                <a:ea typeface="Microsoft JhengHei" charset="-120"/>
                <a:cs typeface="Microsoft JhengHei" charset="-120"/>
              </a:endParaRPr>
            </a:p>
          </p:txBody>
        </p:sp>
        <p:pic>
          <p:nvPicPr>
            <p:cNvPr id="42" name="圖片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7868" y="1277425"/>
              <a:ext cx="1440000" cy="1440000"/>
            </a:xfrm>
            <a:prstGeom prst="rect">
              <a:avLst/>
            </a:prstGeom>
          </p:spPr>
        </p:pic>
      </p:grpSp>
      <p:sp>
        <p:nvSpPr>
          <p:cNvPr id="53" name="文字方塊 52"/>
          <p:cNvSpPr txBox="1"/>
          <p:nvPr/>
        </p:nvSpPr>
        <p:spPr>
          <a:xfrm>
            <a:off x="1742129" y="1622561"/>
            <a:ext cx="4770783" cy="646331"/>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婦幼安全警示地點</a:t>
            </a:r>
          </a:p>
          <a:p>
            <a:r>
              <a:rPr lang="zh-TW" altLang="en-US" b="1" dirty="0">
                <a:latin typeface="Microsoft JhengHei" charset="-120"/>
                <a:ea typeface="Microsoft JhengHei" charset="-120"/>
                <a:cs typeface="Microsoft JhengHei" charset="-120"/>
              </a:rPr>
              <a:t>新竹市錄影監視系統設置地點</a:t>
            </a:r>
          </a:p>
        </p:txBody>
      </p:sp>
      <p:sp>
        <p:nvSpPr>
          <p:cNvPr id="54" name="文字方塊 53"/>
          <p:cNvSpPr txBox="1"/>
          <p:nvPr/>
        </p:nvSpPr>
        <p:spPr>
          <a:xfrm>
            <a:off x="6806861" y="1837343"/>
            <a:ext cx="5276399" cy="646331"/>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新竹市載運砂石大貨</a:t>
            </a:r>
            <a:r>
              <a:rPr lang="en-US" altLang="zh-TW" b="1" dirty="0">
                <a:latin typeface="Microsoft JhengHei" charset="-120"/>
                <a:ea typeface="Microsoft JhengHei" charset="-120"/>
                <a:cs typeface="Microsoft JhengHei" charset="-120"/>
              </a:rPr>
              <a:t>(</a:t>
            </a:r>
            <a:r>
              <a:rPr lang="zh-TW" altLang="en-US" b="1" dirty="0">
                <a:latin typeface="Microsoft JhengHei" charset="-120"/>
                <a:ea typeface="Microsoft JhengHei" charset="-120"/>
                <a:cs typeface="Microsoft JhengHei" charset="-120"/>
              </a:rPr>
              <a:t>拖</a:t>
            </a:r>
            <a:r>
              <a:rPr lang="en-US" altLang="zh-TW" b="1" dirty="0">
                <a:latin typeface="Microsoft JhengHei" charset="-120"/>
                <a:ea typeface="Microsoft JhengHei" charset="-120"/>
                <a:cs typeface="Microsoft JhengHei" charset="-120"/>
              </a:rPr>
              <a:t>)</a:t>
            </a:r>
            <a:r>
              <a:rPr lang="zh-TW" altLang="en-US" b="1" dirty="0" smtClean="0">
                <a:latin typeface="Microsoft JhengHei" charset="-120"/>
                <a:ea typeface="Microsoft JhengHei" charset="-120"/>
                <a:cs typeface="Microsoft JhengHei" charset="-120"/>
              </a:rPr>
              <a:t>車市區</a:t>
            </a:r>
            <a:r>
              <a:rPr lang="zh-TW" altLang="en-US" b="1" dirty="0">
                <a:latin typeface="Microsoft JhengHei" charset="-120"/>
                <a:ea typeface="Microsoft JhengHei" charset="-120"/>
                <a:cs typeface="Microsoft JhengHei" charset="-120"/>
              </a:rPr>
              <a:t>開放行駛</a:t>
            </a:r>
            <a:r>
              <a:rPr lang="zh-TW" altLang="en-US" b="1" dirty="0" smtClean="0">
                <a:latin typeface="Microsoft JhengHei" charset="-120"/>
                <a:ea typeface="Microsoft JhengHei" charset="-120"/>
                <a:cs typeface="Microsoft JhengHei" charset="-120"/>
              </a:rPr>
              <a:t>路線</a:t>
            </a:r>
            <a:endParaRPr lang="en-US" altLang="zh-TW" b="1" dirty="0" smtClean="0">
              <a:latin typeface="Microsoft JhengHei" charset="-120"/>
              <a:ea typeface="Microsoft JhengHei" charset="-120"/>
              <a:cs typeface="Microsoft JhengHei" charset="-120"/>
            </a:endParaRPr>
          </a:p>
          <a:p>
            <a:endParaRPr kumimoji="1" lang="en-US" altLang="zh-TW" b="1" dirty="0">
              <a:latin typeface="Microsoft JhengHei" charset="-120"/>
              <a:ea typeface="Microsoft JhengHei" charset="-120"/>
              <a:cs typeface="Microsoft JhengHei" charset="-120"/>
            </a:endParaRPr>
          </a:p>
        </p:txBody>
      </p:sp>
      <p:sp>
        <p:nvSpPr>
          <p:cNvPr id="55" name="文字方塊 54"/>
          <p:cNvSpPr txBox="1"/>
          <p:nvPr/>
        </p:nvSpPr>
        <p:spPr>
          <a:xfrm>
            <a:off x="1728137" y="4618744"/>
            <a:ext cx="4770783" cy="646331"/>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新竹市消防局消防分隊駐地位置座標</a:t>
            </a:r>
          </a:p>
          <a:p>
            <a:r>
              <a:rPr lang="zh-TW" altLang="en-US" b="1" dirty="0">
                <a:latin typeface="Microsoft JhengHei" charset="-120"/>
                <a:ea typeface="Microsoft JhengHei" charset="-120"/>
                <a:cs typeface="Microsoft JhengHei" charset="-120"/>
              </a:rPr>
              <a:t>新竹市警察機關資料</a:t>
            </a:r>
          </a:p>
        </p:txBody>
      </p:sp>
      <p:grpSp>
        <p:nvGrpSpPr>
          <p:cNvPr id="36" name="群組 35"/>
          <p:cNvGrpSpPr/>
          <p:nvPr/>
        </p:nvGrpSpPr>
        <p:grpSpPr>
          <a:xfrm>
            <a:off x="6019491" y="3812986"/>
            <a:ext cx="5956898" cy="1858182"/>
            <a:chOff x="6723221" y="4867590"/>
            <a:chExt cx="4993892" cy="1221826"/>
          </a:xfrm>
        </p:grpSpPr>
        <p:sp>
          <p:nvSpPr>
            <p:cNvPr id="32" name="圓角矩形 31"/>
            <p:cNvSpPr/>
            <p:nvPr/>
          </p:nvSpPr>
          <p:spPr>
            <a:xfrm>
              <a:off x="6723221" y="4867590"/>
              <a:ext cx="4929539" cy="1221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5" name="文字方塊 34"/>
            <p:cNvSpPr txBox="1"/>
            <p:nvPr/>
          </p:nvSpPr>
          <p:spPr>
            <a:xfrm>
              <a:off x="6857951" y="5023094"/>
              <a:ext cx="4859162" cy="870212"/>
            </a:xfrm>
            <a:prstGeom prst="rect">
              <a:avLst/>
            </a:prstGeom>
            <a:noFill/>
          </p:spPr>
          <p:txBody>
            <a:bodyPr wrap="square" rtlCol="0">
              <a:spAutoFit/>
            </a:bodyPr>
            <a:lstStyle/>
            <a:p>
              <a:r>
                <a:rPr kumimoji="1" lang="zh-TW" altLang="en-US" sz="6600" b="1" dirty="0" smtClean="0">
                  <a:solidFill>
                    <a:schemeClr val="bg1"/>
                  </a:solidFill>
                  <a:latin typeface="Microsoft JhengHei" charset="-120"/>
                  <a:ea typeface="Microsoft JhengHei" charset="-120"/>
                  <a:cs typeface="Microsoft JhengHei" charset="-120"/>
                </a:rPr>
                <a:t>共</a:t>
              </a:r>
              <a:r>
                <a:rPr kumimoji="1" lang="en-US" altLang="zh-TW" sz="8000" b="1" dirty="0" smtClean="0">
                  <a:solidFill>
                    <a:srgbClr val="FC5C57"/>
                  </a:solidFill>
                  <a:latin typeface="Microsoft JhengHei" charset="-120"/>
                  <a:ea typeface="Microsoft JhengHei" charset="-120"/>
                  <a:cs typeface="Microsoft JhengHei" charset="-120"/>
                </a:rPr>
                <a:t>22</a:t>
              </a:r>
              <a:r>
                <a:rPr kumimoji="1" lang="zh-TW" altLang="en-US" sz="6600" b="1" dirty="0" smtClean="0">
                  <a:solidFill>
                    <a:schemeClr val="bg1"/>
                  </a:solidFill>
                  <a:latin typeface="Microsoft JhengHei" charset="-120"/>
                  <a:ea typeface="Microsoft JhengHei" charset="-120"/>
                  <a:cs typeface="Microsoft JhengHei" charset="-120"/>
                </a:rPr>
                <a:t>個資料集</a:t>
              </a:r>
              <a:endParaRPr kumimoji="1" lang="zh-TW" altLang="en-US" sz="6600" b="1" dirty="0">
                <a:solidFill>
                  <a:schemeClr val="bg1"/>
                </a:solidFill>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36386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30"/>
                                        </p:tgtEl>
                                      </p:cBhvr>
                                    </p:animEffect>
                                    <p:set>
                                      <p:cBhvr>
                                        <p:cTn id="25" dur="1" fill="hold">
                                          <p:stCondLst>
                                            <p:cond delay="499"/>
                                          </p:stCondLst>
                                        </p:cTn>
                                        <p:tgtEl>
                                          <p:spTgt spid="30"/>
                                        </p:tgtEl>
                                        <p:attrNameLst>
                                          <p:attrName>style.visibility</p:attrName>
                                        </p:attrNameLst>
                                      </p:cBhvr>
                                      <p:to>
                                        <p:strVal val="hidden"/>
                                      </p:to>
                                    </p:set>
                                  </p:childTnLst>
                                </p:cTn>
                              </p:par>
                              <p:par>
                                <p:cTn id="26" presetID="35" presetClass="path" presetSubtype="0" accel="50000" decel="50000" fill="hold" nodeType="withEffect">
                                  <p:stCondLst>
                                    <p:cond delay="0"/>
                                  </p:stCondLst>
                                  <p:childTnLst>
                                    <p:animMotion origin="layout" path="M 4.375E-6 -3.7037E-7 L -0.2073 -3.7037E-7 " pathEditMode="relative" rAng="0" ptsTypes="AA">
                                      <p:cBhvr>
                                        <p:cTn id="27" dur="1000" fill="hold"/>
                                        <p:tgtEl>
                                          <p:spTgt spid="45"/>
                                        </p:tgtEl>
                                        <p:attrNameLst>
                                          <p:attrName>ppt_x</p:attrName>
                                          <p:attrName>ppt_y</p:attrName>
                                        </p:attrNameLst>
                                      </p:cBhvr>
                                      <p:rCtr x="-10365" y="0"/>
                                    </p:animMotion>
                                  </p:childTnLst>
                                </p:cTn>
                              </p:par>
                              <p:par>
                                <p:cTn id="28" presetID="35" presetClass="path" presetSubtype="0" accel="50000" decel="50000" fill="hold" nodeType="withEffect">
                                  <p:stCondLst>
                                    <p:cond delay="0"/>
                                  </p:stCondLst>
                                  <p:childTnLst>
                                    <p:animMotion origin="layout" path="M -2.08333E-6 1.48148E-6 L -0.20729 1.48148E-6 " pathEditMode="relative" rAng="0" ptsTypes="AA">
                                      <p:cBhvr>
                                        <p:cTn id="29" dur="1000" fill="hold"/>
                                        <p:tgtEl>
                                          <p:spTgt spid="46"/>
                                        </p:tgtEl>
                                        <p:attrNameLst>
                                          <p:attrName>ppt_x</p:attrName>
                                          <p:attrName>ppt_y</p:attrName>
                                        </p:attrNameLst>
                                      </p:cBhvr>
                                      <p:rCtr x="-10365" y="0"/>
                                    </p:animMotion>
                                  </p:childTnLst>
                                </p:cTn>
                              </p:par>
                              <p:par>
                                <p:cTn id="30" presetID="35" presetClass="path" presetSubtype="0" accel="50000" decel="50000" fill="hold" nodeType="withEffect">
                                  <p:stCondLst>
                                    <p:cond delay="0"/>
                                  </p:stCondLst>
                                  <p:childTnLst>
                                    <p:animMotion origin="layout" path="M -3.125E-6 4.07407E-6 L -0.21054 4.07407E-6 " pathEditMode="relative" rAng="0" ptsTypes="AA">
                                      <p:cBhvr>
                                        <p:cTn id="31" dur="1000" fill="hold"/>
                                        <p:tgtEl>
                                          <p:spTgt spid="47"/>
                                        </p:tgtEl>
                                        <p:attrNameLst>
                                          <p:attrName>ppt_x</p:attrName>
                                          <p:attrName>ppt_y</p:attrName>
                                        </p:attrNameLst>
                                      </p:cBhvr>
                                      <p:rCtr x="-10534" y="0"/>
                                    </p:animMotion>
                                  </p:childTnLst>
                                </p:cTn>
                              </p:par>
                            </p:childTnLst>
                          </p:cTn>
                        </p:par>
                        <p:par>
                          <p:cTn id="32" fill="hold">
                            <p:stCondLst>
                              <p:cond delay="1000"/>
                            </p:stCondLst>
                            <p:childTnLst>
                              <p:par>
                                <p:cTn id="33" presetID="2" presetClass="entr" presetSubtype="8" fill="hold" grpId="0" nodeType="after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500" fill="hold"/>
                                        <p:tgtEl>
                                          <p:spTgt spid="53"/>
                                        </p:tgtEl>
                                        <p:attrNameLst>
                                          <p:attrName>ppt_x</p:attrName>
                                        </p:attrNameLst>
                                      </p:cBhvr>
                                      <p:tavLst>
                                        <p:tav tm="0">
                                          <p:val>
                                            <p:strVal val="0-#ppt_w/2"/>
                                          </p:val>
                                        </p:tav>
                                        <p:tav tm="100000">
                                          <p:val>
                                            <p:strVal val="#ppt_x"/>
                                          </p:val>
                                        </p:tav>
                                      </p:tavLst>
                                    </p:anim>
                                    <p:anim calcmode="lin" valueType="num">
                                      <p:cBhvr additive="base">
                                        <p:cTn id="36" dur="500" fill="hold"/>
                                        <p:tgtEl>
                                          <p:spTgt spid="5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500" fill="hold"/>
                                        <p:tgtEl>
                                          <p:spTgt spid="54"/>
                                        </p:tgtEl>
                                        <p:attrNameLst>
                                          <p:attrName>ppt_x</p:attrName>
                                        </p:attrNameLst>
                                      </p:cBhvr>
                                      <p:tavLst>
                                        <p:tav tm="0">
                                          <p:val>
                                            <p:strVal val="0-#ppt_w/2"/>
                                          </p:val>
                                        </p:tav>
                                        <p:tav tm="100000">
                                          <p:val>
                                            <p:strVal val="#ppt_x"/>
                                          </p:val>
                                        </p:tav>
                                      </p:tavLst>
                                    </p:anim>
                                    <p:anim calcmode="lin" valueType="num">
                                      <p:cBhvr additive="base">
                                        <p:cTn id="40" dur="500" fill="hold"/>
                                        <p:tgtEl>
                                          <p:spTgt spid="5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500" fill="hold"/>
                                        <p:tgtEl>
                                          <p:spTgt spid="55"/>
                                        </p:tgtEl>
                                        <p:attrNameLst>
                                          <p:attrName>ppt_x</p:attrName>
                                        </p:attrNameLst>
                                      </p:cBhvr>
                                      <p:tavLst>
                                        <p:tav tm="0">
                                          <p:val>
                                            <p:strVal val="0-#ppt_w/2"/>
                                          </p:val>
                                        </p:tav>
                                        <p:tav tm="100000">
                                          <p:val>
                                            <p:strVal val="#ppt_x"/>
                                          </p:val>
                                        </p:tav>
                                      </p:tavLst>
                                    </p:anim>
                                    <p:anim calcmode="lin" valueType="num">
                                      <p:cBhvr additive="base">
                                        <p:cTn id="44"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0-#ppt_w/2"/>
                                          </p:val>
                                        </p:tav>
                                        <p:tav tm="100000">
                                          <p:val>
                                            <p:strVal val="#ppt_x"/>
                                          </p:val>
                                        </p:tav>
                                      </p:tavLst>
                                    </p:anim>
                                    <p:anim calcmode="lin" valueType="num">
                                      <p:cBhvr additive="base">
                                        <p:cTn id="50"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圖片 31"/>
          <p:cNvPicPr>
            <a:picLocks noChangeAspect="1"/>
          </p:cNvPicPr>
          <p:nvPr/>
        </p:nvPicPr>
        <p:blipFill>
          <a:blip r:embed="rId3"/>
          <a:stretch>
            <a:fillRect/>
          </a:stretch>
        </p:blipFill>
        <p:spPr>
          <a:xfrm>
            <a:off x="5410810" y="1878502"/>
            <a:ext cx="6629040" cy="2904067"/>
          </a:xfrm>
          <a:prstGeom prst="rect">
            <a:avLst/>
          </a:prstGeom>
        </p:spPr>
      </p:pic>
      <p:pic>
        <p:nvPicPr>
          <p:cNvPr id="34" name="圖片 33"/>
          <p:cNvPicPr>
            <a:picLocks noChangeAspect="1"/>
          </p:cNvPicPr>
          <p:nvPr/>
        </p:nvPicPr>
        <p:blipFill>
          <a:blip r:embed="rId4"/>
          <a:stretch>
            <a:fillRect/>
          </a:stretch>
        </p:blipFill>
        <p:spPr>
          <a:xfrm>
            <a:off x="5458625" y="2196005"/>
            <a:ext cx="6464300" cy="1917700"/>
          </a:xfrm>
          <a:prstGeom prst="rect">
            <a:avLst/>
          </a:prstGeom>
        </p:spPr>
      </p:pic>
      <p:pic>
        <p:nvPicPr>
          <p:cNvPr id="43" name="圖片 42"/>
          <p:cNvPicPr>
            <a:picLocks noChangeAspect="1"/>
          </p:cNvPicPr>
          <p:nvPr/>
        </p:nvPicPr>
        <p:blipFill>
          <a:blip r:embed="rId5"/>
          <a:stretch>
            <a:fillRect/>
          </a:stretch>
        </p:blipFill>
        <p:spPr>
          <a:xfrm>
            <a:off x="7072976" y="2682835"/>
            <a:ext cx="4038600" cy="1295400"/>
          </a:xfrm>
          <a:prstGeom prst="rect">
            <a:avLst/>
          </a:prstGeom>
          <a:ln>
            <a:solidFill>
              <a:schemeClr val="tx1"/>
            </a:solidFill>
          </a:ln>
        </p:spPr>
      </p:pic>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9</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資料處理</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33" name="群組 32"/>
          <p:cNvGrpSpPr/>
          <p:nvPr/>
        </p:nvGrpSpPr>
        <p:grpSpPr>
          <a:xfrm>
            <a:off x="-2535841" y="1345161"/>
            <a:ext cx="4236783" cy="4236783"/>
            <a:chOff x="-2118392" y="1345161"/>
            <a:chExt cx="4236783" cy="4236783"/>
          </a:xfrm>
        </p:grpSpPr>
        <p:sp>
          <p:nvSpPr>
            <p:cNvPr id="40" name="橢圓 39"/>
            <p:cNvSpPr/>
            <p:nvPr/>
          </p:nvSpPr>
          <p:spPr>
            <a:xfrm>
              <a:off x="-2118392" y="1345161"/>
              <a:ext cx="4236783" cy="4236783"/>
            </a:xfrm>
            <a:prstGeom prst="ellipse">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p:cNvSpPr/>
            <p:nvPr/>
          </p:nvSpPr>
          <p:spPr>
            <a:xfrm>
              <a:off x="-1931609" y="1531944"/>
              <a:ext cx="3863218" cy="3863218"/>
            </a:xfrm>
            <a:prstGeom prst="ellipse">
              <a:avLst/>
            </a:prstGeom>
            <a:solidFill>
              <a:srgbClr val="2F7A8E"/>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p:cNvSpPr txBox="1"/>
            <p:nvPr/>
          </p:nvSpPr>
          <p:spPr>
            <a:xfrm>
              <a:off x="504022" y="1878502"/>
              <a:ext cx="873760" cy="3170099"/>
            </a:xfrm>
            <a:prstGeom prst="rect">
              <a:avLst/>
            </a:prstGeom>
            <a:noFill/>
          </p:spPr>
          <p:txBody>
            <a:bodyPr wrap="square" rtlCol="0">
              <a:spAutoFit/>
            </a:bodyPr>
            <a:lstStyle/>
            <a:p>
              <a:r>
                <a:rPr kumimoji="1" lang="zh-TW" altLang="en-US" sz="4000" b="1" dirty="0" smtClean="0">
                  <a:solidFill>
                    <a:schemeClr val="bg1"/>
                  </a:solidFill>
                  <a:latin typeface="Microsoft JhengHei" charset="-120"/>
                  <a:ea typeface="Microsoft JhengHei" charset="-120"/>
                  <a:cs typeface="Microsoft JhengHei" charset="-120"/>
                </a:rPr>
                <a:t>資料預處理</a:t>
              </a:r>
              <a:endParaRPr kumimoji="1" lang="zh-TW" altLang="en-US" sz="4000" b="1" dirty="0">
                <a:solidFill>
                  <a:schemeClr val="bg1"/>
                </a:solidFill>
                <a:latin typeface="Microsoft JhengHei" charset="-120"/>
                <a:ea typeface="Microsoft JhengHei" charset="-120"/>
                <a:cs typeface="Microsoft JhengHei" charset="-120"/>
              </a:endParaRPr>
            </a:p>
          </p:txBody>
        </p:sp>
      </p:grpSp>
      <p:sp>
        <p:nvSpPr>
          <p:cNvPr id="44" name="內容版面配置區 1"/>
          <p:cNvSpPr txBox="1">
            <a:spLocks/>
          </p:cNvSpPr>
          <p:nvPr/>
        </p:nvSpPr>
        <p:spPr>
          <a:xfrm>
            <a:off x="1734835" y="1925035"/>
            <a:ext cx="5865299"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600"/>
              </a:lnSpc>
              <a:spcAft>
                <a:spcPts val="1800"/>
              </a:spcAft>
            </a:pPr>
            <a:r>
              <a:rPr lang="zh-TW" altLang="en-US" sz="3200" b="1" spc="600" dirty="0" smtClean="0">
                <a:solidFill>
                  <a:srgbClr val="2F7A8E"/>
                </a:solidFill>
                <a:latin typeface="Microsoft JhengHei" charset="-120"/>
                <a:ea typeface="Microsoft JhengHei" charset="-120"/>
                <a:cs typeface="Microsoft JhengHei" charset="-120"/>
              </a:rPr>
              <a:t>資料</a:t>
            </a:r>
            <a:r>
              <a:rPr lang="zh-TW" altLang="en-US" sz="3200" b="1" spc="600" dirty="0" smtClean="0">
                <a:solidFill>
                  <a:srgbClr val="FC5C57"/>
                </a:solidFill>
                <a:latin typeface="Microsoft JhengHei" charset="-120"/>
                <a:ea typeface="Microsoft JhengHei" charset="-120"/>
                <a:cs typeface="Microsoft JhengHei" charset="-120"/>
              </a:rPr>
              <a:t>欄位不一致</a:t>
            </a:r>
            <a:endParaRPr lang="en-US" altLang="zh-TW" sz="3200" b="1" spc="600" dirty="0" smtClean="0">
              <a:solidFill>
                <a:srgbClr val="FC5C57"/>
              </a:solidFill>
              <a:latin typeface="Microsoft JhengHei" charset="-120"/>
              <a:ea typeface="Microsoft JhengHei" charset="-120"/>
              <a:cs typeface="Microsoft JhengHei" charset="-120"/>
            </a:endParaRPr>
          </a:p>
          <a:p>
            <a:pPr>
              <a:lnSpc>
                <a:spcPts val="3600"/>
              </a:lnSpc>
              <a:spcAft>
                <a:spcPts val="1800"/>
              </a:spcAft>
            </a:pPr>
            <a:r>
              <a:rPr lang="zh-TW" altLang="en-US" sz="3200" b="1" spc="600" dirty="0" smtClean="0">
                <a:solidFill>
                  <a:srgbClr val="2F7A8E"/>
                </a:solidFill>
                <a:latin typeface="Microsoft JhengHei" charset="-120"/>
                <a:ea typeface="Microsoft JhengHei" charset="-120"/>
                <a:cs typeface="Microsoft JhengHei" charset="-120"/>
              </a:rPr>
              <a:t>內容</a:t>
            </a:r>
            <a:r>
              <a:rPr lang="zh-TW" altLang="en-US" sz="3200" b="1" spc="600" dirty="0" smtClean="0">
                <a:solidFill>
                  <a:srgbClr val="FC5C57"/>
                </a:solidFill>
                <a:latin typeface="Microsoft JhengHei" charset="-120"/>
                <a:ea typeface="Microsoft JhengHei" charset="-120"/>
                <a:cs typeface="Microsoft JhengHei" charset="-120"/>
              </a:rPr>
              <a:t>格式不一致</a:t>
            </a:r>
            <a:endParaRPr lang="en-US" altLang="zh-TW" sz="3200" b="1" spc="600" dirty="0" smtClean="0">
              <a:solidFill>
                <a:srgbClr val="FC5C57"/>
              </a:solidFill>
              <a:latin typeface="Microsoft JhengHei" charset="-120"/>
              <a:ea typeface="Microsoft JhengHei" charset="-120"/>
              <a:cs typeface="Microsoft JhengHei" charset="-120"/>
            </a:endParaRPr>
          </a:p>
          <a:p>
            <a:pPr>
              <a:lnSpc>
                <a:spcPts val="3600"/>
              </a:lnSpc>
              <a:spcAft>
                <a:spcPts val="1800"/>
              </a:spcAft>
            </a:pPr>
            <a:r>
              <a:rPr lang="zh-TW" altLang="en-US" sz="3200" b="1" spc="600" dirty="0" smtClean="0">
                <a:solidFill>
                  <a:srgbClr val="2F7A8E"/>
                </a:solidFill>
                <a:latin typeface="Microsoft JhengHei" charset="-120"/>
                <a:ea typeface="Microsoft JhengHei" charset="-120"/>
                <a:cs typeface="Microsoft JhengHei" charset="-120"/>
              </a:rPr>
              <a:t>包含許多</a:t>
            </a:r>
            <a:r>
              <a:rPr lang="zh-TW" altLang="en-US" sz="3200" b="1" spc="600" dirty="0" smtClean="0">
                <a:solidFill>
                  <a:srgbClr val="FC5C57"/>
                </a:solidFill>
                <a:latin typeface="Microsoft JhengHei" charset="-120"/>
                <a:ea typeface="Microsoft JhengHei" charset="-120"/>
                <a:cs typeface="Microsoft JhengHei" charset="-120"/>
              </a:rPr>
              <a:t>無意義值</a:t>
            </a:r>
            <a:endParaRPr lang="en-US" altLang="zh-TW" sz="3200" b="1" spc="600" dirty="0" smtClean="0">
              <a:solidFill>
                <a:srgbClr val="FC5C57"/>
              </a:solidFill>
              <a:latin typeface="Microsoft JhengHei" charset="-120"/>
              <a:ea typeface="Microsoft JhengHei" charset="-120"/>
              <a:cs typeface="Microsoft JhengHei" charset="-120"/>
            </a:endParaRPr>
          </a:p>
          <a:p>
            <a:pPr>
              <a:lnSpc>
                <a:spcPts val="3600"/>
              </a:lnSpc>
              <a:spcAft>
                <a:spcPts val="1800"/>
              </a:spcAft>
            </a:pPr>
            <a:r>
              <a:rPr lang="zh-TW" altLang="en-US" sz="3200" b="1" spc="600" dirty="0" smtClean="0">
                <a:solidFill>
                  <a:srgbClr val="2F7A8E"/>
                </a:solidFill>
                <a:latin typeface="Microsoft JhengHei" charset="-120"/>
                <a:ea typeface="Microsoft JhengHei" charset="-120"/>
                <a:cs typeface="Microsoft JhengHei" charset="-120"/>
              </a:rPr>
              <a:t>資料內容</a:t>
            </a:r>
            <a:r>
              <a:rPr lang="zh-TW" altLang="en-US" sz="3200" b="1" spc="600" dirty="0" smtClean="0">
                <a:solidFill>
                  <a:srgbClr val="FC5C57"/>
                </a:solidFill>
                <a:latin typeface="Microsoft JhengHei" charset="-120"/>
                <a:ea typeface="Microsoft JhengHei" charset="-120"/>
                <a:cs typeface="Microsoft JhengHei" charset="-120"/>
              </a:rPr>
              <a:t>雜訊處理</a:t>
            </a:r>
            <a:endParaRPr lang="zh-TW" altLang="en-US" sz="3200" b="1" spc="600" dirty="0">
              <a:solidFill>
                <a:srgbClr val="FC5C57"/>
              </a:solidFill>
              <a:latin typeface="Microsoft JhengHei" charset="-120"/>
              <a:ea typeface="Microsoft JhengHei" charset="-120"/>
              <a:cs typeface="Microsoft JhengHei" charset="-120"/>
            </a:endParaRPr>
          </a:p>
        </p:txBody>
      </p:sp>
      <p:grpSp>
        <p:nvGrpSpPr>
          <p:cNvPr id="35" name="群組 34"/>
          <p:cNvGrpSpPr/>
          <p:nvPr/>
        </p:nvGrpSpPr>
        <p:grpSpPr>
          <a:xfrm>
            <a:off x="8273520" y="2454909"/>
            <a:ext cx="1287923" cy="1732682"/>
            <a:chOff x="8273520" y="2454909"/>
            <a:chExt cx="1287923" cy="1732682"/>
          </a:xfrm>
        </p:grpSpPr>
        <p:sp>
          <p:nvSpPr>
            <p:cNvPr id="31" name="圓角矩形 30"/>
            <p:cNvSpPr/>
            <p:nvPr/>
          </p:nvSpPr>
          <p:spPr>
            <a:xfrm>
              <a:off x="8273520" y="2454909"/>
              <a:ext cx="671696" cy="267394"/>
            </a:xfrm>
            <a:prstGeom prst="roundRect">
              <a:avLst/>
            </a:prstGeom>
            <a:noFill/>
            <a:ln w="28575">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9" name="圓角矩形 38"/>
            <p:cNvSpPr/>
            <p:nvPr/>
          </p:nvSpPr>
          <p:spPr>
            <a:xfrm>
              <a:off x="8273520" y="3929267"/>
              <a:ext cx="1287923" cy="258324"/>
            </a:xfrm>
            <a:prstGeom prst="roundRect">
              <a:avLst/>
            </a:prstGeom>
            <a:noFill/>
            <a:ln w="28575">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pic>
        <p:nvPicPr>
          <p:cNvPr id="36" name="圖片 35"/>
          <p:cNvPicPr>
            <a:picLocks noChangeAspect="1"/>
          </p:cNvPicPr>
          <p:nvPr/>
        </p:nvPicPr>
        <p:blipFill>
          <a:blip r:embed="rId6"/>
          <a:stretch>
            <a:fillRect/>
          </a:stretch>
        </p:blipFill>
        <p:spPr>
          <a:xfrm>
            <a:off x="6757563" y="2910740"/>
            <a:ext cx="4951366" cy="707338"/>
          </a:xfrm>
          <a:prstGeom prst="rect">
            <a:avLst/>
          </a:prstGeom>
        </p:spPr>
      </p:pic>
      <p:grpSp>
        <p:nvGrpSpPr>
          <p:cNvPr id="38" name="群組 37"/>
          <p:cNvGrpSpPr/>
          <p:nvPr/>
        </p:nvGrpSpPr>
        <p:grpSpPr>
          <a:xfrm>
            <a:off x="7628192" y="1531944"/>
            <a:ext cx="4294733" cy="1169440"/>
            <a:chOff x="7628192" y="1531944"/>
            <a:chExt cx="4294733" cy="1169440"/>
          </a:xfrm>
        </p:grpSpPr>
        <p:sp>
          <p:nvSpPr>
            <p:cNvPr id="42" name="圓角矩形 41"/>
            <p:cNvSpPr/>
            <p:nvPr/>
          </p:nvSpPr>
          <p:spPr>
            <a:xfrm>
              <a:off x="8194541" y="2464791"/>
              <a:ext cx="3728384" cy="236593"/>
            </a:xfrm>
            <a:prstGeom prst="roundRect">
              <a:avLst/>
            </a:prstGeom>
            <a:noFill/>
            <a:ln w="28575">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7" name="文字方塊 36"/>
            <p:cNvSpPr txBox="1"/>
            <p:nvPr/>
          </p:nvSpPr>
          <p:spPr>
            <a:xfrm>
              <a:off x="7628192" y="1531944"/>
              <a:ext cx="4108208" cy="400110"/>
            </a:xfrm>
            <a:prstGeom prst="rect">
              <a:avLst/>
            </a:prstGeom>
            <a:noFill/>
          </p:spPr>
          <p:txBody>
            <a:bodyPr wrap="square" rtlCol="0">
              <a:spAutoFit/>
            </a:bodyPr>
            <a:lstStyle/>
            <a:p>
              <a:r>
                <a:rPr kumimoji="1" lang="zh-TW" altLang="en-US" sz="2000" b="1" dirty="0" smtClean="0">
                  <a:solidFill>
                    <a:srgbClr val="FC5C57"/>
                  </a:solidFill>
                  <a:latin typeface="Microsoft JhengHei" charset="-120"/>
                  <a:ea typeface="Microsoft JhengHei" charset="-120"/>
                  <a:cs typeface="Microsoft JhengHei" charset="-120"/>
                </a:rPr>
                <a:t>實際上為</a:t>
              </a:r>
              <a:r>
                <a:rPr kumimoji="1" lang="en-US" altLang="zh-TW" sz="2000" b="1" dirty="0">
                  <a:solidFill>
                    <a:srgbClr val="FC5C57"/>
                  </a:solidFill>
                  <a:latin typeface="Microsoft JhengHei" charset="-120"/>
                  <a:ea typeface="Microsoft JhengHei" charset="-120"/>
                  <a:cs typeface="Microsoft JhengHei" charset="-120"/>
                </a:rPr>
                <a:t>TWD97 </a:t>
              </a:r>
              <a:r>
                <a:rPr kumimoji="1" lang="en-US" altLang="zh-TW" sz="2000" b="1" dirty="0" smtClean="0">
                  <a:solidFill>
                    <a:srgbClr val="FC5C57"/>
                  </a:solidFill>
                  <a:latin typeface="Microsoft JhengHei" charset="-120"/>
                  <a:ea typeface="Microsoft JhengHei" charset="-120"/>
                  <a:cs typeface="Microsoft JhengHei" charset="-120"/>
                </a:rPr>
                <a:t>TM2</a:t>
              </a:r>
              <a:r>
                <a:rPr kumimoji="1" lang="zh-TW" altLang="en-US" sz="2000" b="1" dirty="0" smtClean="0">
                  <a:solidFill>
                    <a:srgbClr val="FC5C57"/>
                  </a:solidFill>
                  <a:latin typeface="Microsoft JhengHei" charset="-120"/>
                  <a:ea typeface="Microsoft JhengHei" charset="-120"/>
                  <a:cs typeface="Microsoft JhengHei" charset="-120"/>
                </a:rPr>
                <a:t>台灣格式</a:t>
              </a:r>
              <a:endParaRPr kumimoji="1" lang="zh-TW" altLang="en-US" sz="2000" b="1" dirty="0">
                <a:solidFill>
                  <a:srgbClr val="FC5C57"/>
                </a:solidFill>
                <a:latin typeface="Microsoft JhengHei" charset="-120"/>
                <a:ea typeface="Microsoft JhengHei" charset="-120"/>
                <a:cs typeface="Microsoft JhengHei" charset="-120"/>
              </a:endParaRPr>
            </a:p>
          </p:txBody>
        </p:sp>
      </p:grpSp>
      <p:sp>
        <p:nvSpPr>
          <p:cNvPr id="45" name="圓角矩形 44"/>
          <p:cNvSpPr/>
          <p:nvPr/>
        </p:nvSpPr>
        <p:spPr>
          <a:xfrm>
            <a:off x="8602030" y="2741386"/>
            <a:ext cx="538061" cy="1143480"/>
          </a:xfrm>
          <a:prstGeom prst="roundRect">
            <a:avLst/>
          </a:prstGeom>
          <a:noFill/>
          <a:ln w="28575">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6940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strVal val="#ppt_w*0.70"/>
                                          </p:val>
                                        </p:tav>
                                        <p:tav tm="100000">
                                          <p:val>
                                            <p:strVal val="#ppt_w"/>
                                          </p:val>
                                        </p:tav>
                                      </p:tavLst>
                                    </p:anim>
                                    <p:anim calcmode="lin" valueType="num">
                                      <p:cBhvr>
                                        <p:cTn id="8" dur="500" fill="hold"/>
                                        <p:tgtEl>
                                          <p:spTgt spid="33"/>
                                        </p:tgtEl>
                                        <p:attrNameLst>
                                          <p:attrName>ppt_h</p:attrName>
                                        </p:attrNameLst>
                                      </p:cBhvr>
                                      <p:tavLst>
                                        <p:tav tm="0">
                                          <p:val>
                                            <p:strVal val="#ppt_h"/>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44">
                                            <p:txEl>
                                              <p:pRg st="0" end="0"/>
                                            </p:txEl>
                                          </p:spTgt>
                                        </p:tgtEl>
                                        <p:attrNameLst>
                                          <p:attrName>style.visibility</p:attrName>
                                        </p:attrNameLst>
                                      </p:cBhvr>
                                      <p:to>
                                        <p:strVal val="visible"/>
                                      </p:to>
                                    </p:set>
                                    <p:anim calcmode="lin" valueType="num">
                                      <p:cBhvr additive="base">
                                        <p:cTn id="14"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par>
                                <p:cTn id="32" presetID="2" presetClass="entr" presetSubtype="8" fill="hold" nodeType="withEffect">
                                  <p:stCondLst>
                                    <p:cond delay="0"/>
                                  </p:stCondLst>
                                  <p:childTnLst>
                                    <p:set>
                                      <p:cBhvr>
                                        <p:cTn id="33" dur="1" fill="hold">
                                          <p:stCondLst>
                                            <p:cond delay="0"/>
                                          </p:stCondLst>
                                        </p:cTn>
                                        <p:tgtEl>
                                          <p:spTgt spid="44">
                                            <p:txEl>
                                              <p:pRg st="1" end="1"/>
                                            </p:txEl>
                                          </p:spTgt>
                                        </p:tgtEl>
                                        <p:attrNameLst>
                                          <p:attrName>style.visibility</p:attrName>
                                        </p:attrNameLst>
                                      </p:cBhvr>
                                      <p:to>
                                        <p:strVal val="visible"/>
                                      </p:to>
                                    </p:set>
                                    <p:anim calcmode="lin" valueType="num">
                                      <p:cBhvr additive="base">
                                        <p:cTn id="34" dur="500" fill="hold"/>
                                        <p:tgtEl>
                                          <p:spTgt spid="44">
                                            <p:txEl>
                                              <p:pRg st="1" end="1"/>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44">
                                            <p:txEl>
                                              <p:pRg st="1" end="1"/>
                                            </p:txEl>
                                          </p:spTgt>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38"/>
                                        </p:tgtEl>
                                      </p:cBhvr>
                                    </p:animEffect>
                                    <p:set>
                                      <p:cBhvr>
                                        <p:cTn id="48" dur="1" fill="hold">
                                          <p:stCondLst>
                                            <p:cond delay="499"/>
                                          </p:stCondLst>
                                        </p:cTn>
                                        <p:tgtEl>
                                          <p:spTgt spid="38"/>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34"/>
                                        </p:tgtEl>
                                      </p:cBhvr>
                                    </p:animEffect>
                                    <p:set>
                                      <p:cBhvr>
                                        <p:cTn id="51" dur="1" fill="hold">
                                          <p:stCondLst>
                                            <p:cond delay="499"/>
                                          </p:stCondLst>
                                        </p:cTn>
                                        <p:tgtEl>
                                          <p:spTgt spid="34"/>
                                        </p:tgtEl>
                                        <p:attrNameLst>
                                          <p:attrName>style.visibility</p:attrName>
                                        </p:attrNameLst>
                                      </p:cBhvr>
                                      <p:to>
                                        <p:strVal val="hidden"/>
                                      </p:to>
                                    </p:set>
                                  </p:childTnLst>
                                </p:cTn>
                              </p:par>
                              <p:par>
                                <p:cTn id="52" presetID="2" presetClass="entr" presetSubtype="8" fill="hold" nodeType="withEffect">
                                  <p:stCondLst>
                                    <p:cond delay="0"/>
                                  </p:stCondLst>
                                  <p:childTnLst>
                                    <p:set>
                                      <p:cBhvr>
                                        <p:cTn id="53" dur="1" fill="hold">
                                          <p:stCondLst>
                                            <p:cond delay="0"/>
                                          </p:stCondLst>
                                        </p:cTn>
                                        <p:tgtEl>
                                          <p:spTgt spid="44">
                                            <p:txEl>
                                              <p:pRg st="2" end="2"/>
                                            </p:txEl>
                                          </p:spTgt>
                                        </p:tgtEl>
                                        <p:attrNameLst>
                                          <p:attrName>style.visibility</p:attrName>
                                        </p:attrNameLst>
                                      </p:cBhvr>
                                      <p:to>
                                        <p:strVal val="visible"/>
                                      </p:to>
                                    </p:set>
                                    <p:anim calcmode="lin" valueType="num">
                                      <p:cBhvr additive="base">
                                        <p:cTn id="54" dur="500" fill="hold"/>
                                        <p:tgtEl>
                                          <p:spTgt spid="44">
                                            <p:txEl>
                                              <p:pRg st="2" end="2"/>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44">
                                            <p:txEl>
                                              <p:pRg st="2" end="2"/>
                                            </p:txEl>
                                          </p:spTgt>
                                        </p:tgtEl>
                                        <p:attrNameLst>
                                          <p:attrName>ppt_y</p:attrName>
                                        </p:attrNameLst>
                                      </p:cBhvr>
                                      <p:tavLst>
                                        <p:tav tm="0">
                                          <p:val>
                                            <p:strVal val="#ppt_y"/>
                                          </p:val>
                                        </p:tav>
                                        <p:tav tm="100000">
                                          <p:val>
                                            <p:strVal val="#ppt_y"/>
                                          </p:val>
                                        </p:tav>
                                      </p:tavLst>
                                    </p:anim>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6"/>
                                        </p:tgtEl>
                                      </p:cBhvr>
                                    </p:animEffect>
                                    <p:set>
                                      <p:cBhvr>
                                        <p:cTn id="64" dur="1" fill="hold">
                                          <p:stCondLst>
                                            <p:cond delay="499"/>
                                          </p:stCondLst>
                                        </p:cTn>
                                        <p:tgtEl>
                                          <p:spTgt spid="36"/>
                                        </p:tgtEl>
                                        <p:attrNameLst>
                                          <p:attrName>style.visibility</p:attrName>
                                        </p:attrNameLst>
                                      </p:cBhvr>
                                      <p:to>
                                        <p:strVal val="hidden"/>
                                      </p:to>
                                    </p:set>
                                  </p:childTnLst>
                                </p:cTn>
                              </p:par>
                              <p:par>
                                <p:cTn id="65" presetID="2" presetClass="entr" presetSubtype="8" fill="hold" nodeType="withEffect">
                                  <p:stCondLst>
                                    <p:cond delay="0"/>
                                  </p:stCondLst>
                                  <p:childTnLst>
                                    <p:set>
                                      <p:cBhvr>
                                        <p:cTn id="66" dur="1" fill="hold">
                                          <p:stCondLst>
                                            <p:cond delay="0"/>
                                          </p:stCondLst>
                                        </p:cTn>
                                        <p:tgtEl>
                                          <p:spTgt spid="44">
                                            <p:txEl>
                                              <p:pRg st="3" end="3"/>
                                            </p:txEl>
                                          </p:spTgt>
                                        </p:tgtEl>
                                        <p:attrNameLst>
                                          <p:attrName>style.visibility</p:attrName>
                                        </p:attrNameLst>
                                      </p:cBhvr>
                                      <p:to>
                                        <p:strVal val="visible"/>
                                      </p:to>
                                    </p:set>
                                    <p:anim calcmode="lin" valueType="num">
                                      <p:cBhvr additive="base">
                                        <p:cTn id="67" dur="500" fill="hold"/>
                                        <p:tgtEl>
                                          <p:spTgt spid="44">
                                            <p:txEl>
                                              <p:pRg st="3" end="3"/>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4">
                                            <p:txEl>
                                              <p:pRg st="3" end="3"/>
                                            </p:txEl>
                                          </p:spTgt>
                                        </p:tgtEl>
                                        <p:attrNameLst>
                                          <p:attrName>ppt_y</p:attrName>
                                        </p:attrNameLst>
                                      </p:cBhvr>
                                      <p:tavLst>
                                        <p:tav tm="0">
                                          <p:val>
                                            <p:strVal val="#ppt_y"/>
                                          </p:val>
                                        </p:tav>
                                        <p:tav tm="100000">
                                          <p:val>
                                            <p:strVal val="#ppt_y"/>
                                          </p:val>
                                        </p:tav>
                                      </p:tavLst>
                                    </p:anim>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500"/>
                                        <p:tgtEl>
                                          <p:spTgt spid="43"/>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left)">
                                      <p:cBhvr>
                                        <p:cTn id="7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2442</TotalTime>
  <Words>906</Words>
  <Application>Microsoft Macintosh PowerPoint</Application>
  <PresentationFormat>寬螢幕</PresentationFormat>
  <Paragraphs>150</Paragraphs>
  <Slides>14</Slides>
  <Notes>13</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14</vt:i4>
      </vt:variant>
    </vt:vector>
  </HeadingPairs>
  <TitlesOfParts>
    <vt:vector size="23" baseType="lpstr">
      <vt:lpstr>Calibri</vt:lpstr>
      <vt:lpstr>Calibri Light</vt:lpstr>
      <vt:lpstr>Microsoft JhengHei</vt:lpstr>
      <vt:lpstr>Wingdings</vt:lpstr>
      <vt:lpstr>宋体</vt:lpstr>
      <vt:lpstr>微軟正黑體</vt:lpstr>
      <vt:lpstr>新細明體</vt:lpstr>
      <vt:lpstr>Arial</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Microsoft Office 使用者</cp:lastModifiedBy>
  <cp:revision>929</cp:revision>
  <dcterms:created xsi:type="dcterms:W3CDTF">2017-05-25T05:39:28Z</dcterms:created>
  <dcterms:modified xsi:type="dcterms:W3CDTF">2017-11-25T07:06:10Z</dcterms:modified>
</cp:coreProperties>
</file>