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3"/>
  </p:notesMasterIdLst>
  <p:handoutMasterIdLst>
    <p:handoutMasterId r:id="rId64"/>
  </p:handoutMasterIdLst>
  <p:sldIdLst>
    <p:sldId id="270" r:id="rId5"/>
    <p:sldId id="396" r:id="rId6"/>
    <p:sldId id="397" r:id="rId7"/>
    <p:sldId id="398" r:id="rId8"/>
    <p:sldId id="399" r:id="rId9"/>
    <p:sldId id="400" r:id="rId10"/>
    <p:sldId id="401" r:id="rId11"/>
    <p:sldId id="403" r:id="rId12"/>
    <p:sldId id="402" r:id="rId13"/>
    <p:sldId id="375" r:id="rId14"/>
    <p:sldId id="345" r:id="rId15"/>
    <p:sldId id="351" r:id="rId16"/>
    <p:sldId id="353" r:id="rId17"/>
    <p:sldId id="354" r:id="rId18"/>
    <p:sldId id="355" r:id="rId19"/>
    <p:sldId id="356" r:id="rId20"/>
    <p:sldId id="346" r:id="rId21"/>
    <p:sldId id="347" r:id="rId22"/>
    <p:sldId id="348" r:id="rId23"/>
    <p:sldId id="349" r:id="rId24"/>
    <p:sldId id="350" r:id="rId25"/>
    <p:sldId id="357" r:id="rId26"/>
    <p:sldId id="358" r:id="rId27"/>
    <p:sldId id="360" r:id="rId28"/>
    <p:sldId id="359" r:id="rId29"/>
    <p:sldId id="361" r:id="rId30"/>
    <p:sldId id="376" r:id="rId31"/>
    <p:sldId id="363" r:id="rId32"/>
    <p:sldId id="374" r:id="rId33"/>
    <p:sldId id="418" r:id="rId34"/>
    <p:sldId id="419" r:id="rId35"/>
    <p:sldId id="377" r:id="rId36"/>
    <p:sldId id="379" r:id="rId37"/>
    <p:sldId id="404" r:id="rId38"/>
    <p:sldId id="405" r:id="rId39"/>
    <p:sldId id="406" r:id="rId40"/>
    <p:sldId id="407" r:id="rId41"/>
    <p:sldId id="408" r:id="rId42"/>
    <p:sldId id="409" r:id="rId43"/>
    <p:sldId id="410" r:id="rId44"/>
    <p:sldId id="411" r:id="rId45"/>
    <p:sldId id="412" r:id="rId46"/>
    <p:sldId id="413" r:id="rId47"/>
    <p:sldId id="414" r:id="rId48"/>
    <p:sldId id="415" r:id="rId49"/>
    <p:sldId id="416" r:id="rId50"/>
    <p:sldId id="417" r:id="rId51"/>
    <p:sldId id="378" r:id="rId52"/>
    <p:sldId id="362" r:id="rId53"/>
    <p:sldId id="367" r:id="rId54"/>
    <p:sldId id="364" r:id="rId55"/>
    <p:sldId id="365" r:id="rId56"/>
    <p:sldId id="368" r:id="rId57"/>
    <p:sldId id="369" r:id="rId58"/>
    <p:sldId id="370" r:id="rId59"/>
    <p:sldId id="371" r:id="rId60"/>
    <p:sldId id="372" r:id="rId61"/>
    <p:sldId id="373" r:id="rId6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</p14:sldIdLst>
        </p14:section>
        <p14:section name="Solution" id="{9F0F1508-040C-4CC3-9192-D2AC7A63A536}">
          <p14:sldIdLst>
            <p14:sldId id="396"/>
            <p14:sldId id="397"/>
            <p14:sldId id="398"/>
            <p14:sldId id="399"/>
            <p14:sldId id="400"/>
            <p14:sldId id="401"/>
            <p14:sldId id="403"/>
            <p14:sldId id="402"/>
            <p14:sldId id="375"/>
            <p14:sldId id="345"/>
            <p14:sldId id="351"/>
            <p14:sldId id="353"/>
            <p14:sldId id="354"/>
            <p14:sldId id="355"/>
            <p14:sldId id="356"/>
            <p14:sldId id="346"/>
            <p14:sldId id="347"/>
            <p14:sldId id="348"/>
            <p14:sldId id="349"/>
            <p14:sldId id="350"/>
            <p14:sldId id="357"/>
            <p14:sldId id="358"/>
            <p14:sldId id="360"/>
            <p14:sldId id="359"/>
            <p14:sldId id="361"/>
            <p14:sldId id="376"/>
            <p14:sldId id="363"/>
            <p14:sldId id="374"/>
            <p14:sldId id="418"/>
            <p14:sldId id="419"/>
            <p14:sldId id="377"/>
            <p14:sldId id="379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378"/>
            <p14:sldId id="362"/>
            <p14:sldId id="367"/>
            <p14:sldId id="364"/>
            <p14:sldId id="365"/>
            <p14:sldId id="368"/>
            <p14:sldId id="369"/>
            <p14:sldId id="370"/>
            <p14:sldId id="371"/>
            <p14:sldId id="372"/>
            <p14:sldId id="3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000000"/>
    <a:srgbClr val="1ABC9C"/>
    <a:srgbClr val="FE1359"/>
    <a:srgbClr val="F7F7F7"/>
    <a:srgbClr val="FAF8F9"/>
    <a:srgbClr val="F9E5D7"/>
    <a:srgbClr val="1B1B1B"/>
    <a:srgbClr val="FAFAFA"/>
    <a:srgbClr val="F05C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33" autoAdjust="0"/>
    <p:restoredTop sz="94280" autoAdjust="0"/>
  </p:normalViewPr>
  <p:slideViewPr>
    <p:cSldViewPr snapToGrid="0">
      <p:cViewPr>
        <p:scale>
          <a:sx n="98" d="100"/>
          <a:sy n="98" d="100"/>
        </p:scale>
        <p:origin x="1216" y="856"/>
      </p:cViewPr>
      <p:guideLst>
        <p:guide orient="horz" pos="2137"/>
        <p:guide pos="3817"/>
        <p:guide pos="529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F549AEC-FB90-4081-A1EC-B261810DBD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3BA8E42-C85C-4678-B6D8-FFC1E3DCA1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DC437-37FA-4C33-9CDF-731756265C61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A01999-54FA-45C1-B8F7-FA6EC43BED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3A549E7-C6D4-4F75-A899-318F3BBEE8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539F5-B5E5-452E-9815-E599B26F23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467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72619-461A-4C22-A5F7-D23381161A7C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F3115-9EB2-4C58-8702-862096759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83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066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222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111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418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025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625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753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545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698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095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355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656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1756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5512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8546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0276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9536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2757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5789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24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5675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480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8873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8806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7601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4746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6392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3902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061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5091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1546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4736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950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4070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4687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1457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5631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2430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641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3538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149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8183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1498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918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1010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6380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450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45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995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381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90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cover picture</a:t>
            </a:r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icon to add competitor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icon to add competitor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icon to add competitor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icon to add competitor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icon to add competitor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icon to add competitor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icon to add competitor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icon to add competitor logo</a:t>
            </a:r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Proudly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279119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345185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 dirty="0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 dirty="0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7ADC1-6FC9-463B-95FF-779DD7154547}" type="datetimeFigureOut">
              <a:rPr lang="fr-FR" smtClean="0"/>
              <a:t>23/10/2018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de.visualstudio.com/downloa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terrence.logdown.com/posts/1240896-play-tensorflow-mnist-handwriting-recognition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terrence.logdown.com/posts/1240896-play-tensorflow-mnist-handwriting-recognition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jclian91/article/details/82842337?utm_source=blogxgwz14" TargetMode="Externa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11">
            <a:extLst>
              <a:ext uri="{FF2B5EF4-FFF2-40B4-BE49-F238E27FC236}">
                <a16:creationId xmlns:a16="http://schemas.microsoft.com/office/drawing/2014/main" id="{5648F460-37F9-4DAF-938E-7C50EC5185B3}"/>
              </a:ext>
            </a:extLst>
          </p:cNvPr>
          <p:cNvGrpSpPr/>
          <p:nvPr/>
        </p:nvGrpSpPr>
        <p:grpSpPr>
          <a:xfrm>
            <a:off x="69449" y="-115747"/>
            <a:ext cx="7532015" cy="6858000"/>
            <a:chOff x="2958926" y="-7088"/>
            <a:chExt cx="5702472" cy="5150588"/>
          </a:xfrm>
        </p:grpSpPr>
        <p:sp>
          <p:nvSpPr>
            <p:cNvPr id="23" name="Shape 12">
              <a:extLst>
                <a:ext uri="{FF2B5EF4-FFF2-40B4-BE49-F238E27FC236}">
                  <a16:creationId xmlns:a16="http://schemas.microsoft.com/office/drawing/2014/main" id="{B4551A35-D195-4CFF-B479-F64AE0E8F40C}"/>
                </a:ext>
              </a:extLst>
            </p:cNvPr>
            <p:cNvSpPr/>
            <p:nvPr/>
          </p:nvSpPr>
          <p:spPr>
            <a:xfrm>
              <a:off x="2958926" y="0"/>
              <a:ext cx="566075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13">
              <a:extLst>
                <a:ext uri="{FF2B5EF4-FFF2-40B4-BE49-F238E27FC236}">
                  <a16:creationId xmlns:a16="http://schemas.microsoft.com/office/drawing/2014/main" id="{490A920A-FD67-4264-8D2E-8A79F70DA2AD}"/>
                </a:ext>
              </a:extLst>
            </p:cNvPr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" y="2464623"/>
            <a:ext cx="12192000" cy="17843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800" b="1" spc="600" dirty="0">
                <a:latin typeface="Segoe UI" panose="020B0502040204020203" pitchFamily="34" charset="0"/>
                <a:cs typeface="Segoe UI" panose="020B0502040204020203" pitchFamily="34" charset="0"/>
              </a:rPr>
              <a:t>Python</a:t>
            </a:r>
            <a:r>
              <a:rPr lang="zh-CN" altLang="en-US" sz="4800" b="1" spc="600" dirty="0">
                <a:latin typeface="Segoe UI" panose="020B0502040204020203" pitchFamily="34" charset="0"/>
                <a:cs typeface="Segoe UI" panose="020B0502040204020203" pitchFamily="34" charset="0"/>
              </a:rPr>
              <a:t>與深度學習</a:t>
            </a:r>
            <a:r>
              <a:rPr lang="fr-FR" sz="4800" b="1" spc="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ct val="120000"/>
              </a:lnSpc>
            </a:pPr>
            <a:r>
              <a:rPr lang="zh-CN" altLang="en-US" sz="4800" b="1" spc="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使用</a:t>
            </a:r>
            <a:r>
              <a:rPr lang="en-US" altLang="zh-CN" sz="4800" b="1" spc="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altLang="zh-CN" sz="4800" b="1" spc="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Anaconda </a:t>
            </a:r>
            <a:r>
              <a:rPr lang="zh-CN" altLang="en-US" sz="4800" b="1" spc="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與</a:t>
            </a:r>
            <a:r>
              <a:rPr lang="en-US" altLang="zh-CN" sz="4800" b="1" spc="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TensorFlow</a:t>
            </a:r>
            <a:endParaRPr lang="zh-TW" altLang="en-US" sz="4800" b="1" spc="6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11">
            <a:extLst>
              <a:ext uri="{FF2B5EF4-FFF2-40B4-BE49-F238E27FC236}">
                <a16:creationId xmlns:a16="http://schemas.microsoft.com/office/drawing/2014/main" id="{5648F460-37F9-4DAF-938E-7C50EC5185B3}"/>
              </a:ext>
            </a:extLst>
          </p:cNvPr>
          <p:cNvGrpSpPr/>
          <p:nvPr/>
        </p:nvGrpSpPr>
        <p:grpSpPr>
          <a:xfrm>
            <a:off x="69449" y="-115747"/>
            <a:ext cx="7532015" cy="6858000"/>
            <a:chOff x="2958926" y="-7088"/>
            <a:chExt cx="5702472" cy="5150588"/>
          </a:xfrm>
        </p:grpSpPr>
        <p:sp>
          <p:nvSpPr>
            <p:cNvPr id="23" name="Shape 12">
              <a:extLst>
                <a:ext uri="{FF2B5EF4-FFF2-40B4-BE49-F238E27FC236}">
                  <a16:creationId xmlns:a16="http://schemas.microsoft.com/office/drawing/2014/main" id="{B4551A35-D195-4CFF-B479-F64AE0E8F40C}"/>
                </a:ext>
              </a:extLst>
            </p:cNvPr>
            <p:cNvSpPr/>
            <p:nvPr/>
          </p:nvSpPr>
          <p:spPr>
            <a:xfrm>
              <a:off x="2958926" y="0"/>
              <a:ext cx="566075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13">
              <a:extLst>
                <a:ext uri="{FF2B5EF4-FFF2-40B4-BE49-F238E27FC236}">
                  <a16:creationId xmlns:a16="http://schemas.microsoft.com/office/drawing/2014/main" id="{490A920A-FD67-4264-8D2E-8A79F70DA2AD}"/>
                </a:ext>
              </a:extLst>
            </p:cNvPr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2799580"/>
            <a:ext cx="12192000" cy="101790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5400" b="1" spc="600">
                <a:latin typeface="Segoe UI" panose="020B0502040204020203" pitchFamily="34" charset="0"/>
                <a:cs typeface="Segoe UI" panose="020B0502040204020203" pitchFamily="34" charset="0"/>
              </a:rPr>
              <a:t>環境 </a:t>
            </a:r>
            <a:r>
              <a:rPr lang="zh-CN" altLang="en-US" sz="5400" b="1" spc="6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部署</a:t>
            </a:r>
            <a:endParaRPr lang="zh-TW" altLang="en-US" sz="5400" b="1" spc="60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580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5620"/>
            <a:ext cx="10218058" cy="314675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以下為環境最低需求配置：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作業系統： </a:t>
            </a:r>
            <a:r>
              <a:rPr lang="en-US" altLang="zh-TW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Windows7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以上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記憶體：配置建議為 </a:t>
            </a:r>
            <a:r>
              <a:rPr lang="en-US" altLang="zh-TW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8GB </a:t>
            </a:r>
            <a:r>
              <a:rPr lang="zh-CN" altLang="en-US" sz="2800" dirty="0">
                <a:latin typeface="Segoe UI Light" panose="020B0502040204020203" pitchFamily="34" charset="0"/>
              </a:rPr>
              <a:t>以上</a:t>
            </a:r>
            <a:endParaRPr lang="en-US" altLang="zh-TW" sz="2800" dirty="0">
              <a:latin typeface="Segoe UI Light" panose="020B0502040204020203" pitchFamily="34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顯示卡：獨立顯示卡（若使用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GPU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）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altLang="zh-TW" sz="2800" dirty="0"/>
          </a:p>
          <a:p>
            <a:pPr>
              <a:lnSpc>
                <a:spcPct val="120000"/>
              </a:lnSpc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878678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40B5075-38EA-4CF0-A324-16269F2273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369" b="-728"/>
          <a:stretch/>
        </p:blipFill>
        <p:spPr>
          <a:xfrm>
            <a:off x="0" y="3293295"/>
            <a:ext cx="12192000" cy="3020419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Visual Studio Code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60040"/>
            <a:ext cx="10218058" cy="5623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下載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Visual Studio Code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>
                <a:hlinkClick r:id="rId4"/>
              </a:rPr>
              <a:t>https://code.visualstudio.com/download</a:t>
            </a:r>
            <a:endParaRPr lang="en-US" altLang="zh-TW" sz="2800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EA107608-FB57-4CCC-9444-2FA7C6665991}"/>
              </a:ext>
            </a:extLst>
          </p:cNvPr>
          <p:cNvSpPr/>
          <p:nvPr/>
        </p:nvSpPr>
        <p:spPr>
          <a:xfrm>
            <a:off x="1652816" y="3293295"/>
            <a:ext cx="2962275" cy="2149562"/>
          </a:xfrm>
          <a:prstGeom prst="round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618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Visual Studio Code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8098"/>
            <a:ext cx="10218058" cy="5623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同意授權合約，並開始安裝。</a:t>
            </a:r>
            <a:endParaRPr lang="en-US" altLang="zh-TW" sz="2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5C02D37-DDFE-47DE-A43F-8169C33DA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71" y="2916464"/>
            <a:ext cx="4752975" cy="36861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6F34FA8-FBE7-49E5-AC06-79D404180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16463"/>
            <a:ext cx="4752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43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Visual Studio Code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8097"/>
            <a:ext cx="10218058" cy="5623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安裝位置皆預設，直接下一步。</a:t>
            </a:r>
            <a:endParaRPr lang="en-US" altLang="zh-TW" sz="2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48D99AF-A92C-4A03-A90F-51E4921E4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71" y="2916462"/>
            <a:ext cx="4752975" cy="368617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F7D3F04-6DEF-4E30-A3D6-954FB6550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16461"/>
            <a:ext cx="4752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15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Visual Studio Code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8096"/>
            <a:ext cx="10218058" cy="5623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其他工作建議全部勾選，接著開始進入安裝程序。</a:t>
            </a:r>
            <a:endParaRPr lang="en-US" altLang="zh-TW" sz="2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A4CC2C2-2248-4C0D-95D2-29E66CF39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71" y="2916461"/>
            <a:ext cx="4752975" cy="36861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9273850-A830-407C-93E7-E4B400F2E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16460"/>
            <a:ext cx="4752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49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Visual Studio Code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8096"/>
            <a:ext cx="10218058" cy="5623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等待數分鐘安裝完畢，即可完成。</a:t>
            </a:r>
            <a:endParaRPr lang="en-US" altLang="zh-TW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2FC9F86-4AED-44C1-974B-3F431A010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71" y="2916460"/>
            <a:ext cx="4752975" cy="36861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1CDF46E-ABED-4AEF-B15B-107142EFA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16460"/>
            <a:ext cx="4752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09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Anaconda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39477"/>
            <a:ext cx="10218058" cy="107850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下載 </a:t>
            </a:r>
            <a:r>
              <a:rPr lang="en-US" altLang="zh-TW" sz="2800" dirty="0">
                <a:hlinkClick r:id="rId3"/>
              </a:rPr>
              <a:t>https://www.anaconda.com/download/</a:t>
            </a:r>
            <a:endParaRPr lang="en-US" altLang="zh-TW" sz="2800" dirty="0"/>
          </a:p>
          <a:p>
            <a:pPr>
              <a:lnSpc>
                <a:spcPct val="120000"/>
              </a:lnSpc>
            </a:pPr>
            <a:endParaRPr lang="en-US" altLang="zh-TW" sz="2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E2C1624-69FA-4220-A0A3-B5A2C11D78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825" b="5008"/>
          <a:stretch/>
        </p:blipFill>
        <p:spPr>
          <a:xfrm>
            <a:off x="0" y="2941364"/>
            <a:ext cx="12192000" cy="3916636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EA107608-FB57-4CCC-9444-2FA7C6665991}"/>
              </a:ext>
            </a:extLst>
          </p:cNvPr>
          <p:cNvSpPr/>
          <p:nvPr/>
        </p:nvSpPr>
        <p:spPr>
          <a:xfrm>
            <a:off x="2538187" y="4834873"/>
            <a:ext cx="2962275" cy="1533525"/>
          </a:xfrm>
          <a:prstGeom prst="round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422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Anaconda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8579"/>
            <a:ext cx="10218058" cy="56143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/>
              <a:t>開始安裝，並同意授權。</a:t>
            </a:r>
            <a:endParaRPr lang="en-US" altLang="zh-TW" sz="2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CCEB7E3-3B12-47F6-9C8F-FEDE8A2A7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71" y="2916464"/>
            <a:ext cx="4752975" cy="36957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D3EABAC-0C87-4124-A1A9-413BC8A19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16464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31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Anaconda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8098"/>
            <a:ext cx="10218058" cy="5623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安裝路徑預設，下一步。</a:t>
            </a:r>
            <a:endParaRPr lang="en-US" altLang="zh-TW" sz="2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09DDDE4-1844-440A-A0E2-DCA959FC3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71" y="2916464"/>
            <a:ext cx="4752975" cy="36957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B4C2A57-7BDA-428B-962D-58CB99286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16464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81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11">
            <a:extLst>
              <a:ext uri="{FF2B5EF4-FFF2-40B4-BE49-F238E27FC236}">
                <a16:creationId xmlns:a16="http://schemas.microsoft.com/office/drawing/2014/main" id="{5648F460-37F9-4DAF-938E-7C50EC5185B3}"/>
              </a:ext>
            </a:extLst>
          </p:cNvPr>
          <p:cNvGrpSpPr/>
          <p:nvPr/>
        </p:nvGrpSpPr>
        <p:grpSpPr>
          <a:xfrm>
            <a:off x="69449" y="-115747"/>
            <a:ext cx="7532015" cy="6858000"/>
            <a:chOff x="2958926" y="-7088"/>
            <a:chExt cx="5702472" cy="5150588"/>
          </a:xfrm>
        </p:grpSpPr>
        <p:sp>
          <p:nvSpPr>
            <p:cNvPr id="23" name="Shape 12">
              <a:extLst>
                <a:ext uri="{FF2B5EF4-FFF2-40B4-BE49-F238E27FC236}">
                  <a16:creationId xmlns:a16="http://schemas.microsoft.com/office/drawing/2014/main" id="{B4551A35-D195-4CFF-B479-F64AE0E8F40C}"/>
                </a:ext>
              </a:extLst>
            </p:cNvPr>
            <p:cNvSpPr/>
            <p:nvPr/>
          </p:nvSpPr>
          <p:spPr>
            <a:xfrm>
              <a:off x="2958926" y="0"/>
              <a:ext cx="566075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13">
              <a:extLst>
                <a:ext uri="{FF2B5EF4-FFF2-40B4-BE49-F238E27FC236}">
                  <a16:creationId xmlns:a16="http://schemas.microsoft.com/office/drawing/2014/main" id="{490A920A-FD67-4264-8D2E-8A79F70DA2AD}"/>
                </a:ext>
              </a:extLst>
            </p:cNvPr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2799580"/>
            <a:ext cx="12192000" cy="101790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5400" b="1" spc="600" dirty="0">
                <a:latin typeface="Segoe UI" panose="020B0502040204020203" pitchFamily="34" charset="0"/>
                <a:cs typeface="Segoe UI" panose="020B0502040204020203" pitchFamily="34" charset="0"/>
              </a:rPr>
              <a:t>深度</a:t>
            </a:r>
            <a:r>
              <a:rPr lang="en-US" altLang="zh-CN" sz="5400" b="1" spc="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zh-CN" altLang="en-US" sz="5400" b="1" spc="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學習</a:t>
            </a:r>
            <a:endParaRPr lang="zh-TW" altLang="en-US" sz="5400" b="1" spc="6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768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Anaconda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8098"/>
            <a:ext cx="10218058" cy="5623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勾選「</a:t>
            </a:r>
            <a:r>
              <a:rPr lang="en-US" altLang="zh-TW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 Anaconda to my PATH environment variable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」。</a:t>
            </a:r>
            <a:endParaRPr lang="en-US" altLang="zh-TW" sz="2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84FD705-9257-4ED2-99B6-E67FE163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71" y="2916464"/>
            <a:ext cx="4752975" cy="36957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82FB499-58A2-433A-89DE-006456A4F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16464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23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Anaconda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8098"/>
            <a:ext cx="10218058" cy="5623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跳過「</a:t>
            </a:r>
            <a:r>
              <a:rPr lang="en-US" altLang="zh-TW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Install Microsoft VSCode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」安裝，接著安裝完畢。</a:t>
            </a:r>
            <a:endParaRPr lang="en-US" altLang="zh-TW" sz="2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E2EBAAD-48A2-473D-848B-8FB924D58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71" y="2916464"/>
            <a:ext cx="4752975" cy="36957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6466635-1B15-4219-87A8-CB3515AF0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16464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33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建立容器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E93D74B-B6FB-42DE-BCB8-56383E3956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11" r="1234"/>
          <a:stretch/>
        </p:blipFill>
        <p:spPr>
          <a:xfrm>
            <a:off x="6356733" y="3095932"/>
            <a:ext cx="5100810" cy="375384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2EB03FC-E7E6-411C-96B3-0C1CBA2F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690" y="3114598"/>
            <a:ext cx="2071348" cy="283762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23D30C9-3280-4461-A01F-040BB81F7EE4}"/>
              </a:ext>
            </a:extLst>
          </p:cNvPr>
          <p:cNvSpPr txBox="1"/>
          <p:nvPr/>
        </p:nvSpPr>
        <p:spPr>
          <a:xfrm>
            <a:off x="986971" y="1858098"/>
            <a:ext cx="10218058" cy="10794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啟動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Anaconda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 後選擇「</a:t>
            </a:r>
            <a:r>
              <a:rPr lang="en-US" altLang="zh-TW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Environments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」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「</a:t>
            </a:r>
            <a:r>
              <a:rPr lang="en-US" altLang="zh-TW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」容器。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Name 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任意命名，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 請選擇「</a:t>
            </a:r>
            <a:r>
              <a:rPr lang="en-US" altLang="zh-TW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3.5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 」版本。</a:t>
            </a:r>
            <a:endParaRPr lang="en-US" altLang="zh-TW" sz="2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5E043C2-E472-4701-BE4C-270470851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971" y="3114598"/>
            <a:ext cx="28670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45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建立容器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23D30C9-3280-4461-A01F-040BB81F7EE4}"/>
              </a:ext>
            </a:extLst>
          </p:cNvPr>
          <p:cNvSpPr txBox="1"/>
          <p:nvPr/>
        </p:nvSpPr>
        <p:spPr>
          <a:xfrm>
            <a:off x="986971" y="1858098"/>
            <a:ext cx="10218058" cy="5623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安裝完畢後，清單列表可看到剛剛建立的容器「</a:t>
            </a:r>
            <a:r>
              <a:rPr lang="en-US" altLang="zh-TW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」。</a:t>
            </a:r>
            <a:endParaRPr lang="en-US" altLang="zh-TW" sz="2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A2CAE8C-9223-449F-AA2A-6D24BE0622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33281"/>
          <a:stretch/>
        </p:blipFill>
        <p:spPr>
          <a:xfrm>
            <a:off x="0" y="2522990"/>
            <a:ext cx="12192000" cy="433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60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建立容器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23D30C9-3280-4461-A01F-040BB81F7EE4}"/>
              </a:ext>
            </a:extLst>
          </p:cNvPr>
          <p:cNvSpPr txBox="1"/>
          <p:nvPr/>
        </p:nvSpPr>
        <p:spPr>
          <a:xfrm>
            <a:off x="986971" y="1858098"/>
            <a:ext cx="10218058" cy="5623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點選「</a:t>
            </a:r>
            <a:r>
              <a:rPr lang="en-US" altLang="zh-TW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」，選擇「</a:t>
            </a:r>
            <a:r>
              <a:rPr lang="en-US" altLang="zh-TW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Open Terminal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」，就可以進入該環境。</a:t>
            </a:r>
            <a:endParaRPr lang="en-US" altLang="zh-TW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634A031-3E59-4124-A466-E3D0B6E3CF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758"/>
          <a:stretch/>
        </p:blipFill>
        <p:spPr>
          <a:xfrm>
            <a:off x="0" y="2522990"/>
            <a:ext cx="12192000" cy="433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03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套件安裝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23D30C9-3280-4461-A01F-040BB81F7EE4}"/>
              </a:ext>
            </a:extLst>
          </p:cNvPr>
          <p:cNvSpPr txBox="1"/>
          <p:nvPr/>
        </p:nvSpPr>
        <p:spPr>
          <a:xfrm>
            <a:off x="986971" y="1858098"/>
            <a:ext cx="10218058" cy="108933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rgbClr val="FF0000"/>
                </a:solidFill>
              </a:rPr>
              <a:t>pip</a:t>
            </a:r>
            <a:r>
              <a:rPr lang="en-US" altLang="zh-TW" sz="2800" dirty="0"/>
              <a:t> </a:t>
            </a:r>
            <a:r>
              <a:rPr lang="zh-TW" altLang="en-US" sz="2800" dirty="0"/>
              <a:t>是一個安裝和管理 </a:t>
            </a:r>
            <a:r>
              <a:rPr lang="en-US" altLang="zh-TW" sz="2800" dirty="0"/>
              <a:t>Python </a:t>
            </a:r>
            <a:r>
              <a:rPr lang="zh-TW" altLang="en-US" sz="2800" dirty="0"/>
              <a:t>函式庫的工具，</a:t>
            </a:r>
            <a:r>
              <a:rPr lang="en-US" altLang="zh-TW" sz="2800" dirty="0">
                <a:solidFill>
                  <a:srgbClr val="FF0000"/>
                </a:solidFill>
              </a:rPr>
              <a:t>Anaconda</a:t>
            </a:r>
            <a:r>
              <a:rPr lang="zh-TW" altLang="en-US" sz="2800" dirty="0"/>
              <a:t> 預設已經安裝好 </a:t>
            </a:r>
            <a:r>
              <a:rPr lang="en-US" altLang="zh-TW" sz="2800" dirty="0">
                <a:solidFill>
                  <a:srgbClr val="FF0000"/>
                </a:solidFill>
              </a:rPr>
              <a:t>pip</a:t>
            </a:r>
            <a:r>
              <a:rPr lang="zh-TW" altLang="en-US" sz="2800" dirty="0"/>
              <a:t>，我們利用 </a:t>
            </a:r>
            <a:r>
              <a:rPr lang="en-US" altLang="zh-TW" sz="2800" dirty="0">
                <a:solidFill>
                  <a:srgbClr val="FF0000"/>
                </a:solidFill>
              </a:rPr>
              <a:t>pip install –upgrade </a:t>
            </a:r>
            <a:r>
              <a:rPr lang="zh-TW" altLang="en-US" sz="2800" dirty="0"/>
              <a:t>更新至最新版。</a:t>
            </a:r>
          </a:p>
        </p:txBody>
      </p:sp>
      <p:pic>
        <p:nvPicPr>
          <p:cNvPr id="1026" name="Picture 2" descr="ç¸éåç">
            <a:extLst>
              <a:ext uri="{FF2B5EF4-FFF2-40B4-BE49-F238E27FC236}">
                <a16:creationId xmlns:a16="http://schemas.microsoft.com/office/drawing/2014/main" id="{E248DBDA-55FA-471F-950D-38B15D2B8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3" y="3325315"/>
            <a:ext cx="3369126" cy="252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0891DC3-CA49-1D49-8C2E-5E64E962B229}"/>
              </a:ext>
            </a:extLst>
          </p:cNvPr>
          <p:cNvSpPr txBox="1"/>
          <p:nvPr/>
        </p:nvSpPr>
        <p:spPr>
          <a:xfrm>
            <a:off x="986971" y="3325315"/>
            <a:ext cx="6388345" cy="2643159"/>
          </a:xfrm>
          <a:prstGeom prst="rect">
            <a:avLst/>
          </a:prstGeom>
          <a:solidFill>
            <a:srgbClr val="2B2B2B"/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TW" altLang="en-US" sz="2800" dirty="0">
                <a:solidFill>
                  <a:schemeClr val="bg1"/>
                </a:solidFill>
              </a:rPr>
              <a:t>更新 </a:t>
            </a:r>
            <a:r>
              <a:rPr lang="en-US" altLang="zh-TW" sz="2800" dirty="0">
                <a:solidFill>
                  <a:schemeClr val="bg1"/>
                </a:solidFill>
              </a:rPr>
              <a:t>pip</a:t>
            </a:r>
            <a:r>
              <a:rPr lang="zh-TW" altLang="en-US" sz="2800" dirty="0">
                <a:solidFill>
                  <a:schemeClr val="bg1"/>
                </a:solidFill>
              </a:rPr>
              <a:t> 套件管理器版本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sv-SE" altLang="zh-TW" sz="2800" dirty="0">
                <a:solidFill>
                  <a:schemeClr val="bg1"/>
                </a:solidFill>
              </a:rPr>
              <a:t>python -m pip install --upgrade pip</a:t>
            </a:r>
          </a:p>
          <a:p>
            <a:pPr>
              <a:lnSpc>
                <a:spcPct val="120000"/>
              </a:lnSpc>
            </a:pPr>
            <a:endParaRPr lang="sv-SE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sv-SE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sv-SE" altLang="zh-TW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680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套件安裝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23D30C9-3280-4461-A01F-040BB81F7EE4}"/>
              </a:ext>
            </a:extLst>
          </p:cNvPr>
          <p:cNvSpPr txBox="1"/>
          <p:nvPr/>
        </p:nvSpPr>
        <p:spPr>
          <a:xfrm>
            <a:off x="986971" y="4369525"/>
            <a:ext cx="10218058" cy="2112630"/>
          </a:xfrm>
          <a:prstGeom prst="rect">
            <a:avLst/>
          </a:prstGeom>
          <a:solidFill>
            <a:srgbClr val="2B2B2B"/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TW" altLang="en-US" sz="2800" dirty="0">
                <a:solidFill>
                  <a:schemeClr val="bg1"/>
                </a:solidFill>
              </a:rPr>
              <a:t>安裝 </a:t>
            </a:r>
            <a:r>
              <a:rPr lang="en-US" altLang="zh-TW" sz="2800" dirty="0">
                <a:solidFill>
                  <a:schemeClr val="bg1"/>
                </a:solidFill>
              </a:rPr>
              <a:t>tensorflow</a:t>
            </a:r>
          </a:p>
          <a:p>
            <a:pPr marL="0" lvl="1">
              <a:lnSpc>
                <a:spcPct val="120000"/>
              </a:lnSpc>
            </a:pPr>
            <a:r>
              <a:rPr lang="sv-SE" altLang="zh-TW" sz="2800" dirty="0">
                <a:solidFill>
                  <a:schemeClr val="bg1"/>
                </a:solidFill>
              </a:rPr>
              <a:t>pip install tensorflow</a:t>
            </a:r>
            <a:r>
              <a:rPr lang="zh-TW" altLang="en-US" sz="2800" dirty="0">
                <a:solidFill>
                  <a:schemeClr val="bg1"/>
                </a:solidFill>
              </a:rPr>
              <a:t>  </a:t>
            </a:r>
            <a:r>
              <a:rPr lang="en-US" altLang="zh-TW" sz="2800" dirty="0">
                <a:solidFill>
                  <a:schemeClr val="bg1"/>
                </a:solidFill>
              </a:rPr>
              <a:t>#</a:t>
            </a:r>
            <a:r>
              <a:rPr lang="zh-TW" altLang="en-US" sz="2800" dirty="0">
                <a:solidFill>
                  <a:schemeClr val="bg1"/>
                </a:solidFill>
              </a:rPr>
              <a:t> 使用</a:t>
            </a:r>
            <a:r>
              <a:rPr lang="en-US" altLang="zh-TW" sz="2800" dirty="0">
                <a:solidFill>
                  <a:schemeClr val="bg1"/>
                </a:solidFill>
              </a:rPr>
              <a:t>CPU</a:t>
            </a:r>
          </a:p>
          <a:p>
            <a:pPr marL="0" lvl="1">
              <a:lnSpc>
                <a:spcPct val="120000"/>
              </a:lnSpc>
            </a:pPr>
            <a:r>
              <a:rPr lang="sv-SE" altLang="zh-TW" sz="2800" dirty="0">
                <a:solidFill>
                  <a:schemeClr val="bg1"/>
                </a:solidFill>
              </a:rPr>
              <a:t>pip install tensorflow-gpu </a:t>
            </a:r>
            <a:r>
              <a:rPr lang="zh-TW" altLang="en-US" sz="2800" dirty="0">
                <a:solidFill>
                  <a:schemeClr val="bg1"/>
                </a:solidFill>
              </a:rPr>
              <a:t> </a:t>
            </a:r>
            <a:r>
              <a:rPr lang="sv-SE" altLang="zh-TW" sz="2800" dirty="0">
                <a:solidFill>
                  <a:schemeClr val="bg1"/>
                </a:solidFill>
              </a:rPr>
              <a:t>#</a:t>
            </a:r>
            <a:r>
              <a:rPr lang="zh-TW" altLang="en-US" sz="2800" dirty="0">
                <a:solidFill>
                  <a:schemeClr val="bg1"/>
                </a:solidFill>
              </a:rPr>
              <a:t> 使用</a:t>
            </a:r>
            <a:r>
              <a:rPr lang="sv-SE" altLang="zh-TW" sz="2800" dirty="0">
                <a:solidFill>
                  <a:schemeClr val="bg1"/>
                </a:solidFill>
              </a:rPr>
              <a:t>GPU</a:t>
            </a:r>
          </a:p>
          <a:p>
            <a:pPr lvl="1">
              <a:lnSpc>
                <a:spcPct val="120000"/>
              </a:lnSpc>
            </a:pPr>
            <a:endParaRPr lang="sv-SE" altLang="zh-TW" sz="2800" dirty="0"/>
          </a:p>
        </p:txBody>
      </p:sp>
      <p:pic>
        <p:nvPicPr>
          <p:cNvPr id="2052" name="Picture 4" descr="ç¸éåç">
            <a:extLst>
              <a:ext uri="{FF2B5EF4-FFF2-40B4-BE49-F238E27FC236}">
                <a16:creationId xmlns:a16="http://schemas.microsoft.com/office/drawing/2014/main" id="{FFCD0CF2-A019-4B41-BC3B-7EF862E5B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71" y="1760928"/>
            <a:ext cx="2651249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3755571" y="1809513"/>
            <a:ext cx="7449458" cy="159652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rgbClr val="FF0000"/>
                </a:solidFill>
              </a:rPr>
              <a:t>TensorFlow</a:t>
            </a:r>
            <a:r>
              <a:rPr lang="en-US" altLang="zh-TW" sz="2800" dirty="0"/>
              <a:t> </a:t>
            </a:r>
            <a:r>
              <a:rPr lang="zh-TW" altLang="en-US" sz="2800" dirty="0"/>
              <a:t>是 </a:t>
            </a:r>
            <a:r>
              <a:rPr lang="en-US" altLang="zh-TW" sz="2800" dirty="0"/>
              <a:t>Google </a:t>
            </a:r>
            <a:r>
              <a:rPr lang="zh-TW" altLang="en-US" sz="2800" dirty="0"/>
              <a:t>開源用於神經網路的函式庫，該函式庫大幅降低了深度學習的開發成本與學習難度。</a:t>
            </a:r>
            <a:endParaRPr lang="sv-SE" altLang="zh-TW" sz="2800" dirty="0"/>
          </a:p>
        </p:txBody>
      </p:sp>
    </p:spTree>
    <p:extLst>
      <p:ext uri="{BB962C8B-B14F-4D97-AF65-F5344CB8AC3E}">
        <p14:creationId xmlns:p14="http://schemas.microsoft.com/office/powerpoint/2010/main" val="4116387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11">
            <a:extLst>
              <a:ext uri="{FF2B5EF4-FFF2-40B4-BE49-F238E27FC236}">
                <a16:creationId xmlns:a16="http://schemas.microsoft.com/office/drawing/2014/main" id="{5648F460-37F9-4DAF-938E-7C50EC5185B3}"/>
              </a:ext>
            </a:extLst>
          </p:cNvPr>
          <p:cNvGrpSpPr/>
          <p:nvPr/>
        </p:nvGrpSpPr>
        <p:grpSpPr>
          <a:xfrm>
            <a:off x="69449" y="-115747"/>
            <a:ext cx="7532015" cy="6858000"/>
            <a:chOff x="2958926" y="-7088"/>
            <a:chExt cx="5702472" cy="5150588"/>
          </a:xfrm>
        </p:grpSpPr>
        <p:sp>
          <p:nvSpPr>
            <p:cNvPr id="23" name="Shape 12">
              <a:extLst>
                <a:ext uri="{FF2B5EF4-FFF2-40B4-BE49-F238E27FC236}">
                  <a16:creationId xmlns:a16="http://schemas.microsoft.com/office/drawing/2014/main" id="{B4551A35-D195-4CFF-B479-F64AE0E8F40C}"/>
                </a:ext>
              </a:extLst>
            </p:cNvPr>
            <p:cNvSpPr/>
            <p:nvPr/>
          </p:nvSpPr>
          <p:spPr>
            <a:xfrm>
              <a:off x="2958926" y="0"/>
              <a:ext cx="566075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13">
              <a:extLst>
                <a:ext uri="{FF2B5EF4-FFF2-40B4-BE49-F238E27FC236}">
                  <a16:creationId xmlns:a16="http://schemas.microsoft.com/office/drawing/2014/main" id="{490A920A-FD67-4264-8D2E-8A79F70DA2AD}"/>
                </a:ext>
              </a:extLst>
            </p:cNvPr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2799580"/>
            <a:ext cx="12192000" cy="101790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5400" b="1" spc="600" dirty="0">
                <a:latin typeface="Segoe UI" panose="020B0502040204020203" pitchFamily="34" charset="0"/>
                <a:cs typeface="Segoe UI" panose="020B0502040204020203" pitchFamily="34" charset="0"/>
              </a:rPr>
              <a:t>範例 </a:t>
            </a:r>
            <a:r>
              <a:rPr lang="zh-CN" altLang="en-US" sz="5400" b="1" spc="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說明</a:t>
            </a:r>
            <a:endParaRPr lang="zh-TW" altLang="en-US" sz="5400" b="1" spc="6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219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範例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說明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986970" y="1722993"/>
            <a:ext cx="10218058" cy="108933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以下程式碼範例將使用</a:t>
            </a:r>
            <a:r>
              <a:rPr lang="zh-TW" altLang="en-US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MNIST</a:t>
            </a:r>
            <a:r>
              <a:rPr lang="en-US" altLang="zh-TW" sz="2800" dirty="0"/>
              <a:t> </a:t>
            </a:r>
            <a:r>
              <a:rPr lang="zh-CN" altLang="en-US" sz="2800" dirty="0"/>
              <a:t>資料集，分別使用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DNN</a:t>
            </a:r>
            <a:r>
              <a:rPr lang="zh-TW" altLang="en-US" sz="2800" dirty="0"/>
              <a:t>、</a:t>
            </a:r>
            <a:r>
              <a:rPr lang="en-US" altLang="zh-TW" sz="2800" dirty="0">
                <a:solidFill>
                  <a:srgbClr val="FF0000"/>
                </a:solidFill>
              </a:rPr>
              <a:t>CNN</a:t>
            </a:r>
            <a:r>
              <a:rPr lang="en-US" altLang="zh-TW" sz="2800" dirty="0"/>
              <a:t> </a:t>
            </a:r>
            <a:r>
              <a:rPr lang="zh-CN" altLang="en-US" sz="2800" dirty="0"/>
              <a:t>與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RNN</a:t>
            </a:r>
            <a:r>
              <a:rPr lang="en-US" altLang="zh-TW" sz="2800" dirty="0"/>
              <a:t> </a:t>
            </a:r>
            <a:r>
              <a:rPr lang="zh-CN" altLang="en-US" sz="2800" dirty="0"/>
              <a:t>建立模型與訓練模，最後檢驗手寫數字辨識準確率</a:t>
            </a:r>
            <a:r>
              <a:rPr lang="zh-TW" altLang="en-US" sz="2800" dirty="0"/>
              <a:t>。</a:t>
            </a:r>
            <a:endParaRPr lang="sv-SE" altLang="zh-TW" sz="28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AEB2F32-D4AD-E945-9B26-667F41372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94700"/>
            <a:ext cx="6814160" cy="27633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507A90B-91CD-3243-84FE-CC2C2CDCAE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157"/>
          <a:stretch/>
        </p:blipFill>
        <p:spPr>
          <a:xfrm>
            <a:off x="6814160" y="4045671"/>
            <a:ext cx="5372828" cy="176348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73F8B621-C11F-2D46-B593-BB5CE591297D}"/>
              </a:ext>
            </a:extLst>
          </p:cNvPr>
          <p:cNvSpPr txBox="1"/>
          <p:nvPr/>
        </p:nvSpPr>
        <p:spPr>
          <a:xfrm>
            <a:off x="0" y="3380014"/>
            <a:ext cx="6935062" cy="709425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TW" altLang="en-US" sz="3600" b="1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1" lang="en-US" altLang="zh-TW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CNN </a:t>
            </a:r>
            <a:r>
              <a:rPr kumimoji="1" lang="zh-CN" altLang="en-US" sz="3600" b="1">
                <a:latin typeface="Segoe UI Light" panose="020B0502040204020203" pitchFamily="34" charset="0"/>
                <a:cs typeface="Segoe UI Light" panose="020B0502040204020203" pitchFamily="34" charset="0"/>
              </a:rPr>
              <a:t>卷積神經網路</a:t>
            </a:r>
            <a:endParaRPr kumimoji="1" lang="zh-TW" altLang="en-US" sz="3600" b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F3821FE-2516-7940-9FD0-F85820D10F76}"/>
              </a:ext>
            </a:extLst>
          </p:cNvPr>
          <p:cNvSpPr txBox="1"/>
          <p:nvPr/>
        </p:nvSpPr>
        <p:spPr>
          <a:xfrm>
            <a:off x="6930050" y="3380013"/>
            <a:ext cx="5261950" cy="709425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TW" altLang="en-US" sz="3600" b="1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1" lang="en-US" altLang="zh-TW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RNN </a:t>
            </a:r>
            <a:r>
              <a:rPr kumimoji="1" lang="zh-CN" altLang="en-US" sz="3600" b="1">
                <a:latin typeface="Segoe UI Light" panose="020B0502040204020203" pitchFamily="34" charset="0"/>
                <a:cs typeface="Segoe UI Light" panose="020B0502040204020203" pitchFamily="34" charset="0"/>
              </a:rPr>
              <a:t>循環神經網路</a:t>
            </a:r>
            <a:endParaRPr kumimoji="1" lang="zh-TW" altLang="en-US" sz="3600" b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B8B4E60-91CD-7A46-9537-CC577B9B85E1}"/>
              </a:ext>
            </a:extLst>
          </p:cNvPr>
          <p:cNvSpPr/>
          <p:nvPr/>
        </p:nvSpPr>
        <p:spPr>
          <a:xfrm>
            <a:off x="6814160" y="5809157"/>
            <a:ext cx="5377840" cy="1048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6961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範例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說明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MNIST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介紹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986970" y="1722993"/>
            <a:ext cx="10218058" cy="160640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rgbClr val="FF0000"/>
                </a:solidFill>
              </a:rPr>
              <a:t>MNIST</a:t>
            </a:r>
            <a:r>
              <a:rPr lang="en-US" altLang="zh-TW" sz="2800" dirty="0"/>
              <a:t> </a:t>
            </a:r>
            <a:r>
              <a:rPr lang="zh-TW" altLang="en-US" sz="2800" dirty="0"/>
              <a:t>是一個入門級的計算機視覺數據集，它包含各種手寫數字圖片，該資料集</a:t>
            </a:r>
            <a:r>
              <a:rPr lang="zh-CN" altLang="en-US" sz="2800" dirty="0"/>
              <a:t>包含</a:t>
            </a:r>
            <a:r>
              <a:rPr lang="zh-TW" altLang="en-US" sz="2800" dirty="0"/>
              <a:t> </a:t>
            </a:r>
            <a:r>
              <a:rPr lang="en-US" altLang="zh-TW" sz="2800" dirty="0"/>
              <a:t>60,000</a:t>
            </a:r>
            <a:r>
              <a:rPr lang="zh-TW" altLang="en-US" sz="2800" dirty="0"/>
              <a:t> 筆訓練資料、</a:t>
            </a:r>
            <a:r>
              <a:rPr lang="en-US" altLang="zh-TW" sz="2800" dirty="0"/>
              <a:t>10,000</a:t>
            </a:r>
            <a:r>
              <a:rPr lang="zh-TW" altLang="en-US" sz="2800" dirty="0"/>
              <a:t> 筆測試資料所組成，每組圖包含了對應數字的標籤，即正確答案。</a:t>
            </a:r>
            <a:endParaRPr lang="sv-SE" altLang="zh-TW" sz="28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BB0616B-F450-B243-9CD3-668166D3E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617" y="3429603"/>
            <a:ext cx="9282763" cy="31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8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學習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5620"/>
            <a:ext cx="10218058" cy="3674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深度學習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（</a:t>
            </a:r>
            <a:r>
              <a:rPr lang="en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deep learning</a:t>
            </a:r>
            <a:r>
              <a:rPr lang="zh-TW" altLang="en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）</a:t>
            </a:r>
            <a:r>
              <a:rPr lang="zh-TW" altLang="en-US" sz="2800" dirty="0"/>
              <a:t>是機器學習中一種基於對資料進行表徵學習的演算法。觀測值（例如一幅圖像）可以使用多種方式來表示，如每個像素強度值的向量，或者更抽象地表示成一系列邊、特定形狀的區域等。而使用某些特定的表示方法更容易從例項中學習任務（例如，臉部辨識或面部表情辨識）。深度學習的好處是用</a:t>
            </a:r>
            <a:r>
              <a:rPr lang="zh-TW" altLang="en-US" sz="2800" dirty="0">
                <a:solidFill>
                  <a:srgbClr val="FF0000"/>
                </a:solidFill>
              </a:rPr>
              <a:t>非監督式</a:t>
            </a:r>
            <a:r>
              <a:rPr lang="zh-TW" altLang="en-US" sz="2800" dirty="0"/>
              <a:t>或</a:t>
            </a:r>
            <a:r>
              <a:rPr lang="zh-TW" altLang="en-US" sz="2800" dirty="0">
                <a:solidFill>
                  <a:srgbClr val="FF0000"/>
                </a:solidFill>
              </a:rPr>
              <a:t>半監督式</a:t>
            </a:r>
            <a:r>
              <a:rPr lang="zh-TW" altLang="en-US" sz="2800" dirty="0"/>
              <a:t>的特徵學習和分層特徵提取高效演算法來替代手工取得特徵。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727116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11">
            <a:extLst>
              <a:ext uri="{FF2B5EF4-FFF2-40B4-BE49-F238E27FC236}">
                <a16:creationId xmlns:a16="http://schemas.microsoft.com/office/drawing/2014/main" id="{5648F460-37F9-4DAF-938E-7C50EC5185B3}"/>
              </a:ext>
            </a:extLst>
          </p:cNvPr>
          <p:cNvGrpSpPr/>
          <p:nvPr/>
        </p:nvGrpSpPr>
        <p:grpSpPr>
          <a:xfrm>
            <a:off x="69449" y="-115747"/>
            <a:ext cx="7532015" cy="6858000"/>
            <a:chOff x="2958926" y="-7088"/>
            <a:chExt cx="5702472" cy="5150588"/>
          </a:xfrm>
        </p:grpSpPr>
        <p:sp>
          <p:nvSpPr>
            <p:cNvPr id="23" name="Shape 12">
              <a:extLst>
                <a:ext uri="{FF2B5EF4-FFF2-40B4-BE49-F238E27FC236}">
                  <a16:creationId xmlns:a16="http://schemas.microsoft.com/office/drawing/2014/main" id="{B4551A35-D195-4CFF-B479-F64AE0E8F40C}"/>
                </a:ext>
              </a:extLst>
            </p:cNvPr>
            <p:cNvSpPr/>
            <p:nvPr/>
          </p:nvSpPr>
          <p:spPr>
            <a:xfrm>
              <a:off x="2958926" y="0"/>
              <a:ext cx="566075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13">
              <a:extLst>
                <a:ext uri="{FF2B5EF4-FFF2-40B4-BE49-F238E27FC236}">
                  <a16:creationId xmlns:a16="http://schemas.microsoft.com/office/drawing/2014/main" id="{490A920A-FD67-4264-8D2E-8A79F70DA2AD}"/>
                </a:ext>
              </a:extLst>
            </p:cNvPr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2799580"/>
            <a:ext cx="12192000" cy="101790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5400" b="1" spc="600" dirty="0">
                <a:latin typeface="Segoe UI" panose="020B0502040204020203" pitchFamily="34" charset="0"/>
                <a:cs typeface="Segoe UI" panose="020B0502040204020203" pitchFamily="34" charset="0"/>
              </a:rPr>
              <a:t>DNN </a:t>
            </a:r>
            <a:r>
              <a:rPr lang="zh-CN" altLang="en-US" sz="5400" b="1" spc="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程式範例</a:t>
            </a:r>
            <a:endParaRPr lang="en-US" altLang="zh-CN" sz="5400" b="1" spc="6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05A39FD-C665-664D-BEA8-45860462A7BF}"/>
              </a:ext>
            </a:extLst>
          </p:cNvPr>
          <p:cNvSpPr txBox="1"/>
          <p:nvPr/>
        </p:nvSpPr>
        <p:spPr>
          <a:xfrm>
            <a:off x="4204610" y="4075528"/>
            <a:ext cx="4089389" cy="43511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Link</a:t>
            </a:r>
            <a:r>
              <a:rPr kumimoji="1"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：</a:t>
            </a:r>
            <a:r>
              <a:rPr kumimoji="1"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玩玩</a:t>
            </a:r>
            <a:r>
              <a:rPr kumimoji="1" lang="en" altLang="zh-TW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tensorflow-mnist</a:t>
            </a:r>
            <a:r>
              <a:rPr kumimoji="1"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手寫辨識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736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3141460"/>
            <a:ext cx="12192000" cy="36772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# </a:t>
            </a:r>
            <a:r>
              <a:rPr lang="zh-CN" altLang="en-US" sz="2800" dirty="0">
                <a:solidFill>
                  <a:schemeClr val="bg1"/>
                </a:solidFill>
              </a:rPr>
              <a:t>引入</a:t>
            </a:r>
            <a:r>
              <a:rPr lang="en-US" altLang="zh-CN" sz="2800" dirty="0">
                <a:solidFill>
                  <a:schemeClr val="bg1"/>
                </a:solidFill>
              </a:rPr>
              <a:t> tensorflow </a:t>
            </a:r>
            <a:r>
              <a:rPr lang="zh-CN" altLang="en-US" sz="2800" dirty="0">
                <a:solidFill>
                  <a:schemeClr val="bg1"/>
                </a:solidFill>
              </a:rPr>
              <a:t>以及</a:t>
            </a:r>
            <a:r>
              <a:rPr lang="zh-TW" altLang="en-US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MNIST </a:t>
            </a:r>
            <a:r>
              <a:rPr lang="zh-TW" altLang="en-US" sz="2800" dirty="0">
                <a:solidFill>
                  <a:schemeClr val="bg1"/>
                </a:solidFill>
              </a:rPr>
              <a:t>資料集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import tensorflow as </a:t>
            </a:r>
            <a:r>
              <a:rPr lang="en-US" altLang="zh-TW" sz="2800" dirty="0" err="1">
                <a:solidFill>
                  <a:schemeClr val="bg1"/>
                </a:solidFill>
              </a:rPr>
              <a:t>tf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 err="1">
                <a:solidFill>
                  <a:schemeClr val="bg1"/>
                </a:solidFill>
              </a:rPr>
              <a:t>mnist</a:t>
            </a:r>
            <a:r>
              <a:rPr lang="en-US" altLang="zh-TW" sz="2800" dirty="0">
                <a:solidFill>
                  <a:schemeClr val="bg1"/>
                </a:solidFill>
              </a:rPr>
              <a:t> = </a:t>
            </a:r>
            <a:r>
              <a:rPr lang="en-US" altLang="zh-TW" sz="2800" dirty="0" err="1">
                <a:solidFill>
                  <a:schemeClr val="bg1"/>
                </a:solidFill>
              </a:rPr>
              <a:t>tf.keras.datasets.mnist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en-US" altLang="zh-TW" sz="2800" dirty="0" err="1">
                <a:solidFill>
                  <a:schemeClr val="bg1"/>
                </a:solidFill>
              </a:rPr>
              <a:t>x_train</a:t>
            </a:r>
            <a:r>
              <a:rPr lang="en-US" altLang="zh-TW" sz="2800" dirty="0">
                <a:solidFill>
                  <a:schemeClr val="bg1"/>
                </a:solidFill>
              </a:rPr>
              <a:t>, </a:t>
            </a:r>
            <a:r>
              <a:rPr lang="en-US" altLang="zh-TW" sz="2800" dirty="0" err="1">
                <a:solidFill>
                  <a:schemeClr val="bg1"/>
                </a:solidFill>
              </a:rPr>
              <a:t>y_train</a:t>
            </a:r>
            <a:r>
              <a:rPr lang="en-US" altLang="zh-TW" sz="2800" dirty="0">
                <a:solidFill>
                  <a:schemeClr val="bg1"/>
                </a:solidFill>
              </a:rPr>
              <a:t>), (</a:t>
            </a:r>
            <a:r>
              <a:rPr lang="en-US" altLang="zh-TW" sz="2800" dirty="0" err="1">
                <a:solidFill>
                  <a:schemeClr val="bg1"/>
                </a:solidFill>
              </a:rPr>
              <a:t>x_test</a:t>
            </a:r>
            <a:r>
              <a:rPr lang="en-US" altLang="zh-TW" sz="2800" dirty="0">
                <a:solidFill>
                  <a:schemeClr val="bg1"/>
                </a:solidFill>
              </a:rPr>
              <a:t>, </a:t>
            </a:r>
            <a:r>
              <a:rPr lang="en-US" altLang="zh-TW" sz="2800" dirty="0" err="1">
                <a:solidFill>
                  <a:schemeClr val="bg1"/>
                </a:solidFill>
              </a:rPr>
              <a:t>y_test</a:t>
            </a:r>
            <a:r>
              <a:rPr lang="en-US" altLang="zh-TW" sz="2800" dirty="0">
                <a:solidFill>
                  <a:schemeClr val="bg1"/>
                </a:solidFill>
              </a:rPr>
              <a:t>) = </a:t>
            </a:r>
            <a:r>
              <a:rPr lang="en-US" altLang="zh-TW" sz="2800" dirty="0" err="1">
                <a:solidFill>
                  <a:schemeClr val="bg1"/>
                </a:solidFill>
              </a:rPr>
              <a:t>mnist.load_data</a:t>
            </a:r>
            <a:r>
              <a:rPr lang="en-US" altLang="zh-TW" sz="28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zh-TW" sz="2800" dirty="0" err="1">
                <a:solidFill>
                  <a:schemeClr val="bg1"/>
                </a:solidFill>
              </a:rPr>
              <a:t>x_train</a:t>
            </a:r>
            <a:r>
              <a:rPr lang="en-US" altLang="zh-TW" sz="2800" dirty="0">
                <a:solidFill>
                  <a:schemeClr val="bg1"/>
                </a:solidFill>
              </a:rPr>
              <a:t>, </a:t>
            </a:r>
            <a:r>
              <a:rPr lang="en-US" altLang="zh-TW" sz="2800" dirty="0" err="1">
                <a:solidFill>
                  <a:schemeClr val="bg1"/>
                </a:solidFill>
              </a:rPr>
              <a:t>x_test</a:t>
            </a:r>
            <a:r>
              <a:rPr lang="en-US" altLang="zh-TW" sz="2800" dirty="0">
                <a:solidFill>
                  <a:schemeClr val="bg1"/>
                </a:solidFill>
              </a:rPr>
              <a:t> = </a:t>
            </a:r>
            <a:r>
              <a:rPr lang="en-US" altLang="zh-TW" sz="2800" dirty="0" err="1">
                <a:solidFill>
                  <a:schemeClr val="bg1"/>
                </a:solidFill>
              </a:rPr>
              <a:t>x_train</a:t>
            </a:r>
            <a:r>
              <a:rPr lang="en-US" altLang="zh-TW" sz="2800" dirty="0">
                <a:solidFill>
                  <a:schemeClr val="bg1"/>
                </a:solidFill>
              </a:rPr>
              <a:t> / 255.0, </a:t>
            </a:r>
            <a:r>
              <a:rPr lang="en-US" altLang="zh-TW" sz="2800" dirty="0" err="1">
                <a:solidFill>
                  <a:schemeClr val="bg1"/>
                </a:solidFill>
              </a:rPr>
              <a:t>x_test</a:t>
            </a:r>
            <a:r>
              <a:rPr lang="en-US" altLang="zh-TW" sz="2800" dirty="0">
                <a:solidFill>
                  <a:schemeClr val="bg1"/>
                </a:solidFill>
              </a:rPr>
              <a:t> / 255.0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108933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利用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import</a:t>
            </a:r>
            <a:r>
              <a:rPr lang="en-US" altLang="zh-TW" sz="2800" dirty="0"/>
              <a:t> </a:t>
            </a:r>
            <a:r>
              <a:rPr lang="zh-CN" altLang="en-US" sz="2800" dirty="0"/>
              <a:t>引入模組。本範例使用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MNIST</a:t>
            </a:r>
            <a:r>
              <a:rPr lang="zh-TW" altLang="en-US" sz="2800" dirty="0"/>
              <a:t> 資料集，作為基本範例，進行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DNN</a:t>
            </a:r>
            <a:r>
              <a:rPr lang="en-US" altLang="zh-TW" sz="2800" dirty="0"/>
              <a:t> </a:t>
            </a:r>
            <a:r>
              <a:rPr lang="zh-CN" altLang="en-US" sz="2800" dirty="0"/>
              <a:t>的文字辨識</a:t>
            </a:r>
            <a:r>
              <a:rPr lang="zh-TW" altLang="en-US" sz="2800" dirty="0"/>
              <a:t>。</a:t>
            </a:r>
            <a:endParaRPr lang="en-US" altLang="zh-CN" sz="28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C046C48-6652-2E43-A153-D3DCF2D93A14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198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11">
            <a:extLst>
              <a:ext uri="{FF2B5EF4-FFF2-40B4-BE49-F238E27FC236}">
                <a16:creationId xmlns:a16="http://schemas.microsoft.com/office/drawing/2014/main" id="{5648F460-37F9-4DAF-938E-7C50EC5185B3}"/>
              </a:ext>
            </a:extLst>
          </p:cNvPr>
          <p:cNvGrpSpPr/>
          <p:nvPr/>
        </p:nvGrpSpPr>
        <p:grpSpPr>
          <a:xfrm>
            <a:off x="69449" y="-115747"/>
            <a:ext cx="7532015" cy="6858000"/>
            <a:chOff x="2958926" y="-7088"/>
            <a:chExt cx="5702472" cy="5150588"/>
          </a:xfrm>
        </p:grpSpPr>
        <p:sp>
          <p:nvSpPr>
            <p:cNvPr id="23" name="Shape 12">
              <a:extLst>
                <a:ext uri="{FF2B5EF4-FFF2-40B4-BE49-F238E27FC236}">
                  <a16:creationId xmlns:a16="http://schemas.microsoft.com/office/drawing/2014/main" id="{B4551A35-D195-4CFF-B479-F64AE0E8F40C}"/>
                </a:ext>
              </a:extLst>
            </p:cNvPr>
            <p:cNvSpPr/>
            <p:nvPr/>
          </p:nvSpPr>
          <p:spPr>
            <a:xfrm>
              <a:off x="2958926" y="0"/>
              <a:ext cx="566075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13">
              <a:extLst>
                <a:ext uri="{FF2B5EF4-FFF2-40B4-BE49-F238E27FC236}">
                  <a16:creationId xmlns:a16="http://schemas.microsoft.com/office/drawing/2014/main" id="{490A920A-FD67-4264-8D2E-8A79F70DA2AD}"/>
                </a:ext>
              </a:extLst>
            </p:cNvPr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2799580"/>
            <a:ext cx="12192000" cy="101790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5400" b="1" spc="600" dirty="0">
                <a:latin typeface="Segoe UI" panose="020B0502040204020203" pitchFamily="34" charset="0"/>
                <a:cs typeface="Segoe UI" panose="020B0502040204020203" pitchFamily="34" charset="0"/>
              </a:rPr>
              <a:t>CNN </a:t>
            </a:r>
            <a:r>
              <a:rPr lang="zh-CN" altLang="en-US" sz="5400" b="1" spc="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程式範例</a:t>
            </a:r>
            <a:endParaRPr lang="en-US" altLang="zh-CN" sz="5400" b="1" spc="6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05A39FD-C665-664D-BEA8-45860462A7BF}"/>
              </a:ext>
            </a:extLst>
          </p:cNvPr>
          <p:cNvSpPr txBox="1"/>
          <p:nvPr/>
        </p:nvSpPr>
        <p:spPr>
          <a:xfrm>
            <a:off x="4204610" y="4075528"/>
            <a:ext cx="4089389" cy="43511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Link</a:t>
            </a:r>
            <a:r>
              <a:rPr kumimoji="1"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：</a:t>
            </a:r>
            <a:r>
              <a:rPr kumimoji="1"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玩玩</a:t>
            </a:r>
            <a:r>
              <a:rPr kumimoji="1" lang="en" altLang="zh-TW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tensorflow-mnist</a:t>
            </a:r>
            <a:r>
              <a:rPr kumimoji="1"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手寫辨識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568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3141460"/>
            <a:ext cx="12192000" cy="36772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# </a:t>
            </a:r>
            <a:r>
              <a:rPr lang="zh-CN" altLang="en-US" sz="2800" dirty="0">
                <a:solidFill>
                  <a:schemeClr val="bg1"/>
                </a:solidFill>
              </a:rPr>
              <a:t>引入</a:t>
            </a:r>
            <a:r>
              <a:rPr lang="en-US" altLang="zh-CN" sz="2800" dirty="0">
                <a:solidFill>
                  <a:schemeClr val="bg1"/>
                </a:solidFill>
              </a:rPr>
              <a:t> tensorflow </a:t>
            </a:r>
            <a:r>
              <a:rPr lang="zh-CN" altLang="en-US" sz="2800" dirty="0">
                <a:solidFill>
                  <a:schemeClr val="bg1"/>
                </a:solidFill>
              </a:rPr>
              <a:t>以及</a:t>
            </a:r>
            <a:r>
              <a:rPr lang="zh-TW" altLang="en-US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MNIST </a:t>
            </a:r>
            <a:r>
              <a:rPr lang="zh-TW" altLang="en-US" sz="2800" dirty="0">
                <a:solidFill>
                  <a:schemeClr val="bg1"/>
                </a:solidFill>
              </a:rPr>
              <a:t>資料集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import tensorflow as </a:t>
            </a:r>
            <a:r>
              <a:rPr lang="en-US" altLang="zh-TW" sz="2800" dirty="0" err="1">
                <a:solidFill>
                  <a:schemeClr val="bg1"/>
                </a:solidFill>
              </a:rPr>
              <a:t>tf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import </a:t>
            </a:r>
            <a:r>
              <a:rPr lang="en-US" altLang="zh-TW" sz="2800" dirty="0" err="1">
                <a:solidFill>
                  <a:schemeClr val="bg1"/>
                </a:solidFill>
              </a:rPr>
              <a:t>tensorflow.examples.tutorials.mnist.input_data</a:t>
            </a:r>
            <a:r>
              <a:rPr lang="en-US" altLang="zh-TW" sz="2800" dirty="0">
                <a:solidFill>
                  <a:schemeClr val="bg1"/>
                </a:solidFill>
              </a:rPr>
              <a:t> as </a:t>
            </a:r>
            <a:r>
              <a:rPr lang="en-US" altLang="zh-TW" sz="2800" dirty="0" err="1">
                <a:solidFill>
                  <a:schemeClr val="bg1"/>
                </a:solidFill>
              </a:rPr>
              <a:t>input_data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CN" altLang="en-US" sz="2800" dirty="0">
                <a:solidFill>
                  <a:schemeClr val="bg1"/>
                </a:solidFill>
              </a:rPr>
              <a:t>將資料集下載到當前目錄的</a:t>
            </a:r>
            <a:r>
              <a:rPr lang="zh-TW" altLang="en-US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MNIST </a:t>
            </a:r>
            <a:r>
              <a:rPr lang="zh-CN" altLang="en-US" sz="2800" dirty="0">
                <a:solidFill>
                  <a:schemeClr val="bg1"/>
                </a:solidFill>
              </a:rPr>
              <a:t>資料夾中</a:t>
            </a:r>
            <a:endParaRPr lang="zh-TW" altLang="en-US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 err="1">
                <a:solidFill>
                  <a:schemeClr val="bg1"/>
                </a:solidFill>
              </a:rPr>
              <a:t>mnist</a:t>
            </a:r>
            <a:r>
              <a:rPr lang="en-US" altLang="zh-TW" sz="2800" dirty="0">
                <a:solidFill>
                  <a:schemeClr val="bg1"/>
                </a:solidFill>
              </a:rPr>
              <a:t> = </a:t>
            </a:r>
            <a:r>
              <a:rPr lang="en-US" altLang="zh-TW" sz="2800" dirty="0" err="1">
                <a:solidFill>
                  <a:schemeClr val="bg1"/>
                </a:solidFill>
              </a:rPr>
              <a:t>input_data.read_data_sets</a:t>
            </a:r>
            <a:r>
              <a:rPr lang="en-US" altLang="zh-TW" sz="2800" dirty="0">
                <a:solidFill>
                  <a:schemeClr val="bg1"/>
                </a:solidFill>
              </a:rPr>
              <a:t>('./</a:t>
            </a:r>
            <a:r>
              <a:rPr lang="en-US" altLang="zh-TW" sz="2800" dirty="0" err="1">
                <a:solidFill>
                  <a:schemeClr val="bg1"/>
                </a:solidFill>
              </a:rPr>
              <a:t>MNIST_data</a:t>
            </a:r>
            <a:r>
              <a:rPr lang="en-US" altLang="zh-TW" sz="2800" dirty="0">
                <a:solidFill>
                  <a:schemeClr val="bg1"/>
                </a:solidFill>
              </a:rPr>
              <a:t>', </a:t>
            </a:r>
            <a:r>
              <a:rPr lang="en-US" altLang="zh-TW" sz="2800" dirty="0" err="1">
                <a:solidFill>
                  <a:schemeClr val="bg1"/>
                </a:solidFill>
              </a:rPr>
              <a:t>one_hot</a:t>
            </a:r>
            <a:r>
              <a:rPr lang="en-US" altLang="zh-TW" sz="2800" dirty="0">
                <a:solidFill>
                  <a:schemeClr val="bg1"/>
                </a:solidFill>
              </a:rPr>
              <a:t>=True)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108933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利用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import</a:t>
            </a:r>
            <a:r>
              <a:rPr lang="en-US" altLang="zh-TW" sz="2800" dirty="0"/>
              <a:t> </a:t>
            </a:r>
            <a:r>
              <a:rPr lang="zh-CN" altLang="en-US" sz="2800" dirty="0"/>
              <a:t>引入模組。本範例使用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MNIST</a:t>
            </a:r>
            <a:r>
              <a:rPr lang="zh-TW" altLang="en-US" sz="2800" dirty="0"/>
              <a:t> 資料集，作為基本範例，進行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CNN</a:t>
            </a:r>
            <a:r>
              <a:rPr lang="en-US" altLang="zh-TW" sz="2800" dirty="0"/>
              <a:t> </a:t>
            </a:r>
            <a:r>
              <a:rPr lang="zh-CN" altLang="en-US" sz="2800" dirty="0"/>
              <a:t>的文字辨識</a:t>
            </a:r>
            <a:r>
              <a:rPr lang="zh-TW" altLang="en-US" sz="2800" dirty="0"/>
              <a:t>。</a:t>
            </a:r>
            <a:endParaRPr lang="en-US" altLang="zh-CN" sz="28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C046C48-6652-2E43-A153-D3DCF2D93A14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367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3141460"/>
            <a:ext cx="12192000" cy="36772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### </a:t>
            </a:r>
            <a:r>
              <a:rPr lang="zh-TW" altLang="en-US" sz="2800" dirty="0">
                <a:solidFill>
                  <a:schemeClr val="bg1"/>
                </a:solidFill>
              </a:rPr>
              <a:t>顯示資料筆數 </a:t>
            </a:r>
            <a:r>
              <a:rPr lang="en-US" altLang="zh-TW" sz="2800" dirty="0">
                <a:solidFill>
                  <a:schemeClr val="bg1"/>
                </a:solidFill>
              </a:rPr>
              <a:t>###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en-US" altLang="zh-CN" sz="2800" dirty="0">
                <a:solidFill>
                  <a:schemeClr val="bg1"/>
                </a:solidFill>
              </a:rPr>
              <a:t>Train 55,000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print('train', </a:t>
            </a:r>
            <a:r>
              <a:rPr lang="en-US" altLang="zh-CN" sz="2800" dirty="0" err="1">
                <a:solidFill>
                  <a:schemeClr val="bg1"/>
                </a:solidFill>
              </a:rPr>
              <a:t>len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dirty="0" err="1">
                <a:solidFill>
                  <a:schemeClr val="bg1"/>
                </a:solidFill>
              </a:rPr>
              <a:t>mnist.train.labels</a:t>
            </a:r>
            <a:r>
              <a:rPr lang="en-US" altLang="zh-CN" sz="2800" dirty="0">
                <a:solidFill>
                  <a:schemeClr val="bg1"/>
                </a:solidFill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# Validation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print('validation', </a:t>
            </a:r>
            <a:r>
              <a:rPr lang="en-US" altLang="zh-CN" sz="2800" dirty="0" err="1">
                <a:solidFill>
                  <a:schemeClr val="bg1"/>
                </a:solidFill>
              </a:rPr>
              <a:t>len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dirty="0" err="1">
                <a:solidFill>
                  <a:schemeClr val="bg1"/>
                </a:solidFill>
              </a:rPr>
              <a:t>mnist.validation.labels</a:t>
            </a:r>
            <a:r>
              <a:rPr lang="en-US" altLang="zh-CN" sz="2800" dirty="0">
                <a:solidFill>
                  <a:schemeClr val="bg1"/>
                </a:solidFill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# Test  10,000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print('test', </a:t>
            </a:r>
            <a:r>
              <a:rPr lang="en-US" altLang="zh-CN" sz="2800" dirty="0" err="1">
                <a:solidFill>
                  <a:schemeClr val="bg1"/>
                </a:solidFill>
              </a:rPr>
              <a:t>len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dirty="0" err="1">
                <a:solidFill>
                  <a:schemeClr val="bg1"/>
                </a:solidFill>
              </a:rPr>
              <a:t>mnist.test.labels</a:t>
            </a:r>
            <a:r>
              <a:rPr lang="en-US" altLang="zh-CN" sz="2800" dirty="0">
                <a:solidFill>
                  <a:schemeClr val="bg1"/>
                </a:solidFill>
              </a:rPr>
              <a:t>))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108933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MNIS</a:t>
            </a:r>
            <a:r>
              <a:rPr lang="zh-TW" altLang="en-US" sz="2800" dirty="0"/>
              <a:t> 資料集包含了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60,000</a:t>
            </a:r>
            <a:r>
              <a:rPr lang="en-US" altLang="zh-TW" sz="2800" dirty="0"/>
              <a:t> </a:t>
            </a:r>
            <a:r>
              <a:rPr lang="zh-TW" altLang="en-US" sz="2800" dirty="0"/>
              <a:t>筆手寫數字的圖片，其中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55,000</a:t>
            </a:r>
            <a:r>
              <a:rPr lang="en-US" altLang="zh-TW" sz="2800" dirty="0"/>
              <a:t> </a:t>
            </a:r>
            <a:r>
              <a:rPr lang="zh-TW" altLang="en-US" sz="2800" dirty="0"/>
              <a:t>筆用於</a:t>
            </a:r>
            <a:r>
              <a:rPr lang="zh-CN" altLang="en-US" sz="2800" dirty="0"/>
              <a:t>訓練</a:t>
            </a:r>
            <a:r>
              <a:rPr lang="zh-TW" altLang="en-US" sz="2800" dirty="0"/>
              <a:t>，</a:t>
            </a:r>
            <a:r>
              <a:rPr lang="en-US" altLang="zh-TW" sz="2800" dirty="0">
                <a:solidFill>
                  <a:srgbClr val="FF0000"/>
                </a:solidFill>
              </a:rPr>
              <a:t>5,000</a:t>
            </a:r>
            <a:r>
              <a:rPr lang="zh-TW" altLang="en-US" sz="2800" dirty="0"/>
              <a:t> 筆用於驗證，</a:t>
            </a:r>
            <a:r>
              <a:rPr lang="en-US" altLang="zh-TW" sz="2800" dirty="0">
                <a:solidFill>
                  <a:srgbClr val="FF0000"/>
                </a:solidFill>
              </a:rPr>
              <a:t>10,000</a:t>
            </a:r>
            <a:r>
              <a:rPr lang="zh-TW" altLang="en-US" sz="2800" dirty="0"/>
              <a:t> 筆用於測試。</a:t>
            </a:r>
            <a:endParaRPr lang="en-US" altLang="zh-CN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06507F0-909F-FE40-9CB3-FE85A7410C29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052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2663647"/>
            <a:ext cx="12192000" cy="419435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TW" altLang="en-US" sz="2800" dirty="0">
                <a:solidFill>
                  <a:schemeClr val="bg1"/>
                </a:solidFill>
              </a:rPr>
              <a:t>計算準確率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def </a:t>
            </a:r>
            <a:r>
              <a:rPr lang="en-US" altLang="zh-TW" sz="2800" dirty="0" err="1">
                <a:solidFill>
                  <a:schemeClr val="bg1"/>
                </a:solidFill>
              </a:rPr>
              <a:t>compute_accuracy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en-US" altLang="zh-TW" sz="2800" dirty="0" err="1">
                <a:solidFill>
                  <a:schemeClr val="bg1"/>
                </a:solidFill>
              </a:rPr>
              <a:t>v_xs</a:t>
            </a:r>
            <a:r>
              <a:rPr lang="en-US" altLang="zh-TW" sz="2800" dirty="0">
                <a:solidFill>
                  <a:schemeClr val="bg1"/>
                </a:solidFill>
              </a:rPr>
              <a:t>, </a:t>
            </a:r>
            <a:r>
              <a:rPr lang="en-US" altLang="zh-TW" sz="2800" dirty="0" err="1">
                <a:solidFill>
                  <a:schemeClr val="bg1"/>
                </a:solidFill>
              </a:rPr>
              <a:t>v_ys</a:t>
            </a:r>
            <a:r>
              <a:rPr lang="en-US" altLang="zh-TW" sz="2800" dirty="0">
                <a:solidFill>
                  <a:schemeClr val="bg1"/>
                </a:solidFill>
              </a:rPr>
              <a:t>):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global prediction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</a:t>
            </a:r>
            <a:r>
              <a:rPr lang="en-US" altLang="zh-TW" sz="2800" dirty="0" err="1">
                <a:solidFill>
                  <a:schemeClr val="bg1"/>
                </a:solidFill>
              </a:rPr>
              <a:t>y_pre</a:t>
            </a:r>
            <a:r>
              <a:rPr lang="en-US" altLang="zh-TW" sz="2800" dirty="0">
                <a:solidFill>
                  <a:schemeClr val="bg1"/>
                </a:solidFill>
              </a:rPr>
              <a:t> = </a:t>
            </a:r>
            <a:r>
              <a:rPr lang="en-US" altLang="zh-TW" sz="2800" dirty="0" err="1">
                <a:solidFill>
                  <a:schemeClr val="bg1"/>
                </a:solidFill>
              </a:rPr>
              <a:t>sess.run</a:t>
            </a:r>
            <a:r>
              <a:rPr lang="en-US" altLang="zh-TW" sz="2800" dirty="0">
                <a:solidFill>
                  <a:schemeClr val="bg1"/>
                </a:solidFill>
              </a:rPr>
              <a:t>(prediction, </a:t>
            </a:r>
            <a:r>
              <a:rPr lang="en-US" altLang="zh-TW" sz="2800" dirty="0" err="1">
                <a:solidFill>
                  <a:schemeClr val="bg1"/>
                </a:solidFill>
              </a:rPr>
              <a:t>feed_dict</a:t>
            </a:r>
            <a:r>
              <a:rPr lang="en-US" altLang="zh-TW" sz="2800" dirty="0">
                <a:solidFill>
                  <a:schemeClr val="bg1"/>
                </a:solidFill>
              </a:rPr>
              <a:t>={</a:t>
            </a:r>
            <a:r>
              <a:rPr lang="en-US" altLang="zh-TW" sz="2800" dirty="0" err="1">
                <a:solidFill>
                  <a:schemeClr val="bg1"/>
                </a:solidFill>
              </a:rPr>
              <a:t>xs</a:t>
            </a:r>
            <a:r>
              <a:rPr lang="en-US" altLang="zh-TW" sz="2800" dirty="0">
                <a:solidFill>
                  <a:schemeClr val="bg1"/>
                </a:solidFill>
              </a:rPr>
              <a:t>: </a:t>
            </a:r>
            <a:r>
              <a:rPr lang="en-US" altLang="zh-TW" sz="2800" dirty="0" err="1">
                <a:solidFill>
                  <a:schemeClr val="bg1"/>
                </a:solidFill>
              </a:rPr>
              <a:t>v_xs</a:t>
            </a:r>
            <a:r>
              <a:rPr lang="en-US" altLang="zh-TW" sz="2800" dirty="0">
                <a:solidFill>
                  <a:schemeClr val="bg1"/>
                </a:solidFill>
              </a:rPr>
              <a:t>, keep_prob: 1})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</a:t>
            </a:r>
            <a:r>
              <a:rPr lang="en-US" altLang="zh-TW" sz="2800" dirty="0" err="1">
                <a:solidFill>
                  <a:schemeClr val="bg1"/>
                </a:solidFill>
              </a:rPr>
              <a:t>correct_prediction</a:t>
            </a:r>
            <a:r>
              <a:rPr lang="en-US" altLang="zh-TW" sz="2800" dirty="0">
                <a:solidFill>
                  <a:schemeClr val="bg1"/>
                </a:solidFill>
              </a:rPr>
              <a:t> = </a:t>
            </a:r>
            <a:r>
              <a:rPr lang="en-US" altLang="zh-TW" sz="2800" dirty="0" err="1">
                <a:solidFill>
                  <a:schemeClr val="bg1"/>
                </a:solidFill>
              </a:rPr>
              <a:t>tf.equal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en-US" altLang="zh-TW" sz="2800" dirty="0" err="1">
                <a:solidFill>
                  <a:schemeClr val="bg1"/>
                </a:solidFill>
              </a:rPr>
              <a:t>tf.argmax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en-US" altLang="zh-TW" sz="2800" dirty="0" err="1">
                <a:solidFill>
                  <a:schemeClr val="bg1"/>
                </a:solidFill>
              </a:rPr>
              <a:t>y_pre</a:t>
            </a:r>
            <a:r>
              <a:rPr lang="en-US" altLang="zh-TW" sz="2800" dirty="0">
                <a:solidFill>
                  <a:schemeClr val="bg1"/>
                </a:solidFill>
              </a:rPr>
              <a:t>, 1), </a:t>
            </a:r>
            <a:r>
              <a:rPr lang="en-US" altLang="zh-TW" sz="2800" dirty="0" err="1">
                <a:solidFill>
                  <a:schemeClr val="bg1"/>
                </a:solidFill>
              </a:rPr>
              <a:t>tf.argmax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en-US" altLang="zh-TW" sz="2800" dirty="0" err="1">
                <a:solidFill>
                  <a:schemeClr val="bg1"/>
                </a:solidFill>
              </a:rPr>
              <a:t>v_ys</a:t>
            </a:r>
            <a:r>
              <a:rPr lang="en-US" altLang="zh-TW" sz="2800" dirty="0">
                <a:solidFill>
                  <a:schemeClr val="bg1"/>
                </a:solidFill>
              </a:rPr>
              <a:t>, 1))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accuracy = </a:t>
            </a:r>
            <a:r>
              <a:rPr lang="en-US" altLang="zh-TW" sz="2800" dirty="0" err="1">
                <a:solidFill>
                  <a:schemeClr val="bg1"/>
                </a:solidFill>
              </a:rPr>
              <a:t>tf.reduce_mean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en-US" altLang="zh-TW" sz="2800" dirty="0" err="1">
                <a:solidFill>
                  <a:schemeClr val="bg1"/>
                </a:solidFill>
              </a:rPr>
              <a:t>tf.cast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en-US" altLang="zh-TW" sz="2800" dirty="0" err="1">
                <a:solidFill>
                  <a:schemeClr val="bg1"/>
                </a:solidFill>
              </a:rPr>
              <a:t>correct_prediction</a:t>
            </a:r>
            <a:r>
              <a:rPr lang="en-US" altLang="zh-TW" sz="2800" dirty="0">
                <a:solidFill>
                  <a:schemeClr val="bg1"/>
                </a:solidFill>
              </a:rPr>
              <a:t>, tf.float32))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result = </a:t>
            </a:r>
            <a:r>
              <a:rPr lang="en-US" altLang="zh-TW" sz="2800" dirty="0" err="1">
                <a:solidFill>
                  <a:schemeClr val="bg1"/>
                </a:solidFill>
              </a:rPr>
              <a:t>sess.run</a:t>
            </a:r>
            <a:r>
              <a:rPr lang="en-US" altLang="zh-TW" sz="2800" dirty="0">
                <a:solidFill>
                  <a:schemeClr val="bg1"/>
                </a:solidFill>
              </a:rPr>
              <a:t>(accuracy, </a:t>
            </a:r>
            <a:r>
              <a:rPr lang="en-US" altLang="zh-TW" sz="2800" dirty="0" err="1">
                <a:solidFill>
                  <a:schemeClr val="bg1"/>
                </a:solidFill>
              </a:rPr>
              <a:t>feed_dict</a:t>
            </a:r>
            <a:r>
              <a:rPr lang="en-US" altLang="zh-TW" sz="2800" dirty="0">
                <a:solidFill>
                  <a:schemeClr val="bg1"/>
                </a:solidFill>
              </a:rPr>
              <a:t>={</a:t>
            </a:r>
            <a:r>
              <a:rPr lang="en-US" altLang="zh-TW" sz="2800" dirty="0" err="1">
                <a:solidFill>
                  <a:schemeClr val="bg1"/>
                </a:solidFill>
              </a:rPr>
              <a:t>xs</a:t>
            </a:r>
            <a:r>
              <a:rPr lang="en-US" altLang="zh-TW" sz="2800" dirty="0">
                <a:solidFill>
                  <a:schemeClr val="bg1"/>
                </a:solidFill>
              </a:rPr>
              <a:t>: </a:t>
            </a:r>
            <a:r>
              <a:rPr lang="en-US" altLang="zh-TW" sz="2800" dirty="0" err="1">
                <a:solidFill>
                  <a:schemeClr val="bg1"/>
                </a:solidFill>
              </a:rPr>
              <a:t>v_xs</a:t>
            </a:r>
            <a:r>
              <a:rPr lang="en-US" altLang="zh-TW" sz="2800" dirty="0">
                <a:solidFill>
                  <a:schemeClr val="bg1"/>
                </a:solidFill>
              </a:rPr>
              <a:t>, </a:t>
            </a:r>
            <a:r>
              <a:rPr lang="en-US" altLang="zh-TW" sz="2800" dirty="0" err="1">
                <a:solidFill>
                  <a:schemeClr val="bg1"/>
                </a:solidFill>
              </a:rPr>
              <a:t>ys</a:t>
            </a:r>
            <a:r>
              <a:rPr lang="en-US" altLang="zh-TW" sz="2800" dirty="0">
                <a:solidFill>
                  <a:schemeClr val="bg1"/>
                </a:solidFill>
              </a:rPr>
              <a:t>: </a:t>
            </a:r>
            <a:r>
              <a:rPr lang="en-US" altLang="zh-TW" sz="2800" dirty="0" err="1">
                <a:solidFill>
                  <a:schemeClr val="bg1"/>
                </a:solidFill>
              </a:rPr>
              <a:t>v_ys</a:t>
            </a:r>
            <a:r>
              <a:rPr lang="en-US" altLang="zh-TW" sz="2800" dirty="0">
                <a:solidFill>
                  <a:schemeClr val="bg1"/>
                </a:solidFill>
              </a:rPr>
              <a:t>, keep_prob: 1})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return result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5722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建立函式，輸入測試資料集的</a:t>
            </a:r>
            <a:r>
              <a:rPr lang="zh-TW" altLang="en-US" sz="2800" dirty="0">
                <a:solidFill>
                  <a:srgbClr val="FF0000"/>
                </a:solidFill>
              </a:rPr>
              <a:t>圖片</a:t>
            </a:r>
            <a:r>
              <a:rPr lang="zh-TW" altLang="en-US" sz="2800" dirty="0"/>
              <a:t>與</a:t>
            </a:r>
            <a:r>
              <a:rPr lang="zh-TW" altLang="en-US" sz="2800" dirty="0">
                <a:solidFill>
                  <a:srgbClr val="FF0000"/>
                </a:solidFill>
              </a:rPr>
              <a:t>標籤</a:t>
            </a:r>
            <a:r>
              <a:rPr lang="zh-TW" altLang="en-US" sz="2800" dirty="0"/>
              <a:t>，用於計算</a:t>
            </a:r>
            <a:r>
              <a:rPr lang="zh-TW" altLang="en-US" sz="2800" dirty="0">
                <a:solidFill>
                  <a:srgbClr val="FF0000"/>
                </a:solidFill>
              </a:rPr>
              <a:t>準確值</a:t>
            </a:r>
            <a:r>
              <a:rPr lang="zh-TW" altLang="en-US" sz="2800" dirty="0"/>
              <a:t>。</a:t>
            </a:r>
            <a:endParaRPr lang="en-US" altLang="zh-CN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7D37D58-DC3C-FC4E-8E92-69AF70CF538D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建立函式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478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2663647"/>
            <a:ext cx="12192000" cy="419435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TW" altLang="en-US" sz="2800" dirty="0">
                <a:solidFill>
                  <a:schemeClr val="bg1"/>
                </a:solidFill>
              </a:rPr>
              <a:t>計算權重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zh-TW" altLang="en-US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def </a:t>
            </a:r>
            <a:r>
              <a:rPr lang="en-US" altLang="zh-TW" sz="2800" dirty="0" err="1">
                <a:solidFill>
                  <a:schemeClr val="bg1"/>
                </a:solidFill>
              </a:rPr>
              <a:t>weight_variable</a:t>
            </a:r>
            <a:r>
              <a:rPr lang="en-US" altLang="zh-TW" sz="2800" dirty="0">
                <a:solidFill>
                  <a:schemeClr val="bg1"/>
                </a:solidFill>
              </a:rPr>
              <a:t>(shape):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</a:t>
            </a:r>
            <a:r>
              <a:rPr lang="en-US" altLang="zh-TW" sz="2800" dirty="0" err="1">
                <a:solidFill>
                  <a:schemeClr val="bg1"/>
                </a:solidFill>
              </a:rPr>
              <a:t>inital</a:t>
            </a:r>
            <a:r>
              <a:rPr lang="en-US" altLang="zh-TW" sz="2800" dirty="0">
                <a:solidFill>
                  <a:schemeClr val="bg1"/>
                </a:solidFill>
              </a:rPr>
              <a:t> = </a:t>
            </a:r>
            <a:r>
              <a:rPr lang="en-US" altLang="zh-TW" sz="2800" dirty="0" err="1">
                <a:solidFill>
                  <a:schemeClr val="bg1"/>
                </a:solidFill>
              </a:rPr>
              <a:t>tf.truncated_normal</a:t>
            </a:r>
            <a:r>
              <a:rPr lang="en-US" altLang="zh-TW" sz="2800" dirty="0">
                <a:solidFill>
                  <a:schemeClr val="bg1"/>
                </a:solidFill>
              </a:rPr>
              <a:t>(shape, </a:t>
            </a:r>
            <a:r>
              <a:rPr lang="en-US" altLang="zh-TW" sz="2800" dirty="0" err="1">
                <a:solidFill>
                  <a:schemeClr val="bg1"/>
                </a:solidFill>
              </a:rPr>
              <a:t>stddev</a:t>
            </a:r>
            <a:r>
              <a:rPr lang="en-US" altLang="zh-TW" sz="2800" dirty="0">
                <a:solidFill>
                  <a:schemeClr val="bg1"/>
                </a:solidFill>
              </a:rPr>
              <a:t>=0.1)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return </a:t>
            </a:r>
            <a:r>
              <a:rPr lang="en-US" altLang="zh-TW" sz="2800" dirty="0" err="1">
                <a:solidFill>
                  <a:schemeClr val="bg1"/>
                </a:solidFill>
              </a:rPr>
              <a:t>tf.Variable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en-US" altLang="zh-TW" sz="2800" dirty="0" err="1">
                <a:solidFill>
                  <a:schemeClr val="bg1"/>
                </a:solidFill>
              </a:rPr>
              <a:t>inital</a:t>
            </a:r>
            <a:r>
              <a:rPr lang="en-US" altLang="zh-TW" sz="28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5722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建立函式，輸入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shape</a:t>
            </a:r>
            <a:r>
              <a:rPr lang="zh-TW" altLang="en-US" sz="2800" dirty="0"/>
              <a:t>，用於計算</a:t>
            </a:r>
            <a:r>
              <a:rPr lang="zh-CN" altLang="en-US" sz="2800" dirty="0">
                <a:solidFill>
                  <a:srgbClr val="FF0000"/>
                </a:solidFill>
              </a:rPr>
              <a:t>權重</a:t>
            </a:r>
            <a:r>
              <a:rPr lang="zh-TW" altLang="en-US" sz="2800" dirty="0"/>
              <a:t>。</a:t>
            </a:r>
            <a:endParaRPr lang="en-US" altLang="zh-CN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7D37D58-DC3C-FC4E-8E92-69AF70CF538D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建立函式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493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2663647"/>
            <a:ext cx="12192000" cy="419435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TW" altLang="en-US" sz="2800" dirty="0">
                <a:solidFill>
                  <a:schemeClr val="bg1"/>
                </a:solidFill>
              </a:rPr>
              <a:t>計算偏差</a:t>
            </a:r>
          </a:p>
          <a:p>
            <a:pPr>
              <a:lnSpc>
                <a:spcPct val="120000"/>
              </a:lnSpc>
            </a:pPr>
            <a:endParaRPr lang="zh-TW" altLang="en-US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def </a:t>
            </a:r>
            <a:r>
              <a:rPr lang="en-US" altLang="zh-TW" sz="2800" dirty="0" err="1">
                <a:solidFill>
                  <a:schemeClr val="bg1"/>
                </a:solidFill>
              </a:rPr>
              <a:t>bias_variable</a:t>
            </a:r>
            <a:r>
              <a:rPr lang="en-US" altLang="zh-TW" sz="2800" dirty="0">
                <a:solidFill>
                  <a:schemeClr val="bg1"/>
                </a:solidFill>
              </a:rPr>
              <a:t>(shape):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</a:t>
            </a:r>
            <a:r>
              <a:rPr lang="en-US" altLang="zh-TW" sz="2800" dirty="0" err="1">
                <a:solidFill>
                  <a:schemeClr val="bg1"/>
                </a:solidFill>
              </a:rPr>
              <a:t>inital</a:t>
            </a:r>
            <a:r>
              <a:rPr lang="en-US" altLang="zh-TW" sz="2800" dirty="0">
                <a:solidFill>
                  <a:schemeClr val="bg1"/>
                </a:solidFill>
              </a:rPr>
              <a:t> = </a:t>
            </a:r>
            <a:r>
              <a:rPr lang="en-US" altLang="zh-TW" sz="2800" dirty="0" err="1">
                <a:solidFill>
                  <a:schemeClr val="bg1"/>
                </a:solidFill>
              </a:rPr>
              <a:t>tf.constant</a:t>
            </a:r>
            <a:r>
              <a:rPr lang="en-US" altLang="zh-TW" sz="2800" dirty="0">
                <a:solidFill>
                  <a:schemeClr val="bg1"/>
                </a:solidFill>
              </a:rPr>
              <a:t>(0.1, shape=shape)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return </a:t>
            </a:r>
            <a:r>
              <a:rPr lang="en-US" altLang="zh-TW" sz="2800" dirty="0" err="1">
                <a:solidFill>
                  <a:schemeClr val="bg1"/>
                </a:solidFill>
              </a:rPr>
              <a:t>tf.Variable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en-US" altLang="zh-TW" sz="2800" dirty="0" err="1">
                <a:solidFill>
                  <a:schemeClr val="bg1"/>
                </a:solidFill>
              </a:rPr>
              <a:t>inital</a:t>
            </a:r>
            <a:r>
              <a:rPr lang="en-US" altLang="zh-TW" sz="28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5722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建立函式，輸入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shape</a:t>
            </a:r>
            <a:r>
              <a:rPr lang="zh-TW" altLang="en-US" sz="2800" dirty="0"/>
              <a:t>，用於計算</a:t>
            </a:r>
            <a:r>
              <a:rPr lang="zh-CN" altLang="en-US" sz="2800" dirty="0">
                <a:solidFill>
                  <a:srgbClr val="FF0000"/>
                </a:solidFill>
              </a:rPr>
              <a:t>偏差</a:t>
            </a:r>
            <a:r>
              <a:rPr lang="zh-TW" altLang="en-US" sz="2800" dirty="0"/>
              <a:t>。</a:t>
            </a:r>
            <a:endParaRPr lang="en-US" altLang="zh-CN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7D37D58-DC3C-FC4E-8E92-69AF70CF538D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建立函式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778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2663647"/>
            <a:ext cx="12192000" cy="419435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TW" altLang="en-US" sz="2800" dirty="0">
                <a:solidFill>
                  <a:schemeClr val="bg1"/>
                </a:solidFill>
              </a:rPr>
              <a:t>二維</a:t>
            </a:r>
          </a:p>
          <a:p>
            <a:pPr>
              <a:lnSpc>
                <a:spcPct val="120000"/>
              </a:lnSpc>
            </a:pPr>
            <a:endParaRPr lang="zh-TW" altLang="en-US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def conv2d(x, W):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return tf.nn.conv2d(x, W, strides=[1, 1, 1, 1], padding='SAME’)</a:t>
            </a: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5722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建立函式，輸入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x</a:t>
            </a:r>
            <a:r>
              <a:rPr lang="zh-TW" altLang="en-US" sz="2800" dirty="0"/>
              <a:t>、</a:t>
            </a:r>
            <a:r>
              <a:rPr lang="en-US" altLang="zh-TW" sz="2800" dirty="0">
                <a:solidFill>
                  <a:srgbClr val="FF0000"/>
                </a:solidFill>
              </a:rPr>
              <a:t>W</a:t>
            </a:r>
            <a:r>
              <a:rPr lang="zh-TW" altLang="en-US" sz="2800" dirty="0"/>
              <a:t>，用於</a:t>
            </a:r>
            <a:r>
              <a:rPr lang="zh-TW" altLang="en-US" sz="2800" dirty="0">
                <a:solidFill>
                  <a:srgbClr val="FF0000"/>
                </a:solidFill>
              </a:rPr>
              <a:t>二維</a:t>
            </a:r>
            <a:r>
              <a:rPr lang="zh-TW" altLang="en-US" sz="2800" dirty="0"/>
              <a:t>。</a:t>
            </a:r>
            <a:endParaRPr lang="en-US" altLang="zh-CN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7D37D58-DC3C-FC4E-8E92-69AF70CF538D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建立函式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331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2663647"/>
            <a:ext cx="12192000" cy="419435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TW" altLang="en-US" sz="2800" dirty="0">
                <a:solidFill>
                  <a:schemeClr val="bg1"/>
                </a:solidFill>
              </a:rPr>
              <a:t>最大池化</a:t>
            </a:r>
          </a:p>
          <a:p>
            <a:pPr>
              <a:lnSpc>
                <a:spcPct val="120000"/>
              </a:lnSpc>
            </a:pPr>
            <a:endParaRPr lang="zh-TW" altLang="en-US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def max_pool_2x2(x):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return tf.nn.max_pool(x, ksize=[1, 2, 2, 1],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                      strides=[1, 2, 2, 1], padding='SAME’)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5722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建立函式，輸入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x</a:t>
            </a:r>
            <a:r>
              <a:rPr lang="zh-TW" altLang="en-US" sz="2800" dirty="0"/>
              <a:t>，用於</a:t>
            </a:r>
            <a:r>
              <a:rPr lang="zh-TW" altLang="en-US" sz="2800" dirty="0">
                <a:solidFill>
                  <a:srgbClr val="FF0000"/>
                </a:solidFill>
              </a:rPr>
              <a:t>最大池化</a:t>
            </a:r>
            <a:r>
              <a:rPr lang="zh-TW" altLang="en-US" sz="2800" dirty="0"/>
              <a:t>。</a:t>
            </a:r>
            <a:endParaRPr lang="en-US" altLang="zh-CN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7D37D58-DC3C-FC4E-8E92-69AF70CF538D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建立函式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839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學習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5620"/>
            <a:ext cx="10218058" cy="212346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至今已有數種深度學習框架，如深度神經網路、卷積神經網路和深度置信網路和遞迴神經網路已被應用在</a:t>
            </a:r>
            <a:r>
              <a:rPr lang="zh-TW" altLang="en-US" sz="2800" dirty="0">
                <a:solidFill>
                  <a:srgbClr val="FF0000"/>
                </a:solidFill>
              </a:rPr>
              <a:t>電腦視覺</a:t>
            </a:r>
            <a:r>
              <a:rPr lang="zh-TW" altLang="en-US" sz="2800" dirty="0"/>
              <a:t>、</a:t>
            </a:r>
            <a:r>
              <a:rPr lang="zh-TW" altLang="en-US" sz="2800" dirty="0">
                <a:solidFill>
                  <a:srgbClr val="FF0000"/>
                </a:solidFill>
              </a:rPr>
              <a:t>語音辨識</a:t>
            </a:r>
            <a:r>
              <a:rPr lang="zh-TW" altLang="en-US" sz="2800" dirty="0"/>
              <a:t>、</a:t>
            </a:r>
            <a:r>
              <a:rPr lang="zh-TW" altLang="en-US" sz="2800" dirty="0">
                <a:solidFill>
                  <a:srgbClr val="FF0000"/>
                </a:solidFill>
              </a:rPr>
              <a:t>自然語言處理</a:t>
            </a:r>
            <a:r>
              <a:rPr lang="zh-TW" altLang="en-US" sz="2800" dirty="0"/>
              <a:t>、</a:t>
            </a:r>
            <a:r>
              <a:rPr lang="zh-TW" altLang="en-US" sz="2800" dirty="0">
                <a:solidFill>
                  <a:srgbClr val="FF0000"/>
                </a:solidFill>
              </a:rPr>
              <a:t>音訊辨識</a:t>
            </a:r>
            <a:r>
              <a:rPr lang="zh-TW" altLang="en-US" sz="2800" dirty="0"/>
              <a:t>與</a:t>
            </a:r>
            <a:r>
              <a:rPr lang="zh-TW" altLang="en-US" sz="2800" dirty="0">
                <a:solidFill>
                  <a:srgbClr val="FF0000"/>
                </a:solidFill>
              </a:rPr>
              <a:t>生物資訊學</a:t>
            </a:r>
            <a:r>
              <a:rPr lang="zh-TW" altLang="en-US" sz="2800" dirty="0"/>
              <a:t>等領域並取得了極好的效果。</a:t>
            </a:r>
            <a:endParaRPr lang="en-US" altLang="zh-TW" sz="2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E835C55-0B21-2F48-A1FD-E6811CF04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737" y="3935931"/>
            <a:ext cx="4140486" cy="241988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57FCAD0-F485-5E43-A2FB-847031446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829" y="4232349"/>
            <a:ext cx="3408033" cy="212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11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2663647"/>
            <a:ext cx="12192000" cy="419435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### </a:t>
            </a:r>
            <a:r>
              <a:rPr lang="zh-TW" altLang="en-US" sz="2800" dirty="0">
                <a:solidFill>
                  <a:schemeClr val="bg1"/>
                </a:solidFill>
              </a:rPr>
              <a:t>建立輸入型別 </a:t>
            </a:r>
            <a:r>
              <a:rPr lang="en-US" altLang="zh-TW" sz="2800" dirty="0">
                <a:solidFill>
                  <a:schemeClr val="bg1"/>
                </a:solidFill>
              </a:rPr>
              <a:t>###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 err="1">
                <a:solidFill>
                  <a:schemeClr val="bg1"/>
                </a:solidFill>
              </a:rPr>
              <a:t>xs</a:t>
            </a:r>
            <a:r>
              <a:rPr lang="en-US" altLang="zh-TW" sz="2800" dirty="0">
                <a:solidFill>
                  <a:schemeClr val="bg1"/>
                </a:solidFill>
              </a:rPr>
              <a:t> = </a:t>
            </a:r>
            <a:r>
              <a:rPr lang="en-US" altLang="zh-TW" sz="2800" dirty="0" err="1">
                <a:solidFill>
                  <a:schemeClr val="bg1"/>
                </a:solidFill>
              </a:rPr>
              <a:t>tf.placeholder</a:t>
            </a:r>
            <a:r>
              <a:rPr lang="en-US" altLang="zh-TW" sz="2800" dirty="0">
                <a:solidFill>
                  <a:schemeClr val="bg1"/>
                </a:solidFill>
              </a:rPr>
              <a:t>(tf.float32, [None, 784])  # 28x28</a:t>
            </a:r>
          </a:p>
          <a:p>
            <a:pPr>
              <a:lnSpc>
                <a:spcPct val="120000"/>
              </a:lnSpc>
            </a:pPr>
            <a:r>
              <a:rPr lang="en-US" altLang="zh-TW" sz="2800" dirty="0" err="1">
                <a:solidFill>
                  <a:schemeClr val="bg1"/>
                </a:solidFill>
              </a:rPr>
              <a:t>ys</a:t>
            </a:r>
            <a:r>
              <a:rPr lang="en-US" altLang="zh-TW" sz="2800" dirty="0">
                <a:solidFill>
                  <a:schemeClr val="bg1"/>
                </a:solidFill>
              </a:rPr>
              <a:t> = </a:t>
            </a:r>
            <a:r>
              <a:rPr lang="en-US" altLang="zh-TW" sz="2800" dirty="0" err="1">
                <a:solidFill>
                  <a:schemeClr val="bg1"/>
                </a:solidFill>
              </a:rPr>
              <a:t>tf.placeholder</a:t>
            </a:r>
            <a:r>
              <a:rPr lang="en-US" altLang="zh-TW" sz="2800" dirty="0">
                <a:solidFill>
                  <a:schemeClr val="bg1"/>
                </a:solidFill>
              </a:rPr>
              <a:t>(tf.float32, [None, 10])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keep_prob = </a:t>
            </a:r>
            <a:r>
              <a:rPr lang="en-US" altLang="zh-TW" sz="2800" dirty="0" err="1">
                <a:solidFill>
                  <a:schemeClr val="bg1"/>
                </a:solidFill>
              </a:rPr>
              <a:t>tf.placeholder</a:t>
            </a:r>
            <a:r>
              <a:rPr lang="en-US" altLang="zh-TW" sz="2800" dirty="0">
                <a:solidFill>
                  <a:schemeClr val="bg1"/>
                </a:solidFill>
              </a:rPr>
              <a:t>(tf.float32)</a:t>
            </a:r>
          </a:p>
          <a:p>
            <a:pPr>
              <a:lnSpc>
                <a:spcPct val="120000"/>
              </a:lnSpc>
            </a:pPr>
            <a:r>
              <a:rPr lang="en-US" altLang="zh-TW" sz="2800" dirty="0" err="1">
                <a:solidFill>
                  <a:schemeClr val="bg1"/>
                </a:solidFill>
              </a:rPr>
              <a:t>x_image</a:t>
            </a:r>
            <a:r>
              <a:rPr lang="en-US" altLang="zh-TW" sz="2800" dirty="0">
                <a:solidFill>
                  <a:schemeClr val="bg1"/>
                </a:solidFill>
              </a:rPr>
              <a:t> = tf.reshape(</a:t>
            </a:r>
            <a:r>
              <a:rPr lang="en-US" altLang="zh-TW" sz="2800" dirty="0" err="1">
                <a:solidFill>
                  <a:schemeClr val="bg1"/>
                </a:solidFill>
              </a:rPr>
              <a:t>xs</a:t>
            </a:r>
            <a:r>
              <a:rPr lang="en-US" altLang="zh-TW" sz="2800" dirty="0">
                <a:solidFill>
                  <a:schemeClr val="bg1"/>
                </a:solidFill>
              </a:rPr>
              <a:t>, [-1, 28, 28, 1])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5722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利用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placeholder</a:t>
            </a:r>
            <a:r>
              <a:rPr lang="zh-TW" altLang="en-US" sz="2800" dirty="0"/>
              <a:t>，建立</a:t>
            </a:r>
            <a:r>
              <a:rPr lang="zh-TW" altLang="en-US" sz="2800" dirty="0">
                <a:solidFill>
                  <a:srgbClr val="FF0000"/>
                </a:solidFill>
              </a:rPr>
              <a:t>變數型別</a:t>
            </a:r>
            <a:r>
              <a:rPr lang="zh-TW" altLang="en-US" sz="2800" dirty="0"/>
              <a:t>。</a:t>
            </a:r>
            <a:endParaRPr lang="en-US" altLang="zh-CN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7D37D58-DC3C-FC4E-8E92-69AF70CF538D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定義輸入型別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202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2663647"/>
            <a:ext cx="12192000" cy="41917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</a:t>
            </a:r>
            <a:r>
              <a:rPr lang="zh-TW" altLang="en-US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conv1 layer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W_conv1 = </a:t>
            </a:r>
            <a:r>
              <a:rPr lang="en-US" altLang="zh-TW" sz="2800" dirty="0" err="1">
                <a:solidFill>
                  <a:schemeClr val="bg1"/>
                </a:solidFill>
              </a:rPr>
              <a:t>weight_variable</a:t>
            </a:r>
            <a:r>
              <a:rPr lang="en-US" altLang="zh-TW" sz="2800" dirty="0">
                <a:solidFill>
                  <a:schemeClr val="bg1"/>
                </a:solidFill>
              </a:rPr>
              <a:t>([5, 5, 1, 32])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pool1 layer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b_conv1 = </a:t>
            </a:r>
            <a:r>
              <a:rPr lang="en-US" altLang="zh-TW" sz="2800" dirty="0" err="1">
                <a:solidFill>
                  <a:schemeClr val="bg1"/>
                </a:solidFill>
              </a:rPr>
              <a:t>bias_variable</a:t>
            </a:r>
            <a:r>
              <a:rPr lang="en-US" altLang="zh-TW" sz="2800" dirty="0">
                <a:solidFill>
                  <a:schemeClr val="bg1"/>
                </a:solidFill>
              </a:rPr>
              <a:t>([32])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Combine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h_conv1 = tf.nn.relu(conv2d(</a:t>
            </a:r>
            <a:r>
              <a:rPr lang="en-US" altLang="zh-TW" sz="2800" dirty="0" err="1">
                <a:solidFill>
                  <a:schemeClr val="bg1"/>
                </a:solidFill>
              </a:rPr>
              <a:t>x_image</a:t>
            </a:r>
            <a:r>
              <a:rPr lang="en-US" altLang="zh-TW" sz="2800" dirty="0">
                <a:solidFill>
                  <a:schemeClr val="bg1"/>
                </a:solidFill>
              </a:rPr>
              <a:t>, W_conv1) +  b_conv1)  # </a:t>
            </a:r>
            <a:r>
              <a:rPr lang="zh-CN" altLang="en-US" sz="2800" dirty="0">
                <a:solidFill>
                  <a:schemeClr val="bg1"/>
                </a:solidFill>
              </a:rPr>
              <a:t>輸出</a:t>
            </a:r>
            <a:r>
              <a:rPr lang="zh-TW" altLang="en-US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28x28x32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h_pool1 = max_pool_2x2(h_conv1)  # </a:t>
            </a:r>
            <a:r>
              <a:rPr lang="zh-CN" altLang="en-US" sz="2800" dirty="0">
                <a:solidFill>
                  <a:schemeClr val="bg1"/>
                </a:solidFill>
              </a:rPr>
              <a:t>輸出</a:t>
            </a:r>
            <a:r>
              <a:rPr lang="en-US" altLang="zh-TW" sz="2800" dirty="0">
                <a:solidFill>
                  <a:schemeClr val="bg1"/>
                </a:solidFill>
              </a:rPr>
              <a:t> 14x14x32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5722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定義第一個特徵抽取單元，包含了</a:t>
            </a:r>
            <a:r>
              <a:rPr lang="zh-TW" altLang="en-US" sz="2800" dirty="0">
                <a:solidFill>
                  <a:srgbClr val="FF0000"/>
                </a:solidFill>
              </a:rPr>
              <a:t>卷積層</a:t>
            </a:r>
            <a:r>
              <a:rPr lang="zh-TW" altLang="en-US" sz="2800" dirty="0"/>
              <a:t>與</a:t>
            </a:r>
            <a:r>
              <a:rPr lang="zh-TW" altLang="en-US" sz="2800" dirty="0">
                <a:solidFill>
                  <a:srgbClr val="FF0000"/>
                </a:solidFill>
              </a:rPr>
              <a:t>池化層</a:t>
            </a:r>
            <a:r>
              <a:rPr lang="zh-TW" altLang="en-US" sz="2800" dirty="0"/>
              <a:t>。</a:t>
            </a:r>
            <a:endParaRPr lang="en-US" altLang="zh-CN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7D37D58-DC3C-FC4E-8E92-69AF70CF538D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定義特徵抽取單元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129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2663647"/>
            <a:ext cx="12192000" cy="419435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</a:t>
            </a:r>
            <a:r>
              <a:rPr lang="zh-TW" altLang="en-US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conv1 layer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W_conv2 = </a:t>
            </a:r>
            <a:r>
              <a:rPr lang="en-US" altLang="zh-TW" sz="2800" dirty="0" err="1">
                <a:solidFill>
                  <a:schemeClr val="bg1"/>
                </a:solidFill>
              </a:rPr>
              <a:t>weight_variable</a:t>
            </a:r>
            <a:r>
              <a:rPr lang="en-US" altLang="zh-TW" sz="2800" dirty="0">
                <a:solidFill>
                  <a:schemeClr val="bg1"/>
                </a:solidFill>
              </a:rPr>
              <a:t>([5, 5, 32, 64])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pool1 layer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b_conv2 = </a:t>
            </a:r>
            <a:r>
              <a:rPr lang="en-US" altLang="zh-TW" sz="2800" dirty="0" err="1">
                <a:solidFill>
                  <a:schemeClr val="bg1"/>
                </a:solidFill>
              </a:rPr>
              <a:t>bias_variable</a:t>
            </a:r>
            <a:r>
              <a:rPr lang="en-US" altLang="zh-TW" sz="2800" dirty="0">
                <a:solidFill>
                  <a:schemeClr val="bg1"/>
                </a:solidFill>
              </a:rPr>
              <a:t>([64])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Combine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h_conv2 = tf.nn.relu(conv2d(h_pool1, W_conv2) + b_conv2)  # </a:t>
            </a:r>
            <a:r>
              <a:rPr lang="zh-CN" altLang="en-US" sz="2800" dirty="0">
                <a:solidFill>
                  <a:schemeClr val="bg1"/>
                </a:solidFill>
              </a:rPr>
              <a:t>輸出</a:t>
            </a:r>
            <a:r>
              <a:rPr lang="zh-TW" altLang="en-US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14x14x64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h_pool2 = max_pool_2x2(h_conv2)  # </a:t>
            </a:r>
            <a:r>
              <a:rPr lang="zh-CN" altLang="en-US" sz="2800" dirty="0">
                <a:solidFill>
                  <a:schemeClr val="bg1"/>
                </a:solidFill>
              </a:rPr>
              <a:t>輸出</a:t>
            </a:r>
            <a:r>
              <a:rPr lang="en-US" altLang="zh-TW" sz="2800" dirty="0">
                <a:solidFill>
                  <a:schemeClr val="bg1"/>
                </a:solidFill>
              </a:rPr>
              <a:t>7x7x64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5722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定義第二個特徵抽取單元，包含了</a:t>
            </a:r>
            <a:r>
              <a:rPr lang="zh-TW" altLang="en-US" sz="2800" dirty="0">
                <a:solidFill>
                  <a:srgbClr val="FF0000"/>
                </a:solidFill>
              </a:rPr>
              <a:t>卷積層</a:t>
            </a:r>
            <a:r>
              <a:rPr lang="zh-TW" altLang="en-US" sz="2800" dirty="0"/>
              <a:t>與</a:t>
            </a:r>
            <a:r>
              <a:rPr lang="zh-TW" altLang="en-US" sz="2800" dirty="0">
                <a:solidFill>
                  <a:srgbClr val="FF0000"/>
                </a:solidFill>
              </a:rPr>
              <a:t>池化層</a:t>
            </a:r>
            <a:r>
              <a:rPr lang="zh-TW" altLang="en-US" sz="2800" dirty="0"/>
              <a:t>。</a:t>
            </a:r>
            <a:endParaRPr lang="en-US" altLang="zh-CN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7D37D58-DC3C-FC4E-8E92-69AF70CF538D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定義特徵抽取單元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190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2663647"/>
            <a:ext cx="12192000" cy="419435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W_fc1 = </a:t>
            </a:r>
            <a:r>
              <a:rPr lang="en-US" altLang="zh-TW" sz="2800" dirty="0" err="1">
                <a:solidFill>
                  <a:schemeClr val="bg1"/>
                </a:solidFill>
              </a:rPr>
              <a:t>weight_variable</a:t>
            </a:r>
            <a:r>
              <a:rPr lang="en-US" altLang="zh-TW" sz="2800" dirty="0">
                <a:solidFill>
                  <a:schemeClr val="bg1"/>
                </a:solidFill>
              </a:rPr>
              <a:t>([7*7*64, 1024])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b_fc1 = </a:t>
            </a:r>
            <a:r>
              <a:rPr lang="en-US" altLang="zh-TW" sz="2800" dirty="0" err="1">
                <a:solidFill>
                  <a:schemeClr val="bg1"/>
                </a:solidFill>
              </a:rPr>
              <a:t>bias_variable</a:t>
            </a:r>
            <a:r>
              <a:rPr lang="en-US" altLang="zh-TW" sz="2800" dirty="0">
                <a:solidFill>
                  <a:schemeClr val="bg1"/>
                </a:solidFill>
              </a:rPr>
              <a:t>([1024])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[</a:t>
            </a:r>
            <a:r>
              <a:rPr lang="en-US" altLang="zh-TW" sz="2800" dirty="0" err="1">
                <a:solidFill>
                  <a:schemeClr val="bg1"/>
                </a:solidFill>
              </a:rPr>
              <a:t>n_samples</a:t>
            </a:r>
            <a:r>
              <a:rPr lang="en-US" altLang="zh-TW" sz="2800" dirty="0">
                <a:solidFill>
                  <a:schemeClr val="bg1"/>
                </a:solidFill>
              </a:rPr>
              <a:t>, 7,7,64]  =&gt; [</a:t>
            </a:r>
            <a:r>
              <a:rPr lang="en-US" altLang="zh-TW" sz="2800" dirty="0" err="1">
                <a:solidFill>
                  <a:schemeClr val="bg1"/>
                </a:solidFill>
              </a:rPr>
              <a:t>n_samples</a:t>
            </a:r>
            <a:r>
              <a:rPr lang="en-US" altLang="zh-TW" sz="2800" dirty="0">
                <a:solidFill>
                  <a:schemeClr val="bg1"/>
                </a:solidFill>
              </a:rPr>
              <a:t>, 7*7*64]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h_pool2_flat = tf.reshape(h_pool2, [-1, 7*7*64])</a:t>
            </a:r>
            <a:r>
              <a:rPr lang="zh-TW" altLang="en-US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CN" altLang="en-US" sz="2800" dirty="0">
                <a:solidFill>
                  <a:schemeClr val="bg1"/>
                </a:solidFill>
              </a:rPr>
              <a:t>將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" altLang="zh-CN" sz="2800" dirty="0">
                <a:solidFill>
                  <a:schemeClr val="bg1"/>
                </a:solidFill>
              </a:rPr>
              <a:t>feature map </a:t>
            </a:r>
            <a:r>
              <a:rPr lang="zh-CN" altLang="en-US" sz="2800" dirty="0">
                <a:solidFill>
                  <a:schemeClr val="bg1"/>
                </a:solidFill>
              </a:rPr>
              <a:t>攤平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h_fc1 = tf.nn.relu(</a:t>
            </a:r>
            <a:r>
              <a:rPr lang="en-US" altLang="zh-TW" sz="2800" dirty="0" err="1">
                <a:solidFill>
                  <a:schemeClr val="bg1"/>
                </a:solidFill>
              </a:rPr>
              <a:t>tf.matmul</a:t>
            </a:r>
            <a:r>
              <a:rPr lang="en-US" altLang="zh-TW" sz="2800" dirty="0">
                <a:solidFill>
                  <a:schemeClr val="bg1"/>
                </a:solidFill>
              </a:rPr>
              <a:t>(h_pool2_flat, W_fc1) + b_fc1)</a:t>
            </a:r>
            <a:r>
              <a:rPr lang="zh-TW" altLang="en-US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CN" altLang="en-US" sz="2800" dirty="0">
                <a:solidFill>
                  <a:schemeClr val="bg1"/>
                </a:solidFill>
              </a:rPr>
              <a:t>去除負值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h_fc1_drop = tf.nn.dropout(h_fc1, keep_prob)</a:t>
            </a:r>
            <a:r>
              <a:rPr lang="zh-TW" altLang="en-US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CN" altLang="en-US" sz="2800" dirty="0">
                <a:solidFill>
                  <a:schemeClr val="bg1"/>
                </a:solidFill>
              </a:rPr>
              <a:t>避免過度擬合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5722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組合先前定義好的</a:t>
            </a:r>
            <a:r>
              <a:rPr lang="zh-TW" altLang="en-US" sz="2800" dirty="0">
                <a:solidFill>
                  <a:srgbClr val="FF0000"/>
                </a:solidFill>
              </a:rPr>
              <a:t>特徵抽取單元</a:t>
            </a:r>
            <a:r>
              <a:rPr lang="zh-TW" altLang="en-US" sz="2800" dirty="0"/>
              <a:t>。</a:t>
            </a:r>
            <a:endParaRPr lang="en-US" altLang="zh-CN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7D37D58-DC3C-FC4E-8E92-69AF70CF538D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組合特徵抽取單元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832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2663647"/>
            <a:ext cx="12192000" cy="419435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## output layer ##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W_fc2 = </a:t>
            </a:r>
            <a:r>
              <a:rPr lang="en-US" altLang="zh-TW" sz="2800" dirty="0" err="1">
                <a:solidFill>
                  <a:schemeClr val="bg1"/>
                </a:solidFill>
              </a:rPr>
              <a:t>weight_variable</a:t>
            </a:r>
            <a:r>
              <a:rPr lang="en-US" altLang="zh-TW" sz="2800" dirty="0">
                <a:solidFill>
                  <a:schemeClr val="bg1"/>
                </a:solidFill>
              </a:rPr>
              <a:t>([1024, 10])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b_fc2 = </a:t>
            </a:r>
            <a:r>
              <a:rPr lang="en-US" altLang="zh-TW" sz="2800" dirty="0" err="1">
                <a:solidFill>
                  <a:schemeClr val="bg1"/>
                </a:solidFill>
              </a:rPr>
              <a:t>bias_variable</a:t>
            </a:r>
            <a:r>
              <a:rPr lang="en-US" altLang="zh-TW" sz="2800" dirty="0">
                <a:solidFill>
                  <a:schemeClr val="bg1"/>
                </a:solidFill>
              </a:rPr>
              <a:t>([10])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prediction = tf.nn.softmax(</a:t>
            </a:r>
            <a:r>
              <a:rPr lang="en-US" altLang="zh-TW" sz="2800" dirty="0" err="1">
                <a:solidFill>
                  <a:schemeClr val="bg1"/>
                </a:solidFill>
              </a:rPr>
              <a:t>tf.matmul</a:t>
            </a:r>
            <a:r>
              <a:rPr lang="en-US" altLang="zh-TW" sz="2800" dirty="0">
                <a:solidFill>
                  <a:schemeClr val="bg1"/>
                </a:solidFill>
              </a:rPr>
              <a:t>(h_fc1_drop, W_fc2) + b_fc2)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5722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建立</a:t>
            </a:r>
            <a:r>
              <a:rPr lang="zh-TW" altLang="en-US" sz="2800" dirty="0">
                <a:solidFill>
                  <a:srgbClr val="FF0000"/>
                </a:solidFill>
              </a:rPr>
              <a:t>輸出層</a:t>
            </a:r>
            <a:r>
              <a:rPr lang="zh-TW" altLang="en-US" sz="2800" dirty="0"/>
              <a:t>。</a:t>
            </a:r>
            <a:endParaRPr lang="en-US" altLang="zh-CN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7D37D58-DC3C-FC4E-8E92-69AF70CF538D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建立輸出單元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528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3141460"/>
            <a:ext cx="12192000" cy="36772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## </a:t>
            </a:r>
            <a:r>
              <a:rPr lang="zh-TW" altLang="en-US" sz="2800" dirty="0">
                <a:solidFill>
                  <a:schemeClr val="bg1"/>
                </a:solidFill>
              </a:rPr>
              <a:t>定義訓練方法 </a:t>
            </a:r>
            <a:r>
              <a:rPr lang="en-US" altLang="zh-TW" sz="2800" dirty="0">
                <a:solidFill>
                  <a:schemeClr val="bg1"/>
                </a:solidFill>
              </a:rPr>
              <a:t>##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 err="1">
                <a:solidFill>
                  <a:schemeClr val="bg1"/>
                </a:solidFill>
              </a:rPr>
              <a:t>cross_entropy</a:t>
            </a:r>
            <a:r>
              <a:rPr lang="en-US" altLang="zh-TW" sz="2800" dirty="0">
                <a:solidFill>
                  <a:schemeClr val="bg1"/>
                </a:solidFill>
              </a:rPr>
              <a:t> = </a:t>
            </a:r>
            <a:r>
              <a:rPr lang="en-US" altLang="zh-TW" sz="2800" dirty="0" err="1">
                <a:solidFill>
                  <a:schemeClr val="bg1"/>
                </a:solidFill>
              </a:rPr>
              <a:t>tf.reduce_mean</a:t>
            </a:r>
            <a:r>
              <a:rPr lang="en-US" altLang="zh-TW" sz="2800" dirty="0">
                <a:solidFill>
                  <a:schemeClr val="bg1"/>
                </a:solidFill>
              </a:rPr>
              <a:t>(-</a:t>
            </a:r>
            <a:r>
              <a:rPr lang="en-US" altLang="zh-TW" sz="2800" dirty="0" err="1">
                <a:solidFill>
                  <a:schemeClr val="bg1"/>
                </a:solidFill>
              </a:rPr>
              <a:t>tf.reduce_sum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en-US" altLang="zh-TW" sz="2800" dirty="0" err="1">
                <a:solidFill>
                  <a:schemeClr val="bg1"/>
                </a:solidFill>
              </a:rPr>
              <a:t>ys</a:t>
            </a:r>
            <a:r>
              <a:rPr lang="en-US" altLang="zh-TW" sz="2800" dirty="0">
                <a:solidFill>
                  <a:schemeClr val="bg1"/>
                </a:solidFill>
              </a:rPr>
              <a:t> * </a:t>
            </a:r>
            <a:r>
              <a:rPr lang="en-US" altLang="zh-TW" sz="2800" dirty="0" err="1">
                <a:solidFill>
                  <a:schemeClr val="bg1"/>
                </a:solidFill>
              </a:rPr>
              <a:t>tf.log</a:t>
            </a:r>
            <a:r>
              <a:rPr lang="en-US" altLang="zh-TW" sz="2800" dirty="0">
                <a:solidFill>
                  <a:schemeClr val="bg1"/>
                </a:solidFill>
              </a:rPr>
              <a:t>(prediction),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                                          </a:t>
            </a:r>
            <a:r>
              <a:rPr lang="en-US" altLang="zh-TW" sz="2800" dirty="0" err="1">
                <a:solidFill>
                  <a:schemeClr val="bg1"/>
                </a:solidFill>
              </a:rPr>
              <a:t>reduction_indices</a:t>
            </a:r>
            <a:r>
              <a:rPr lang="en-US" altLang="zh-TW" sz="2800" dirty="0">
                <a:solidFill>
                  <a:schemeClr val="bg1"/>
                </a:solidFill>
              </a:rPr>
              <a:t>=[1]))</a:t>
            </a:r>
          </a:p>
          <a:p>
            <a:pPr>
              <a:lnSpc>
                <a:spcPct val="120000"/>
              </a:lnSpc>
            </a:pPr>
            <a:r>
              <a:rPr lang="en-US" altLang="zh-TW" sz="2800" dirty="0" err="1">
                <a:solidFill>
                  <a:schemeClr val="bg1"/>
                </a:solidFill>
              </a:rPr>
              <a:t>train_step</a:t>
            </a:r>
            <a:r>
              <a:rPr lang="en-US" altLang="zh-TW" sz="2800" dirty="0">
                <a:solidFill>
                  <a:schemeClr val="bg1"/>
                </a:solidFill>
              </a:rPr>
              <a:t> = tf.train.AdamOptimizer(1e-4).minimize(</a:t>
            </a:r>
            <a:r>
              <a:rPr lang="en-US" altLang="zh-TW" sz="2800" dirty="0" err="1">
                <a:solidFill>
                  <a:schemeClr val="bg1"/>
                </a:solidFill>
              </a:rPr>
              <a:t>cross_entropy</a:t>
            </a:r>
            <a:r>
              <a:rPr lang="en-US" altLang="zh-TW" sz="28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108933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定義訓練方法，使用 </a:t>
            </a:r>
            <a:r>
              <a:rPr lang="en" altLang="zh-TW" sz="2800" dirty="0" err="1">
                <a:solidFill>
                  <a:srgbClr val="FF0000"/>
                </a:solidFill>
              </a:rPr>
              <a:t>softmax</a:t>
            </a:r>
            <a:r>
              <a:rPr lang="zh-TW" altLang="en-US" sz="2800" dirty="0"/>
              <a:t> 的 </a:t>
            </a:r>
            <a:r>
              <a:rPr lang="en" altLang="zh-TW" sz="2800" dirty="0">
                <a:solidFill>
                  <a:srgbClr val="FF0000"/>
                </a:solidFill>
              </a:rPr>
              <a:t>cross entropy</a:t>
            </a:r>
            <a:r>
              <a:rPr lang="zh-TW" altLang="en-US" sz="2800" dirty="0">
                <a:solidFill>
                  <a:srgbClr val="FF0000"/>
                </a:solidFill>
              </a:rPr>
              <a:t> </a:t>
            </a:r>
            <a:r>
              <a:rPr lang="zh-TW" altLang="en-US" sz="2800" dirty="0"/>
              <a:t>當作成本函數，並使用 </a:t>
            </a:r>
            <a:r>
              <a:rPr lang="en" altLang="zh-TW" sz="2800" dirty="0" err="1">
                <a:solidFill>
                  <a:srgbClr val="FF0000"/>
                </a:solidFill>
              </a:rPr>
              <a:t>AdamOptimizer</a:t>
            </a:r>
            <a:r>
              <a:rPr lang="zh-TW" altLang="en-US" sz="2800" dirty="0"/>
              <a:t> 當作最佳化的方法。</a:t>
            </a:r>
            <a:endParaRPr lang="en-US" altLang="zh-CN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7D37D58-DC3C-FC4E-8E92-69AF70CF538D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建立輸出單元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968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2624396"/>
            <a:ext cx="12192000" cy="419435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err="1">
                <a:solidFill>
                  <a:schemeClr val="bg1"/>
                </a:solidFill>
              </a:rPr>
              <a:t>sess</a:t>
            </a:r>
            <a:r>
              <a:rPr lang="en-US" altLang="zh-TW" sz="2800" dirty="0">
                <a:solidFill>
                  <a:schemeClr val="bg1"/>
                </a:solidFill>
              </a:rPr>
              <a:t> = tf.Session()</a:t>
            </a:r>
          </a:p>
          <a:p>
            <a:pPr>
              <a:lnSpc>
                <a:spcPct val="120000"/>
              </a:lnSpc>
            </a:pPr>
            <a:r>
              <a:rPr lang="en-US" altLang="zh-TW" sz="2800" dirty="0" err="1">
                <a:solidFill>
                  <a:schemeClr val="bg1"/>
                </a:solidFill>
              </a:rPr>
              <a:t>sess.run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en-US" altLang="zh-TW" sz="2800" dirty="0" err="1">
                <a:solidFill>
                  <a:schemeClr val="bg1"/>
                </a:solidFill>
              </a:rPr>
              <a:t>tf.initialize_all_variables</a:t>
            </a:r>
            <a:r>
              <a:rPr lang="en-US" altLang="zh-TW" sz="2800" dirty="0">
                <a:solidFill>
                  <a:schemeClr val="bg1"/>
                </a:solidFill>
              </a:rPr>
              <a:t>())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for </a:t>
            </a:r>
            <a:r>
              <a:rPr lang="en-US" altLang="zh-TW" sz="2800" dirty="0" err="1">
                <a:solidFill>
                  <a:schemeClr val="bg1"/>
                </a:solidFill>
              </a:rPr>
              <a:t>i</a:t>
            </a:r>
            <a:r>
              <a:rPr lang="en-US" altLang="zh-TW" sz="2800" dirty="0">
                <a:solidFill>
                  <a:schemeClr val="bg1"/>
                </a:solidFill>
              </a:rPr>
              <a:t> in range(1000):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</a:t>
            </a:r>
            <a:r>
              <a:rPr lang="en-US" altLang="zh-TW" sz="2800" dirty="0" err="1">
                <a:solidFill>
                  <a:schemeClr val="bg1"/>
                </a:solidFill>
              </a:rPr>
              <a:t>batch_xs</a:t>
            </a:r>
            <a:r>
              <a:rPr lang="en-US" altLang="zh-TW" sz="2800" dirty="0">
                <a:solidFill>
                  <a:schemeClr val="bg1"/>
                </a:solidFill>
              </a:rPr>
              <a:t>, </a:t>
            </a:r>
            <a:r>
              <a:rPr lang="en-US" altLang="zh-TW" sz="2800" dirty="0" err="1">
                <a:solidFill>
                  <a:schemeClr val="bg1"/>
                </a:solidFill>
              </a:rPr>
              <a:t>batch_ys</a:t>
            </a:r>
            <a:r>
              <a:rPr lang="en-US" altLang="zh-TW" sz="2800" dirty="0">
                <a:solidFill>
                  <a:schemeClr val="bg1"/>
                </a:solidFill>
              </a:rPr>
              <a:t> = </a:t>
            </a:r>
            <a:r>
              <a:rPr lang="en-US" altLang="zh-TW" sz="2800" dirty="0" err="1">
                <a:solidFill>
                  <a:schemeClr val="bg1"/>
                </a:solidFill>
              </a:rPr>
              <a:t>mnist.train.next_batch</a:t>
            </a:r>
            <a:r>
              <a:rPr lang="en-US" altLang="zh-TW" sz="2800" dirty="0">
                <a:solidFill>
                  <a:schemeClr val="bg1"/>
                </a:solidFill>
              </a:rPr>
              <a:t>(100)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</a:t>
            </a:r>
            <a:r>
              <a:rPr lang="en-US" altLang="zh-TW" sz="2800" dirty="0" err="1">
                <a:solidFill>
                  <a:schemeClr val="bg1"/>
                </a:solidFill>
              </a:rPr>
              <a:t>sess.run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en-US" altLang="zh-TW" sz="2800" dirty="0" err="1">
                <a:solidFill>
                  <a:schemeClr val="bg1"/>
                </a:solidFill>
              </a:rPr>
              <a:t>train_step</a:t>
            </a:r>
            <a:r>
              <a:rPr lang="en-US" altLang="zh-TW" sz="2800" dirty="0">
                <a:solidFill>
                  <a:schemeClr val="bg1"/>
                </a:solidFill>
              </a:rPr>
              <a:t>, </a:t>
            </a:r>
            <a:r>
              <a:rPr lang="en-US" altLang="zh-TW" sz="2800" dirty="0" err="1">
                <a:solidFill>
                  <a:schemeClr val="bg1"/>
                </a:solidFill>
              </a:rPr>
              <a:t>feed_dict</a:t>
            </a:r>
            <a:r>
              <a:rPr lang="en-US" altLang="zh-TW" sz="2800" dirty="0">
                <a:solidFill>
                  <a:schemeClr val="bg1"/>
                </a:solidFill>
              </a:rPr>
              <a:t>={  </a:t>
            </a:r>
            <a:r>
              <a:rPr lang="en-US" altLang="zh-TW" sz="2800" dirty="0" err="1">
                <a:solidFill>
                  <a:schemeClr val="bg1"/>
                </a:solidFill>
              </a:rPr>
              <a:t>xs</a:t>
            </a:r>
            <a:r>
              <a:rPr lang="en-US" altLang="zh-TW" sz="2800" dirty="0">
                <a:solidFill>
                  <a:schemeClr val="bg1"/>
                </a:solidFill>
              </a:rPr>
              <a:t>: </a:t>
            </a:r>
            <a:r>
              <a:rPr lang="en-US" altLang="zh-TW" sz="2800" dirty="0" err="1">
                <a:solidFill>
                  <a:schemeClr val="bg1"/>
                </a:solidFill>
              </a:rPr>
              <a:t>batch_xs</a:t>
            </a:r>
            <a:r>
              <a:rPr lang="en-US" altLang="zh-TW" sz="2800" dirty="0">
                <a:solidFill>
                  <a:schemeClr val="bg1"/>
                </a:solidFill>
              </a:rPr>
              <a:t>, </a:t>
            </a:r>
            <a:r>
              <a:rPr lang="en-US" altLang="zh-TW" sz="2800" dirty="0" err="1">
                <a:solidFill>
                  <a:schemeClr val="bg1"/>
                </a:solidFill>
              </a:rPr>
              <a:t>ys</a:t>
            </a:r>
            <a:r>
              <a:rPr lang="en-US" altLang="zh-TW" sz="2800" dirty="0">
                <a:solidFill>
                  <a:schemeClr val="bg1"/>
                </a:solidFill>
              </a:rPr>
              <a:t>: </a:t>
            </a:r>
            <a:r>
              <a:rPr lang="en-US" altLang="zh-TW" sz="2800" dirty="0" err="1">
                <a:solidFill>
                  <a:schemeClr val="bg1"/>
                </a:solidFill>
              </a:rPr>
              <a:t>batch_ys</a:t>
            </a:r>
            <a:r>
              <a:rPr lang="en-US" altLang="zh-TW" sz="2800" dirty="0">
                <a:solidFill>
                  <a:schemeClr val="bg1"/>
                </a:solidFill>
              </a:rPr>
              <a:t>, keep_prob: 0.5})  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</a:t>
            </a:r>
            <a:r>
              <a:rPr lang="zh-TW" altLang="en-US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if </a:t>
            </a:r>
            <a:r>
              <a:rPr lang="en-US" altLang="zh-TW" sz="2800" dirty="0" err="1">
                <a:solidFill>
                  <a:schemeClr val="bg1"/>
                </a:solidFill>
              </a:rPr>
              <a:t>i</a:t>
            </a:r>
            <a:r>
              <a:rPr lang="en-US" altLang="zh-TW" sz="2800" dirty="0">
                <a:solidFill>
                  <a:schemeClr val="bg1"/>
                </a:solidFill>
              </a:rPr>
              <a:t> % 100 == 0: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    print("</a:t>
            </a:r>
            <a:r>
              <a:rPr lang="en-US" altLang="zh-TW" sz="2800" dirty="0" err="1">
                <a:solidFill>
                  <a:schemeClr val="bg1"/>
                </a:solidFill>
              </a:rPr>
              <a:t>Iter</a:t>
            </a:r>
            <a:r>
              <a:rPr lang="en-US" altLang="zh-TW" sz="2800" dirty="0">
                <a:solidFill>
                  <a:schemeClr val="bg1"/>
                </a:solidFill>
              </a:rPr>
              <a:t>:" + </a:t>
            </a:r>
            <a:r>
              <a:rPr lang="en-US" altLang="zh-TW" sz="2800" dirty="0" err="1">
                <a:solidFill>
                  <a:schemeClr val="bg1"/>
                </a:solidFill>
              </a:rPr>
              <a:t>str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en-US" altLang="zh-TW" sz="2800" dirty="0" err="1">
                <a:solidFill>
                  <a:schemeClr val="bg1"/>
                </a:solidFill>
              </a:rPr>
              <a:t>i</a:t>
            </a:r>
            <a:r>
              <a:rPr lang="en-US" altLang="zh-TW" sz="2800" dirty="0">
                <a:solidFill>
                  <a:schemeClr val="bg1"/>
                </a:solidFill>
              </a:rPr>
              <a:t>) + ", Accuracy:", </a:t>
            </a:r>
          </a:p>
          <a:p>
            <a:pPr>
              <a:lnSpc>
                <a:spcPct val="120000"/>
              </a:lnSpc>
            </a:pPr>
            <a:r>
              <a:rPr lang="zh-TW" altLang="en-US" sz="2800" dirty="0">
                <a:solidFill>
                  <a:schemeClr val="bg1"/>
                </a:solidFill>
              </a:rPr>
              <a:t>                          </a:t>
            </a:r>
            <a:r>
              <a:rPr lang="en-US" altLang="zh-TW" sz="2800" dirty="0" err="1">
                <a:solidFill>
                  <a:schemeClr val="bg1"/>
                </a:solidFill>
              </a:rPr>
              <a:t>compute_accuracy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en-US" altLang="zh-TW" sz="2800" dirty="0" err="1">
                <a:solidFill>
                  <a:schemeClr val="bg1"/>
                </a:solidFill>
              </a:rPr>
              <a:t>mnist.test.images</a:t>
            </a:r>
            <a:r>
              <a:rPr lang="en-US" altLang="zh-TW" sz="2800" dirty="0">
                <a:solidFill>
                  <a:schemeClr val="bg1"/>
                </a:solidFill>
              </a:rPr>
              <a:t>, </a:t>
            </a:r>
            <a:r>
              <a:rPr lang="en-US" altLang="zh-TW" sz="2800" dirty="0" err="1">
                <a:solidFill>
                  <a:schemeClr val="bg1"/>
                </a:solidFill>
              </a:rPr>
              <a:t>mnist.test.labels</a:t>
            </a:r>
            <a:r>
              <a:rPr lang="en-US" altLang="zh-TW" sz="2800" dirty="0">
                <a:solidFill>
                  <a:schemeClr val="bg1"/>
                </a:solidFill>
              </a:rPr>
              <a:t>))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5722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開始</a:t>
            </a:r>
            <a:r>
              <a:rPr lang="zh-TW" altLang="en-US" sz="2800" dirty="0"/>
              <a:t>訓練模型，</a:t>
            </a:r>
            <a:r>
              <a:rPr lang="en-US" altLang="zh-TW" sz="2800" dirty="0"/>
              <a:t>keep_prob </a:t>
            </a:r>
            <a:r>
              <a:rPr lang="zh-CN" altLang="en-US" sz="2800" dirty="0"/>
              <a:t>為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0.5 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FF0000"/>
                </a:solidFill>
              </a:rPr>
              <a:t>損失函數</a:t>
            </a:r>
            <a:r>
              <a:rPr lang="zh-CN" altLang="en-US" sz="2800" dirty="0"/>
              <a:t>，一共訓練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1,000</a:t>
            </a:r>
            <a:r>
              <a:rPr lang="zh-TW" altLang="en-US" sz="2800" dirty="0"/>
              <a:t> 次。</a:t>
            </a:r>
            <a:endParaRPr lang="en-US" altLang="zh-CN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7D37D58-DC3C-FC4E-8E92-69AF70CF538D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訓練模型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66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5722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指令輸入 </a:t>
            </a:r>
            <a:r>
              <a:rPr lang="en-US" altLang="zh-TW" sz="2800" dirty="0"/>
              <a:t>python </a:t>
            </a:r>
            <a:r>
              <a:rPr lang="en-US" altLang="zh-TW" sz="2800" dirty="0" err="1"/>
              <a:t>cnn.py</a:t>
            </a:r>
            <a:r>
              <a:rPr lang="zh-TW" altLang="en-US" sz="2800" dirty="0"/>
              <a:t>，每</a:t>
            </a:r>
            <a:r>
              <a:rPr lang="zh-CN" altLang="en-US" sz="2800" dirty="0"/>
              <a:t>迭代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100</a:t>
            </a:r>
            <a:r>
              <a:rPr lang="en-US" altLang="zh-CN" sz="2800" dirty="0"/>
              <a:t> </a:t>
            </a:r>
            <a:r>
              <a:rPr lang="zh-CN" altLang="en-US" sz="2800" dirty="0"/>
              <a:t>次輸出當前</a:t>
            </a:r>
            <a:r>
              <a:rPr lang="zh-CN" altLang="en-US" sz="2800" dirty="0">
                <a:solidFill>
                  <a:srgbClr val="FF0000"/>
                </a:solidFill>
              </a:rPr>
              <a:t>準確度</a:t>
            </a:r>
            <a:r>
              <a:rPr lang="zh-TW" altLang="en-US" sz="2800" dirty="0"/>
              <a:t>。</a:t>
            </a:r>
            <a:endParaRPr lang="en-US" altLang="zh-CN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7D37D58-DC3C-FC4E-8E92-69AF70CF538D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訓練結果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D4F420C-7F6C-6740-9C46-1C8D2FCB5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24396"/>
            <a:ext cx="12192000" cy="42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27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11">
            <a:extLst>
              <a:ext uri="{FF2B5EF4-FFF2-40B4-BE49-F238E27FC236}">
                <a16:creationId xmlns:a16="http://schemas.microsoft.com/office/drawing/2014/main" id="{5648F460-37F9-4DAF-938E-7C50EC5185B3}"/>
              </a:ext>
            </a:extLst>
          </p:cNvPr>
          <p:cNvGrpSpPr/>
          <p:nvPr/>
        </p:nvGrpSpPr>
        <p:grpSpPr>
          <a:xfrm>
            <a:off x="69449" y="-115747"/>
            <a:ext cx="7532015" cy="6858000"/>
            <a:chOff x="2958926" y="-7088"/>
            <a:chExt cx="5702472" cy="5150588"/>
          </a:xfrm>
        </p:grpSpPr>
        <p:sp>
          <p:nvSpPr>
            <p:cNvPr id="23" name="Shape 12">
              <a:extLst>
                <a:ext uri="{FF2B5EF4-FFF2-40B4-BE49-F238E27FC236}">
                  <a16:creationId xmlns:a16="http://schemas.microsoft.com/office/drawing/2014/main" id="{B4551A35-D195-4CFF-B479-F64AE0E8F40C}"/>
                </a:ext>
              </a:extLst>
            </p:cNvPr>
            <p:cNvSpPr/>
            <p:nvPr/>
          </p:nvSpPr>
          <p:spPr>
            <a:xfrm>
              <a:off x="2958926" y="0"/>
              <a:ext cx="566075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13">
              <a:extLst>
                <a:ext uri="{FF2B5EF4-FFF2-40B4-BE49-F238E27FC236}">
                  <a16:creationId xmlns:a16="http://schemas.microsoft.com/office/drawing/2014/main" id="{490A920A-FD67-4264-8D2E-8A79F70DA2AD}"/>
                </a:ext>
              </a:extLst>
            </p:cNvPr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2799580"/>
            <a:ext cx="12192000" cy="101790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5400" b="1" spc="600" dirty="0">
                <a:latin typeface="Segoe UI" panose="020B0502040204020203" pitchFamily="34" charset="0"/>
                <a:cs typeface="Segoe UI" panose="020B0502040204020203" pitchFamily="34" charset="0"/>
              </a:rPr>
              <a:t>RNN </a:t>
            </a:r>
            <a:r>
              <a:rPr lang="zh-CN" altLang="en-US" sz="5400" b="1" spc="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程式範例</a:t>
            </a:r>
            <a:endParaRPr lang="en-US" altLang="zh-CN" sz="5400" b="1" spc="6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52D2D47-1424-2B4C-BF9C-5537F03CEE77}"/>
              </a:ext>
            </a:extLst>
          </p:cNvPr>
          <p:cNvSpPr txBox="1"/>
          <p:nvPr/>
        </p:nvSpPr>
        <p:spPr>
          <a:xfrm>
            <a:off x="4204610" y="4075528"/>
            <a:ext cx="4492448" cy="43511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Link</a:t>
            </a:r>
            <a:r>
              <a:rPr kumimoji="1"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：</a:t>
            </a:r>
            <a:r>
              <a:rPr kumimoji="1" lang="en" altLang="zh-TW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RNN</a:t>
            </a:r>
            <a:r>
              <a:rPr kumimoji="1"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入门（一）识别</a:t>
            </a:r>
            <a:r>
              <a:rPr kumimoji="1" lang="en" altLang="zh-TW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MNIST</a:t>
            </a:r>
            <a:r>
              <a:rPr kumimoji="1"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数据集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828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3141460"/>
            <a:ext cx="12192000" cy="36772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</a:t>
            </a:r>
            <a:r>
              <a:rPr lang="zh-TW" altLang="en-US" sz="2800" dirty="0">
                <a:solidFill>
                  <a:schemeClr val="bg1"/>
                </a:solidFill>
              </a:rPr>
              <a:t> 模組引入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Import tensorflow as tf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from tensorflow.examples.tutorials.mnist import input_data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mnist = input_data.read_data_sets(r"./MNIST_data", one_hot=True)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108933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利用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import</a:t>
            </a:r>
            <a:r>
              <a:rPr lang="en-US" altLang="zh-TW" sz="2800" dirty="0"/>
              <a:t> </a:t>
            </a:r>
            <a:r>
              <a:rPr lang="zh-CN" altLang="en-US" sz="2800" dirty="0"/>
              <a:t>以及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from ... import </a:t>
            </a:r>
            <a:r>
              <a:rPr lang="zh-CN" altLang="en-US" sz="2800" dirty="0"/>
              <a:t>引入模組。本範例使用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MNIST</a:t>
            </a:r>
            <a:r>
              <a:rPr lang="zh-TW" altLang="en-US" sz="2800" dirty="0"/>
              <a:t> 資料集，作為基本範例，進行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RNN</a:t>
            </a:r>
            <a:r>
              <a:rPr lang="en-US" altLang="zh-TW" sz="2800" dirty="0"/>
              <a:t> </a:t>
            </a:r>
            <a:r>
              <a:rPr lang="zh-CN" altLang="en-US" sz="2800" dirty="0"/>
              <a:t>的文字辨識</a:t>
            </a:r>
            <a:r>
              <a:rPr lang="zh-TW" altLang="en-US" sz="2800" dirty="0"/>
              <a:t>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09533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7" y="660400"/>
            <a:ext cx="7554199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學習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深度神經網路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5620"/>
            <a:ext cx="10218058" cy="315759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深度神經網路是一種具備至少一個隱層的神經網路，深度神經網路通常都是前饋神經網路，但也有語言建模等方面的研究將其拓展到遞迴神經網路。</a:t>
            </a:r>
            <a:r>
              <a:rPr lang="zh-TW" altLang="en-US" sz="2800" dirty="0">
                <a:solidFill>
                  <a:srgbClr val="FF0000"/>
                </a:solidFill>
              </a:rPr>
              <a:t>卷積深度神經網路</a:t>
            </a:r>
            <a:r>
              <a:rPr lang="zh-TW" altLang="en-US" sz="2800" dirty="0"/>
              <a:t>（</a:t>
            </a:r>
            <a:r>
              <a:rPr lang="en" altLang="zh-TW" sz="2800" dirty="0"/>
              <a:t>Convolutional Neural Networks, CNN</a:t>
            </a:r>
            <a:r>
              <a:rPr lang="zh-TW" altLang="en" sz="2800" dirty="0"/>
              <a:t>）</a:t>
            </a:r>
            <a:r>
              <a:rPr lang="zh-TW" altLang="en-US" sz="2800" dirty="0"/>
              <a:t>在電腦視覺領域得到了成功的應用。此後，卷積神經網路也作為聽覺模型被使用在自動語音辨識領域，較以往的方法獲得了更優的結果。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740487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模型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CN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設定結構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2624396"/>
            <a:ext cx="12192000" cy="419435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RNN </a:t>
            </a:r>
            <a:r>
              <a:rPr lang="zh-CN" altLang="en-US" sz="2800" dirty="0">
                <a:solidFill>
                  <a:schemeClr val="bg1"/>
                </a:solidFill>
              </a:rPr>
              <a:t>結構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element_size = 28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time_steps = 28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num_classes = 10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batch_size = 128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hidden_layer_size = 50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5722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/>
              <a:t>定義 </a:t>
            </a:r>
            <a:r>
              <a:rPr lang="en-US" altLang="zh-TW" sz="2800" dirty="0"/>
              <a:t>RNN </a:t>
            </a:r>
            <a:r>
              <a:rPr lang="zh-CN" altLang="en-US" sz="2800"/>
              <a:t>的結構</a:t>
            </a:r>
            <a:r>
              <a:rPr lang="zh-TW" altLang="en-US" sz="2800"/>
              <a:t>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45337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模型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CN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建立隱藏層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1809513"/>
            <a:ext cx="12192000" cy="522848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TW" altLang="en-US" sz="2800" dirty="0">
                <a:solidFill>
                  <a:schemeClr val="bg1"/>
                </a:solidFill>
              </a:rPr>
              <a:t>定義 </a:t>
            </a:r>
            <a:r>
              <a:rPr lang="en-US" altLang="zh-TW" sz="2800" dirty="0">
                <a:solidFill>
                  <a:schemeClr val="bg1"/>
                </a:solidFill>
              </a:rPr>
              <a:t>input type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_inputs = tf.placeholder(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tf.float32, shape=[None, time_steps, element_size], name='inputs')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y = tf.placeholder(tf.float32, shape=[None, num_classes], name='inputs')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TW" altLang="en-US" sz="2800" dirty="0">
                <a:solidFill>
                  <a:schemeClr val="bg1"/>
                </a:solidFill>
              </a:rPr>
              <a:t>隱藏層數量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rnn_cell = tf.contrib.rnn.BasicRNNCell(hidden_layer_size)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outputs, _ = tf.nn.dynamic_rnn(rnn_cell, _inputs, dtype=tf.float32)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871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模型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CN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設定權重與偏向量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1809513"/>
            <a:ext cx="12192000" cy="522848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TW" altLang="en-US" sz="2800" dirty="0">
                <a:solidFill>
                  <a:schemeClr val="bg1"/>
                </a:solidFill>
              </a:rPr>
              <a:t>權重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Wl = tf.Variable(tf.truncated_normal(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[hidden_layer_size, num_classes], mean=0, stddev=.01))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TW" altLang="en-US" sz="2800" dirty="0">
                <a:solidFill>
                  <a:schemeClr val="bg1"/>
                </a:solidFill>
              </a:rPr>
              <a:t>偏向量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bl = tf.Variable(tf.truncated_normal([num_classes], mean=0, stddev=.01))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005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模型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CN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設定權重與偏向量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1809513"/>
            <a:ext cx="12192000" cy="522848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TW" altLang="en-US" sz="2800" dirty="0">
                <a:solidFill>
                  <a:schemeClr val="bg1"/>
                </a:solidFill>
              </a:rPr>
              <a:t>矩陣相乘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def get_linear_layer(vector):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return tf.matmul(vector, Wl) + bl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last_rnn_output = outputs[:, -1, :]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final_output = get_linear_layer(</a:t>
            </a:r>
            <a:r>
              <a:rPr lang="en-US" altLang="zh-TW" sz="2800" dirty="0" err="1">
                <a:solidFill>
                  <a:schemeClr val="bg1"/>
                </a:solidFill>
              </a:rPr>
              <a:t>last_rnn_output</a:t>
            </a:r>
            <a:r>
              <a:rPr lang="en-US" altLang="zh-TW" sz="28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278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模型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CN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損失函數與優化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1809513"/>
            <a:ext cx="12192000" cy="522848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TW" altLang="en-US" sz="2800" dirty="0">
                <a:solidFill>
                  <a:schemeClr val="bg1"/>
                </a:solidFill>
              </a:rPr>
              <a:t>定義損失函數並用</a:t>
            </a:r>
            <a:r>
              <a:rPr lang="en-US" altLang="zh-TW" sz="2800" dirty="0">
                <a:solidFill>
                  <a:schemeClr val="bg1"/>
                </a:solidFill>
              </a:rPr>
              <a:t>RMSPropOptimizer</a:t>
            </a:r>
            <a:r>
              <a:rPr lang="zh-TW" altLang="en-US" sz="2800" dirty="0">
                <a:solidFill>
                  <a:schemeClr val="bg1"/>
                </a:solidFill>
              </a:rPr>
              <a:t>優化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softmax = tf.nn.softmax_cross_entropy_with_logits(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logits=final_output, labels=y)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cross_entropy = tf.reduce_mean(softmax)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train_step = tf.train.RMSPropOptimizer(0.001, 0.9).minimize(</a:t>
            </a:r>
            <a:r>
              <a:rPr lang="en-US" altLang="zh-TW" sz="2800" dirty="0" err="1">
                <a:solidFill>
                  <a:schemeClr val="bg1"/>
                </a:solidFill>
              </a:rPr>
              <a:t>cross_entropy</a:t>
            </a:r>
            <a:r>
              <a:rPr lang="en-US" altLang="zh-TW" sz="28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516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模型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CN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統計準確率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1809513"/>
            <a:ext cx="12192000" cy="522848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correct_prediction = tf.equal(tf.argmax(y, 1), tf.argmax(final_output, 1))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accuracy = (tf.reduce_mean(tf.cast(correct_prediction, tf.float32)))*100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sess = tf.InteractiveSession()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sess.run(</a:t>
            </a:r>
            <a:r>
              <a:rPr lang="en-US" altLang="zh-TW" sz="2800" dirty="0" err="1">
                <a:solidFill>
                  <a:schemeClr val="bg1"/>
                </a:solidFill>
              </a:rPr>
              <a:t>tf.global_variables_initializer</a:t>
            </a:r>
            <a:r>
              <a:rPr lang="en-US" altLang="zh-TW" sz="2800" dirty="0">
                <a:solidFill>
                  <a:schemeClr val="bg1"/>
                </a:solidFill>
              </a:rPr>
              <a:t>())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837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模型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建立測試集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1809513"/>
            <a:ext cx="12192000" cy="522848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test_data = mnist.test.images[:batch_size].reshape(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(-1, time_steps, element_size))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test_label = mnist.test.labels[:</a:t>
            </a:r>
            <a:r>
              <a:rPr lang="en-US" altLang="zh-TW" sz="2800" dirty="0" err="1">
                <a:solidFill>
                  <a:schemeClr val="bg1"/>
                </a:solidFill>
              </a:rPr>
              <a:t>batch_size</a:t>
            </a:r>
            <a:r>
              <a:rPr lang="en-US" altLang="zh-TW" sz="2800" dirty="0">
                <a:solidFill>
                  <a:schemeClr val="bg1"/>
                </a:solidFill>
              </a:rPr>
              <a:t>]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769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模型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訓練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1809513"/>
            <a:ext cx="12192000" cy="523835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# </a:t>
            </a:r>
            <a:r>
              <a:rPr lang="zh-TW" altLang="en-US" sz="2000" dirty="0">
                <a:solidFill>
                  <a:schemeClr val="bg1"/>
                </a:solidFill>
              </a:rPr>
              <a:t>每次訓練</a:t>
            </a:r>
            <a:r>
              <a:rPr lang="en-US" altLang="zh-TW" sz="2000" dirty="0">
                <a:solidFill>
                  <a:schemeClr val="bg1"/>
                </a:solidFill>
              </a:rPr>
              <a:t>batch_size</a:t>
            </a:r>
            <a:r>
              <a:rPr lang="zh-TW" altLang="en-US" sz="2000" dirty="0">
                <a:solidFill>
                  <a:schemeClr val="bg1"/>
                </a:solidFill>
              </a:rPr>
              <a:t>張圖片，一共訓練</a:t>
            </a:r>
            <a:r>
              <a:rPr lang="en-US" altLang="zh-TW" sz="2000" dirty="0">
                <a:solidFill>
                  <a:schemeClr val="bg1"/>
                </a:solidFill>
              </a:rPr>
              <a:t>3000</a:t>
            </a:r>
            <a:r>
              <a:rPr lang="zh-TW" altLang="en-US" sz="2000" dirty="0">
                <a:solidFill>
                  <a:schemeClr val="bg1"/>
                </a:solidFill>
              </a:rPr>
              <a:t>次</a:t>
            </a:r>
            <a:endParaRPr lang="en-US" altLang="zh-TW" sz="2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for i in range(3001):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    batch_x, batch_y = mnist.train.next_batch(batch_size)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    batch_x = batch_x.reshape((batch_size, time_steps, element_size))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    sess.run(train_step, feed_dict={_inputs: batch_x, y: batch_y})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    if i % 100 == 0: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        loss = sess.run(cross_entropy, feed_dict={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                        _inputs: batch_x, y: batch_y})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        acc = sess.run(accuracy, feed_dict={_inputs: batch_x, y: batch_y})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        print("Iter " + str(i) + ", Minibatch Loss= " +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              "{:.6f}".format(loss) + ", Training Accuracy= " +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              "{:.5f}".format(</a:t>
            </a:r>
            <a:r>
              <a:rPr lang="en-US" altLang="zh-TW" sz="2000" dirty="0" err="1">
                <a:solidFill>
                  <a:schemeClr val="bg1"/>
                </a:solidFill>
              </a:rPr>
              <a:t>acc</a:t>
            </a:r>
            <a:r>
              <a:rPr lang="en-US" altLang="zh-TW" sz="2000" dirty="0">
                <a:solidFill>
                  <a:schemeClr val="bg1"/>
                </a:solidFill>
              </a:rPr>
              <a:t>))</a:t>
            </a:r>
          </a:p>
          <a:p>
            <a:pPr>
              <a:lnSpc>
                <a:spcPct val="120000"/>
              </a:lnSpc>
            </a:pPr>
            <a:endParaRPr lang="en-US" altLang="zh-TW" sz="2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234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準確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測試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1809513"/>
            <a:ext cx="12192000" cy="191437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# </a:t>
            </a:r>
            <a:r>
              <a:rPr lang="zh-TW" altLang="en-US" sz="2000" dirty="0">
                <a:solidFill>
                  <a:schemeClr val="bg1"/>
                </a:solidFill>
              </a:rPr>
              <a:t>在測試集上的準確率</a:t>
            </a:r>
            <a:endParaRPr lang="en-US" altLang="zh-TW" sz="2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print("Testing Accuracy:", sess.run(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    accuracy, feed_dict={_inputs: test_data, y: </a:t>
            </a:r>
            <a:r>
              <a:rPr lang="en-US" altLang="zh-TW" sz="2000" dirty="0" err="1">
                <a:solidFill>
                  <a:schemeClr val="bg1"/>
                </a:solidFill>
              </a:rPr>
              <a:t>test_label</a:t>
            </a:r>
            <a:r>
              <a:rPr lang="en-US" altLang="zh-TW" sz="2000" dirty="0">
                <a:solidFill>
                  <a:schemeClr val="bg1"/>
                </a:solidFill>
              </a:rPr>
              <a:t>}))</a:t>
            </a:r>
          </a:p>
          <a:p>
            <a:pPr>
              <a:lnSpc>
                <a:spcPct val="120000"/>
              </a:lnSpc>
            </a:pPr>
            <a:endParaRPr lang="en-US" altLang="zh-TW" sz="2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000" dirty="0">
              <a:solidFill>
                <a:schemeClr val="bg1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E95FC80-895D-7444-90E6-7703E9591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86489"/>
            <a:ext cx="12191999" cy="277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85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7" y="660400"/>
            <a:ext cx="7554199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學習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深度神經網路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5620"/>
            <a:ext cx="10218058" cy="160640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深度神經網路（</a:t>
            </a:r>
            <a:r>
              <a:rPr lang="en" altLang="zh-TW" sz="2800" dirty="0"/>
              <a:t>Deep Neural Networks, DNN</a:t>
            </a:r>
            <a:r>
              <a:rPr lang="zh-TW" altLang="en" sz="2800" dirty="0"/>
              <a:t>）</a:t>
            </a:r>
            <a:r>
              <a:rPr lang="zh-TW" altLang="en-US" sz="2800" dirty="0"/>
              <a:t>是一種判別模型，可以使用</a:t>
            </a:r>
            <a:r>
              <a:rPr lang="zh-TW" altLang="en-US" sz="2800" dirty="0">
                <a:solidFill>
                  <a:srgbClr val="FF0000"/>
                </a:solidFill>
              </a:rPr>
              <a:t>反向傳播演算法</a:t>
            </a:r>
            <a:r>
              <a:rPr lang="zh-TW" altLang="en-US" sz="2800" dirty="0"/>
              <a:t>進行訓練。</a:t>
            </a:r>
            <a:r>
              <a:rPr lang="zh-TW" altLang="en-US" sz="2800" dirty="0">
                <a:solidFill>
                  <a:srgbClr val="FF0000"/>
                </a:solidFill>
              </a:rPr>
              <a:t>權重</a:t>
            </a:r>
            <a:r>
              <a:rPr lang="zh-TW" altLang="en-US" sz="2800" dirty="0"/>
              <a:t>更新可以使用下式進行</a:t>
            </a:r>
            <a:r>
              <a:rPr lang="zh-TW" altLang="en-US" sz="2800" dirty="0">
                <a:solidFill>
                  <a:srgbClr val="FF0000"/>
                </a:solidFill>
              </a:rPr>
              <a:t>隨機梯度下降</a:t>
            </a:r>
            <a:r>
              <a:rPr lang="zh-TW" altLang="en-US" sz="2800" dirty="0"/>
              <a:t>法求解：</a:t>
            </a:r>
            <a:endParaRPr lang="en-US" altLang="zh-TW" sz="2800" dirty="0"/>
          </a:p>
        </p:txBody>
      </p:sp>
      <p:pic>
        <p:nvPicPr>
          <p:cNvPr id="3" name="圖形 2">
            <a:extLst>
              <a:ext uri="{FF2B5EF4-FFF2-40B4-BE49-F238E27FC236}">
                <a16:creationId xmlns:a16="http://schemas.microsoft.com/office/drawing/2014/main" id="{3B78C9D4-8E5B-F74D-A34E-2FBBB7841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6971" y="3647967"/>
            <a:ext cx="5819004" cy="109869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3198BC4-3A7C-AA43-B94A-CEEC053C3FB8}"/>
              </a:ext>
            </a:extLst>
          </p:cNvPr>
          <p:cNvSpPr txBox="1"/>
          <p:nvPr/>
        </p:nvSpPr>
        <p:spPr>
          <a:xfrm>
            <a:off x="986971" y="4932605"/>
            <a:ext cx="10218058" cy="16090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其中，    為學習率，    為代價函式。這一函式的選擇與學習的類型（例如</a:t>
            </a:r>
            <a:r>
              <a:rPr lang="zh-TW" altLang="en-US" sz="2800" dirty="0">
                <a:solidFill>
                  <a:srgbClr val="FF0000"/>
                </a:solidFill>
              </a:rPr>
              <a:t>監督學習</a:t>
            </a:r>
            <a:r>
              <a:rPr lang="zh-TW" altLang="en-US" sz="2800" dirty="0"/>
              <a:t>、</a:t>
            </a:r>
            <a:r>
              <a:rPr lang="zh-TW" altLang="en-US" sz="2800" dirty="0">
                <a:solidFill>
                  <a:srgbClr val="FF0000"/>
                </a:solidFill>
              </a:rPr>
              <a:t>無監督學習</a:t>
            </a:r>
            <a:r>
              <a:rPr lang="zh-TW" altLang="en-US" sz="2800" dirty="0"/>
              <a:t>、</a:t>
            </a:r>
            <a:r>
              <a:rPr lang="zh-TW" altLang="en-US" sz="2800" dirty="0">
                <a:solidFill>
                  <a:srgbClr val="FF0000"/>
                </a:solidFill>
              </a:rPr>
              <a:t>增強學習</a:t>
            </a:r>
            <a:r>
              <a:rPr lang="zh-TW" altLang="en-US" sz="2800" dirty="0"/>
              <a:t>）以及</a:t>
            </a:r>
            <a:r>
              <a:rPr lang="zh-TW" altLang="en-US" sz="2800" dirty="0">
                <a:solidFill>
                  <a:srgbClr val="FF0000"/>
                </a:solidFill>
              </a:rPr>
              <a:t>啟用功能</a:t>
            </a:r>
            <a:r>
              <a:rPr lang="zh-TW" altLang="en-US" sz="2800" dirty="0"/>
              <a:t>相關。</a:t>
            </a:r>
            <a:endParaRPr lang="en-US" altLang="zh-TW" sz="2800" dirty="0"/>
          </a:p>
          <a:p>
            <a:pPr>
              <a:lnSpc>
                <a:spcPct val="120000"/>
              </a:lnSpc>
            </a:pPr>
            <a:endParaRPr lang="en-US" altLang="zh-TW" sz="2800" dirty="0"/>
          </a:p>
        </p:txBody>
      </p:sp>
      <p:pic>
        <p:nvPicPr>
          <p:cNvPr id="9" name="圖形 8">
            <a:extLst>
              <a:ext uri="{FF2B5EF4-FFF2-40B4-BE49-F238E27FC236}">
                <a16:creationId xmlns:a16="http://schemas.microsoft.com/office/drawing/2014/main" id="{945F9765-B15B-2440-BFBB-A2A0C6C7A2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9422" t="29193" r="16054" b="30454"/>
          <a:stretch/>
        </p:blipFill>
        <p:spPr>
          <a:xfrm>
            <a:off x="2008910" y="4987636"/>
            <a:ext cx="263237" cy="443346"/>
          </a:xfrm>
          <a:prstGeom prst="rect">
            <a:avLst/>
          </a:prstGeom>
        </p:spPr>
      </p:pic>
      <p:pic>
        <p:nvPicPr>
          <p:cNvPr id="16" name="圖形 15">
            <a:extLst>
              <a:ext uri="{FF2B5EF4-FFF2-40B4-BE49-F238E27FC236}">
                <a16:creationId xmlns:a16="http://schemas.microsoft.com/office/drawing/2014/main" id="{3CFF3DE7-8AE2-5B4B-95D0-762461FE87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0895" t="-1261" r="3391" b="60908"/>
          <a:stretch/>
        </p:blipFill>
        <p:spPr>
          <a:xfrm>
            <a:off x="4087091" y="5001492"/>
            <a:ext cx="332510" cy="44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47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7" y="660400"/>
            <a:ext cx="7554199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學習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深度神經網路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5620"/>
            <a:ext cx="10218058" cy="108933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為了在一個多分類問題上進行監督學習，通常的選擇是使用</a:t>
            </a:r>
            <a:r>
              <a:rPr lang="en" altLang="zh-TW" sz="2800" dirty="0" err="1">
                <a:solidFill>
                  <a:srgbClr val="FF0000"/>
                </a:solidFill>
              </a:rPr>
              <a:t>ReLU</a:t>
            </a:r>
            <a:r>
              <a:rPr lang="zh-TW" altLang="en-US" sz="2800" dirty="0"/>
              <a:t>作為</a:t>
            </a:r>
            <a:r>
              <a:rPr lang="zh-TW" altLang="en-US" sz="2800" dirty="0">
                <a:solidFill>
                  <a:srgbClr val="FF0000"/>
                </a:solidFill>
              </a:rPr>
              <a:t>啟用功能</a:t>
            </a:r>
            <a:r>
              <a:rPr lang="zh-TW" altLang="en-US" sz="2800" dirty="0"/>
              <a:t>，而使用</a:t>
            </a:r>
            <a:r>
              <a:rPr lang="zh-TW" altLang="en-US" sz="2800" dirty="0">
                <a:solidFill>
                  <a:srgbClr val="FF0000"/>
                </a:solidFill>
              </a:rPr>
              <a:t>交叉熵</a:t>
            </a:r>
            <a:r>
              <a:rPr lang="zh-TW" altLang="en-US" sz="2800" dirty="0"/>
              <a:t>作為代價函式。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5973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7" y="660400"/>
            <a:ext cx="7554199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學習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深度神經網路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3198BC4-3A7C-AA43-B94A-CEEC053C3FB8}"/>
              </a:ext>
            </a:extLst>
          </p:cNvPr>
          <p:cNvSpPr txBox="1"/>
          <p:nvPr/>
        </p:nvSpPr>
        <p:spPr>
          <a:xfrm>
            <a:off x="986971" y="2171318"/>
            <a:ext cx="10218058" cy="160640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" altLang="zh-TW" sz="2800" dirty="0" err="1">
                <a:solidFill>
                  <a:srgbClr val="FF0000"/>
                </a:solidFill>
              </a:rPr>
              <a:t>Softmax</a:t>
            </a:r>
            <a:r>
              <a:rPr lang="zh-TW" altLang="en-US" sz="2800" dirty="0"/>
              <a:t>函式定義為</a:t>
            </a:r>
            <a:r>
              <a:rPr lang="en-US" altLang="zh-TW" sz="2800" dirty="0"/>
              <a:t>                                      </a:t>
            </a:r>
            <a:r>
              <a:rPr lang="zh-TW" altLang="en-US" sz="2800" dirty="0"/>
              <a:t>其中 </a:t>
            </a:r>
            <a:r>
              <a:rPr lang="en-US" altLang="zh-TW" sz="2800" dirty="0"/>
              <a:t>      </a:t>
            </a:r>
            <a:r>
              <a:rPr lang="zh-TW" altLang="en-US" sz="2800" dirty="0"/>
              <a:t>代表類別 </a:t>
            </a:r>
            <a:r>
              <a:rPr lang="en-US" altLang="zh-TW" sz="2800" dirty="0"/>
              <a:t>    </a:t>
            </a:r>
            <a:r>
              <a:rPr lang="zh-TW" altLang="en-US" sz="2800" dirty="0"/>
              <a:t>的機</a:t>
            </a:r>
            <a:endParaRPr lang="en-US" altLang="zh-TW" sz="2800" dirty="0"/>
          </a:p>
          <a:p>
            <a:pPr>
              <a:lnSpc>
                <a:spcPct val="120000"/>
              </a:lnSpc>
            </a:pPr>
            <a:endParaRPr lang="en-US" altLang="zh-TW" sz="2800" dirty="0"/>
          </a:p>
          <a:p>
            <a:pPr>
              <a:lnSpc>
                <a:spcPct val="120000"/>
              </a:lnSpc>
            </a:pPr>
            <a:r>
              <a:rPr lang="zh-TW" altLang="en-US" sz="2800" dirty="0"/>
              <a:t>率，</a:t>
            </a:r>
            <a:r>
              <a:rPr lang="zh-CN" altLang="en-US" sz="2800" dirty="0"/>
              <a:t>而</a:t>
            </a:r>
            <a:r>
              <a:rPr lang="en-US" altLang="zh-TW" sz="2800" dirty="0"/>
              <a:t>       </a:t>
            </a:r>
            <a:r>
              <a:rPr lang="zh-TW" altLang="en-US" sz="2800" dirty="0"/>
              <a:t>和</a:t>
            </a:r>
            <a:r>
              <a:rPr lang="en-US" altLang="zh-TW" sz="2800" dirty="0"/>
              <a:t>     </a:t>
            </a:r>
            <a:r>
              <a:rPr lang="zh-TW" altLang="en-US" sz="2800" dirty="0"/>
              <a:t> 分別代表對單元</a:t>
            </a:r>
            <a:r>
              <a:rPr lang="en-US" altLang="zh-TW" sz="2800" dirty="0"/>
              <a:t>      </a:t>
            </a:r>
            <a:r>
              <a:rPr lang="zh-TW" altLang="en-US" sz="2800" dirty="0"/>
              <a:t>和 </a:t>
            </a:r>
            <a:r>
              <a:rPr lang="en-US" altLang="zh-TW" sz="2800" dirty="0"/>
              <a:t>     </a:t>
            </a:r>
            <a:r>
              <a:rPr lang="zh-TW" altLang="en-US" sz="2800" dirty="0"/>
              <a:t>的輸入。</a:t>
            </a:r>
            <a:endParaRPr lang="en-US" altLang="zh-TW" sz="2800" dirty="0"/>
          </a:p>
        </p:txBody>
      </p:sp>
      <p:pic>
        <p:nvPicPr>
          <p:cNvPr id="4" name="圖形 3">
            <a:extLst>
              <a:ext uri="{FF2B5EF4-FFF2-40B4-BE49-F238E27FC236}">
                <a16:creationId xmlns:a16="http://schemas.microsoft.com/office/drawing/2014/main" id="{14604EEF-3C1E-7748-96CF-4AE9F3CAE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70330" y="1955642"/>
            <a:ext cx="2652110" cy="961390"/>
          </a:xfrm>
          <a:prstGeom prst="rect">
            <a:avLst/>
          </a:prstGeom>
        </p:spPr>
      </p:pic>
      <p:pic>
        <p:nvPicPr>
          <p:cNvPr id="17" name="圖形 16">
            <a:extLst>
              <a:ext uri="{FF2B5EF4-FFF2-40B4-BE49-F238E27FC236}">
                <a16:creationId xmlns:a16="http://schemas.microsoft.com/office/drawing/2014/main" id="{E890FA0C-44F0-D54A-986B-D99E610AFD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85561"/>
          <a:stretch/>
        </p:blipFill>
        <p:spPr>
          <a:xfrm>
            <a:off x="7833010" y="1973412"/>
            <a:ext cx="382942" cy="961390"/>
          </a:xfrm>
          <a:prstGeom prst="rect">
            <a:avLst/>
          </a:prstGeom>
        </p:spPr>
      </p:pic>
      <p:pic>
        <p:nvPicPr>
          <p:cNvPr id="18" name="圖形 17">
            <a:extLst>
              <a:ext uri="{FF2B5EF4-FFF2-40B4-BE49-F238E27FC236}">
                <a16:creationId xmlns:a16="http://schemas.microsoft.com/office/drawing/2014/main" id="{17A3CE95-19E6-4441-8D67-24EA8C9D4E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372" t="42973" r="85561" b="19254"/>
          <a:stretch/>
        </p:blipFill>
        <p:spPr>
          <a:xfrm>
            <a:off x="9841230" y="2319620"/>
            <a:ext cx="251644" cy="412156"/>
          </a:xfrm>
          <a:prstGeom prst="rect">
            <a:avLst/>
          </a:prstGeom>
        </p:spPr>
      </p:pic>
      <p:pic>
        <p:nvPicPr>
          <p:cNvPr id="19" name="圖形 18">
            <a:extLst>
              <a:ext uri="{FF2B5EF4-FFF2-40B4-BE49-F238E27FC236}">
                <a16:creationId xmlns:a16="http://schemas.microsoft.com/office/drawing/2014/main" id="{D5C13962-10C1-DE4D-93A2-0232986205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7708" t="4632" r="18501" b="53757"/>
          <a:stretch/>
        </p:blipFill>
        <p:spPr>
          <a:xfrm>
            <a:off x="2137410" y="3326134"/>
            <a:ext cx="365760" cy="400051"/>
          </a:xfrm>
          <a:prstGeom prst="rect">
            <a:avLst/>
          </a:prstGeom>
        </p:spPr>
      </p:pic>
      <p:pic>
        <p:nvPicPr>
          <p:cNvPr id="21" name="圖形 20">
            <a:extLst>
              <a:ext uri="{FF2B5EF4-FFF2-40B4-BE49-F238E27FC236}">
                <a16:creationId xmlns:a16="http://schemas.microsoft.com/office/drawing/2014/main" id="{0C8F1A88-7841-B341-BDB4-86E8440F59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8430" t="58255" r="7779" b="134"/>
          <a:stretch/>
        </p:blipFill>
        <p:spPr>
          <a:xfrm>
            <a:off x="3067050" y="3291843"/>
            <a:ext cx="365760" cy="400051"/>
          </a:xfrm>
          <a:prstGeom prst="rect">
            <a:avLst/>
          </a:prstGeom>
        </p:spPr>
      </p:pic>
      <p:pic>
        <p:nvPicPr>
          <p:cNvPr id="22" name="圖形 21">
            <a:extLst>
              <a:ext uri="{FF2B5EF4-FFF2-40B4-BE49-F238E27FC236}">
                <a16:creationId xmlns:a16="http://schemas.microsoft.com/office/drawing/2014/main" id="{BACAA5AB-9BE9-BE40-B154-EC945B2AB6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372" t="42973" r="85561" b="19254"/>
          <a:stretch/>
        </p:blipFill>
        <p:spPr>
          <a:xfrm>
            <a:off x="6137635" y="3291843"/>
            <a:ext cx="251644" cy="412156"/>
          </a:xfrm>
          <a:prstGeom prst="rect">
            <a:avLst/>
          </a:prstGeom>
        </p:spPr>
      </p:pic>
      <p:pic>
        <p:nvPicPr>
          <p:cNvPr id="23" name="圖形 22">
            <a:extLst>
              <a:ext uri="{FF2B5EF4-FFF2-40B4-BE49-F238E27FC236}">
                <a16:creationId xmlns:a16="http://schemas.microsoft.com/office/drawing/2014/main" id="{26B76D28-03DB-B048-9CFC-84E6B1628E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5461" t="69441" r="47472" b="-7214"/>
          <a:stretch/>
        </p:blipFill>
        <p:spPr>
          <a:xfrm>
            <a:off x="6941453" y="3291843"/>
            <a:ext cx="251644" cy="41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62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7" y="660400"/>
            <a:ext cx="7554199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學習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深度神經網路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5620"/>
            <a:ext cx="10218058" cy="5722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交叉熵定義為</a:t>
            </a:r>
            <a:endParaRPr lang="en-US" altLang="zh-TW" sz="2800" dirty="0"/>
          </a:p>
        </p:txBody>
      </p:sp>
      <p:pic>
        <p:nvPicPr>
          <p:cNvPr id="3" name="圖形 2">
            <a:extLst>
              <a:ext uri="{FF2B5EF4-FFF2-40B4-BE49-F238E27FC236}">
                <a16:creationId xmlns:a16="http://schemas.microsoft.com/office/drawing/2014/main" id="{21F4C049-500F-BF45-8D0F-92EF68978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9612" y="1855620"/>
            <a:ext cx="2984988" cy="8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77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 anchor="t">
        <a:spAutoFit/>
      </a:bodyPr>
      <a:lstStyle>
        <a:defPPr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5740</TotalTime>
  <Words>3148</Words>
  <Application>Microsoft Macintosh PowerPoint</Application>
  <PresentationFormat>寬螢幕</PresentationFormat>
  <Paragraphs>344</Paragraphs>
  <Slides>58</Slides>
  <Notes>51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67" baseType="lpstr">
      <vt:lpstr>新細明體</vt:lpstr>
      <vt:lpstr>Arvo</vt:lpstr>
      <vt:lpstr>Segoe UI</vt:lpstr>
      <vt:lpstr>Segoe UI Light</vt:lpstr>
      <vt:lpstr>Segoe UI Semibold</vt:lpstr>
      <vt:lpstr>Arial</vt:lpstr>
      <vt:lpstr>Calibri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Microsoft Office 使用者</cp:lastModifiedBy>
  <cp:revision>880</cp:revision>
  <dcterms:created xsi:type="dcterms:W3CDTF">2015-10-12T10:51:44Z</dcterms:created>
  <dcterms:modified xsi:type="dcterms:W3CDTF">2018-10-23T13:09:32Z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