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270" r:id="rId5"/>
    <p:sldId id="396" r:id="rId6"/>
    <p:sldId id="397" r:id="rId7"/>
    <p:sldId id="398" r:id="rId8"/>
    <p:sldId id="399" r:id="rId9"/>
    <p:sldId id="400" r:id="rId10"/>
    <p:sldId id="401" r:id="rId11"/>
    <p:sldId id="403" r:id="rId12"/>
    <p:sldId id="402" r:id="rId13"/>
    <p:sldId id="323" r:id="rId14"/>
    <p:sldId id="375" r:id="rId15"/>
    <p:sldId id="345" r:id="rId16"/>
    <p:sldId id="351" r:id="rId17"/>
    <p:sldId id="353" r:id="rId18"/>
    <p:sldId id="354" r:id="rId19"/>
    <p:sldId id="355" r:id="rId20"/>
    <p:sldId id="356" r:id="rId21"/>
    <p:sldId id="346" r:id="rId22"/>
    <p:sldId id="347" r:id="rId23"/>
    <p:sldId id="348" r:id="rId24"/>
    <p:sldId id="349" r:id="rId25"/>
    <p:sldId id="350" r:id="rId26"/>
    <p:sldId id="357" r:id="rId27"/>
    <p:sldId id="358" r:id="rId28"/>
    <p:sldId id="360" r:id="rId29"/>
    <p:sldId id="359" r:id="rId30"/>
    <p:sldId id="361" r:id="rId31"/>
    <p:sldId id="376" r:id="rId32"/>
    <p:sldId id="363" r:id="rId33"/>
    <p:sldId id="374" r:id="rId34"/>
    <p:sldId id="377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5" r:id="rId50"/>
    <p:sldId id="393" r:id="rId51"/>
    <p:sldId id="394" r:id="rId52"/>
    <p:sldId id="378" r:id="rId53"/>
    <p:sldId id="362" r:id="rId54"/>
    <p:sldId id="367" r:id="rId55"/>
    <p:sldId id="364" r:id="rId56"/>
    <p:sldId id="365" r:id="rId57"/>
    <p:sldId id="368" r:id="rId58"/>
    <p:sldId id="369" r:id="rId59"/>
    <p:sldId id="370" r:id="rId60"/>
    <p:sldId id="371" r:id="rId61"/>
    <p:sldId id="372" r:id="rId62"/>
    <p:sldId id="373" r:id="rId6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Solution" id="{9F0F1508-040C-4CC3-9192-D2AC7A63A536}">
          <p14:sldIdLst>
            <p14:sldId id="396"/>
            <p14:sldId id="397"/>
            <p14:sldId id="398"/>
            <p14:sldId id="399"/>
            <p14:sldId id="400"/>
            <p14:sldId id="401"/>
            <p14:sldId id="403"/>
            <p14:sldId id="402"/>
            <p14:sldId id="323"/>
            <p14:sldId id="375"/>
            <p14:sldId id="345"/>
            <p14:sldId id="351"/>
            <p14:sldId id="353"/>
            <p14:sldId id="354"/>
            <p14:sldId id="355"/>
            <p14:sldId id="356"/>
            <p14:sldId id="346"/>
            <p14:sldId id="347"/>
            <p14:sldId id="348"/>
            <p14:sldId id="349"/>
            <p14:sldId id="350"/>
            <p14:sldId id="357"/>
            <p14:sldId id="358"/>
            <p14:sldId id="360"/>
            <p14:sldId id="359"/>
            <p14:sldId id="361"/>
            <p14:sldId id="376"/>
            <p14:sldId id="363"/>
            <p14:sldId id="374"/>
            <p14:sldId id="377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5"/>
            <p14:sldId id="393"/>
            <p14:sldId id="394"/>
            <p14:sldId id="378"/>
            <p14:sldId id="362"/>
            <p14:sldId id="367"/>
            <p14:sldId id="364"/>
            <p14:sldId id="365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C9C"/>
    <a:srgbClr val="FE1359"/>
    <a:srgbClr val="000000"/>
    <a:srgbClr val="F7F7F7"/>
    <a:srgbClr val="FAF8F9"/>
    <a:srgbClr val="F9E5D7"/>
    <a:srgbClr val="1B1B1B"/>
    <a:srgbClr val="FAFAFA"/>
    <a:srgbClr val="2B2B2B"/>
    <a:srgbClr val="F05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5" autoAdjust="0"/>
    <p:restoredTop sz="94280" autoAdjust="0"/>
  </p:normalViewPr>
  <p:slideViewPr>
    <p:cSldViewPr snapToGrid="0">
      <p:cViewPr>
        <p:scale>
          <a:sx n="87" d="100"/>
          <a:sy n="87" d="100"/>
        </p:scale>
        <p:origin x="1680" y="1096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F549AEC-FB90-4081-A1EC-B261810DBD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BA8E42-C85C-4678-B6D8-FFC1E3DCA1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C437-37FA-4C33-9CDF-731756265C61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01999-54FA-45C1-B8F7-FA6EC43BED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A549E7-C6D4-4F75-A899-318F3BBEE8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39F5-B5E5-452E-9815-E599B26F23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46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2619-461A-4C22-A5F7-D23381161A7C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F3115-9EB2-4C58-8702-86209675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83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06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0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22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1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18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025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25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53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45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698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09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56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5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175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551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54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27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953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75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76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75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887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009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3153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8405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489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136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029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69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97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00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3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07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655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26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823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8830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631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2430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41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353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149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1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010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1498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187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380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4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99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0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38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cover picture</a:t>
            </a:r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Proudly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279119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345185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20/10/2018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visualstudio.com/downloa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ericdamien/TensorFlow-Examples/blob/master/examples/3_NeuralNetworks/convolutional_network_raw.py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clian91/article/details/82842337?utm_source=blogxgwz1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" y="2464623"/>
            <a:ext cx="12192000" cy="17843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zh-CN" altLang="en-US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與深度學習</a:t>
            </a:r>
            <a:r>
              <a:rPr lang="fr-FR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zh-CN" altLang="en-US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使用</a:t>
            </a:r>
            <a:r>
              <a:rPr lang="en-US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Anaconda </a:t>
            </a:r>
            <a:r>
              <a:rPr lang="zh-CN" altLang="en-US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與</a:t>
            </a:r>
            <a:r>
              <a:rPr lang="en-US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TensorFlow</a:t>
            </a:r>
            <a:endParaRPr lang="zh-TW" altLang="en-US" sz="48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982788" y="40854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CN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環境</a:t>
            </a:r>
            <a:r>
              <a:rPr lang="zh-TW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部署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74752" y="26773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766717" y="26773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58682" y="26773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374752" y="40854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CN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模型建立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66716" y="40854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模型訓練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58680" y="40854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CN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準確</a:t>
            </a:r>
            <a:r>
              <a:rPr lang="zh-TW" alt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測試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27353" y="31496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09001" y="31496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21600" y="31496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如何 </a:t>
            </a:r>
            <a:r>
              <a:rPr lang="zh-TW" altLang="en-US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使用</a:t>
            </a:r>
            <a:endParaRPr lang="fr-FR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58" name="Straight Connector 13"/>
          <p:cNvCxnSpPr/>
          <p:nvPr/>
        </p:nvCxnSpPr>
        <p:spPr>
          <a:xfrm>
            <a:off x="2927352" y="3158518"/>
            <a:ext cx="14473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982787" y="26773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55" name="Group 24"/>
          <p:cNvGrpSpPr/>
          <p:nvPr/>
        </p:nvGrpSpPr>
        <p:grpSpPr>
          <a:xfrm>
            <a:off x="1982788" y="2677317"/>
            <a:ext cx="944566" cy="944566"/>
            <a:chOff x="3173014" y="2956717"/>
            <a:chExt cx="944566" cy="944566"/>
          </a:xfrm>
          <a:solidFill>
            <a:srgbClr val="1ABC9C">
              <a:alpha val="69804"/>
            </a:srgbClr>
          </a:solidFill>
        </p:grpSpPr>
        <p:sp>
          <p:nvSpPr>
            <p:cNvPr id="5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59" name="Straight Connector 13"/>
          <p:cNvCxnSpPr/>
          <p:nvPr/>
        </p:nvCxnSpPr>
        <p:spPr>
          <a:xfrm>
            <a:off x="5319318" y="3158518"/>
            <a:ext cx="144739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3"/>
          <p:cNvCxnSpPr/>
          <p:nvPr/>
        </p:nvCxnSpPr>
        <p:spPr>
          <a:xfrm>
            <a:off x="7721599" y="3158518"/>
            <a:ext cx="144739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13"/>
          <p:cNvCxnSpPr/>
          <p:nvPr/>
        </p:nvCxnSpPr>
        <p:spPr>
          <a:xfrm>
            <a:off x="5319318" y="3158518"/>
            <a:ext cx="14473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24"/>
          <p:cNvGrpSpPr/>
          <p:nvPr/>
        </p:nvGrpSpPr>
        <p:grpSpPr>
          <a:xfrm>
            <a:off x="4374754" y="2677317"/>
            <a:ext cx="944566" cy="944566"/>
            <a:chOff x="3173014" y="2956717"/>
            <a:chExt cx="944566" cy="944566"/>
          </a:xfrm>
          <a:solidFill>
            <a:srgbClr val="1ABC9C">
              <a:alpha val="69804"/>
            </a:srgbClr>
          </a:solidFill>
        </p:grpSpPr>
        <p:sp>
          <p:nvSpPr>
            <p:cNvPr id="8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fr-F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9" name="Straight Connector 13"/>
          <p:cNvCxnSpPr/>
          <p:nvPr/>
        </p:nvCxnSpPr>
        <p:spPr>
          <a:xfrm>
            <a:off x="7700964" y="3158518"/>
            <a:ext cx="14473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24"/>
          <p:cNvGrpSpPr/>
          <p:nvPr/>
        </p:nvGrpSpPr>
        <p:grpSpPr>
          <a:xfrm>
            <a:off x="6756400" y="2677317"/>
            <a:ext cx="944566" cy="944566"/>
            <a:chOff x="3173014" y="2956717"/>
            <a:chExt cx="944566" cy="944566"/>
          </a:xfrm>
          <a:solidFill>
            <a:srgbClr val="1ABC9C">
              <a:alpha val="69804"/>
            </a:srgbClr>
          </a:solidFill>
        </p:grpSpPr>
        <p:sp>
          <p:nvSpPr>
            <p:cNvPr id="91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fr-F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Group 24"/>
          <p:cNvGrpSpPr/>
          <p:nvPr/>
        </p:nvGrpSpPr>
        <p:grpSpPr>
          <a:xfrm>
            <a:off x="9148363" y="2677317"/>
            <a:ext cx="944566" cy="944566"/>
            <a:chOff x="3173014" y="2956717"/>
            <a:chExt cx="944566" cy="944566"/>
          </a:xfrm>
          <a:solidFill>
            <a:srgbClr val="1ABC9C">
              <a:alpha val="69804"/>
            </a:srgbClr>
          </a:solidFill>
        </p:grpSpPr>
        <p:sp>
          <p:nvSpPr>
            <p:cNvPr id="95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fr-F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5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5400" b="1" spc="600">
                <a:latin typeface="Segoe UI" panose="020B0502040204020203" pitchFamily="34" charset="0"/>
                <a:cs typeface="Segoe UI" panose="020B0502040204020203" pitchFamily="34" charset="0"/>
              </a:rPr>
              <a:t>環境 </a:t>
            </a:r>
            <a:r>
              <a:rPr lang="zh-CN" altLang="en-US" sz="5400" b="1" spc="6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部署</a:t>
            </a:r>
            <a:endParaRPr lang="zh-TW" altLang="en-US" sz="5400" b="1" spc="60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8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14675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以下為環境最低需求配置：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作業系統： 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Windows7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以上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記憶體：配置建議為 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8GB </a:t>
            </a:r>
            <a:r>
              <a:rPr lang="zh-CN" altLang="en-US" sz="2800">
                <a:latin typeface="Segoe UI Light" panose="020B0502040204020203" pitchFamily="34" charset="0"/>
              </a:rPr>
              <a:t>以上</a:t>
            </a:r>
            <a:endParaRPr lang="en-US" altLang="zh-TW" sz="2800" dirty="0">
              <a:latin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顯示卡：獨立顯示卡（若使用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GPU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7867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40B5075-38EA-4CF0-A324-16269F227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69" b="-728"/>
          <a:stretch/>
        </p:blipFill>
        <p:spPr>
          <a:xfrm>
            <a:off x="0" y="3293295"/>
            <a:ext cx="12192000" cy="3020419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60040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下載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Code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hlinkClick r:id="rId4"/>
              </a:rPr>
              <a:t>https://code.visualstudio.com/download</a:t>
            </a:r>
            <a:endParaRPr lang="en-US" altLang="zh-TW" sz="28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107608-FB57-4CCC-9444-2FA7C6665991}"/>
              </a:ext>
            </a:extLst>
          </p:cNvPr>
          <p:cNvSpPr/>
          <p:nvPr/>
        </p:nvSpPr>
        <p:spPr>
          <a:xfrm>
            <a:off x="1652816" y="3293295"/>
            <a:ext cx="2962275" cy="2149562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1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同意授權合約，並開始安裝。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5C02D37-DDFE-47DE-A43F-8169C33D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86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F34FA8-FBE7-49E5-AC06-79D404180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3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43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7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安裝位置皆預設，直接下一步。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8D99AF-A92C-4A03-A90F-51E4921E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2"/>
            <a:ext cx="4752975" cy="36861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F7D3F04-6DEF-4E30-A3D6-954FB6550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1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6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其他工作建議全部勾選，接著開始進入安裝程序。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A4CC2C2-2248-4C0D-95D2-29E66CF3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1"/>
            <a:ext cx="4752975" cy="3686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273850-A830-407C-93E7-E4B400F2E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0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4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6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等待數分鐘安裝完畢，即可完成。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FC9F86-4AED-44C1-974B-3F431A010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0"/>
            <a:ext cx="4752975" cy="3686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CDF46E-ABED-4AEF-B15B-107142EFA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0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39477"/>
            <a:ext cx="10218058" cy="107850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下載 </a:t>
            </a:r>
            <a:r>
              <a:rPr lang="en-US" altLang="zh-TW" sz="2800" dirty="0">
                <a:hlinkClick r:id="rId3"/>
              </a:rPr>
              <a:t>https://www.anaconda.com/download/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2C1624-69FA-4220-A0A3-B5A2C11D7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25" b="5008"/>
          <a:stretch/>
        </p:blipFill>
        <p:spPr>
          <a:xfrm>
            <a:off x="0" y="2941364"/>
            <a:ext cx="12192000" cy="3916636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107608-FB57-4CCC-9444-2FA7C6665991}"/>
              </a:ext>
            </a:extLst>
          </p:cNvPr>
          <p:cNvSpPr/>
          <p:nvPr/>
        </p:nvSpPr>
        <p:spPr>
          <a:xfrm>
            <a:off x="2538187" y="4834873"/>
            <a:ext cx="2962275" cy="153352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2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579"/>
            <a:ext cx="10218058" cy="5614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/>
              <a:t>開始安裝，並同意授權。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CCEB7E3-3B12-47F6-9C8F-FEDE8A2A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EABAC-0C87-4124-A1A9-413BC8A19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深度</a:t>
            </a:r>
            <a:r>
              <a:rPr lang="en-US" altLang="zh-CN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學習</a:t>
            </a:r>
            <a:endParaRPr lang="zh-TW" altLang="en-US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68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安裝路徑預設，下一步。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9DDDE4-1844-440A-A0E2-DCA959FC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B4C2A57-7BDA-428B-962D-58CB99286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8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勾選「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Anaconda to my PATH environment variable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4FD705-9257-4ED2-99B6-E67FE163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2FB499-58A2-433A-89DE-006456A4F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2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跳過「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Microsoft VSCode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」安裝，接著安裝完畢。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2EBAAD-48A2-473D-848B-8FB924D5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6466635-1B15-4219-87A8-CB3515AF0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3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E93D74B-B6FB-42DE-BCB8-56383E395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r="1234"/>
          <a:stretch/>
        </p:blipFill>
        <p:spPr>
          <a:xfrm>
            <a:off x="6356733" y="3095932"/>
            <a:ext cx="5100810" cy="37538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2EB03FC-E7E6-411C-96B3-0C1CBA2F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690" y="3114598"/>
            <a:ext cx="2071348" cy="28376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10794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啟動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Anaconda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後選擇「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Environments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」容器。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 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任意命名，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請選擇「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3.5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」版本。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5E043C2-E472-4701-BE4C-270470851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71" y="3114598"/>
            <a:ext cx="2867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4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安裝完畢後，清單列表可看到剛剛建立的容器「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2CAE8C-9223-449F-AA2A-6D24BE062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3281"/>
          <a:stretch/>
        </p:blipFill>
        <p:spPr>
          <a:xfrm>
            <a:off x="0" y="2522990"/>
            <a:ext cx="12192000" cy="43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點選「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」，選擇「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Terminal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」，就可以進入該環境。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34A031-3E59-4124-A466-E3D0B6E3C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58"/>
          <a:stretch/>
        </p:blipFill>
        <p:spPr>
          <a:xfrm>
            <a:off x="0" y="2522990"/>
            <a:ext cx="12192000" cy="43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03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套件安裝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262969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pip</a:t>
            </a:r>
            <a:r>
              <a:rPr lang="en-US" altLang="zh-TW" sz="2800" dirty="0"/>
              <a:t> </a:t>
            </a:r>
            <a:r>
              <a:rPr lang="zh-TW" altLang="en-US" sz="2800" dirty="0"/>
              <a:t>是一個安裝和管理 </a:t>
            </a:r>
            <a:r>
              <a:rPr lang="en-US" altLang="zh-TW" sz="2800" dirty="0"/>
              <a:t>Python </a:t>
            </a:r>
            <a:r>
              <a:rPr lang="zh-TW" altLang="en-US" sz="2800" dirty="0"/>
              <a:t>函式庫的工具，</a:t>
            </a:r>
            <a:r>
              <a:rPr lang="en-US" altLang="zh-TW" sz="2800" dirty="0">
                <a:solidFill>
                  <a:srgbClr val="FF0000"/>
                </a:solidFill>
              </a:rPr>
              <a:t>Anaconda</a:t>
            </a:r>
            <a:r>
              <a:rPr lang="zh-TW" altLang="en-US" sz="2800" dirty="0"/>
              <a:t> 預設已經安裝好 </a:t>
            </a:r>
            <a:r>
              <a:rPr lang="en-US" altLang="zh-TW" sz="2800" dirty="0">
                <a:solidFill>
                  <a:srgbClr val="FF0000"/>
                </a:solidFill>
              </a:rPr>
              <a:t>pip</a:t>
            </a:r>
            <a:r>
              <a:rPr lang="zh-TW" altLang="en-US" sz="2800" dirty="0"/>
              <a:t>，我們利用 </a:t>
            </a:r>
            <a:r>
              <a:rPr lang="en-US" altLang="zh-TW" sz="2800" dirty="0">
                <a:solidFill>
                  <a:srgbClr val="FF0000"/>
                </a:solidFill>
              </a:rPr>
              <a:t>pip install –upgrade </a:t>
            </a:r>
            <a:r>
              <a:rPr lang="zh-TW" altLang="en-US" sz="2800" dirty="0"/>
              <a:t>更新至最新版。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更新 </a:t>
            </a:r>
            <a:r>
              <a:rPr lang="en-US" altLang="zh-TW" sz="2800" dirty="0"/>
              <a:t>pip</a:t>
            </a:r>
            <a:r>
              <a:rPr lang="zh-TW" altLang="en-US" sz="2800" dirty="0"/>
              <a:t> 套件管理器版本</a:t>
            </a:r>
            <a:endParaRPr lang="en-US" altLang="zh-TW" sz="2800" dirty="0"/>
          </a:p>
          <a:p>
            <a:pPr lvl="1">
              <a:lnSpc>
                <a:spcPct val="120000"/>
              </a:lnSpc>
            </a:pPr>
            <a:r>
              <a:rPr lang="sv-SE" altLang="zh-TW" sz="2800" dirty="0"/>
              <a:t>python -m pip install --upgrade pip</a:t>
            </a:r>
          </a:p>
        </p:txBody>
      </p:sp>
      <p:pic>
        <p:nvPicPr>
          <p:cNvPr id="1026" name="Picture 2" descr="ç¸éåç">
            <a:extLst>
              <a:ext uri="{FF2B5EF4-FFF2-40B4-BE49-F238E27FC236}">
                <a16:creationId xmlns:a16="http://schemas.microsoft.com/office/drawing/2014/main" id="{E248DBDA-55FA-471F-950D-38B15D2B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16" y="3325315"/>
            <a:ext cx="3829713" cy="287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680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套件安裝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4369525"/>
            <a:ext cx="10218058" cy="21126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安裝 </a:t>
            </a:r>
            <a:r>
              <a:rPr lang="en-US" altLang="zh-TW" sz="2800" dirty="0"/>
              <a:t>tensorflow</a:t>
            </a:r>
          </a:p>
          <a:p>
            <a:pPr lvl="1">
              <a:lnSpc>
                <a:spcPct val="120000"/>
              </a:lnSpc>
            </a:pPr>
            <a:r>
              <a:rPr lang="sv-SE" altLang="zh-TW" sz="2800" dirty="0"/>
              <a:t>pip install tensorflow</a:t>
            </a:r>
            <a:r>
              <a:rPr lang="zh-TW" altLang="en-US" sz="2800" dirty="0"/>
              <a:t>  </a:t>
            </a:r>
            <a:r>
              <a:rPr lang="en-US" altLang="zh-TW" sz="2800" dirty="0"/>
              <a:t>#</a:t>
            </a:r>
            <a:r>
              <a:rPr lang="zh-TW" altLang="en-US" sz="2800" dirty="0"/>
              <a:t> 使用</a:t>
            </a:r>
            <a:r>
              <a:rPr lang="en-US" altLang="zh-TW" sz="2800" dirty="0"/>
              <a:t>CPU</a:t>
            </a:r>
          </a:p>
          <a:p>
            <a:pPr lvl="1">
              <a:lnSpc>
                <a:spcPct val="120000"/>
              </a:lnSpc>
            </a:pPr>
            <a:r>
              <a:rPr lang="sv-SE" altLang="zh-TW" sz="2800" dirty="0"/>
              <a:t>pip install tensorflow-gpu </a:t>
            </a:r>
            <a:r>
              <a:rPr lang="zh-TW" altLang="en-US" sz="2800" dirty="0"/>
              <a:t> </a:t>
            </a:r>
            <a:r>
              <a:rPr lang="sv-SE" altLang="zh-TW" sz="2800" dirty="0"/>
              <a:t>#</a:t>
            </a:r>
            <a:r>
              <a:rPr lang="zh-TW" altLang="en-US" sz="2800" dirty="0"/>
              <a:t> 使用</a:t>
            </a:r>
            <a:r>
              <a:rPr lang="sv-SE" altLang="zh-TW" sz="2800" dirty="0"/>
              <a:t>GPU</a:t>
            </a:r>
          </a:p>
          <a:p>
            <a:pPr lvl="1">
              <a:lnSpc>
                <a:spcPct val="120000"/>
              </a:lnSpc>
            </a:pPr>
            <a:endParaRPr lang="sv-SE" altLang="zh-TW" sz="2800" dirty="0"/>
          </a:p>
        </p:txBody>
      </p:sp>
      <p:pic>
        <p:nvPicPr>
          <p:cNvPr id="2052" name="Picture 4" descr="ç¸éåç">
            <a:extLst>
              <a:ext uri="{FF2B5EF4-FFF2-40B4-BE49-F238E27FC236}">
                <a16:creationId xmlns:a16="http://schemas.microsoft.com/office/drawing/2014/main" id="{FFCD0CF2-A019-4B41-BC3B-7EF862E5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1" y="1760928"/>
            <a:ext cx="265124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3755571" y="1809513"/>
            <a:ext cx="7449458" cy="159652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TensorFlow</a:t>
            </a:r>
            <a:r>
              <a:rPr lang="en-US" altLang="zh-TW" sz="2800" dirty="0"/>
              <a:t> </a:t>
            </a:r>
            <a:r>
              <a:rPr lang="zh-TW" altLang="en-US" sz="2800" dirty="0"/>
              <a:t>是 </a:t>
            </a:r>
            <a:r>
              <a:rPr lang="en-US" altLang="zh-TW" sz="2800" dirty="0"/>
              <a:t>Google </a:t>
            </a:r>
            <a:r>
              <a:rPr lang="zh-TW" altLang="en-US" sz="2800" dirty="0"/>
              <a:t>開源用於神經網路的函式庫，該函式庫大幅降低了深度學習的開發成本與學習難度。</a:t>
            </a:r>
            <a:endParaRPr lang="sv-SE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16387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範例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說明</a:t>
            </a:r>
            <a:endParaRPr lang="zh-TW" altLang="en-US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19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範例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說明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986970" y="1722993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以下程式碼範例將使用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en-US" altLang="zh-TW" sz="2800" dirty="0"/>
              <a:t> </a:t>
            </a:r>
            <a:r>
              <a:rPr lang="zh-CN" altLang="en-US" sz="2800" dirty="0"/>
              <a:t>資料集，分別使用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CNN</a:t>
            </a:r>
            <a:r>
              <a:rPr lang="en-US" altLang="zh-TW" sz="2800" dirty="0"/>
              <a:t> </a:t>
            </a:r>
            <a:r>
              <a:rPr lang="zh-CN" altLang="en-US" sz="2800" dirty="0"/>
              <a:t>與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RNN</a:t>
            </a:r>
            <a:r>
              <a:rPr lang="en-US" altLang="zh-TW" sz="2800" dirty="0"/>
              <a:t> </a:t>
            </a:r>
            <a:r>
              <a:rPr lang="zh-CN" altLang="en-US" sz="2800" dirty="0"/>
              <a:t>建立模型與訓練模，最後檢驗手寫數字辨識準確率</a:t>
            </a:r>
            <a:r>
              <a:rPr lang="zh-TW" altLang="en-US" sz="2800" dirty="0"/>
              <a:t>。</a:t>
            </a:r>
            <a:endParaRPr lang="sv-SE" altLang="zh-TW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AEB2F32-D4AD-E945-9B26-667F4137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4700"/>
            <a:ext cx="6814160" cy="27633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507A90B-91CD-3243-84FE-CC2C2CDCA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57"/>
          <a:stretch/>
        </p:blipFill>
        <p:spPr>
          <a:xfrm>
            <a:off x="6814160" y="4045671"/>
            <a:ext cx="5372828" cy="176348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3F8B621-C11F-2D46-B593-BB5CE591297D}"/>
              </a:ext>
            </a:extLst>
          </p:cNvPr>
          <p:cNvSpPr txBox="1"/>
          <p:nvPr/>
        </p:nvSpPr>
        <p:spPr>
          <a:xfrm>
            <a:off x="0" y="3380014"/>
            <a:ext cx="6935062" cy="70942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TW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CNN </a:t>
            </a:r>
            <a:r>
              <a:rPr kumimoji="1" lang="zh-CN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卷積神經網路</a:t>
            </a:r>
            <a:endParaRPr kumimoji="1" lang="zh-TW" altLang="en-US" sz="3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F3821FE-2516-7940-9FD0-F85820D10F76}"/>
              </a:ext>
            </a:extLst>
          </p:cNvPr>
          <p:cNvSpPr txBox="1"/>
          <p:nvPr/>
        </p:nvSpPr>
        <p:spPr>
          <a:xfrm>
            <a:off x="6930050" y="3380013"/>
            <a:ext cx="5261950" cy="70942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TW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RNN </a:t>
            </a:r>
            <a:r>
              <a:rPr kumimoji="1" lang="zh-CN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循環神經網路</a:t>
            </a:r>
            <a:endParaRPr kumimoji="1" lang="zh-TW" altLang="en-US" sz="3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8B4E60-91CD-7A46-9537-CC577B9B85E1}"/>
              </a:ext>
            </a:extLst>
          </p:cNvPr>
          <p:cNvSpPr/>
          <p:nvPr/>
        </p:nvSpPr>
        <p:spPr>
          <a:xfrm>
            <a:off x="6814160" y="5809157"/>
            <a:ext cx="5377840" cy="1048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96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674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深度學習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deep learning</a:t>
            </a:r>
            <a:r>
              <a:rPr lang="zh-TW" altLang="e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r>
              <a:rPr lang="zh-TW" altLang="en-US" sz="2800" dirty="0"/>
              <a:t>是機器學習中一種基於對資料進行表徵學習的演算法。觀測值（例如一幅圖像）可以使用多種方式來表示，如每個像素強度值的向量，或者更抽象地表示成一系列邊、特定形狀的區域等。而使用某些特定的表示方法更容易從例項中學習任務（例如，臉部辨識或面部表情辨識）。深度學習的好處是用</a:t>
            </a:r>
            <a:r>
              <a:rPr lang="zh-TW" altLang="en-US" sz="2800" dirty="0">
                <a:solidFill>
                  <a:srgbClr val="FF0000"/>
                </a:solidFill>
              </a:rPr>
              <a:t>非監督式</a:t>
            </a:r>
            <a:r>
              <a:rPr lang="zh-TW" altLang="en-US" sz="2800" dirty="0"/>
              <a:t>或</a:t>
            </a:r>
            <a:r>
              <a:rPr lang="zh-TW" altLang="en-US" sz="2800" dirty="0">
                <a:solidFill>
                  <a:srgbClr val="FF0000"/>
                </a:solidFill>
              </a:rPr>
              <a:t>半監督式</a:t>
            </a:r>
            <a:r>
              <a:rPr lang="zh-TW" altLang="en-US" sz="2800" dirty="0"/>
              <a:t>的特徵學習和分層特徵提取高效演算法來替代手工取得特徵。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2711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範例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說明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MNIST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介紹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986970" y="1722993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en-US" altLang="zh-TW" sz="2800" dirty="0"/>
              <a:t> </a:t>
            </a:r>
            <a:r>
              <a:rPr lang="zh-TW" altLang="en-US" sz="2800" dirty="0"/>
              <a:t>是一個入門級的計算機視覺數據集，它包含各種手寫數字圖片，該資料集</a:t>
            </a:r>
            <a:r>
              <a:rPr lang="zh-CN" altLang="en-US" sz="2800" dirty="0"/>
              <a:t>包含</a:t>
            </a:r>
            <a:r>
              <a:rPr lang="zh-TW" altLang="en-US" sz="2800" dirty="0"/>
              <a:t> </a:t>
            </a:r>
            <a:r>
              <a:rPr lang="en-US" altLang="zh-TW" sz="2800" dirty="0"/>
              <a:t>60,000</a:t>
            </a:r>
            <a:r>
              <a:rPr lang="zh-TW" altLang="en-US" sz="2800" dirty="0"/>
              <a:t> 筆訓練資料、</a:t>
            </a:r>
            <a:r>
              <a:rPr lang="en-US" altLang="zh-TW" sz="2800" dirty="0"/>
              <a:t>10,000</a:t>
            </a:r>
            <a:r>
              <a:rPr lang="zh-TW" altLang="en-US" sz="2800" dirty="0"/>
              <a:t> 筆測試資料所組成，每組圖包含了對應數字的標籤，即正確答案。</a:t>
            </a:r>
            <a:endParaRPr lang="sv-SE" altLang="zh-TW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B0616B-F450-B243-9CD3-668166D3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17" y="3429603"/>
            <a:ext cx="9282763" cy="31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CNN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程式範例</a:t>
            </a:r>
            <a:endParaRPr lang="en-US" altLang="zh-CN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5A39FD-C665-664D-BEA8-45860462A7BF}"/>
              </a:ext>
            </a:extLst>
          </p:cNvPr>
          <p:cNvSpPr txBox="1"/>
          <p:nvPr/>
        </p:nvSpPr>
        <p:spPr>
          <a:xfrm>
            <a:off x="4204610" y="4075528"/>
            <a:ext cx="3990580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kumimoji="1" lang="en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convolutional_network_raw.py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6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2643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tensorflow as tf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Import MNIST data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from tensorflow.examples.tutorials.mnist import input_data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mnist = input_data.read_data_sets(r"./MNIST_data", one_hot=True)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以及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from ... import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CNN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2136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設定結構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24396"/>
            <a:ext cx="12192000" cy="2643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Training Parameters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learning_rate = 0.001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num_steps = 200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batch_size = 128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display_step = 10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設定</a:t>
            </a:r>
            <a:r>
              <a:rPr lang="zh-TW" altLang="en-US" sz="2800" dirty="0"/>
              <a:t> </a:t>
            </a:r>
            <a:r>
              <a:rPr lang="en-US" altLang="zh-TW" sz="2800" dirty="0"/>
              <a:t>CNN </a:t>
            </a:r>
            <a:r>
              <a:rPr lang="zh-CN" altLang="en-US" sz="2800" dirty="0"/>
              <a:t>的訓練參數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4094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設定結構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986971" y="2624396"/>
            <a:ext cx="10218058" cy="212609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Network Parameters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num_input = 784  # MNIST data input (img shape: 28*28)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num_classes = 10  # MNIST total classes (0-9 digits)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dropout = 0.75  # Dropout, probability to keep units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設定</a:t>
            </a:r>
            <a:r>
              <a:rPr lang="zh-TW" altLang="en-US" sz="2800" dirty="0"/>
              <a:t> </a:t>
            </a:r>
            <a:r>
              <a:rPr lang="en-US" altLang="zh-TW" sz="2800" dirty="0"/>
              <a:t>CNN </a:t>
            </a:r>
            <a:r>
              <a:rPr lang="zh-CN" altLang="en-US" sz="2800" dirty="0"/>
              <a:t>的類神經參數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4315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定義輸入類型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212609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定義 </a:t>
            </a:r>
            <a:r>
              <a:rPr lang="en-US" altLang="zh-TW" sz="2800" dirty="0">
                <a:solidFill>
                  <a:schemeClr val="bg1"/>
                </a:solidFill>
              </a:rPr>
              <a:t>input type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X = tf.placeholder(tf.float32, [None, num_input])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Y = tf.placeholder(tf.float32, [None, num_classes])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keep_prob = tf.placeholder(tf.float32)  # dropout (keep probability)</a:t>
            </a:r>
          </a:p>
        </p:txBody>
      </p:sp>
    </p:spTree>
    <p:extLst>
      <p:ext uri="{BB962C8B-B14F-4D97-AF65-F5344CB8AC3E}">
        <p14:creationId xmlns:p14="http://schemas.microsoft.com/office/powerpoint/2010/main" val="65105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二維卷積層函式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31602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Create some wrappers for simplicity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conv2d(x, W, b, strides=1):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Conv2D wrapper, with bias and relu activation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x = tf.nn.conv2d(x, W, strides=[1, strides, strides, 1], padding='SAME')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x = tf.nn.bias_add(x, b)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tf.nn.relu(x)</a:t>
            </a:r>
          </a:p>
        </p:txBody>
      </p:sp>
    </p:spTree>
    <p:extLst>
      <p:ext uri="{BB962C8B-B14F-4D97-AF65-F5344CB8AC3E}">
        <p14:creationId xmlns:p14="http://schemas.microsoft.com/office/powerpoint/2010/main" val="334193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10218058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二維最大池化層函式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212609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maxpool2d(x, k=2):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MaxPool2D wrapper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tf.nn.max_pool(x, ksize=[1, k, k, 1], strides=[1, k, k, 1],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        padding='SAME')</a:t>
            </a:r>
          </a:p>
        </p:txBody>
      </p:sp>
    </p:spTree>
    <p:extLst>
      <p:ext uri="{BB962C8B-B14F-4D97-AF65-F5344CB8AC3E}">
        <p14:creationId xmlns:p14="http://schemas.microsoft.com/office/powerpoint/2010/main" val="424548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類神經建立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Create model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conv_net(x, weights, biases, dropout):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MNIST data input is a 1-D vector of 784 features (28*28 pixels)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Reshape to match picture format [Height x Width x Channel]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Tensor input become 4-D: [Batch Size, Height, Width, Channel]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x = tf.reshape(x, shape=[-1, 28, 28, 1])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2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類神經建立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47114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Convolution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conv1 = conv2d(x, weights['wc1'], biases['bc1'])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Max Pooling (down-sampling)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conv1 = maxpool2d(conv1, k=2)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Convolution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conv2 = conv2d(conv1, weights['wc2'], biases['bc2'])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Max Pooling (down-sampling)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conv2 = maxpool2d(conv2, k=2)</a:t>
            </a:r>
          </a:p>
        </p:txBody>
      </p:sp>
    </p:spTree>
    <p:extLst>
      <p:ext uri="{BB962C8B-B14F-4D97-AF65-F5344CB8AC3E}">
        <p14:creationId xmlns:p14="http://schemas.microsoft.com/office/powerpoint/2010/main" val="203116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212346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至今已有數種深度學習框架，如深度神經網路、卷積神經網路和深度置信網路和遞迴神經網路已被應用在</a:t>
            </a:r>
            <a:r>
              <a:rPr lang="zh-TW" altLang="en-US" sz="2800" dirty="0">
                <a:solidFill>
                  <a:srgbClr val="FF0000"/>
                </a:solidFill>
              </a:rPr>
              <a:t>電腦視覺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語音辨識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自然語言處理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音訊辨識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生物資訊學</a:t>
            </a:r>
            <a:r>
              <a:rPr lang="zh-TW" altLang="en-US" sz="2800" dirty="0"/>
              <a:t>等領域並取得了極好的效果。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835C55-0B21-2F48-A1FD-E6811CF04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37" y="3935931"/>
            <a:ext cx="4140486" cy="24198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7FCAD0-F485-5E43-A2FB-84703144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829" y="4232349"/>
            <a:ext cx="3408033" cy="21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類神經建立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Fully connected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Reshape conv2 output to fit fully connected layer input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fc1 = tf.reshape(conv2, [-1, weights['wd1'].get_shape().as_list()[0]])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fc1 = tf.add(tf.matmul(fc1, weights['wd1']), biases['bd1'])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fc1 = tf.nn.relu(fc1)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Apply Dropout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fc1 = tf.nn.dropout(fc1, dropout)</a:t>
            </a:r>
          </a:p>
        </p:txBody>
      </p:sp>
    </p:spTree>
    <p:extLst>
      <p:ext uri="{BB962C8B-B14F-4D97-AF65-F5344CB8AC3E}">
        <p14:creationId xmlns:p14="http://schemas.microsoft.com/office/powerpoint/2010/main" val="4017407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類神經建立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16090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Output, class prediction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out = tf.add(tf.matmul(fc1, weights['out']), biases['out'])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out</a:t>
            </a:r>
          </a:p>
        </p:txBody>
      </p:sp>
    </p:spTree>
    <p:extLst>
      <p:ext uri="{BB962C8B-B14F-4D97-AF65-F5344CB8AC3E}">
        <p14:creationId xmlns:p14="http://schemas.microsoft.com/office/powerpoint/2010/main" val="649709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定義權重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weights = {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5x5 conv, 1 input, 32 outputs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'wc1': tf.Variable(tf.random_normal([5, 5, 1, 32])),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5x5 conv, 32 inputs, 64 outputs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'wc2': tf.Variable(tf.random_normal([5, 5, 32, 64])),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fully connected, 7*7*64 inputs, 1024 outputs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'wd1': tf.Variable(tf.random_normal([7*7*64, 1024])),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1024 inputs, 10 outputs (class prediction)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'out': tf.Variable(tf.random_normal([1024, num_classes]))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03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定義偏差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31602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biases = {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'bc1': tf.Variable(tf.random_normal([32])),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'bc2': tf.Variable(tf.random_normal([64])),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'bd1': tf.Variable(tf.random_normal([1024])),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'out': tf.Variable(tf.random_normal([num_classes]))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3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9882641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建構模型與損失函數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47114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Construct model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logits = conv_net(X, weights, biases, keep_prob)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prediction = tf.nn.softmax(logits)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Define loss and optimizer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loss_op = tf.reduce_mean(tf.nn.softmax_cross_entropy_with_logits(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logits=logits, labels=Y))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optimizer = tf.train.AdamOptimizer(learning_rate=learning_rate)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train_op = optimizer.minimize(loss_op)</a:t>
            </a:r>
          </a:p>
        </p:txBody>
      </p:sp>
    </p:spTree>
    <p:extLst>
      <p:ext uri="{BB962C8B-B14F-4D97-AF65-F5344CB8AC3E}">
        <p14:creationId xmlns:p14="http://schemas.microsoft.com/office/powerpoint/2010/main" val="415056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9882641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模型評估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31602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Evaluate model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correct_pred = tf.equal(tf.argmax(prediction, 1), tf.argmax(Y, 1))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accuracy = tf.reduce_mean(tf.cast(correct_pred, tf.float32))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Initialize the variables (i.e. assign their default value)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init = tf.global_variables_initializer()</a:t>
            </a:r>
          </a:p>
        </p:txBody>
      </p:sp>
    </p:spTree>
    <p:extLst>
      <p:ext uri="{BB962C8B-B14F-4D97-AF65-F5344CB8AC3E}">
        <p14:creationId xmlns:p14="http://schemas.microsoft.com/office/powerpoint/2010/main" val="297862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9882641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1999" cy="47114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Start training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with tf.Session() as sess: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Run the initializer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sess.run(init)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for step in range(1, num_steps+1):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batch_x, batch_y = mnist.train.next_batch(batch_size)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# Run optimization op (backprop)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sess.run(train_op, feed_dict={X: batch_x, Y: batch_y, keep_prob: 0.8})</a:t>
            </a:r>
          </a:p>
        </p:txBody>
      </p:sp>
    </p:spTree>
    <p:extLst>
      <p:ext uri="{BB962C8B-B14F-4D97-AF65-F5344CB8AC3E}">
        <p14:creationId xmlns:p14="http://schemas.microsoft.com/office/powerpoint/2010/main" val="225922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9882641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顯示訓練準確率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if step % display_step == 0 or step == 1: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# Calculate batch loss and accuracy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loss, acc = sess.run([loss_op, accuracy], feed_dict={X: batch_x,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                                               Y: batch_y,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                                               keep_prob: 1.0})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print("Step " + str(step) + ", Minibatch Loss= " +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"{:.4f}".format(loss) + ", Training Accuracy= " +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"{:.3f}".format(acc))</a:t>
            </a:r>
          </a:p>
        </p:txBody>
      </p:sp>
    </p:spTree>
    <p:extLst>
      <p:ext uri="{BB962C8B-B14F-4D97-AF65-F5344CB8AC3E}">
        <p14:creationId xmlns:p14="http://schemas.microsoft.com/office/powerpoint/2010/main" val="293501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9882641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準確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測試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31602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print("Optimization Finished!")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# Calculate accuracy for 256 MNIST test images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print("Testing Accuracy:",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sess.run(accuracy, feed_dict={X: mnist.test.images[:256],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					</a:t>
            </a:r>
            <a:r>
              <a:rPr lang="zh-TW" altLang="en-US" sz="280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altLang="zh-TW" sz="2800" dirty="0">
                <a:solidFill>
                  <a:schemeClr val="bg1"/>
                </a:solidFill>
              </a:rPr>
              <a:t>Y:mnist.test.labels[:256], keep_prob: 1.0}))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F7E65D-E3D8-994C-A0F7-4BA4C659C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68" b="1"/>
          <a:stretch/>
        </p:blipFill>
        <p:spPr>
          <a:xfrm>
            <a:off x="0" y="5168348"/>
            <a:ext cx="12191999" cy="16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RNN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程式範例</a:t>
            </a:r>
            <a:endParaRPr lang="en-US" altLang="zh-CN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2D2D47-1424-2B4C-BF9C-5537F03CEE77}"/>
              </a:ext>
            </a:extLst>
          </p:cNvPr>
          <p:cNvSpPr txBox="1"/>
          <p:nvPr/>
        </p:nvSpPr>
        <p:spPr>
          <a:xfrm>
            <a:off x="4204610" y="4075528"/>
            <a:ext cx="4492448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RNN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入门（一）识别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MNIST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数据集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2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15759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深度神經網路是一種具備至少一個隱層的神經網路，深度神經網路通常都是前饋神經網路，但也有語言建模等方面的研究將其拓展到遞迴神經網路。</a:t>
            </a:r>
            <a:r>
              <a:rPr lang="zh-TW" altLang="en-US" sz="2800" dirty="0">
                <a:solidFill>
                  <a:srgbClr val="FF0000"/>
                </a:solidFill>
              </a:rPr>
              <a:t>卷積深度神經網路</a:t>
            </a:r>
            <a:r>
              <a:rPr lang="zh-TW" altLang="en-US" sz="2800" dirty="0"/>
              <a:t>（</a:t>
            </a:r>
            <a:r>
              <a:rPr lang="en" altLang="zh-TW" sz="2800" dirty="0"/>
              <a:t>Convolutional Neural Networks, CNN</a:t>
            </a:r>
            <a:r>
              <a:rPr lang="zh-TW" altLang="en" sz="2800" dirty="0"/>
              <a:t>）</a:t>
            </a:r>
            <a:r>
              <a:rPr lang="zh-TW" altLang="en-US" sz="2800" dirty="0"/>
              <a:t>在電腦視覺領域得到了成功的應用。此後，卷積神經網路也作為聽覺模型被使用在自動語音辨識領域，較以往的方法獲得了更優的結果。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4048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212609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模組引入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tensorflow as tf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from tensorflow.examples.tutorials.mnist import input_data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mnist = input_data.read_data_sets(r"./MNIST_data", one_hot=True)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以及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from ... import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RNN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09533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設定結構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24396"/>
            <a:ext cx="12192000" cy="31602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RNN </a:t>
            </a:r>
            <a:r>
              <a:rPr lang="zh-CN" altLang="en-US" sz="2800" dirty="0">
                <a:solidFill>
                  <a:schemeClr val="bg1"/>
                </a:solidFill>
              </a:rPr>
              <a:t>結構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element_size = 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time_steps = 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num_classes = 10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batch_size = 128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hidden_layer_size = 50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/>
              <a:t>定義 </a:t>
            </a:r>
            <a:r>
              <a:rPr lang="en-US" altLang="zh-TW" sz="2800" dirty="0"/>
              <a:t>RNN </a:t>
            </a:r>
            <a:r>
              <a:rPr lang="zh-CN" altLang="en-US" sz="2800"/>
              <a:t>的結構</a:t>
            </a:r>
            <a:r>
              <a:rPr lang="zh-TW" altLang="en-US" sz="280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4533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建立隱藏層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定義 </a:t>
            </a:r>
            <a:r>
              <a:rPr lang="en-US" altLang="zh-TW" sz="2800" dirty="0">
                <a:solidFill>
                  <a:schemeClr val="bg1"/>
                </a:solidFill>
              </a:rPr>
              <a:t>input type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_inputs = tf.placeholder(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tf.float32, shape=[None, time_steps, element_size], name='inputs')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y = tf.placeholder(tf.float32, shape=[None, num_classes], name='inputs')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隱藏層數量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rnn_cell = tf.contrib.rnn.BasicRNNCell(hidden_layer_size)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outputs, _ = tf.nn.dynamic_rnn(rnn_cell, _inputs, dtype=tf.float32)</a:t>
            </a:r>
          </a:p>
        </p:txBody>
      </p:sp>
    </p:spTree>
    <p:extLst>
      <p:ext uri="{BB962C8B-B14F-4D97-AF65-F5344CB8AC3E}">
        <p14:creationId xmlns:p14="http://schemas.microsoft.com/office/powerpoint/2010/main" val="253687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設定權重與偏向量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31602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權重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Wl = tf.Variable(tf.truncated_normal(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[hidden_layer_size, num_classes], mean=0, stddev=.01))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偏向量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bl = tf.Variable(tf.truncated_normal([num_classes], mean=0, stddev=.01))</a:t>
            </a:r>
          </a:p>
        </p:txBody>
      </p:sp>
    </p:spTree>
    <p:extLst>
      <p:ext uri="{BB962C8B-B14F-4D97-AF65-F5344CB8AC3E}">
        <p14:creationId xmlns:p14="http://schemas.microsoft.com/office/powerpoint/2010/main" val="68700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設定權重與偏向量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31602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矩陣相乘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get_linear_layer(vector):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tf.matmul(vector, Wl) + bl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last_rnn_output = outputs[:, -1, :]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final_output = get_linear_layer(last_rnn_output)</a:t>
            </a:r>
          </a:p>
        </p:txBody>
      </p:sp>
    </p:spTree>
    <p:extLst>
      <p:ext uri="{BB962C8B-B14F-4D97-AF65-F5344CB8AC3E}">
        <p14:creationId xmlns:p14="http://schemas.microsoft.com/office/powerpoint/2010/main" val="112627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損失函數與優化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26431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定義損失函數並用</a:t>
            </a:r>
            <a:r>
              <a:rPr lang="en-US" altLang="zh-TW" sz="2800" dirty="0">
                <a:solidFill>
                  <a:schemeClr val="bg1"/>
                </a:solidFill>
              </a:rPr>
              <a:t>RMSPropOptimizer</a:t>
            </a:r>
            <a:r>
              <a:rPr lang="zh-TW" altLang="en-US" sz="2800" dirty="0">
                <a:solidFill>
                  <a:schemeClr val="bg1"/>
                </a:solidFill>
              </a:rPr>
              <a:t>優化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softmax = tf.nn.softmax_cross_entropy_with_logits(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logits=final_output, labels=y)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cross_entropy = tf.reduce_mean(softmax)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train_step = tf.train.RMSPropOptimizer(0.001, 0.9).minimize(cross_entropy)</a:t>
            </a:r>
          </a:p>
        </p:txBody>
      </p:sp>
    </p:spTree>
    <p:extLst>
      <p:ext uri="{BB962C8B-B14F-4D97-AF65-F5344CB8AC3E}">
        <p14:creationId xmlns:p14="http://schemas.microsoft.com/office/powerpoint/2010/main" val="4102516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統計準確率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26431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correct_prediction = tf.equal(tf.argmax(y, 1), tf.argmax(final_output, 1))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accuracy = (tf.reduce_mean(tf.cast(correct_prediction, tf.float32)))*100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sess = tf.InteractiveSession()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sess.run(tf.global_variables_initializer())</a:t>
            </a:r>
          </a:p>
        </p:txBody>
      </p:sp>
    </p:spTree>
    <p:extLst>
      <p:ext uri="{BB962C8B-B14F-4D97-AF65-F5344CB8AC3E}">
        <p14:creationId xmlns:p14="http://schemas.microsoft.com/office/powerpoint/2010/main" val="345183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建立測試集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16090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test_data = mnist.test.images[:batch_size].reshape(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(-1, time_steps, element_size))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test_label = mnist.test.labels[:batch_size]</a:t>
            </a:r>
          </a:p>
        </p:txBody>
      </p:sp>
    </p:spTree>
    <p:extLst>
      <p:ext uri="{BB962C8B-B14F-4D97-AF65-F5344CB8AC3E}">
        <p14:creationId xmlns:p14="http://schemas.microsoft.com/office/powerpoint/2010/main" val="101776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44996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# </a:t>
            </a:r>
            <a:r>
              <a:rPr lang="zh-TW" altLang="en-US" sz="2000" dirty="0">
                <a:solidFill>
                  <a:schemeClr val="bg1"/>
                </a:solidFill>
              </a:rPr>
              <a:t>每次訓練</a:t>
            </a:r>
            <a:r>
              <a:rPr lang="en-US" altLang="zh-TW" sz="2000" dirty="0">
                <a:solidFill>
                  <a:schemeClr val="bg1"/>
                </a:solidFill>
              </a:rPr>
              <a:t>batch_size</a:t>
            </a:r>
            <a:r>
              <a:rPr lang="zh-TW" altLang="en-US" sz="2000" dirty="0">
                <a:solidFill>
                  <a:schemeClr val="bg1"/>
                </a:solidFill>
              </a:rPr>
              <a:t>張圖片，一共訓練</a:t>
            </a:r>
            <a:r>
              <a:rPr lang="en-US" altLang="zh-TW" sz="2000" dirty="0">
                <a:solidFill>
                  <a:schemeClr val="bg1"/>
                </a:solidFill>
              </a:rPr>
              <a:t>3000</a:t>
            </a:r>
            <a:r>
              <a:rPr lang="zh-TW" altLang="en-US" sz="2000" dirty="0">
                <a:solidFill>
                  <a:schemeClr val="bg1"/>
                </a:solidFill>
              </a:rPr>
              <a:t>次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for i in range(3001):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batch_x, batch_y = mnist.train.next_batch(batch_size)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batch_x = batch_x.reshape((batch_size, time_steps, element_size))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sess.run(train_step, feed_dict={_inputs: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if i % 100 == 0: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loss = sess.run(cross_entropy, feed_dict={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          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acc = sess.run(accuracy, feed_dict={_inputs: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print("Iter " + str(i) + ", Minibatch Loss= " +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"{:.6f}".format(loss) + ", Training Accuracy= " +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"{:.5f}".format(acc))</a:t>
            </a:r>
          </a:p>
        </p:txBody>
      </p:sp>
    </p:spTree>
    <p:extLst>
      <p:ext uri="{BB962C8B-B14F-4D97-AF65-F5344CB8AC3E}">
        <p14:creationId xmlns:p14="http://schemas.microsoft.com/office/powerpoint/2010/main" val="202123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準確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測試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117570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# </a:t>
            </a:r>
            <a:r>
              <a:rPr lang="zh-TW" altLang="en-US" sz="2000" dirty="0">
                <a:solidFill>
                  <a:schemeClr val="bg1"/>
                </a:solidFill>
              </a:rPr>
              <a:t>在測試集上的準確率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print("Testing Accuracy:", sess.run(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accuracy, feed_dict={_inputs: test_data, y: test_label}))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95FC80-895D-7444-90E6-7703E959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6089"/>
            <a:ext cx="12191999" cy="27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8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深度神經網路（</a:t>
            </a:r>
            <a:r>
              <a:rPr lang="en" altLang="zh-TW" sz="2800" dirty="0"/>
              <a:t>Deep Neural Networks, DNN</a:t>
            </a:r>
            <a:r>
              <a:rPr lang="zh-TW" altLang="en" sz="2800" dirty="0"/>
              <a:t>）</a:t>
            </a:r>
            <a:r>
              <a:rPr lang="zh-TW" altLang="en-US" sz="2800" dirty="0"/>
              <a:t>是一種判別模型，可以使用</a:t>
            </a:r>
            <a:r>
              <a:rPr lang="zh-TW" altLang="en-US" sz="2800" dirty="0">
                <a:solidFill>
                  <a:srgbClr val="FF0000"/>
                </a:solidFill>
              </a:rPr>
              <a:t>反向傳播演算法</a:t>
            </a:r>
            <a:r>
              <a:rPr lang="zh-TW" altLang="en-US" sz="2800" dirty="0"/>
              <a:t>進行訓練。</a:t>
            </a:r>
            <a:r>
              <a:rPr lang="zh-TW" altLang="en-US" sz="2800" dirty="0">
                <a:solidFill>
                  <a:srgbClr val="FF0000"/>
                </a:solidFill>
              </a:rPr>
              <a:t>權重</a:t>
            </a:r>
            <a:r>
              <a:rPr lang="zh-TW" altLang="en-US" sz="2800" dirty="0"/>
              <a:t>更新可以使用下式進行</a:t>
            </a:r>
            <a:r>
              <a:rPr lang="zh-TW" altLang="en-US" sz="2800" dirty="0">
                <a:solidFill>
                  <a:srgbClr val="FF0000"/>
                </a:solidFill>
              </a:rPr>
              <a:t>隨機梯度下降</a:t>
            </a:r>
            <a:r>
              <a:rPr lang="zh-TW" altLang="en-US" sz="2800" dirty="0"/>
              <a:t>法求解：</a:t>
            </a:r>
            <a:endParaRPr lang="en-US" altLang="zh-TW" sz="2800" dirty="0"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3B78C9D4-8E5B-F74D-A34E-2FBBB784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971" y="3647967"/>
            <a:ext cx="5819004" cy="10986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3198BC4-3A7C-AA43-B94A-CEEC053C3FB8}"/>
              </a:ext>
            </a:extLst>
          </p:cNvPr>
          <p:cNvSpPr txBox="1"/>
          <p:nvPr/>
        </p:nvSpPr>
        <p:spPr>
          <a:xfrm>
            <a:off x="986971" y="4932605"/>
            <a:ext cx="10218058" cy="16090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其中，    為學習率，    為代價函式。這一函式的選擇與學習的類型（例如</a:t>
            </a:r>
            <a:r>
              <a:rPr lang="zh-TW" altLang="en-US" sz="2800" dirty="0">
                <a:solidFill>
                  <a:srgbClr val="FF0000"/>
                </a:solidFill>
              </a:rPr>
              <a:t>監督學習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無監督學習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增強學習</a:t>
            </a:r>
            <a:r>
              <a:rPr lang="zh-TW" altLang="en-US" sz="2800" dirty="0"/>
              <a:t>）以及</a:t>
            </a:r>
            <a:r>
              <a:rPr lang="zh-TW" altLang="en-US" sz="2800" dirty="0">
                <a:solidFill>
                  <a:srgbClr val="FF0000"/>
                </a:solidFill>
              </a:rPr>
              <a:t>啟用功能</a:t>
            </a:r>
            <a:r>
              <a:rPr lang="zh-TW" altLang="en-US" sz="2800" dirty="0"/>
              <a:t>相關。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  <p:pic>
        <p:nvPicPr>
          <p:cNvPr id="9" name="圖形 8">
            <a:extLst>
              <a:ext uri="{FF2B5EF4-FFF2-40B4-BE49-F238E27FC236}">
                <a16:creationId xmlns:a16="http://schemas.microsoft.com/office/drawing/2014/main" id="{945F9765-B15B-2440-BFBB-A2A0C6C7A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9422" t="29193" r="16054" b="30454"/>
          <a:stretch/>
        </p:blipFill>
        <p:spPr>
          <a:xfrm>
            <a:off x="2008910" y="4987636"/>
            <a:ext cx="263237" cy="443346"/>
          </a:xfrm>
          <a:prstGeom prst="rect">
            <a:avLst/>
          </a:prstGeom>
        </p:spPr>
      </p:pic>
      <p:pic>
        <p:nvPicPr>
          <p:cNvPr id="16" name="圖形 15">
            <a:extLst>
              <a:ext uri="{FF2B5EF4-FFF2-40B4-BE49-F238E27FC236}">
                <a16:creationId xmlns:a16="http://schemas.microsoft.com/office/drawing/2014/main" id="{3CFF3DE7-8AE2-5B4B-95D0-762461FE8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895" t="-1261" r="3391" b="60908"/>
          <a:stretch/>
        </p:blipFill>
        <p:spPr>
          <a:xfrm>
            <a:off x="4087091" y="5001492"/>
            <a:ext cx="332510" cy="4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為了在一個多分類問題上進行監督學習，通常的選擇是使用</a:t>
            </a:r>
            <a:r>
              <a:rPr lang="en" altLang="zh-TW" sz="2800" dirty="0" err="1">
                <a:solidFill>
                  <a:srgbClr val="FF0000"/>
                </a:solidFill>
              </a:rPr>
              <a:t>ReLU</a:t>
            </a:r>
            <a:r>
              <a:rPr lang="zh-TW" altLang="en-US" sz="2800" dirty="0"/>
              <a:t>作為</a:t>
            </a:r>
            <a:r>
              <a:rPr lang="zh-TW" altLang="en-US" sz="2800" dirty="0">
                <a:solidFill>
                  <a:srgbClr val="FF0000"/>
                </a:solidFill>
              </a:rPr>
              <a:t>啟用功能</a:t>
            </a:r>
            <a:r>
              <a:rPr lang="zh-TW" altLang="en-US" sz="2800" dirty="0"/>
              <a:t>，而使用</a:t>
            </a:r>
            <a:r>
              <a:rPr lang="zh-TW" altLang="en-US" sz="2800" dirty="0">
                <a:solidFill>
                  <a:srgbClr val="FF0000"/>
                </a:solidFill>
              </a:rPr>
              <a:t>交叉熵</a:t>
            </a:r>
            <a:r>
              <a:rPr lang="zh-TW" altLang="en-US" sz="2800" dirty="0"/>
              <a:t>作為代價函式。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97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為了在一個多分類問題上進行監督學習，通常的選擇是使用</a:t>
            </a:r>
            <a:r>
              <a:rPr lang="en" altLang="zh-TW" sz="2800" dirty="0" err="1">
                <a:solidFill>
                  <a:srgbClr val="FF0000"/>
                </a:solidFill>
              </a:rPr>
              <a:t>ReLU</a:t>
            </a:r>
            <a:r>
              <a:rPr lang="zh-TW" altLang="en-US" sz="2800" dirty="0"/>
              <a:t>作為</a:t>
            </a:r>
            <a:r>
              <a:rPr lang="zh-TW" altLang="en-US" sz="2800" dirty="0">
                <a:solidFill>
                  <a:srgbClr val="FF0000"/>
                </a:solidFill>
              </a:rPr>
              <a:t>啟用功能</a:t>
            </a:r>
            <a:r>
              <a:rPr lang="zh-TW" altLang="en-US" sz="2800" dirty="0"/>
              <a:t>，而使用</a:t>
            </a:r>
            <a:r>
              <a:rPr lang="zh-TW" altLang="en-US" sz="2800" dirty="0">
                <a:solidFill>
                  <a:srgbClr val="FF0000"/>
                </a:solidFill>
              </a:rPr>
              <a:t>交叉熵</a:t>
            </a:r>
            <a:r>
              <a:rPr lang="zh-TW" altLang="en-US" sz="2800" dirty="0"/>
              <a:t>作為代價函式。</a:t>
            </a:r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198BC4-3A7C-AA43-B94A-CEEC053C3FB8}"/>
              </a:ext>
            </a:extLst>
          </p:cNvPr>
          <p:cNvSpPr txBox="1"/>
          <p:nvPr/>
        </p:nvSpPr>
        <p:spPr>
          <a:xfrm>
            <a:off x="986971" y="3451473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TW" sz="2800" dirty="0" err="1">
                <a:solidFill>
                  <a:srgbClr val="FF0000"/>
                </a:solidFill>
              </a:rPr>
              <a:t>Softmax</a:t>
            </a:r>
            <a:r>
              <a:rPr lang="zh-TW" altLang="en-US" sz="2800" dirty="0"/>
              <a:t>函式定義為</a:t>
            </a:r>
            <a:r>
              <a:rPr lang="en-US" altLang="zh-TW" sz="2800" dirty="0"/>
              <a:t>                                      </a:t>
            </a:r>
            <a:r>
              <a:rPr lang="zh-TW" altLang="en-US" sz="2800" dirty="0"/>
              <a:t>其中 </a:t>
            </a:r>
            <a:r>
              <a:rPr lang="en-US" altLang="zh-TW" sz="2800" dirty="0"/>
              <a:t>      </a:t>
            </a:r>
            <a:r>
              <a:rPr lang="zh-TW" altLang="en-US" sz="2800" dirty="0"/>
              <a:t>代表類別 </a:t>
            </a:r>
            <a:r>
              <a:rPr lang="en-US" altLang="zh-TW" sz="2800" dirty="0"/>
              <a:t>    </a:t>
            </a:r>
            <a:r>
              <a:rPr lang="zh-TW" altLang="en-US" sz="2800" dirty="0"/>
              <a:t>的機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率，</a:t>
            </a:r>
            <a:r>
              <a:rPr lang="zh-CN" altLang="en-US" sz="2800" dirty="0"/>
              <a:t>而</a:t>
            </a:r>
            <a:r>
              <a:rPr lang="en-US" altLang="zh-TW" sz="2800" dirty="0"/>
              <a:t>       </a:t>
            </a:r>
            <a:r>
              <a:rPr lang="zh-TW" altLang="en-US" sz="2800" dirty="0"/>
              <a:t>和</a:t>
            </a:r>
            <a:r>
              <a:rPr lang="en-US" altLang="zh-TW" sz="2800" dirty="0"/>
              <a:t>     </a:t>
            </a:r>
            <a:r>
              <a:rPr lang="zh-TW" altLang="en-US" sz="2800" dirty="0"/>
              <a:t> 分別代表對單元</a:t>
            </a:r>
            <a:r>
              <a:rPr lang="en-US" altLang="zh-TW" sz="2800" dirty="0"/>
              <a:t>      </a:t>
            </a:r>
            <a:r>
              <a:rPr lang="zh-TW" altLang="en-US" sz="2800" dirty="0"/>
              <a:t>和 </a:t>
            </a:r>
            <a:r>
              <a:rPr lang="en-US" altLang="zh-TW" sz="2800" dirty="0"/>
              <a:t>     </a:t>
            </a:r>
            <a:r>
              <a:rPr lang="zh-TW" altLang="en-US" sz="2800" dirty="0"/>
              <a:t>的輸入。</a:t>
            </a:r>
            <a:endParaRPr lang="en-US" altLang="zh-TW" sz="2800" dirty="0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14604EEF-3C1E-7748-96CF-4AE9F3CAE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0330" y="3235797"/>
            <a:ext cx="2652110" cy="961390"/>
          </a:xfrm>
          <a:prstGeom prst="rect">
            <a:avLst/>
          </a:prstGeom>
        </p:spPr>
      </p:pic>
      <p:pic>
        <p:nvPicPr>
          <p:cNvPr id="17" name="圖形 16">
            <a:extLst>
              <a:ext uri="{FF2B5EF4-FFF2-40B4-BE49-F238E27FC236}">
                <a16:creationId xmlns:a16="http://schemas.microsoft.com/office/drawing/2014/main" id="{E890FA0C-44F0-D54A-986B-D99E610AF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5561"/>
          <a:stretch/>
        </p:blipFill>
        <p:spPr>
          <a:xfrm>
            <a:off x="7833010" y="3253567"/>
            <a:ext cx="382942" cy="961390"/>
          </a:xfrm>
          <a:prstGeom prst="rect">
            <a:avLst/>
          </a:prstGeom>
        </p:spPr>
      </p:pic>
      <p:pic>
        <p:nvPicPr>
          <p:cNvPr id="18" name="圖形 17">
            <a:extLst>
              <a:ext uri="{FF2B5EF4-FFF2-40B4-BE49-F238E27FC236}">
                <a16:creationId xmlns:a16="http://schemas.microsoft.com/office/drawing/2014/main" id="{17A3CE95-19E6-4441-8D67-24EA8C9D4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72" t="42973" r="85561" b="19254"/>
          <a:stretch/>
        </p:blipFill>
        <p:spPr>
          <a:xfrm>
            <a:off x="9841230" y="3599775"/>
            <a:ext cx="251644" cy="412156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D5C13962-10C1-DE4D-93A2-023298620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708" t="4632" r="18501" b="53757"/>
          <a:stretch/>
        </p:blipFill>
        <p:spPr>
          <a:xfrm>
            <a:off x="2137410" y="4606289"/>
            <a:ext cx="365760" cy="400051"/>
          </a:xfrm>
          <a:prstGeom prst="rect">
            <a:avLst/>
          </a:prstGeom>
        </p:spPr>
      </p:pic>
      <p:pic>
        <p:nvPicPr>
          <p:cNvPr id="21" name="圖形 20">
            <a:extLst>
              <a:ext uri="{FF2B5EF4-FFF2-40B4-BE49-F238E27FC236}">
                <a16:creationId xmlns:a16="http://schemas.microsoft.com/office/drawing/2014/main" id="{0C8F1A88-7841-B341-BDB4-86E8440F5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8430" t="58255" r="7779" b="134"/>
          <a:stretch/>
        </p:blipFill>
        <p:spPr>
          <a:xfrm>
            <a:off x="3067050" y="4571998"/>
            <a:ext cx="365760" cy="400051"/>
          </a:xfrm>
          <a:prstGeom prst="rect">
            <a:avLst/>
          </a:prstGeom>
        </p:spPr>
      </p:pic>
      <p:pic>
        <p:nvPicPr>
          <p:cNvPr id="22" name="圖形 21">
            <a:extLst>
              <a:ext uri="{FF2B5EF4-FFF2-40B4-BE49-F238E27FC236}">
                <a16:creationId xmlns:a16="http://schemas.microsoft.com/office/drawing/2014/main" id="{BACAA5AB-9BE9-BE40-B154-EC945B2AB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72" t="42973" r="85561" b="19254"/>
          <a:stretch/>
        </p:blipFill>
        <p:spPr>
          <a:xfrm>
            <a:off x="6137635" y="4571998"/>
            <a:ext cx="251644" cy="412156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26B76D28-03DB-B048-9CFC-84E6B162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5461" t="69441" r="47472" b="-7214"/>
          <a:stretch/>
        </p:blipFill>
        <p:spPr>
          <a:xfrm>
            <a:off x="6941453" y="4571998"/>
            <a:ext cx="251644" cy="4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交叉熵定義為</a:t>
            </a:r>
            <a:endParaRPr lang="en-US" altLang="zh-TW" sz="2800" dirty="0"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21F4C049-500F-BF45-8D0F-92EF68978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9612" y="1855620"/>
            <a:ext cx="2984988" cy="8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3116</Words>
  <Application>Microsoft Macintosh PowerPoint</Application>
  <PresentationFormat>寬螢幕</PresentationFormat>
  <Paragraphs>337</Paragraphs>
  <Slides>59</Slides>
  <Notes>53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8" baseType="lpstr">
      <vt:lpstr>新細明體</vt:lpstr>
      <vt:lpstr>Arvo</vt:lpstr>
      <vt:lpstr>Segoe UI</vt:lpstr>
      <vt:lpstr>Segoe UI Light</vt:lpstr>
      <vt:lpstr>Segoe UI Semibold</vt:lpstr>
      <vt:lpstr>Arial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Microsoft Office 使用者</cp:lastModifiedBy>
  <cp:revision>755</cp:revision>
  <dcterms:created xsi:type="dcterms:W3CDTF">2015-10-12T10:51:44Z</dcterms:created>
  <dcterms:modified xsi:type="dcterms:W3CDTF">2018-10-20T13:32:23Z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