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70" r:id="rId5"/>
    <p:sldId id="396" r:id="rId6"/>
    <p:sldId id="397" r:id="rId7"/>
    <p:sldId id="398" r:id="rId8"/>
    <p:sldId id="399" r:id="rId9"/>
    <p:sldId id="400" r:id="rId10"/>
    <p:sldId id="401" r:id="rId11"/>
    <p:sldId id="403" r:id="rId12"/>
    <p:sldId id="402" r:id="rId13"/>
    <p:sldId id="375" r:id="rId14"/>
    <p:sldId id="345" r:id="rId15"/>
    <p:sldId id="351" r:id="rId16"/>
    <p:sldId id="353" r:id="rId17"/>
    <p:sldId id="354" r:id="rId18"/>
    <p:sldId id="355" r:id="rId19"/>
    <p:sldId id="356" r:id="rId20"/>
    <p:sldId id="346" r:id="rId21"/>
    <p:sldId id="347" r:id="rId22"/>
    <p:sldId id="348" r:id="rId23"/>
    <p:sldId id="349" r:id="rId24"/>
    <p:sldId id="350" r:id="rId25"/>
    <p:sldId id="357" r:id="rId26"/>
    <p:sldId id="358" r:id="rId27"/>
    <p:sldId id="360" r:id="rId28"/>
    <p:sldId id="359" r:id="rId29"/>
    <p:sldId id="361" r:id="rId30"/>
    <p:sldId id="376" r:id="rId31"/>
    <p:sldId id="363" r:id="rId32"/>
    <p:sldId id="374" r:id="rId33"/>
    <p:sldId id="377" r:id="rId34"/>
    <p:sldId id="379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378" r:id="rId50"/>
    <p:sldId id="362" r:id="rId51"/>
    <p:sldId id="367" r:id="rId52"/>
    <p:sldId id="364" r:id="rId53"/>
    <p:sldId id="365" r:id="rId54"/>
    <p:sldId id="368" r:id="rId55"/>
    <p:sldId id="369" r:id="rId56"/>
    <p:sldId id="370" r:id="rId57"/>
    <p:sldId id="371" r:id="rId58"/>
    <p:sldId id="372" r:id="rId59"/>
    <p:sldId id="373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Solution" id="{9F0F1508-040C-4CC3-9192-D2AC7A63A536}">
          <p14:sldIdLst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  <p14:sldId id="375"/>
            <p14:sldId id="345"/>
            <p14:sldId id="351"/>
            <p14:sldId id="353"/>
            <p14:sldId id="354"/>
            <p14:sldId id="355"/>
            <p14:sldId id="356"/>
            <p14:sldId id="346"/>
            <p14:sldId id="347"/>
            <p14:sldId id="348"/>
            <p14:sldId id="349"/>
            <p14:sldId id="350"/>
            <p14:sldId id="357"/>
            <p14:sldId id="358"/>
            <p14:sldId id="360"/>
            <p14:sldId id="359"/>
            <p14:sldId id="361"/>
            <p14:sldId id="376"/>
            <p14:sldId id="363"/>
            <p14:sldId id="374"/>
            <p14:sldId id="377"/>
            <p14:sldId id="379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78"/>
            <p14:sldId id="362"/>
            <p14:sldId id="367"/>
            <p14:sldId id="364"/>
            <p14:sldId id="365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  <a:srgbClr val="FE1359"/>
    <a:srgbClr val="000000"/>
    <a:srgbClr val="F7F7F7"/>
    <a:srgbClr val="FAF8F9"/>
    <a:srgbClr val="F9E5D7"/>
    <a:srgbClr val="1B1B1B"/>
    <a:srgbClr val="FAFAFA"/>
    <a:srgbClr val="2B2B2B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3" autoAdjust="0"/>
    <p:restoredTop sz="94280" autoAdjust="0"/>
  </p:normalViewPr>
  <p:slideViewPr>
    <p:cSldViewPr snapToGrid="0">
      <p:cViewPr>
        <p:scale>
          <a:sx n="77" d="100"/>
          <a:sy n="77" d="100"/>
        </p:scale>
        <p:origin x="2016" y="130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549AEC-FB90-4081-A1EC-B261810DB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A8E42-C85C-4678-B6D8-FFC1E3DCA1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C437-37FA-4C33-9CDF-731756265C61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01999-54FA-45C1-B8F7-FA6EC43BED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A549E7-C6D4-4F75-A899-318F3BBEE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39F5-B5E5-452E-9815-E599B26F23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6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619-461A-4C22-A5F7-D23381161A7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3115-9EB2-4C58-8702-86209675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3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6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2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1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1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2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2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5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4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9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7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51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4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2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53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75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67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80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8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8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60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74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39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90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6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09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54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73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0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6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45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31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43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4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53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4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18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49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8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3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01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9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cover picture</a:t>
            </a:r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Proudly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279119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345185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downlo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errence.logdown.com/posts/1240896-play-tensorflow-mnist-handwriting-recognition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clian91/article/details/82842337?utm_source=blogxgwz14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" y="2464623"/>
            <a:ext cx="12192000" cy="17843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zh-CN" altLang="en-US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與深度學習</a:t>
            </a:r>
            <a:r>
              <a:rPr lang="fr-FR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使用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 </a:t>
            </a: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與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TensorFlow</a:t>
            </a:r>
            <a:endParaRPr lang="zh-TW" altLang="en-US" sz="48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>
                <a:latin typeface="Segoe UI" panose="020B0502040204020203" pitchFamily="34" charset="0"/>
                <a:cs typeface="Segoe UI" panose="020B0502040204020203" pitchFamily="34" charset="0"/>
              </a:rPr>
              <a:t>環境 </a:t>
            </a:r>
            <a:r>
              <a:rPr lang="zh-CN" altLang="en-US" sz="5400" b="1" spc="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部署</a:t>
            </a:r>
            <a:endParaRPr lang="zh-TW" altLang="en-US" sz="5400" b="1" spc="60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4675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以下為環境最低需求配置：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作業系統：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Windows7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記憶體：配置建議為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 </a:t>
            </a:r>
            <a:r>
              <a:rPr lang="zh-CN" altLang="en-US" sz="2800">
                <a:latin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顯示卡：獨立顯示卡（若使用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786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0B5075-38EA-4CF0-A324-16269F22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69" b="-728"/>
          <a:stretch/>
        </p:blipFill>
        <p:spPr>
          <a:xfrm>
            <a:off x="0" y="3293295"/>
            <a:ext cx="12192000" cy="302041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60040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hlinkClick r:id="rId4"/>
              </a:rPr>
              <a:t>https://code.visualstudio.com/download</a:t>
            </a:r>
            <a:endParaRPr lang="en-US" altLang="zh-TW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1652816" y="3293295"/>
            <a:ext cx="2962275" cy="2149562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1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同意授權合約，並開始安裝。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C02D37-DDFE-47DE-A43F-8169C33D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F34FA8-FBE7-49E5-AC06-79D40418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3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4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7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安裝位置皆預設，直接下一步。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8D99AF-A92C-4A03-A90F-51E4921E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2"/>
            <a:ext cx="4752975" cy="3686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7D3F04-6DEF-4E30-A3D6-954FB655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其他工作建議全部勾選，接著開始進入安裝程序。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4CC2C2-2248-4C0D-95D2-29E66CF3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1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273850-A830-407C-93E7-E4B400F2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等待數分鐘安裝完畢，即可完成。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C9F86-4AED-44C1-974B-3F431A010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0"/>
            <a:ext cx="4752975" cy="3686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CDF46E-ABED-4AEF-B15B-107142EF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39477"/>
            <a:ext cx="10218058" cy="10785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hlinkClick r:id="rId3"/>
              </a:rPr>
              <a:t>https://www.anaconda.com/download/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2C1624-69FA-4220-A0A3-B5A2C11D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25" b="5008"/>
          <a:stretch/>
        </p:blipFill>
        <p:spPr>
          <a:xfrm>
            <a:off x="0" y="2941364"/>
            <a:ext cx="12192000" cy="391663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2538187" y="4834873"/>
            <a:ext cx="2962275" cy="153352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2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579"/>
            <a:ext cx="10218058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開始安裝，並同意授權。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CEB7E3-3B12-47F6-9C8F-FEDE8A2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EABAC-0C87-4124-A1A9-413BC8A1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安裝路徑預設，下一步。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9DDDE4-1844-440A-A0E2-DCA959F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4C2A57-7BDA-428B-962D-58CB9928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深度</a:t>
            </a:r>
            <a:r>
              <a:rPr lang="en-US" altLang="zh-CN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學習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6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勾選「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Anaconda to my PATH environment variable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4FD705-9257-4ED2-99B6-E67FE163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2FB499-58A2-433A-89DE-006456A4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跳過「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Microsoft VSCode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」安裝，接著安裝完畢。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2EBAAD-48A2-473D-848B-8FB924D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466635-1B15-4219-87A8-CB3515AF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93D74B-B6FB-42DE-BCB8-56383E395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r="1234"/>
          <a:stretch/>
        </p:blipFill>
        <p:spPr>
          <a:xfrm>
            <a:off x="6356733" y="3095932"/>
            <a:ext cx="5100810" cy="3753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EB03FC-E7E6-411C-96B3-0C1CBA2F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90" y="3114598"/>
            <a:ext cx="2071348" cy="28376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794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啟動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Anaconda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Environments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」容器。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任意命名，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請選擇「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3.5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」版本。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E043C2-E472-4701-BE4C-27047085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1" y="3114598"/>
            <a:ext cx="2867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安裝完畢後，清單列表可看到剛剛建立的容器「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2CAE8C-9223-449F-AA2A-6D24BE06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281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點選「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Terminal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」，就可以進入該環境。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4A031-3E59-4124-A466-E3D0B6E3C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58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262969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是一個安裝和管理 </a:t>
            </a:r>
            <a:r>
              <a:rPr lang="en-US" altLang="zh-TW" sz="2800" dirty="0"/>
              <a:t>Python </a:t>
            </a:r>
            <a:r>
              <a:rPr lang="zh-TW" altLang="en-US" sz="2800" dirty="0"/>
              <a:t>函式庫的工具，</a:t>
            </a:r>
            <a:r>
              <a:rPr lang="en-US" altLang="zh-TW" sz="2800" dirty="0">
                <a:solidFill>
                  <a:srgbClr val="FF0000"/>
                </a:solidFill>
              </a:rPr>
              <a:t>Anaconda</a:t>
            </a:r>
            <a:r>
              <a:rPr lang="zh-TW" altLang="en-US" sz="2800" dirty="0"/>
              <a:t> 預設已經安裝好 </a:t>
            </a: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zh-TW" altLang="en-US" sz="2800" dirty="0"/>
              <a:t>，我們利用 </a:t>
            </a:r>
            <a:r>
              <a:rPr lang="en-US" altLang="zh-TW" sz="2800" dirty="0">
                <a:solidFill>
                  <a:srgbClr val="FF0000"/>
                </a:solidFill>
              </a:rPr>
              <a:t>pip install –upgrade </a:t>
            </a:r>
            <a:r>
              <a:rPr lang="zh-TW" altLang="en-US" sz="2800" dirty="0"/>
              <a:t>更新至最新版。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更新 </a:t>
            </a:r>
            <a:r>
              <a:rPr lang="en-US" altLang="zh-TW" sz="2800" dirty="0"/>
              <a:t>pip</a:t>
            </a:r>
            <a:r>
              <a:rPr lang="zh-TW" altLang="en-US" sz="2800" dirty="0"/>
              <a:t> 套件管理器版本</a:t>
            </a:r>
            <a:endParaRPr lang="en-US" altLang="zh-TW" sz="2800" dirty="0"/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python -m pip install --upgrade pip</a:t>
            </a: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E248DBDA-55FA-471F-950D-38B15D2B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16" y="3325315"/>
            <a:ext cx="3829713" cy="28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8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4369525"/>
            <a:ext cx="10218058" cy="21126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安裝 </a:t>
            </a:r>
            <a:r>
              <a:rPr lang="en-US" altLang="zh-TW" sz="2800" dirty="0"/>
              <a:t>tensorflow</a:t>
            </a:r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pip install tensorflow</a:t>
            </a:r>
            <a:r>
              <a:rPr lang="zh-TW" altLang="en-US" sz="2800" dirty="0"/>
              <a:t>  </a:t>
            </a:r>
            <a:r>
              <a:rPr lang="en-US" altLang="zh-TW" sz="2800" dirty="0"/>
              <a:t>#</a:t>
            </a:r>
            <a:r>
              <a:rPr lang="zh-TW" altLang="en-US" sz="2800" dirty="0"/>
              <a:t> 使用</a:t>
            </a:r>
            <a:r>
              <a:rPr lang="en-US" altLang="zh-TW" sz="2800" dirty="0"/>
              <a:t>CPU</a:t>
            </a:r>
          </a:p>
          <a:p>
            <a:pPr lvl="1">
              <a:lnSpc>
                <a:spcPct val="120000"/>
              </a:lnSpc>
            </a:pPr>
            <a:r>
              <a:rPr lang="sv-SE" altLang="zh-TW" sz="2800" dirty="0"/>
              <a:t>pip install tensorflow-gpu </a:t>
            </a:r>
            <a:r>
              <a:rPr lang="zh-TW" altLang="en-US" sz="2800" dirty="0"/>
              <a:t> </a:t>
            </a:r>
            <a:r>
              <a:rPr lang="sv-SE" altLang="zh-TW" sz="2800" dirty="0"/>
              <a:t>#</a:t>
            </a:r>
            <a:r>
              <a:rPr lang="zh-TW" altLang="en-US" sz="2800" dirty="0"/>
              <a:t> 使用</a:t>
            </a:r>
            <a:r>
              <a:rPr lang="sv-SE" altLang="zh-TW" sz="2800" dirty="0"/>
              <a:t>GPU</a:t>
            </a:r>
          </a:p>
          <a:p>
            <a:pPr lvl="1">
              <a:lnSpc>
                <a:spcPct val="120000"/>
              </a:lnSpc>
            </a:pPr>
            <a:endParaRPr lang="sv-SE" altLang="zh-TW" sz="2800" dirty="0"/>
          </a:p>
        </p:txBody>
      </p:sp>
      <p:pic>
        <p:nvPicPr>
          <p:cNvPr id="2052" name="Picture 4" descr="ç¸éåç">
            <a:extLst>
              <a:ext uri="{FF2B5EF4-FFF2-40B4-BE49-F238E27FC236}">
                <a16:creationId xmlns:a16="http://schemas.microsoft.com/office/drawing/2014/main" id="{FFCD0CF2-A019-4B41-BC3B-7EF862E5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760928"/>
            <a:ext cx="26512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3755571" y="1809513"/>
            <a:ext cx="7449458" cy="15965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是 </a:t>
            </a:r>
            <a:r>
              <a:rPr lang="en-US" altLang="zh-TW" sz="2800" dirty="0"/>
              <a:t>Google </a:t>
            </a:r>
            <a:r>
              <a:rPr lang="zh-TW" altLang="en-US" sz="2800" dirty="0"/>
              <a:t>開源用於神經網路的函式庫，該函式庫大幅降低了深度學習的開發成本與學習難度。</a:t>
            </a:r>
            <a:endParaRPr lang="sv-SE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1638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範例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說明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1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以下程式碼範例將使用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CN" altLang="en-US" sz="2800" dirty="0"/>
              <a:t>資料集，分別使用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建立模型與訓練模，最後檢驗手寫數字辨識準確率</a:t>
            </a:r>
            <a:r>
              <a:rPr lang="zh-TW" altLang="en-US" sz="2800" dirty="0"/>
              <a:t>。</a:t>
            </a:r>
            <a:endParaRPr lang="sv-SE" altLang="zh-TW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AEB2F32-D4AD-E945-9B26-667F4137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700"/>
            <a:ext cx="6814160" cy="27633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507A90B-91CD-3243-84FE-CC2C2CDC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7"/>
          <a:stretch/>
        </p:blipFill>
        <p:spPr>
          <a:xfrm>
            <a:off x="6814160" y="4045671"/>
            <a:ext cx="5372828" cy="17634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3F8B621-C11F-2D46-B593-BB5CE591297D}"/>
              </a:ext>
            </a:extLst>
          </p:cNvPr>
          <p:cNvSpPr txBox="1"/>
          <p:nvPr/>
        </p:nvSpPr>
        <p:spPr>
          <a:xfrm>
            <a:off x="0" y="3380014"/>
            <a:ext cx="6935062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卷積神經網路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F3821FE-2516-7940-9FD0-F85820D10F76}"/>
              </a:ext>
            </a:extLst>
          </p:cNvPr>
          <p:cNvSpPr txBox="1"/>
          <p:nvPr/>
        </p:nvSpPr>
        <p:spPr>
          <a:xfrm>
            <a:off x="6930050" y="3380013"/>
            <a:ext cx="5261950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循環神經網路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B4E60-91CD-7A46-9537-CC577B9B85E1}"/>
              </a:ext>
            </a:extLst>
          </p:cNvPr>
          <p:cNvSpPr/>
          <p:nvPr/>
        </p:nvSpPr>
        <p:spPr>
          <a:xfrm>
            <a:off x="6814160" y="5809157"/>
            <a:ext cx="5377840" cy="10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9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MNIST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介紹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是一個入門級的計算機視覺數據集，它包含各種手寫數字圖片，該資料集</a:t>
            </a:r>
            <a:r>
              <a:rPr lang="zh-CN" altLang="en-US" sz="2800" dirty="0"/>
              <a:t>包含</a:t>
            </a:r>
            <a:r>
              <a:rPr lang="zh-TW" altLang="en-US" sz="2800" dirty="0"/>
              <a:t> </a:t>
            </a:r>
            <a:r>
              <a:rPr lang="en-US" altLang="zh-TW" sz="2800" dirty="0"/>
              <a:t>60,000</a:t>
            </a:r>
            <a:r>
              <a:rPr lang="zh-TW" altLang="en-US" sz="2800" dirty="0"/>
              <a:t> 筆訓練資料、</a:t>
            </a:r>
            <a:r>
              <a:rPr lang="en-US" altLang="zh-TW" sz="2800" dirty="0"/>
              <a:t>10,000</a:t>
            </a:r>
            <a:r>
              <a:rPr lang="zh-TW" altLang="en-US" sz="2800" dirty="0"/>
              <a:t> 筆測試資料所組成，每組圖包含了對應數字的標籤，即正確答案。</a:t>
            </a:r>
            <a:endParaRPr lang="sv-SE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B0616B-F450-B243-9CD3-668166D3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17" y="3429603"/>
            <a:ext cx="9282763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674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深度學習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</a:t>
            </a:r>
            <a:r>
              <a:rPr lang="zh-TW" altLang="e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r>
              <a:rPr lang="zh-TW" altLang="en-US" sz="2800" dirty="0"/>
              <a:t>是機器學習中一種基於對資料進行表徵學習的演算法。觀測值（例如一幅圖像）可以使用多種方式來表示，如每個像素強度值的向量，或者更抽象地表示成一系列邊、特定形狀的區域等。而使用某些特定的表示方法更容易從例項中學習任務（例如，臉部辨識或面部表情辨識）。深度學習的好處是用</a:t>
            </a:r>
            <a:r>
              <a:rPr lang="zh-TW" altLang="en-US" sz="2800" dirty="0">
                <a:solidFill>
                  <a:srgbClr val="FF0000"/>
                </a:solidFill>
              </a:rPr>
              <a:t>非監督式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rgbClr val="FF0000"/>
                </a:solidFill>
              </a:rPr>
              <a:t>半監督式</a:t>
            </a:r>
            <a:r>
              <a:rPr lang="zh-TW" altLang="en-US" sz="2800" dirty="0"/>
              <a:t>的特徵學習和分層特徵提取高效演算法來替代手工取得特徵。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271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CNN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4089389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玩玩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tensorflow-mnist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手寫辨識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引入</a:t>
            </a:r>
            <a:r>
              <a:rPr lang="en-US" altLang="zh-CN" sz="2800" dirty="0">
                <a:solidFill>
                  <a:schemeClr val="bg1"/>
                </a:solidFill>
              </a:rPr>
              <a:t> tensorflow </a:t>
            </a:r>
            <a:r>
              <a:rPr lang="zh-CN" altLang="en-US" sz="2800" dirty="0">
                <a:solidFill>
                  <a:schemeClr val="bg1"/>
                </a:solidFill>
              </a:rPr>
              <a:t>以及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TW" altLang="en-US" sz="2800" dirty="0">
                <a:solidFill>
                  <a:schemeClr val="bg1"/>
                </a:solidFill>
              </a:rPr>
              <a:t>資料集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</a:t>
            </a:r>
            <a:r>
              <a:rPr lang="en-US" altLang="zh-TW" sz="2800" dirty="0" err="1">
                <a:solidFill>
                  <a:schemeClr val="bg1"/>
                </a:solidFill>
              </a:rPr>
              <a:t>tf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</a:t>
            </a:r>
            <a:r>
              <a:rPr lang="en-US" altLang="zh-TW" sz="2800" dirty="0" err="1">
                <a:solidFill>
                  <a:schemeClr val="bg1"/>
                </a:solidFill>
              </a:rPr>
              <a:t>tensorflow.examples.tutorials.mnist.input_data</a:t>
            </a:r>
            <a:r>
              <a:rPr lang="en-US" altLang="zh-TW" sz="2800" dirty="0">
                <a:solidFill>
                  <a:schemeClr val="bg1"/>
                </a:solidFill>
              </a:rPr>
              <a:t> as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將資料集下載到當前目錄的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CN" altLang="en-US" sz="2800" dirty="0">
                <a:solidFill>
                  <a:schemeClr val="bg1"/>
                </a:solidFill>
              </a:rPr>
              <a:t>資料夾中</a:t>
            </a: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mnist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input_data.read_data_sets</a:t>
            </a:r>
            <a:r>
              <a:rPr lang="en-US" altLang="zh-TW" sz="2800" dirty="0">
                <a:solidFill>
                  <a:schemeClr val="bg1"/>
                </a:solidFill>
              </a:rPr>
              <a:t>('./</a:t>
            </a:r>
            <a:r>
              <a:rPr lang="en-US" altLang="zh-TW" sz="2800" dirty="0" err="1">
                <a:solidFill>
                  <a:schemeClr val="bg1"/>
                </a:solidFill>
              </a:rPr>
              <a:t>MNIST_data</a:t>
            </a:r>
            <a:r>
              <a:rPr lang="en-US" altLang="zh-TW" sz="2800" dirty="0">
                <a:solidFill>
                  <a:schemeClr val="bg1"/>
                </a:solidFill>
              </a:rPr>
              <a:t>', </a:t>
            </a:r>
            <a:r>
              <a:rPr lang="en-US" altLang="zh-TW" sz="2800" dirty="0" err="1">
                <a:solidFill>
                  <a:schemeClr val="bg1"/>
                </a:solidFill>
              </a:rPr>
              <a:t>one_hot</a:t>
            </a:r>
            <a:r>
              <a:rPr lang="en-US" altLang="zh-TW" sz="2800" dirty="0">
                <a:solidFill>
                  <a:schemeClr val="bg1"/>
                </a:solidFill>
              </a:rPr>
              <a:t>=True)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顯示資料筆數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en-US" altLang="zh-CN" sz="2800" dirty="0">
                <a:solidFill>
                  <a:schemeClr val="bg1"/>
                </a:solidFill>
              </a:rPr>
              <a:t>Train 55,000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print('train',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mnist.train.labels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Validation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print('validation',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mnist.validation.labels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Test  10,000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print('test',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MNIS</a:t>
            </a:r>
            <a:r>
              <a:rPr lang="zh-TW" altLang="en-US" sz="2800" dirty="0"/>
              <a:t> 資料集包含了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60,000</a:t>
            </a:r>
            <a:r>
              <a:rPr lang="en-US" altLang="zh-TW" sz="2800" dirty="0"/>
              <a:t> </a:t>
            </a:r>
            <a:r>
              <a:rPr lang="zh-TW" altLang="en-US" sz="2800" dirty="0"/>
              <a:t>筆手寫數字的圖片，其中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55,000</a:t>
            </a:r>
            <a:r>
              <a:rPr lang="en-US" altLang="zh-TW" sz="2800" dirty="0"/>
              <a:t> </a:t>
            </a:r>
            <a:r>
              <a:rPr lang="zh-TW" altLang="en-US" sz="2800" dirty="0"/>
              <a:t>筆用於</a:t>
            </a:r>
            <a:r>
              <a:rPr lang="zh-CN" altLang="en-US" sz="2800" dirty="0"/>
              <a:t>訓練</a:t>
            </a:r>
            <a:r>
              <a:rPr lang="zh-TW" altLang="en-US" sz="2800" dirty="0"/>
              <a:t>，</a:t>
            </a:r>
            <a:r>
              <a:rPr lang="en-US" altLang="zh-TW" sz="2800" dirty="0">
                <a:solidFill>
                  <a:srgbClr val="FF0000"/>
                </a:solidFill>
              </a:rPr>
              <a:t>5,000</a:t>
            </a:r>
            <a:r>
              <a:rPr lang="zh-TW" altLang="en-US" sz="2800" dirty="0"/>
              <a:t> 筆用於驗證，</a:t>
            </a:r>
            <a:r>
              <a:rPr lang="en-US" altLang="zh-TW" sz="2800" dirty="0">
                <a:solidFill>
                  <a:srgbClr val="FF0000"/>
                </a:solidFill>
              </a:rPr>
              <a:t>10,000</a:t>
            </a:r>
            <a:r>
              <a:rPr lang="zh-TW" altLang="en-US" sz="2800" dirty="0"/>
              <a:t> 筆用於測試。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6507F0-909F-FE40-9CB3-FE85A7410C29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計算準確率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global prediction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(prediction,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tf.equal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, 1), 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accuracy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tf.cast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, tf.float32))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result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(accuracy,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result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建立函式，輸入測試資料集的</a:t>
            </a:r>
            <a:r>
              <a:rPr lang="zh-TW" altLang="en-US" sz="2800" dirty="0">
                <a:solidFill>
                  <a:srgbClr val="FF0000"/>
                </a:solidFill>
              </a:rPr>
              <a:t>圖片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標籤</a:t>
            </a:r>
            <a:r>
              <a:rPr lang="zh-TW" altLang="en-US" sz="2800" dirty="0"/>
              <a:t>，用於計算</a:t>
            </a:r>
            <a:r>
              <a:rPr lang="zh-TW" altLang="en-US" sz="2800" dirty="0">
                <a:solidFill>
                  <a:srgbClr val="FF0000"/>
                </a:solidFill>
              </a:rPr>
              <a:t>準確值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7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計算權重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tf.truncated_normal</a:t>
            </a:r>
            <a:r>
              <a:rPr lang="en-US" altLang="zh-TW" sz="2800" dirty="0">
                <a:solidFill>
                  <a:schemeClr val="bg1"/>
                </a:solidFill>
              </a:rPr>
              <a:t>(shape, </a:t>
            </a:r>
            <a:r>
              <a:rPr lang="en-US" altLang="zh-TW" sz="2800" dirty="0" err="1">
                <a:solidFill>
                  <a:schemeClr val="bg1"/>
                </a:solidFill>
              </a:rPr>
              <a:t>stddev</a:t>
            </a:r>
            <a:r>
              <a:rPr lang="en-US" altLang="zh-TW" sz="2800" dirty="0">
                <a:solidFill>
                  <a:schemeClr val="bg1"/>
                </a:solidFill>
              </a:rPr>
              <a:t>=0.1)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9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計算偏差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tf.constant</a:t>
            </a:r>
            <a:r>
              <a:rPr lang="en-US" altLang="zh-TW" sz="2800" dirty="0">
                <a:solidFill>
                  <a:schemeClr val="bg1"/>
                </a:solidFill>
              </a:rPr>
              <a:t>(0.1, shape=shape)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偏差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二維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conv2d(x, W):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tf.nn.conv2d(x, W, strides=[1, 1, 1, 1], padding='SAME’)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W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二維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3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最大池化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max_pool_2x2(x):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tf.nn.max_pool(x, ksize=[1, 2, 2, 1],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strides=[1, 2, 2, 1], padding='SAME’)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最大池化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建立輸入型別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784])  # 28x28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keep_prob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 = tf.reshape(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, [-1, 28, 28, 1])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利用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placeholder</a:t>
            </a:r>
            <a:r>
              <a:rPr lang="zh-TW" altLang="en-US" sz="2800" dirty="0"/>
              <a:t>，建立</a:t>
            </a:r>
            <a:r>
              <a:rPr lang="zh-TW" altLang="en-US" sz="2800" dirty="0">
                <a:solidFill>
                  <a:srgbClr val="FF0000"/>
                </a:solidFill>
              </a:rPr>
              <a:t>變數型別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定義輸入型別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1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1, 32])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([32])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h_conv1 = tf.nn.relu(conv2d(</a:t>
            </a: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, W_conv1) +  b_conv1)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28x28x32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h_pool1 = max_pool_2x2(h_conv1)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 14x14x32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定義第一個特徵抽取單元，包含了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2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212346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至今已有數種深度學習框架，如深度神經網路、卷積神經網路和深度置信網路和遞迴神經網路已被應用在</a:t>
            </a:r>
            <a:r>
              <a:rPr lang="zh-TW" altLang="en-US" sz="2800" dirty="0">
                <a:solidFill>
                  <a:srgbClr val="FF0000"/>
                </a:solidFill>
              </a:rPr>
              <a:t>電腦視覺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語音辨識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自然語言處理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音訊辨識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生物資訊學</a:t>
            </a:r>
            <a:r>
              <a:rPr lang="zh-TW" altLang="en-US" sz="2800" dirty="0"/>
              <a:t>等領域並取得了極好的效果。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835C55-0B21-2F48-A1FD-E6811CF0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7" y="3935931"/>
            <a:ext cx="4140486" cy="24198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FCAD0-F485-5E43-A2FB-84703144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29" y="4232349"/>
            <a:ext cx="3408033" cy="21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32, 64])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([64])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h_conv2 = tf.nn.relu(conv2d(h_pool1, W_conv2) + b_conv2)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14x14x64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 = max_pool_2x2(h_conv2)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7x7x64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定義第二個特徵抽取單元，包含了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9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([7*7*64, 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7,7,64]  =&gt;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7*7*64]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h_pool2_flat = tf.reshape(h_pool2, [-1, 7*7*64])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" altLang="zh-CN" sz="2800" dirty="0">
                <a:solidFill>
                  <a:schemeClr val="bg1"/>
                </a:solidFill>
              </a:rPr>
              <a:t>feature map </a:t>
            </a:r>
            <a:r>
              <a:rPr lang="zh-CN" altLang="en-US" sz="2800" dirty="0">
                <a:solidFill>
                  <a:schemeClr val="bg1"/>
                </a:solidFill>
              </a:rPr>
              <a:t>攤平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 = tf.nn.relu(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(h_pool2_flat, W_fc1) + b_fc1)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去除負值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h_fc1_drop = tf.nn.dropout(h_fc1, keep_prob)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避免過度擬合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組合先前定義好的</a:t>
            </a:r>
            <a:r>
              <a:rPr lang="zh-TW" altLang="en-US" sz="2800" dirty="0">
                <a:solidFill>
                  <a:srgbClr val="FF0000"/>
                </a:solidFill>
              </a:rPr>
              <a:t>特徵抽取單元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組合特徵抽取單元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3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output layer 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([1024,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prediction = tf.nn.softmax(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(h_fc1_drop, W_fc2) + b_fc2)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</a:t>
            </a:r>
            <a:r>
              <a:rPr lang="zh-TW" altLang="en-US" sz="2800" dirty="0">
                <a:solidFill>
                  <a:srgbClr val="FF0000"/>
                </a:solidFill>
              </a:rPr>
              <a:t>輸出層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2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</a:t>
            </a:r>
            <a:r>
              <a:rPr lang="zh-TW" altLang="en-US" sz="2800" dirty="0">
                <a:solidFill>
                  <a:schemeClr val="bg1"/>
                </a:solidFill>
              </a:rPr>
              <a:t>定義訓練方法 </a:t>
            </a:r>
            <a:r>
              <a:rPr lang="en-US" altLang="zh-TW" sz="2800" dirty="0">
                <a:solidFill>
                  <a:schemeClr val="bg1"/>
                </a:solidFill>
              </a:rPr>
              <a:t>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(-</a:t>
            </a:r>
            <a:r>
              <a:rPr lang="en-US" altLang="zh-TW" sz="2800" dirty="0" err="1">
                <a:solidFill>
                  <a:schemeClr val="bg1"/>
                </a:solidFill>
              </a:rPr>
              <a:t>tf.reduce_sum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* </a:t>
            </a:r>
            <a:r>
              <a:rPr lang="en-US" altLang="zh-TW" sz="2800" dirty="0" err="1">
                <a:solidFill>
                  <a:schemeClr val="bg1"/>
                </a:solidFill>
              </a:rPr>
              <a:t>tf.log</a:t>
            </a:r>
            <a:r>
              <a:rPr lang="en-US" altLang="zh-TW" sz="2800" dirty="0">
                <a:solidFill>
                  <a:schemeClr val="bg1"/>
                </a:solidFill>
              </a:rPr>
              <a:t>(prediction),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reduction_indices</a:t>
            </a:r>
            <a:r>
              <a:rPr lang="en-US" altLang="zh-TW" sz="2800" dirty="0">
                <a:solidFill>
                  <a:schemeClr val="bg1"/>
                </a:solidFill>
              </a:rPr>
              <a:t>=[1]))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 = tf.train.AdamOptimizer(1e-4).minimize(</a:t>
            </a: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定義訓練方法，使用 </a:t>
            </a: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 的 </a:t>
            </a:r>
            <a:r>
              <a:rPr lang="en" altLang="zh-TW" sz="2800" dirty="0">
                <a:solidFill>
                  <a:srgbClr val="FF0000"/>
                </a:solidFill>
              </a:rPr>
              <a:t>cross entropy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/>
              <a:t>當作成本函數，並使用 </a:t>
            </a:r>
            <a:r>
              <a:rPr lang="en" altLang="zh-TW" sz="2800" dirty="0" err="1">
                <a:solidFill>
                  <a:srgbClr val="FF0000"/>
                </a:solidFill>
              </a:rPr>
              <a:t>AdamOptimizer</a:t>
            </a:r>
            <a:r>
              <a:rPr lang="zh-TW" altLang="en-US" sz="2800" dirty="0"/>
              <a:t> 當作最佳化的方法。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</a:t>
            </a:r>
            <a:r>
              <a:rPr lang="en-US" altLang="zh-TW" sz="2800" dirty="0">
                <a:solidFill>
                  <a:schemeClr val="bg1"/>
                </a:solidFill>
              </a:rPr>
              <a:t> = tf.Session()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tf.initialize_all_variables</a:t>
            </a:r>
            <a:r>
              <a:rPr lang="en-US" altLang="zh-TW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for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in range(1000):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mnist.train.next_batch</a:t>
            </a:r>
            <a:r>
              <a:rPr lang="en-US" altLang="zh-TW" sz="2800" dirty="0">
                <a:solidFill>
                  <a:schemeClr val="bg1"/>
                </a:solidFill>
              </a:rPr>
              <a:t>(100)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  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, keep_prob: 0.5})  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if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% 100 == 0: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print("</a:t>
            </a:r>
            <a:r>
              <a:rPr lang="en-US" altLang="zh-TW" sz="2800" dirty="0" err="1">
                <a:solidFill>
                  <a:schemeClr val="bg1"/>
                </a:solidFill>
              </a:rPr>
              <a:t>Iter</a:t>
            </a:r>
            <a:r>
              <a:rPr lang="en-US" altLang="zh-TW" sz="2800" dirty="0">
                <a:solidFill>
                  <a:schemeClr val="bg1"/>
                </a:solidFill>
              </a:rPr>
              <a:t>:" + </a:t>
            </a:r>
            <a:r>
              <a:rPr lang="en-US" altLang="zh-TW" sz="2800" dirty="0" err="1">
                <a:solidFill>
                  <a:schemeClr val="bg1"/>
                </a:solidFill>
              </a:rPr>
              <a:t>str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) + ", Accuracy:", 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mnist.test.images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TW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開始</a:t>
            </a:r>
            <a:r>
              <a:rPr lang="zh-TW" altLang="en-US" sz="2800" dirty="0"/>
              <a:t>訓練模型，</a:t>
            </a:r>
            <a:r>
              <a:rPr lang="en-US" altLang="zh-TW" sz="2800" dirty="0"/>
              <a:t>keep_prob </a:t>
            </a:r>
            <a:r>
              <a:rPr lang="zh-CN" altLang="en-US" sz="2800" dirty="0"/>
              <a:t>為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0.5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損失函數</a:t>
            </a:r>
            <a:r>
              <a:rPr lang="zh-CN" altLang="en-US" sz="2800" dirty="0"/>
              <a:t>，一共訓練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1,000</a:t>
            </a:r>
            <a:r>
              <a:rPr lang="zh-TW" altLang="en-US" sz="2800" dirty="0"/>
              <a:t> 次。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訓練模型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指令輸入 </a:t>
            </a:r>
            <a:r>
              <a:rPr lang="en-US" altLang="zh-TW" sz="2800" dirty="0"/>
              <a:t>python </a:t>
            </a:r>
            <a:r>
              <a:rPr lang="en-US" altLang="zh-TW" sz="2800" dirty="0" err="1"/>
              <a:t>cnn.py</a:t>
            </a:r>
            <a:r>
              <a:rPr lang="zh-TW" altLang="en-US" sz="2800" dirty="0"/>
              <a:t>，每</a:t>
            </a:r>
            <a:r>
              <a:rPr lang="zh-CN" altLang="en-US" sz="2800" dirty="0"/>
              <a:t>迭代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en-US" altLang="zh-CN" sz="2800" dirty="0"/>
              <a:t> </a:t>
            </a:r>
            <a:r>
              <a:rPr lang="zh-CN" altLang="en-US" sz="2800" dirty="0"/>
              <a:t>次輸出當前</a:t>
            </a:r>
            <a:r>
              <a:rPr lang="zh-CN" altLang="en-US" sz="2800" dirty="0">
                <a:solidFill>
                  <a:srgbClr val="FF0000"/>
                </a:solidFill>
              </a:rPr>
              <a:t>準確度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訓練結果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4F420C-7F6C-6740-9C46-1C8D2FC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4396"/>
            <a:ext cx="12192000" cy="42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RNN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2D2D47-1424-2B4C-BF9C-5537F03CEE77}"/>
              </a:ext>
            </a:extLst>
          </p:cNvPr>
          <p:cNvSpPr txBox="1"/>
          <p:nvPr/>
        </p:nvSpPr>
        <p:spPr>
          <a:xfrm>
            <a:off x="4204610" y="4075528"/>
            <a:ext cx="4492448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RNN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入门（一）识别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数据集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21260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模組引入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tf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from tensorflow.examples.tutorials.mnist import input_data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mnist = input_data.read_data_sets(r"./MNIST_data", one_hot=True)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以及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from ... import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0953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RNN </a:t>
            </a:r>
            <a:r>
              <a:rPr lang="zh-CN" altLang="en-US" sz="2800" dirty="0">
                <a:solidFill>
                  <a:schemeClr val="bg1"/>
                </a:solidFill>
              </a:rPr>
              <a:t>結構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element_size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time_steps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num_classes = 10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batch_size = 128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hidden_layer_size = 50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定義 </a:t>
            </a:r>
            <a:r>
              <a:rPr lang="en-US" altLang="zh-TW" sz="2800" dirty="0"/>
              <a:t>RNN </a:t>
            </a:r>
            <a:r>
              <a:rPr lang="zh-CN" altLang="en-US" sz="2800"/>
              <a:t>的結構</a:t>
            </a:r>
            <a:r>
              <a:rPr lang="zh-TW" altLang="en-US" sz="280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533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建立隱藏層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 </a:t>
            </a:r>
            <a:r>
              <a:rPr lang="en-US" altLang="zh-TW" sz="2800" dirty="0">
                <a:solidFill>
                  <a:schemeClr val="bg1"/>
                </a:solidFill>
              </a:rPr>
              <a:t>input type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_inputs = tf.placeholder(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tf.float32, shape=[None, time_steps, element_size], name='inputs')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y = tf.placeholder(tf.float32, shape=[None, num_classes], name='inputs')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隱藏層數量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rnn_cell = tf.contrib.rnn.BasicRNNCell(hidden_layer_size)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outputs, _ = tf.nn.dynamic_rnn(rnn_cell, _inputs, dtype=tf.float32)</a:t>
            </a:r>
          </a:p>
        </p:txBody>
      </p:sp>
    </p:spTree>
    <p:extLst>
      <p:ext uri="{BB962C8B-B14F-4D97-AF65-F5344CB8AC3E}">
        <p14:creationId xmlns:p14="http://schemas.microsoft.com/office/powerpoint/2010/main" val="253687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5759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深度神經網路是一種具備至少一個隱層的神經網路，深度神經網路通常都是前饋神經網路，但也有語言建模等方面的研究將其拓展到遞迴神經網路。</a:t>
            </a:r>
            <a:r>
              <a:rPr lang="zh-TW" altLang="en-US" sz="2800" dirty="0">
                <a:solidFill>
                  <a:srgbClr val="FF0000"/>
                </a:solidFill>
              </a:rPr>
              <a:t>卷積深度神經網路</a:t>
            </a:r>
            <a:r>
              <a:rPr lang="zh-TW" altLang="en-US" sz="2800" dirty="0"/>
              <a:t>（</a:t>
            </a:r>
            <a:r>
              <a:rPr lang="en" altLang="zh-TW" sz="2800" dirty="0"/>
              <a:t>Convolutional Neural Networks, CNN</a:t>
            </a:r>
            <a:r>
              <a:rPr lang="zh-TW" altLang="en" sz="2800" dirty="0"/>
              <a:t>）</a:t>
            </a:r>
            <a:r>
              <a:rPr lang="zh-TW" altLang="en-US" sz="2800" dirty="0"/>
              <a:t>在電腦視覺領域得到了成功的應用。此後，卷積神經網路也作為聽覺模型被使用在自動語音辨識領域，較以往的方法獲得了更優的結果。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04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權重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Wl = tf.Variable(tf.truncated_normal(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[hidden_layer_size, 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偏向量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bl = tf.Variable(tf.truncated_normal([num_classes], mean=0, stddev=.01))</a:t>
            </a:r>
          </a:p>
        </p:txBody>
      </p:sp>
    </p:spTree>
    <p:extLst>
      <p:ext uri="{BB962C8B-B14F-4D97-AF65-F5344CB8AC3E}">
        <p14:creationId xmlns:p14="http://schemas.microsoft.com/office/powerpoint/2010/main" val="68700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31602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矩陣相乘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get_linear_layer(vector):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tf.matmul(vector, Wl) + bl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last_rnn_output = outputs[:, -1, :]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final_output = get_linear_layer(last_rnn_output)</a:t>
            </a:r>
          </a:p>
        </p:txBody>
      </p:sp>
    </p:spTree>
    <p:extLst>
      <p:ext uri="{BB962C8B-B14F-4D97-AF65-F5344CB8AC3E}">
        <p14:creationId xmlns:p14="http://schemas.microsoft.com/office/powerpoint/2010/main" val="11262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損失函數與優化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定義損失函數並用</a:t>
            </a:r>
            <a:r>
              <a:rPr lang="en-US" altLang="zh-TW" sz="2800" dirty="0">
                <a:solidFill>
                  <a:schemeClr val="bg1"/>
                </a:solidFill>
              </a:rPr>
              <a:t>RMSPropOptimizer</a:t>
            </a:r>
            <a:r>
              <a:rPr lang="zh-TW" altLang="en-US" sz="2800" dirty="0">
                <a:solidFill>
                  <a:schemeClr val="bg1"/>
                </a:solidFill>
              </a:rPr>
              <a:t>優化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softmax = tf.nn.softmax_cross_entropy_with_logits(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logits=final_output, labels=y)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cross_entropy = tf.reduce_mean(softmax)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train_step = tf.train.RMSPropOptimizer(0.001, 0.9).minimize(cross_entropy)</a:t>
            </a:r>
          </a:p>
        </p:txBody>
      </p:sp>
    </p:spTree>
    <p:extLst>
      <p:ext uri="{BB962C8B-B14F-4D97-AF65-F5344CB8AC3E}">
        <p14:creationId xmlns:p14="http://schemas.microsoft.com/office/powerpoint/2010/main" val="410251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統計準確率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26431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correct_prediction = tf.equal(tf.argmax(y, 1), tf.argmax(final_output,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accuracy = (tf.reduce_mean(tf.cast(correct_prediction, tf.float32)))*100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 = tf.InteractiveSession()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sess.run(tf.global_variables_initializer())</a:t>
            </a:r>
          </a:p>
        </p:txBody>
      </p:sp>
    </p:spTree>
    <p:extLst>
      <p:ext uri="{BB962C8B-B14F-4D97-AF65-F5344CB8AC3E}">
        <p14:creationId xmlns:p14="http://schemas.microsoft.com/office/powerpoint/2010/main" val="34518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建立測試集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6090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test_data = mnist.test.images[:batch_size].reshape(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(-1,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test_label = mnist.test.labels[:batch_size]</a:t>
            </a:r>
          </a:p>
        </p:txBody>
      </p:sp>
    </p:spTree>
    <p:extLst>
      <p:ext uri="{BB962C8B-B14F-4D97-AF65-F5344CB8AC3E}">
        <p14:creationId xmlns:p14="http://schemas.microsoft.com/office/powerpoint/2010/main" val="101776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44996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每次訓練</a:t>
            </a:r>
            <a:r>
              <a:rPr lang="en-US" altLang="zh-TW" sz="2000" dirty="0">
                <a:solidFill>
                  <a:schemeClr val="bg1"/>
                </a:solidFill>
              </a:rPr>
              <a:t>batch_size</a:t>
            </a:r>
            <a:r>
              <a:rPr lang="zh-TW" altLang="en-US" sz="2000" dirty="0">
                <a:solidFill>
                  <a:schemeClr val="bg1"/>
                </a:solidFill>
              </a:rPr>
              <a:t>張圖片，一共訓練</a:t>
            </a:r>
            <a:r>
              <a:rPr lang="en-US" altLang="zh-TW" sz="2000" dirty="0">
                <a:solidFill>
                  <a:schemeClr val="bg1"/>
                </a:solidFill>
              </a:rPr>
              <a:t>3000</a:t>
            </a:r>
            <a:r>
              <a:rPr lang="zh-TW" altLang="en-US" sz="2000" dirty="0">
                <a:solidFill>
                  <a:schemeClr val="bg1"/>
                </a:solidFill>
              </a:rPr>
              <a:t>次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for i in range(3001):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batch_x, batch_y = mnist.train.next_batch(batch_size)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 = batch_x.reshape((batch_size,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sess.run(train_step,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if i % 100 == 0: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loss = sess.run(cross_entropy, feed_dict={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          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acc = sess.run(accuracy,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print("Iter " + str(i) + ", Minibatch Loss=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"{:.6f}".format(loss) + ", Training Accuracy=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"{:.5f}".format(acc))</a:t>
            </a:r>
          </a:p>
        </p:txBody>
      </p:sp>
    </p:spTree>
    <p:extLst>
      <p:ext uri="{BB962C8B-B14F-4D97-AF65-F5344CB8AC3E}">
        <p14:creationId xmlns:p14="http://schemas.microsoft.com/office/powerpoint/2010/main" val="202123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準確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1757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在測試集上的準確率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print("Testing Accuracy:", sess.run(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accuracy, feed_dict={_inputs: test_data, y: test_label}))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95FC80-895D-7444-90E6-7703E959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6089"/>
            <a:ext cx="12191999" cy="2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深度神經網路（</a:t>
            </a:r>
            <a:r>
              <a:rPr lang="en" altLang="zh-TW" sz="2800" dirty="0"/>
              <a:t>Deep Neural Networks, DNN</a:t>
            </a:r>
            <a:r>
              <a:rPr lang="zh-TW" altLang="en" sz="2800" dirty="0"/>
              <a:t>）</a:t>
            </a:r>
            <a:r>
              <a:rPr lang="zh-TW" altLang="en-US" sz="2800" dirty="0"/>
              <a:t>是一種判別模型，可以使用</a:t>
            </a:r>
            <a:r>
              <a:rPr lang="zh-TW" altLang="en-US" sz="2800" dirty="0">
                <a:solidFill>
                  <a:srgbClr val="FF0000"/>
                </a:solidFill>
              </a:rPr>
              <a:t>反向傳播演算法</a:t>
            </a:r>
            <a:r>
              <a:rPr lang="zh-TW" altLang="en-US" sz="2800" dirty="0"/>
              <a:t>進行訓練。</a:t>
            </a:r>
            <a:r>
              <a:rPr lang="zh-TW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更新可以使用下式進行</a:t>
            </a:r>
            <a:r>
              <a:rPr lang="zh-TW" altLang="en-US" sz="2800" dirty="0">
                <a:solidFill>
                  <a:srgbClr val="FF0000"/>
                </a:solidFill>
              </a:rPr>
              <a:t>隨機梯度下降</a:t>
            </a:r>
            <a:r>
              <a:rPr lang="zh-TW" altLang="en-US" sz="2800" dirty="0"/>
              <a:t>法求解：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3B78C9D4-8E5B-F74D-A34E-2FBBB784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71" y="3647967"/>
            <a:ext cx="5819004" cy="10986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4932605"/>
            <a:ext cx="10218058" cy="16090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其中，    為學習率，    為代價函式。這一函式的選擇與學習的類型（例如</a:t>
            </a:r>
            <a:r>
              <a:rPr lang="zh-TW" altLang="en-US" sz="2800" dirty="0">
                <a:solidFill>
                  <a:srgbClr val="FF0000"/>
                </a:solidFill>
              </a:rPr>
              <a:t>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無監督學習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增強學習</a:t>
            </a:r>
            <a:r>
              <a:rPr lang="zh-TW" altLang="en-US" sz="2800" dirty="0"/>
              <a:t>）以及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相關。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945F9765-B15B-2440-BFBB-A2A0C6C7A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9422" t="29193" r="16054" b="30454"/>
          <a:stretch/>
        </p:blipFill>
        <p:spPr>
          <a:xfrm>
            <a:off x="2008910" y="4987636"/>
            <a:ext cx="263237" cy="443346"/>
          </a:xfrm>
          <a:prstGeom prst="rect">
            <a:avLst/>
          </a:pr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3CFF3DE7-8AE2-5B4B-95D0-762461FE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895" t="-1261" r="3391" b="60908"/>
          <a:stretch/>
        </p:blipFill>
        <p:spPr>
          <a:xfrm>
            <a:off x="4087091" y="5001492"/>
            <a:ext cx="332510" cy="4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7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345147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函式定義為</a:t>
            </a:r>
            <a:r>
              <a:rPr lang="en-US" altLang="zh-TW" sz="2800" dirty="0"/>
              <a:t>                                      </a:t>
            </a:r>
            <a:r>
              <a:rPr lang="zh-TW" altLang="en-US" sz="2800" dirty="0"/>
              <a:t>其中 </a:t>
            </a:r>
            <a:r>
              <a:rPr lang="en-US" altLang="zh-TW" sz="2800" dirty="0"/>
              <a:t>      </a:t>
            </a:r>
            <a:r>
              <a:rPr lang="zh-TW" altLang="en-US" sz="2800" dirty="0"/>
              <a:t>代表類別 </a:t>
            </a:r>
            <a:r>
              <a:rPr lang="en-US" altLang="zh-TW" sz="2800" dirty="0"/>
              <a:t>    </a:t>
            </a:r>
            <a:r>
              <a:rPr lang="zh-TW" altLang="en-US" sz="2800" dirty="0"/>
              <a:t>的機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率，</a:t>
            </a:r>
            <a:r>
              <a:rPr lang="zh-CN" altLang="en-US" sz="2800" dirty="0"/>
              <a:t>而</a:t>
            </a:r>
            <a:r>
              <a:rPr lang="en-US" altLang="zh-TW" sz="2800" dirty="0"/>
              <a:t>       </a:t>
            </a:r>
            <a:r>
              <a:rPr lang="zh-TW" altLang="en-US" sz="2800" dirty="0"/>
              <a:t>和</a:t>
            </a:r>
            <a:r>
              <a:rPr lang="en-US" altLang="zh-TW" sz="2800" dirty="0"/>
              <a:t>     </a:t>
            </a:r>
            <a:r>
              <a:rPr lang="zh-TW" altLang="en-US" sz="2800" dirty="0"/>
              <a:t> 分別代表對單元</a:t>
            </a:r>
            <a:r>
              <a:rPr lang="en-US" altLang="zh-TW" sz="2800" dirty="0"/>
              <a:t>      </a:t>
            </a:r>
            <a:r>
              <a:rPr lang="zh-TW" altLang="en-US" sz="2800" dirty="0"/>
              <a:t>和 </a:t>
            </a:r>
            <a:r>
              <a:rPr lang="en-US" altLang="zh-TW" sz="2800" dirty="0"/>
              <a:t>     </a:t>
            </a:r>
            <a:r>
              <a:rPr lang="zh-TW" altLang="en-US" sz="2800" dirty="0"/>
              <a:t>的輸入。</a:t>
            </a:r>
            <a:endParaRPr lang="en-US" altLang="zh-TW" sz="28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14604EEF-3C1E-7748-96CF-4AE9F3CA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330" y="3235797"/>
            <a:ext cx="2652110" cy="961390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E890FA0C-44F0-D54A-986B-D99E610AF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5561"/>
          <a:stretch/>
        </p:blipFill>
        <p:spPr>
          <a:xfrm>
            <a:off x="7833010" y="3253567"/>
            <a:ext cx="382942" cy="961390"/>
          </a:xfrm>
          <a:prstGeom prst="rect">
            <a:avLst/>
          </a:prstGeom>
        </p:spPr>
      </p:pic>
      <p:pic>
        <p:nvPicPr>
          <p:cNvPr id="18" name="圖形 17">
            <a:extLst>
              <a:ext uri="{FF2B5EF4-FFF2-40B4-BE49-F238E27FC236}">
                <a16:creationId xmlns:a16="http://schemas.microsoft.com/office/drawing/2014/main" id="{17A3CE95-19E6-4441-8D67-24EA8C9D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9841230" y="3599775"/>
            <a:ext cx="251644" cy="412156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5C13962-10C1-DE4D-93A2-023298620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708" t="4632" r="18501" b="53757"/>
          <a:stretch/>
        </p:blipFill>
        <p:spPr>
          <a:xfrm>
            <a:off x="2137410" y="4606289"/>
            <a:ext cx="365760" cy="400051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0C8F1A88-7841-B341-BDB4-86E8440F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430" t="58255" r="7779" b="134"/>
          <a:stretch/>
        </p:blipFill>
        <p:spPr>
          <a:xfrm>
            <a:off x="3067050" y="4571998"/>
            <a:ext cx="365760" cy="400051"/>
          </a:xfrm>
          <a:prstGeom prst="rect">
            <a:avLst/>
          </a:prstGeom>
        </p:spPr>
      </p:pic>
      <p:pic>
        <p:nvPicPr>
          <p:cNvPr id="22" name="圖形 21">
            <a:extLst>
              <a:ext uri="{FF2B5EF4-FFF2-40B4-BE49-F238E27FC236}">
                <a16:creationId xmlns:a16="http://schemas.microsoft.com/office/drawing/2014/main" id="{BACAA5AB-9BE9-BE40-B154-EC945B2AB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6137635" y="4571998"/>
            <a:ext cx="251644" cy="412156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26B76D28-03DB-B048-9CFC-84E6B162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61" t="69441" r="47472" b="-7214"/>
          <a:stretch/>
        </p:blipFill>
        <p:spPr>
          <a:xfrm>
            <a:off x="6941453" y="4571998"/>
            <a:ext cx="251644" cy="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交叉熵定義為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21F4C049-500F-BF45-8D0F-92EF6897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612" y="1855620"/>
            <a:ext cx="2984988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3076</Words>
  <Application>Microsoft Macintosh PowerPoint</Application>
  <PresentationFormat>寬螢幕</PresentationFormat>
  <Paragraphs>318</Paragraphs>
  <Slides>56</Slides>
  <Notes>50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新細明體</vt:lpstr>
      <vt:lpstr>Arvo</vt:lpstr>
      <vt:lpstr>Segoe UI</vt:lpstr>
      <vt:lpstr>Segoe UI Light</vt:lpstr>
      <vt:lpstr>Segoe UI Semibold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Microsoft Office 使用者</cp:lastModifiedBy>
  <cp:revision>868</cp:revision>
  <dcterms:created xsi:type="dcterms:W3CDTF">2015-10-12T10:51:44Z</dcterms:created>
  <dcterms:modified xsi:type="dcterms:W3CDTF">2018-10-23T07:13:18Z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