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9"/>
  </p:notesMasterIdLst>
  <p:handoutMasterIdLst>
    <p:handoutMasterId r:id="rId70"/>
  </p:handoutMasterIdLst>
  <p:sldIdLst>
    <p:sldId id="270" r:id="rId5"/>
    <p:sldId id="396" r:id="rId6"/>
    <p:sldId id="397" r:id="rId7"/>
    <p:sldId id="398" r:id="rId8"/>
    <p:sldId id="399" r:id="rId9"/>
    <p:sldId id="400" r:id="rId10"/>
    <p:sldId id="401" r:id="rId11"/>
    <p:sldId id="403" r:id="rId12"/>
    <p:sldId id="402" r:id="rId13"/>
    <p:sldId id="425" r:id="rId14"/>
    <p:sldId id="423" r:id="rId15"/>
    <p:sldId id="424" r:id="rId16"/>
    <p:sldId id="375" r:id="rId17"/>
    <p:sldId id="345" r:id="rId18"/>
    <p:sldId id="351" r:id="rId19"/>
    <p:sldId id="353" r:id="rId20"/>
    <p:sldId id="354" r:id="rId21"/>
    <p:sldId id="355" r:id="rId22"/>
    <p:sldId id="356" r:id="rId23"/>
    <p:sldId id="346" r:id="rId24"/>
    <p:sldId id="347" r:id="rId25"/>
    <p:sldId id="348" r:id="rId26"/>
    <p:sldId id="349" r:id="rId27"/>
    <p:sldId id="350" r:id="rId28"/>
    <p:sldId id="357" r:id="rId29"/>
    <p:sldId id="358" r:id="rId30"/>
    <p:sldId id="360" r:id="rId31"/>
    <p:sldId id="359" r:id="rId32"/>
    <p:sldId id="361" r:id="rId33"/>
    <p:sldId id="427" r:id="rId34"/>
    <p:sldId id="376" r:id="rId35"/>
    <p:sldId id="363" r:id="rId36"/>
    <p:sldId id="374" r:id="rId37"/>
    <p:sldId id="426" r:id="rId38"/>
    <p:sldId id="428" r:id="rId39"/>
    <p:sldId id="429" r:id="rId40"/>
    <p:sldId id="418" r:id="rId41"/>
    <p:sldId id="430" r:id="rId42"/>
    <p:sldId id="419" r:id="rId43"/>
    <p:sldId id="420" r:id="rId44"/>
    <p:sldId id="421" r:id="rId45"/>
    <p:sldId id="422" r:id="rId46"/>
    <p:sldId id="377" r:id="rId47"/>
    <p:sldId id="436" r:id="rId48"/>
    <p:sldId id="431" r:id="rId49"/>
    <p:sldId id="432" r:id="rId50"/>
    <p:sldId id="437" r:id="rId51"/>
    <p:sldId id="433" r:id="rId52"/>
    <p:sldId id="438" r:id="rId53"/>
    <p:sldId id="439" r:id="rId54"/>
    <p:sldId id="440" r:id="rId55"/>
    <p:sldId id="434" r:id="rId56"/>
    <p:sldId id="435" r:id="rId57"/>
    <p:sldId id="378" r:id="rId58"/>
    <p:sldId id="362" r:id="rId59"/>
    <p:sldId id="367" r:id="rId60"/>
    <p:sldId id="364" r:id="rId61"/>
    <p:sldId id="365" r:id="rId62"/>
    <p:sldId id="368" r:id="rId63"/>
    <p:sldId id="369" r:id="rId64"/>
    <p:sldId id="370" r:id="rId65"/>
    <p:sldId id="371" r:id="rId66"/>
    <p:sldId id="372" r:id="rId67"/>
    <p:sldId id="373" r:id="rId6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5E8114D-1534-460D-BACB-01425C040C09}">
          <p14:sldIdLst>
            <p14:sldId id="270"/>
          </p14:sldIdLst>
        </p14:section>
        <p14:section name="Solution" id="{9F0F1508-040C-4CC3-9192-D2AC7A63A536}">
          <p14:sldIdLst>
            <p14:sldId id="396"/>
            <p14:sldId id="397"/>
            <p14:sldId id="398"/>
            <p14:sldId id="399"/>
            <p14:sldId id="400"/>
            <p14:sldId id="401"/>
            <p14:sldId id="403"/>
            <p14:sldId id="402"/>
            <p14:sldId id="425"/>
            <p14:sldId id="423"/>
            <p14:sldId id="424"/>
            <p14:sldId id="375"/>
            <p14:sldId id="345"/>
            <p14:sldId id="351"/>
            <p14:sldId id="353"/>
            <p14:sldId id="354"/>
            <p14:sldId id="355"/>
            <p14:sldId id="356"/>
            <p14:sldId id="346"/>
            <p14:sldId id="347"/>
            <p14:sldId id="348"/>
            <p14:sldId id="349"/>
            <p14:sldId id="350"/>
            <p14:sldId id="357"/>
            <p14:sldId id="358"/>
            <p14:sldId id="360"/>
            <p14:sldId id="359"/>
            <p14:sldId id="361"/>
            <p14:sldId id="427"/>
            <p14:sldId id="376"/>
            <p14:sldId id="363"/>
            <p14:sldId id="374"/>
            <p14:sldId id="426"/>
            <p14:sldId id="428"/>
            <p14:sldId id="429"/>
            <p14:sldId id="418"/>
            <p14:sldId id="430"/>
            <p14:sldId id="419"/>
            <p14:sldId id="420"/>
            <p14:sldId id="421"/>
            <p14:sldId id="422"/>
            <p14:sldId id="377"/>
            <p14:sldId id="436"/>
            <p14:sldId id="431"/>
            <p14:sldId id="432"/>
            <p14:sldId id="437"/>
            <p14:sldId id="433"/>
            <p14:sldId id="438"/>
            <p14:sldId id="439"/>
            <p14:sldId id="440"/>
            <p14:sldId id="434"/>
            <p14:sldId id="435"/>
            <p14:sldId id="378"/>
            <p14:sldId id="362"/>
            <p14:sldId id="367"/>
            <p14:sldId id="364"/>
            <p14:sldId id="365"/>
            <p14:sldId id="368"/>
            <p14:sldId id="369"/>
            <p14:sldId id="370"/>
            <p14:sldId id="371"/>
            <p14:sldId id="372"/>
            <p14:sldId id="373"/>
          </p14:sldIdLst>
        </p14:section>
      </p14:sectionLst>
    </p:ext>
    <p:ext uri="{EFAFB233-063F-42B5-8137-9DF3F51BA10A}">
      <p15:sldGuideLst xmlns:p15="http://schemas.microsoft.com/office/powerpoint/2012/main">
        <p15:guide id="1" orient="horz" pos="2137" userDrawn="1">
          <p15:clr>
            <a:srgbClr val="A4A3A4"/>
          </p15:clr>
        </p15:guide>
        <p15:guide id="2" pos="3817" userDrawn="1">
          <p15:clr>
            <a:srgbClr val="A4A3A4"/>
          </p15:clr>
        </p15:guide>
        <p15:guide id="3" pos="529" userDrawn="1">
          <p15:clr>
            <a:srgbClr val="A4A3A4"/>
          </p15:clr>
        </p15:guide>
        <p15:guide id="4" pos="715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ome BESTEL" initials="JB"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000000"/>
    <a:srgbClr val="1ABC9C"/>
    <a:srgbClr val="FE1359"/>
    <a:srgbClr val="F7F7F7"/>
    <a:srgbClr val="FAF8F9"/>
    <a:srgbClr val="F9E5D7"/>
    <a:srgbClr val="1B1B1B"/>
    <a:srgbClr val="FAFAFA"/>
    <a:srgbClr val="F05C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66" autoAdjust="0"/>
    <p:restoredTop sz="94280" autoAdjust="0"/>
  </p:normalViewPr>
  <p:slideViewPr>
    <p:cSldViewPr snapToGrid="0">
      <p:cViewPr>
        <p:scale>
          <a:sx n="88" d="100"/>
          <a:sy n="88" d="100"/>
        </p:scale>
        <p:origin x="1640" y="1064"/>
      </p:cViewPr>
      <p:guideLst>
        <p:guide orient="horz" pos="2137"/>
        <p:guide pos="3817"/>
        <p:guide pos="529"/>
        <p:guide pos="7151"/>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F549AEC-FB90-4081-A1EC-B261810DBD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E3BA8E42-C85C-4678-B6D8-FFC1E3DCA1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1DC437-37FA-4C33-9CDF-731756265C61}" type="datetimeFigureOut">
              <a:rPr lang="zh-TW" altLang="en-US" smtClean="0"/>
              <a:t>2018/10/24</a:t>
            </a:fld>
            <a:endParaRPr lang="zh-TW" altLang="en-US"/>
          </a:p>
        </p:txBody>
      </p:sp>
      <p:sp>
        <p:nvSpPr>
          <p:cNvPr id="4" name="頁尾版面配置區 3">
            <a:extLst>
              <a:ext uri="{FF2B5EF4-FFF2-40B4-BE49-F238E27FC236}">
                <a16:creationId xmlns:a16="http://schemas.microsoft.com/office/drawing/2014/main" id="{51A01999-54FA-45C1-B8F7-FA6EC43BED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93A549E7-C6D4-4F75-A899-318F3BBEE8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8539F5-B5E5-452E-9815-E599B26F232B}" type="slidenum">
              <a:rPr lang="zh-TW" altLang="en-US" smtClean="0"/>
              <a:t>‹#›</a:t>
            </a:fld>
            <a:endParaRPr lang="zh-TW" altLang="en-US"/>
          </a:p>
        </p:txBody>
      </p:sp>
    </p:spTree>
    <p:extLst>
      <p:ext uri="{BB962C8B-B14F-4D97-AF65-F5344CB8AC3E}">
        <p14:creationId xmlns:p14="http://schemas.microsoft.com/office/powerpoint/2010/main" val="583467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2619-461A-4C22-A5F7-D23381161A7C}" type="datetimeFigureOut">
              <a:rPr lang="zh-TW" altLang="en-US" smtClean="0"/>
              <a:t>2018/10/24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F3115-9EB2-4C58-8702-86209675938E}" type="slidenum">
              <a:rPr lang="zh-TW" altLang="en-US" smtClean="0"/>
              <a:t>‹#›</a:t>
            </a:fld>
            <a:endParaRPr lang="zh-TW" altLang="en-US"/>
          </a:p>
        </p:txBody>
      </p:sp>
    </p:spTree>
    <p:extLst>
      <p:ext uri="{BB962C8B-B14F-4D97-AF65-F5344CB8AC3E}">
        <p14:creationId xmlns:p14="http://schemas.microsoft.com/office/powerpoint/2010/main" val="375183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a:t>
            </a:fld>
            <a:endParaRPr lang="zh-TW" altLang="en-US"/>
          </a:p>
        </p:txBody>
      </p:sp>
    </p:spTree>
    <p:extLst>
      <p:ext uri="{BB962C8B-B14F-4D97-AF65-F5344CB8AC3E}">
        <p14:creationId xmlns:p14="http://schemas.microsoft.com/office/powerpoint/2010/main" val="2881066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12</a:t>
            </a:fld>
            <a:endParaRPr lang="zh-TW" altLang="en-US"/>
          </a:p>
        </p:txBody>
      </p:sp>
    </p:spTree>
    <p:extLst>
      <p:ext uri="{BB962C8B-B14F-4D97-AF65-F5344CB8AC3E}">
        <p14:creationId xmlns:p14="http://schemas.microsoft.com/office/powerpoint/2010/main" val="2481581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14</a:t>
            </a:fld>
            <a:endParaRPr lang="zh-TW" altLang="en-US"/>
          </a:p>
        </p:txBody>
      </p:sp>
    </p:spTree>
    <p:extLst>
      <p:ext uri="{BB962C8B-B14F-4D97-AF65-F5344CB8AC3E}">
        <p14:creationId xmlns:p14="http://schemas.microsoft.com/office/powerpoint/2010/main" val="911381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15</a:t>
            </a:fld>
            <a:endParaRPr lang="zh-TW" altLang="en-US"/>
          </a:p>
        </p:txBody>
      </p:sp>
    </p:spTree>
    <p:extLst>
      <p:ext uri="{BB962C8B-B14F-4D97-AF65-F5344CB8AC3E}">
        <p14:creationId xmlns:p14="http://schemas.microsoft.com/office/powerpoint/2010/main" val="411190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16</a:t>
            </a:fld>
            <a:endParaRPr lang="zh-TW" altLang="en-US"/>
          </a:p>
        </p:txBody>
      </p:sp>
    </p:spTree>
    <p:extLst>
      <p:ext uri="{BB962C8B-B14F-4D97-AF65-F5344CB8AC3E}">
        <p14:creationId xmlns:p14="http://schemas.microsoft.com/office/powerpoint/2010/main" val="1994222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17</a:t>
            </a:fld>
            <a:endParaRPr lang="zh-TW" altLang="en-US"/>
          </a:p>
        </p:txBody>
      </p:sp>
    </p:spTree>
    <p:extLst>
      <p:ext uri="{BB962C8B-B14F-4D97-AF65-F5344CB8AC3E}">
        <p14:creationId xmlns:p14="http://schemas.microsoft.com/office/powerpoint/2010/main" val="1228111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18</a:t>
            </a:fld>
            <a:endParaRPr lang="zh-TW" altLang="en-US"/>
          </a:p>
        </p:txBody>
      </p:sp>
    </p:spTree>
    <p:extLst>
      <p:ext uri="{BB962C8B-B14F-4D97-AF65-F5344CB8AC3E}">
        <p14:creationId xmlns:p14="http://schemas.microsoft.com/office/powerpoint/2010/main" val="2206418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19</a:t>
            </a:fld>
            <a:endParaRPr lang="zh-TW" altLang="en-US"/>
          </a:p>
        </p:txBody>
      </p:sp>
    </p:spTree>
    <p:extLst>
      <p:ext uri="{BB962C8B-B14F-4D97-AF65-F5344CB8AC3E}">
        <p14:creationId xmlns:p14="http://schemas.microsoft.com/office/powerpoint/2010/main" val="2039025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20</a:t>
            </a:fld>
            <a:endParaRPr lang="zh-TW" altLang="en-US"/>
          </a:p>
        </p:txBody>
      </p:sp>
    </p:spTree>
    <p:extLst>
      <p:ext uri="{BB962C8B-B14F-4D97-AF65-F5344CB8AC3E}">
        <p14:creationId xmlns:p14="http://schemas.microsoft.com/office/powerpoint/2010/main" val="3799625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21</a:t>
            </a:fld>
            <a:endParaRPr lang="zh-TW" altLang="en-US"/>
          </a:p>
        </p:txBody>
      </p:sp>
    </p:spTree>
    <p:extLst>
      <p:ext uri="{BB962C8B-B14F-4D97-AF65-F5344CB8AC3E}">
        <p14:creationId xmlns:p14="http://schemas.microsoft.com/office/powerpoint/2010/main" val="4271753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22</a:t>
            </a:fld>
            <a:endParaRPr lang="zh-TW" altLang="en-US"/>
          </a:p>
        </p:txBody>
      </p:sp>
    </p:spTree>
    <p:extLst>
      <p:ext uri="{BB962C8B-B14F-4D97-AF65-F5344CB8AC3E}">
        <p14:creationId xmlns:p14="http://schemas.microsoft.com/office/powerpoint/2010/main" val="3844545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a:t>
            </a:fld>
            <a:endParaRPr lang="zh-TW" altLang="en-US"/>
          </a:p>
        </p:txBody>
      </p:sp>
    </p:spTree>
    <p:extLst>
      <p:ext uri="{BB962C8B-B14F-4D97-AF65-F5344CB8AC3E}">
        <p14:creationId xmlns:p14="http://schemas.microsoft.com/office/powerpoint/2010/main" val="1788656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23</a:t>
            </a:fld>
            <a:endParaRPr lang="zh-TW" altLang="en-US"/>
          </a:p>
        </p:txBody>
      </p:sp>
    </p:spTree>
    <p:extLst>
      <p:ext uri="{BB962C8B-B14F-4D97-AF65-F5344CB8AC3E}">
        <p14:creationId xmlns:p14="http://schemas.microsoft.com/office/powerpoint/2010/main" val="3063698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24</a:t>
            </a:fld>
            <a:endParaRPr lang="zh-TW" altLang="en-US"/>
          </a:p>
        </p:txBody>
      </p:sp>
    </p:spTree>
    <p:extLst>
      <p:ext uri="{BB962C8B-B14F-4D97-AF65-F5344CB8AC3E}">
        <p14:creationId xmlns:p14="http://schemas.microsoft.com/office/powerpoint/2010/main" val="2618095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25</a:t>
            </a:fld>
            <a:endParaRPr lang="zh-TW" altLang="en-US"/>
          </a:p>
        </p:txBody>
      </p:sp>
    </p:spTree>
    <p:extLst>
      <p:ext uri="{BB962C8B-B14F-4D97-AF65-F5344CB8AC3E}">
        <p14:creationId xmlns:p14="http://schemas.microsoft.com/office/powerpoint/2010/main" val="2418355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26</a:t>
            </a:fld>
            <a:endParaRPr lang="zh-TW" altLang="en-US"/>
          </a:p>
        </p:txBody>
      </p:sp>
    </p:spTree>
    <p:extLst>
      <p:ext uri="{BB962C8B-B14F-4D97-AF65-F5344CB8AC3E}">
        <p14:creationId xmlns:p14="http://schemas.microsoft.com/office/powerpoint/2010/main" val="2798175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27</a:t>
            </a:fld>
            <a:endParaRPr lang="zh-TW" altLang="en-US"/>
          </a:p>
        </p:txBody>
      </p:sp>
    </p:spTree>
    <p:extLst>
      <p:ext uri="{BB962C8B-B14F-4D97-AF65-F5344CB8AC3E}">
        <p14:creationId xmlns:p14="http://schemas.microsoft.com/office/powerpoint/2010/main" val="3727551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28</a:t>
            </a:fld>
            <a:endParaRPr lang="zh-TW" altLang="en-US"/>
          </a:p>
        </p:txBody>
      </p:sp>
    </p:spTree>
    <p:extLst>
      <p:ext uri="{BB962C8B-B14F-4D97-AF65-F5344CB8AC3E}">
        <p14:creationId xmlns:p14="http://schemas.microsoft.com/office/powerpoint/2010/main" val="442854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29</a:t>
            </a:fld>
            <a:endParaRPr lang="zh-TW" altLang="en-US"/>
          </a:p>
        </p:txBody>
      </p:sp>
    </p:spTree>
    <p:extLst>
      <p:ext uri="{BB962C8B-B14F-4D97-AF65-F5344CB8AC3E}">
        <p14:creationId xmlns:p14="http://schemas.microsoft.com/office/powerpoint/2010/main" val="4076027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30</a:t>
            </a:fld>
            <a:endParaRPr lang="zh-TW" altLang="en-US"/>
          </a:p>
        </p:txBody>
      </p:sp>
    </p:spTree>
    <p:extLst>
      <p:ext uri="{BB962C8B-B14F-4D97-AF65-F5344CB8AC3E}">
        <p14:creationId xmlns:p14="http://schemas.microsoft.com/office/powerpoint/2010/main" val="2011252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32</a:t>
            </a:fld>
            <a:endParaRPr lang="zh-TW" altLang="en-US"/>
          </a:p>
        </p:txBody>
      </p:sp>
    </p:spTree>
    <p:extLst>
      <p:ext uri="{BB962C8B-B14F-4D97-AF65-F5344CB8AC3E}">
        <p14:creationId xmlns:p14="http://schemas.microsoft.com/office/powerpoint/2010/main" val="2013953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33</a:t>
            </a:fld>
            <a:endParaRPr lang="zh-TW" altLang="en-US"/>
          </a:p>
        </p:txBody>
      </p:sp>
    </p:spTree>
    <p:extLst>
      <p:ext uri="{BB962C8B-B14F-4D97-AF65-F5344CB8AC3E}">
        <p14:creationId xmlns:p14="http://schemas.microsoft.com/office/powerpoint/2010/main" val="285827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a:t>
            </a:fld>
            <a:endParaRPr lang="zh-TW" altLang="en-US"/>
          </a:p>
        </p:txBody>
      </p:sp>
    </p:spTree>
    <p:extLst>
      <p:ext uri="{BB962C8B-B14F-4D97-AF65-F5344CB8AC3E}">
        <p14:creationId xmlns:p14="http://schemas.microsoft.com/office/powerpoint/2010/main" val="4165887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34</a:t>
            </a:fld>
            <a:endParaRPr lang="zh-TW" altLang="en-US"/>
          </a:p>
        </p:txBody>
      </p:sp>
    </p:spTree>
    <p:extLst>
      <p:ext uri="{BB962C8B-B14F-4D97-AF65-F5344CB8AC3E}">
        <p14:creationId xmlns:p14="http://schemas.microsoft.com/office/powerpoint/2010/main" val="677730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35</a:t>
            </a:fld>
            <a:endParaRPr lang="zh-TW" altLang="en-US"/>
          </a:p>
        </p:txBody>
      </p:sp>
    </p:spTree>
    <p:extLst>
      <p:ext uri="{BB962C8B-B14F-4D97-AF65-F5344CB8AC3E}">
        <p14:creationId xmlns:p14="http://schemas.microsoft.com/office/powerpoint/2010/main" val="610773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36</a:t>
            </a:fld>
            <a:endParaRPr lang="zh-TW" altLang="en-US"/>
          </a:p>
        </p:txBody>
      </p:sp>
    </p:spTree>
    <p:extLst>
      <p:ext uri="{BB962C8B-B14F-4D97-AF65-F5344CB8AC3E}">
        <p14:creationId xmlns:p14="http://schemas.microsoft.com/office/powerpoint/2010/main" val="3480702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38</a:t>
            </a:fld>
            <a:endParaRPr lang="zh-TW" altLang="en-US"/>
          </a:p>
        </p:txBody>
      </p:sp>
    </p:spTree>
    <p:extLst>
      <p:ext uri="{BB962C8B-B14F-4D97-AF65-F5344CB8AC3E}">
        <p14:creationId xmlns:p14="http://schemas.microsoft.com/office/powerpoint/2010/main" val="11726459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39</a:t>
            </a:fld>
            <a:endParaRPr lang="zh-TW" altLang="en-US"/>
          </a:p>
        </p:txBody>
      </p:sp>
    </p:spTree>
    <p:extLst>
      <p:ext uri="{BB962C8B-B14F-4D97-AF65-F5344CB8AC3E}">
        <p14:creationId xmlns:p14="http://schemas.microsoft.com/office/powerpoint/2010/main" val="2921740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40</a:t>
            </a:fld>
            <a:endParaRPr lang="zh-TW" altLang="en-US"/>
          </a:p>
        </p:txBody>
      </p:sp>
    </p:spTree>
    <p:extLst>
      <p:ext uri="{BB962C8B-B14F-4D97-AF65-F5344CB8AC3E}">
        <p14:creationId xmlns:p14="http://schemas.microsoft.com/office/powerpoint/2010/main" val="1108759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41</a:t>
            </a:fld>
            <a:endParaRPr lang="zh-TW" altLang="en-US"/>
          </a:p>
        </p:txBody>
      </p:sp>
    </p:spTree>
    <p:extLst>
      <p:ext uri="{BB962C8B-B14F-4D97-AF65-F5344CB8AC3E}">
        <p14:creationId xmlns:p14="http://schemas.microsoft.com/office/powerpoint/2010/main" val="28099240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42</a:t>
            </a:fld>
            <a:endParaRPr lang="zh-TW" altLang="en-US"/>
          </a:p>
        </p:txBody>
      </p:sp>
    </p:spTree>
    <p:extLst>
      <p:ext uri="{BB962C8B-B14F-4D97-AF65-F5344CB8AC3E}">
        <p14:creationId xmlns:p14="http://schemas.microsoft.com/office/powerpoint/2010/main" val="5627091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44</a:t>
            </a:fld>
            <a:endParaRPr lang="zh-TW" altLang="en-US"/>
          </a:p>
        </p:txBody>
      </p:sp>
    </p:spTree>
    <p:extLst>
      <p:ext uri="{BB962C8B-B14F-4D97-AF65-F5344CB8AC3E}">
        <p14:creationId xmlns:p14="http://schemas.microsoft.com/office/powerpoint/2010/main" val="1551755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45</a:t>
            </a:fld>
            <a:endParaRPr lang="zh-TW" altLang="en-US"/>
          </a:p>
        </p:txBody>
      </p:sp>
    </p:spTree>
    <p:extLst>
      <p:ext uri="{BB962C8B-B14F-4D97-AF65-F5344CB8AC3E}">
        <p14:creationId xmlns:p14="http://schemas.microsoft.com/office/powerpoint/2010/main" val="104380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6</a:t>
            </a:fld>
            <a:endParaRPr lang="zh-TW" altLang="en-US"/>
          </a:p>
        </p:txBody>
      </p:sp>
    </p:spTree>
    <p:extLst>
      <p:ext uri="{BB962C8B-B14F-4D97-AF65-F5344CB8AC3E}">
        <p14:creationId xmlns:p14="http://schemas.microsoft.com/office/powerpoint/2010/main" val="33854070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46</a:t>
            </a:fld>
            <a:endParaRPr lang="zh-TW" altLang="en-US"/>
          </a:p>
        </p:txBody>
      </p:sp>
    </p:spTree>
    <p:extLst>
      <p:ext uri="{BB962C8B-B14F-4D97-AF65-F5344CB8AC3E}">
        <p14:creationId xmlns:p14="http://schemas.microsoft.com/office/powerpoint/2010/main" val="1308574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47</a:t>
            </a:fld>
            <a:endParaRPr lang="zh-TW" altLang="en-US"/>
          </a:p>
        </p:txBody>
      </p:sp>
    </p:spTree>
    <p:extLst>
      <p:ext uri="{BB962C8B-B14F-4D97-AF65-F5344CB8AC3E}">
        <p14:creationId xmlns:p14="http://schemas.microsoft.com/office/powerpoint/2010/main" val="41198128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48</a:t>
            </a:fld>
            <a:endParaRPr lang="zh-TW" altLang="en-US"/>
          </a:p>
        </p:txBody>
      </p:sp>
    </p:spTree>
    <p:extLst>
      <p:ext uri="{BB962C8B-B14F-4D97-AF65-F5344CB8AC3E}">
        <p14:creationId xmlns:p14="http://schemas.microsoft.com/office/powerpoint/2010/main" val="6259161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49</a:t>
            </a:fld>
            <a:endParaRPr lang="zh-TW" altLang="en-US"/>
          </a:p>
        </p:txBody>
      </p:sp>
    </p:spTree>
    <p:extLst>
      <p:ext uri="{BB962C8B-B14F-4D97-AF65-F5344CB8AC3E}">
        <p14:creationId xmlns:p14="http://schemas.microsoft.com/office/powerpoint/2010/main" val="2482201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50</a:t>
            </a:fld>
            <a:endParaRPr lang="zh-TW" altLang="en-US"/>
          </a:p>
        </p:txBody>
      </p:sp>
    </p:spTree>
    <p:extLst>
      <p:ext uri="{BB962C8B-B14F-4D97-AF65-F5344CB8AC3E}">
        <p14:creationId xmlns:p14="http://schemas.microsoft.com/office/powerpoint/2010/main" val="2347234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51</a:t>
            </a:fld>
            <a:endParaRPr lang="zh-TW" altLang="en-US"/>
          </a:p>
        </p:txBody>
      </p:sp>
    </p:spTree>
    <p:extLst>
      <p:ext uri="{BB962C8B-B14F-4D97-AF65-F5344CB8AC3E}">
        <p14:creationId xmlns:p14="http://schemas.microsoft.com/office/powerpoint/2010/main" val="29507899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52</a:t>
            </a:fld>
            <a:endParaRPr lang="zh-TW" altLang="en-US"/>
          </a:p>
        </p:txBody>
      </p:sp>
    </p:spTree>
    <p:extLst>
      <p:ext uri="{BB962C8B-B14F-4D97-AF65-F5344CB8AC3E}">
        <p14:creationId xmlns:p14="http://schemas.microsoft.com/office/powerpoint/2010/main" val="2757721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53</a:t>
            </a:fld>
            <a:endParaRPr lang="zh-TW" altLang="en-US"/>
          </a:p>
        </p:txBody>
      </p:sp>
    </p:spTree>
    <p:extLst>
      <p:ext uri="{BB962C8B-B14F-4D97-AF65-F5344CB8AC3E}">
        <p14:creationId xmlns:p14="http://schemas.microsoft.com/office/powerpoint/2010/main" val="41474867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55</a:t>
            </a:fld>
            <a:endParaRPr lang="zh-TW" altLang="en-US"/>
          </a:p>
        </p:txBody>
      </p:sp>
    </p:spTree>
    <p:extLst>
      <p:ext uri="{BB962C8B-B14F-4D97-AF65-F5344CB8AC3E}">
        <p14:creationId xmlns:p14="http://schemas.microsoft.com/office/powerpoint/2010/main" val="4645631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56</a:t>
            </a:fld>
            <a:endParaRPr lang="zh-TW" altLang="en-US"/>
          </a:p>
        </p:txBody>
      </p:sp>
    </p:spTree>
    <p:extLst>
      <p:ext uri="{BB962C8B-B14F-4D97-AF65-F5344CB8AC3E}">
        <p14:creationId xmlns:p14="http://schemas.microsoft.com/office/powerpoint/2010/main" val="243824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7</a:t>
            </a:fld>
            <a:endParaRPr lang="zh-TW" altLang="en-US"/>
          </a:p>
        </p:txBody>
      </p:sp>
    </p:spTree>
    <p:extLst>
      <p:ext uri="{BB962C8B-B14F-4D97-AF65-F5344CB8AC3E}">
        <p14:creationId xmlns:p14="http://schemas.microsoft.com/office/powerpoint/2010/main" val="27811010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57</a:t>
            </a:fld>
            <a:endParaRPr lang="zh-TW" altLang="en-US"/>
          </a:p>
        </p:txBody>
      </p:sp>
    </p:spTree>
    <p:extLst>
      <p:ext uri="{BB962C8B-B14F-4D97-AF65-F5344CB8AC3E}">
        <p14:creationId xmlns:p14="http://schemas.microsoft.com/office/powerpoint/2010/main" val="783641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58</a:t>
            </a:fld>
            <a:endParaRPr lang="zh-TW" altLang="en-US"/>
          </a:p>
        </p:txBody>
      </p:sp>
    </p:spTree>
    <p:extLst>
      <p:ext uri="{BB962C8B-B14F-4D97-AF65-F5344CB8AC3E}">
        <p14:creationId xmlns:p14="http://schemas.microsoft.com/office/powerpoint/2010/main" val="22163538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59</a:t>
            </a:fld>
            <a:endParaRPr lang="zh-TW" altLang="en-US"/>
          </a:p>
        </p:txBody>
      </p:sp>
    </p:spTree>
    <p:extLst>
      <p:ext uri="{BB962C8B-B14F-4D97-AF65-F5344CB8AC3E}">
        <p14:creationId xmlns:p14="http://schemas.microsoft.com/office/powerpoint/2010/main" val="3860149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60</a:t>
            </a:fld>
            <a:endParaRPr lang="zh-TW" altLang="en-US"/>
          </a:p>
        </p:txBody>
      </p:sp>
    </p:spTree>
    <p:extLst>
      <p:ext uri="{BB962C8B-B14F-4D97-AF65-F5344CB8AC3E}">
        <p14:creationId xmlns:p14="http://schemas.microsoft.com/office/powerpoint/2010/main" val="13898183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61</a:t>
            </a:fld>
            <a:endParaRPr lang="zh-TW" altLang="en-US"/>
          </a:p>
        </p:txBody>
      </p:sp>
    </p:spTree>
    <p:extLst>
      <p:ext uri="{BB962C8B-B14F-4D97-AF65-F5344CB8AC3E}">
        <p14:creationId xmlns:p14="http://schemas.microsoft.com/office/powerpoint/2010/main" val="41311498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62</a:t>
            </a:fld>
            <a:endParaRPr lang="zh-TW" altLang="en-US"/>
          </a:p>
        </p:txBody>
      </p:sp>
    </p:spTree>
    <p:extLst>
      <p:ext uri="{BB962C8B-B14F-4D97-AF65-F5344CB8AC3E}">
        <p14:creationId xmlns:p14="http://schemas.microsoft.com/office/powerpoint/2010/main" val="42359187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63</a:t>
            </a:fld>
            <a:endParaRPr lang="zh-TW" altLang="en-US"/>
          </a:p>
        </p:txBody>
      </p:sp>
    </p:spTree>
    <p:extLst>
      <p:ext uri="{BB962C8B-B14F-4D97-AF65-F5344CB8AC3E}">
        <p14:creationId xmlns:p14="http://schemas.microsoft.com/office/powerpoint/2010/main" val="25896380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64</a:t>
            </a:fld>
            <a:endParaRPr lang="zh-TW" altLang="en-US"/>
          </a:p>
        </p:txBody>
      </p:sp>
    </p:spTree>
    <p:extLst>
      <p:ext uri="{BB962C8B-B14F-4D97-AF65-F5344CB8AC3E}">
        <p14:creationId xmlns:p14="http://schemas.microsoft.com/office/powerpoint/2010/main" val="383845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8</a:t>
            </a:fld>
            <a:endParaRPr lang="zh-TW" altLang="en-US"/>
          </a:p>
        </p:txBody>
      </p:sp>
    </p:spTree>
    <p:extLst>
      <p:ext uri="{BB962C8B-B14F-4D97-AF65-F5344CB8AC3E}">
        <p14:creationId xmlns:p14="http://schemas.microsoft.com/office/powerpoint/2010/main" val="145745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9</a:t>
            </a:fld>
            <a:endParaRPr lang="zh-TW" altLang="en-US"/>
          </a:p>
        </p:txBody>
      </p:sp>
    </p:spTree>
    <p:extLst>
      <p:ext uri="{BB962C8B-B14F-4D97-AF65-F5344CB8AC3E}">
        <p14:creationId xmlns:p14="http://schemas.microsoft.com/office/powerpoint/2010/main" val="1380995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10</a:t>
            </a:fld>
            <a:endParaRPr lang="zh-TW" altLang="en-US"/>
          </a:p>
        </p:txBody>
      </p:sp>
    </p:spTree>
    <p:extLst>
      <p:ext uri="{BB962C8B-B14F-4D97-AF65-F5344CB8AC3E}">
        <p14:creationId xmlns:p14="http://schemas.microsoft.com/office/powerpoint/2010/main" val="206107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4AF3115-9EB2-4C58-8702-86209675938E}" type="slidenum">
              <a:rPr lang="zh-TW" altLang="en-US" smtClean="0"/>
              <a:t>11</a:t>
            </a:fld>
            <a:endParaRPr lang="zh-TW" altLang="en-US"/>
          </a:p>
        </p:txBody>
      </p:sp>
    </p:spTree>
    <p:extLst>
      <p:ext uri="{BB962C8B-B14F-4D97-AF65-F5344CB8AC3E}">
        <p14:creationId xmlns:p14="http://schemas.microsoft.com/office/powerpoint/2010/main" val="224515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www.slidor.fr/"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bg>
      <p:bgPr>
        <a:solidFill>
          <a:srgbClr val="F7F7F7"/>
        </a:solidFill>
        <a:effectLst/>
      </p:bgPr>
    </p:bg>
    <p:spTree>
      <p:nvGrpSpPr>
        <p:cNvPr id="1" name=""/>
        <p:cNvGrpSpPr/>
        <p:nvPr/>
      </p:nvGrpSpPr>
      <p:grpSpPr>
        <a:xfrm>
          <a:off x="0" y="0"/>
          <a:ext cx="0" cy="0"/>
          <a:chOff x="0" y="0"/>
          <a:chExt cx="0" cy="0"/>
        </a:xfrm>
      </p:grpSpPr>
      <p:sp>
        <p:nvSpPr>
          <p:cNvPr id="11" name="Isosceles Triangle 10"/>
          <p:cNvSpPr/>
          <p:nvPr userDrawn="1"/>
        </p:nvSpPr>
        <p:spPr>
          <a:xfrm>
            <a:off x="9420352" y="4468648"/>
            <a:ext cx="2771648" cy="2389352"/>
          </a:xfrm>
          <a:prstGeom prst="triangle">
            <a:avLst>
              <a:gd name="adj" fmla="val 100000"/>
            </a:avLst>
          </a:prstGeom>
          <a:solidFill>
            <a:schemeClr val="tx1">
              <a:lumMod val="65000"/>
              <a:lumOff val="3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dirty="0"/>
          </a:p>
        </p:txBody>
      </p:sp>
      <p:sp>
        <p:nvSpPr>
          <p:cNvPr id="10" name="Isosceles Triangle 9"/>
          <p:cNvSpPr/>
          <p:nvPr userDrawn="1"/>
        </p:nvSpPr>
        <p:spPr>
          <a:xfrm>
            <a:off x="10188448" y="5130800"/>
            <a:ext cx="2003552" cy="1727200"/>
          </a:xfrm>
          <a:prstGeom prst="triangle">
            <a:avLst>
              <a:gd name="adj" fmla="val 100000"/>
            </a:avLst>
          </a:prstGeom>
          <a:solidFill>
            <a:schemeClr val="tx1">
              <a:lumMod val="65000"/>
              <a:lumOff val="3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96996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s - 3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0644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9" name="Picture Placeholder 3"/>
          <p:cNvSpPr>
            <a:spLocks noGrp="1"/>
          </p:cNvSpPr>
          <p:nvPr>
            <p:ph type="pic" sz="quarter" idx="11" hasCustomPrompt="1"/>
          </p:nvPr>
        </p:nvSpPr>
        <p:spPr>
          <a:xfrm>
            <a:off x="4064400" y="0"/>
            <a:ext cx="40644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10" name="Picture Placeholder 3"/>
          <p:cNvSpPr>
            <a:spLocks noGrp="1"/>
          </p:cNvSpPr>
          <p:nvPr>
            <p:ph type="pic" sz="quarter" idx="12" hasCustomPrompt="1"/>
          </p:nvPr>
        </p:nvSpPr>
        <p:spPr>
          <a:xfrm>
            <a:off x="8128800" y="0"/>
            <a:ext cx="40632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Tree>
    <p:extLst>
      <p:ext uri="{BB962C8B-B14F-4D97-AF65-F5344CB8AC3E}">
        <p14:creationId xmlns:p14="http://schemas.microsoft.com/office/powerpoint/2010/main" val="397679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s - 6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16" name="Picture Placeholder 3"/>
          <p:cNvSpPr>
            <a:spLocks noGrp="1"/>
          </p:cNvSpPr>
          <p:nvPr>
            <p:ph type="pic" sz="quarter" idx="11" hasCustomPrompt="1"/>
          </p:nvPr>
        </p:nvSpPr>
        <p:spPr>
          <a:xfrm>
            <a:off x="4064000" y="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17" name="Picture Placeholder 3"/>
          <p:cNvSpPr>
            <a:spLocks noGrp="1"/>
          </p:cNvSpPr>
          <p:nvPr>
            <p:ph type="pic" sz="quarter" idx="12" hasCustomPrompt="1"/>
          </p:nvPr>
        </p:nvSpPr>
        <p:spPr>
          <a:xfrm>
            <a:off x="8128000" y="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18" name="Picture Placeholder 3"/>
          <p:cNvSpPr>
            <a:spLocks noGrp="1"/>
          </p:cNvSpPr>
          <p:nvPr>
            <p:ph type="pic" sz="quarter" idx="13" hasCustomPrompt="1"/>
          </p:nvPr>
        </p:nvSpPr>
        <p:spPr>
          <a:xfrm>
            <a:off x="8128000" y="342900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19" name="Picture Placeholder 3"/>
          <p:cNvSpPr>
            <a:spLocks noGrp="1"/>
          </p:cNvSpPr>
          <p:nvPr>
            <p:ph type="pic" sz="quarter" idx="14" hasCustomPrompt="1"/>
          </p:nvPr>
        </p:nvSpPr>
        <p:spPr>
          <a:xfrm>
            <a:off x="4064000" y="342900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20" name="Picture Placeholder 3"/>
          <p:cNvSpPr>
            <a:spLocks noGrp="1"/>
          </p:cNvSpPr>
          <p:nvPr>
            <p:ph type="pic" sz="quarter" idx="15" hasCustomPrompt="1"/>
          </p:nvPr>
        </p:nvSpPr>
        <p:spPr>
          <a:xfrm>
            <a:off x="0" y="342900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Tree>
    <p:extLst>
      <p:ext uri="{BB962C8B-B14F-4D97-AF65-F5344CB8AC3E}">
        <p14:creationId xmlns:p14="http://schemas.microsoft.com/office/powerpoint/2010/main" val="383960848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 Fullscreen">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cover picture</a:t>
            </a:r>
          </a:p>
        </p:txBody>
      </p:sp>
    </p:spTree>
    <p:extLst>
      <p:ext uri="{BB962C8B-B14F-4D97-AF65-F5344CB8AC3E}">
        <p14:creationId xmlns:p14="http://schemas.microsoft.com/office/powerpoint/2010/main" val="226931246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 2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6096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
        <p:nvSpPr>
          <p:cNvPr id="3" name="Picture Placeholder 3"/>
          <p:cNvSpPr>
            <a:spLocks noGrp="1"/>
          </p:cNvSpPr>
          <p:nvPr>
            <p:ph type="pic" sz="quarter" idx="11" hasCustomPrompt="1"/>
          </p:nvPr>
        </p:nvSpPr>
        <p:spPr>
          <a:xfrm>
            <a:off x="6096000" y="0"/>
            <a:ext cx="6096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Tree>
    <p:extLst>
      <p:ext uri="{BB962C8B-B14F-4D97-AF65-F5344CB8AC3E}">
        <p14:creationId xmlns:p14="http://schemas.microsoft.com/office/powerpoint/2010/main" val="123768617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Tree>
    <p:extLst>
      <p:ext uri="{BB962C8B-B14F-4D97-AF65-F5344CB8AC3E}">
        <p14:creationId xmlns:p14="http://schemas.microsoft.com/office/powerpoint/2010/main" val="3131762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etito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3" name="Picture Placeholder 2"/>
          <p:cNvSpPr>
            <a:spLocks noGrp="1"/>
          </p:cNvSpPr>
          <p:nvPr>
            <p:ph type="pic" sz="quarter" idx="11" hasCustomPrompt="1"/>
          </p:nvPr>
        </p:nvSpPr>
        <p:spPr>
          <a:xfrm>
            <a:off x="1172069" y="2515800"/>
            <a:ext cx="1872972" cy="1134250"/>
          </a:xfrm>
          <a:prstGeom prst="rect">
            <a:avLst/>
          </a:prstGeom>
        </p:spPr>
        <p:txBody>
          <a:bodyPr/>
          <a:lstStyle>
            <a:lvl1pPr marL="0" indent="0">
              <a:buNone/>
              <a:defRPr sz="1400"/>
            </a:lvl1pPr>
          </a:lstStyle>
          <a:p>
            <a:r>
              <a:rPr lang="fr-FR" dirty="0"/>
              <a:t>Click icon to add competitor logo</a:t>
            </a:r>
          </a:p>
        </p:txBody>
      </p:sp>
      <p:sp>
        <p:nvSpPr>
          <p:cNvPr id="13" name="Picture Placeholder 2"/>
          <p:cNvSpPr>
            <a:spLocks noGrp="1"/>
          </p:cNvSpPr>
          <p:nvPr>
            <p:ph type="pic" sz="quarter" idx="12" hasCustomPrompt="1"/>
          </p:nvPr>
        </p:nvSpPr>
        <p:spPr>
          <a:xfrm>
            <a:off x="3830366" y="2515800"/>
            <a:ext cx="1872972" cy="1134250"/>
          </a:xfrm>
          <a:prstGeom prst="rect">
            <a:avLst/>
          </a:prstGeom>
        </p:spPr>
        <p:txBody>
          <a:bodyPr/>
          <a:lstStyle>
            <a:lvl1pPr marL="0" indent="0">
              <a:buNone/>
              <a:defRPr sz="1400"/>
            </a:lvl1pPr>
          </a:lstStyle>
          <a:p>
            <a:r>
              <a:rPr lang="fr-FR" dirty="0"/>
              <a:t>Click icon to add competitor logo</a:t>
            </a:r>
          </a:p>
        </p:txBody>
      </p:sp>
      <p:sp>
        <p:nvSpPr>
          <p:cNvPr id="14" name="Picture Placeholder 2"/>
          <p:cNvSpPr>
            <a:spLocks noGrp="1"/>
          </p:cNvSpPr>
          <p:nvPr>
            <p:ph type="pic" sz="quarter" idx="13" hasCustomPrompt="1"/>
          </p:nvPr>
        </p:nvSpPr>
        <p:spPr>
          <a:xfrm>
            <a:off x="6488663" y="2515800"/>
            <a:ext cx="1872972" cy="1134250"/>
          </a:xfrm>
          <a:prstGeom prst="rect">
            <a:avLst/>
          </a:prstGeom>
        </p:spPr>
        <p:txBody>
          <a:bodyPr/>
          <a:lstStyle>
            <a:lvl1pPr marL="0" indent="0">
              <a:buNone/>
              <a:defRPr sz="1400"/>
            </a:lvl1pPr>
          </a:lstStyle>
          <a:p>
            <a:r>
              <a:rPr lang="fr-FR" dirty="0"/>
              <a:t>Click icon to add competitor logo</a:t>
            </a:r>
          </a:p>
        </p:txBody>
      </p:sp>
      <p:sp>
        <p:nvSpPr>
          <p:cNvPr id="15" name="Picture Placeholder 2"/>
          <p:cNvSpPr>
            <a:spLocks noGrp="1"/>
          </p:cNvSpPr>
          <p:nvPr>
            <p:ph type="pic" sz="quarter" idx="14" hasCustomPrompt="1"/>
          </p:nvPr>
        </p:nvSpPr>
        <p:spPr>
          <a:xfrm>
            <a:off x="9146960" y="2515800"/>
            <a:ext cx="1872972" cy="1134250"/>
          </a:xfrm>
          <a:prstGeom prst="rect">
            <a:avLst/>
          </a:prstGeom>
        </p:spPr>
        <p:txBody>
          <a:bodyPr/>
          <a:lstStyle>
            <a:lvl1pPr marL="0" indent="0">
              <a:buNone/>
              <a:defRPr sz="1400"/>
            </a:lvl1pPr>
          </a:lstStyle>
          <a:p>
            <a:r>
              <a:rPr lang="fr-FR" dirty="0"/>
              <a:t>Click icon to add competitor logo</a:t>
            </a:r>
          </a:p>
        </p:txBody>
      </p:sp>
      <p:sp>
        <p:nvSpPr>
          <p:cNvPr id="16" name="Picture Placeholder 2"/>
          <p:cNvSpPr>
            <a:spLocks noGrp="1"/>
          </p:cNvSpPr>
          <p:nvPr>
            <p:ph type="pic" sz="quarter" idx="15" hasCustomPrompt="1"/>
          </p:nvPr>
        </p:nvSpPr>
        <p:spPr>
          <a:xfrm>
            <a:off x="1172069" y="4167046"/>
            <a:ext cx="1872972" cy="1134250"/>
          </a:xfrm>
          <a:prstGeom prst="rect">
            <a:avLst/>
          </a:prstGeom>
        </p:spPr>
        <p:txBody>
          <a:bodyPr/>
          <a:lstStyle>
            <a:lvl1pPr marL="0" indent="0">
              <a:buNone/>
              <a:defRPr sz="1400"/>
            </a:lvl1pPr>
          </a:lstStyle>
          <a:p>
            <a:r>
              <a:rPr lang="fr-FR" dirty="0"/>
              <a:t>Click icon to add competitor logo</a:t>
            </a:r>
          </a:p>
        </p:txBody>
      </p:sp>
      <p:sp>
        <p:nvSpPr>
          <p:cNvPr id="17" name="Picture Placeholder 2"/>
          <p:cNvSpPr>
            <a:spLocks noGrp="1"/>
          </p:cNvSpPr>
          <p:nvPr>
            <p:ph type="pic" sz="quarter" idx="16" hasCustomPrompt="1"/>
          </p:nvPr>
        </p:nvSpPr>
        <p:spPr>
          <a:xfrm>
            <a:off x="3830366" y="4167046"/>
            <a:ext cx="1872972" cy="1134250"/>
          </a:xfrm>
          <a:prstGeom prst="rect">
            <a:avLst/>
          </a:prstGeom>
        </p:spPr>
        <p:txBody>
          <a:bodyPr/>
          <a:lstStyle>
            <a:lvl1pPr marL="0" indent="0">
              <a:buNone/>
              <a:defRPr sz="1400"/>
            </a:lvl1pPr>
          </a:lstStyle>
          <a:p>
            <a:r>
              <a:rPr lang="fr-FR" dirty="0"/>
              <a:t>Click icon to add competitor logo</a:t>
            </a:r>
          </a:p>
        </p:txBody>
      </p:sp>
      <p:sp>
        <p:nvSpPr>
          <p:cNvPr id="18" name="Picture Placeholder 2"/>
          <p:cNvSpPr>
            <a:spLocks noGrp="1"/>
          </p:cNvSpPr>
          <p:nvPr>
            <p:ph type="pic" sz="quarter" idx="17" hasCustomPrompt="1"/>
          </p:nvPr>
        </p:nvSpPr>
        <p:spPr>
          <a:xfrm>
            <a:off x="6488663" y="4167046"/>
            <a:ext cx="1872972" cy="1134250"/>
          </a:xfrm>
          <a:prstGeom prst="rect">
            <a:avLst/>
          </a:prstGeom>
        </p:spPr>
        <p:txBody>
          <a:bodyPr/>
          <a:lstStyle>
            <a:lvl1pPr marL="0" indent="0">
              <a:buNone/>
              <a:defRPr sz="1400"/>
            </a:lvl1pPr>
          </a:lstStyle>
          <a:p>
            <a:r>
              <a:rPr lang="fr-FR" dirty="0"/>
              <a:t>Click icon to add competitor logo</a:t>
            </a:r>
          </a:p>
        </p:txBody>
      </p:sp>
      <p:sp>
        <p:nvSpPr>
          <p:cNvPr id="19" name="Picture Placeholder 2"/>
          <p:cNvSpPr>
            <a:spLocks noGrp="1"/>
          </p:cNvSpPr>
          <p:nvPr>
            <p:ph type="pic" sz="quarter" idx="18" hasCustomPrompt="1"/>
          </p:nvPr>
        </p:nvSpPr>
        <p:spPr>
          <a:xfrm>
            <a:off x="9146960" y="4167046"/>
            <a:ext cx="1872972" cy="1134250"/>
          </a:xfrm>
          <a:prstGeom prst="rect">
            <a:avLst/>
          </a:prstGeom>
        </p:spPr>
        <p:txBody>
          <a:bodyPr/>
          <a:lstStyle>
            <a:lvl1pPr marL="0" indent="0">
              <a:buNone/>
              <a:defRPr sz="1400"/>
            </a:lvl1pPr>
          </a:lstStyle>
          <a:p>
            <a:r>
              <a:rPr lang="fr-FR" dirty="0"/>
              <a:t>Click icon to add competitor logo</a:t>
            </a:r>
          </a:p>
        </p:txBody>
      </p:sp>
    </p:spTree>
    <p:extLst>
      <p:ext uri="{BB962C8B-B14F-4D97-AF65-F5344CB8AC3E}">
        <p14:creationId xmlns:p14="http://schemas.microsoft.com/office/powerpoint/2010/main" val="1541456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nde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10" name="Picture Placeholder 2"/>
          <p:cNvSpPr>
            <a:spLocks noGrp="1"/>
          </p:cNvSpPr>
          <p:nvPr>
            <p:ph type="pic" sz="quarter" idx="11" hasCustomPrompt="1"/>
          </p:nvPr>
        </p:nvSpPr>
        <p:spPr>
          <a:xfrm>
            <a:off x="1413649" y="1907253"/>
            <a:ext cx="1588275" cy="1588275"/>
          </a:xfrm>
          <a:prstGeom prst="ellipse">
            <a:avLst/>
          </a:prstGeom>
        </p:spPr>
        <p:txBody>
          <a:bodyPr>
            <a:normAutofit/>
          </a:bodyPr>
          <a:lstStyle>
            <a:lvl1pPr marL="0" indent="0">
              <a:buNone/>
              <a:defRPr sz="2000"/>
            </a:lvl1pPr>
          </a:lstStyle>
          <a:p>
            <a:r>
              <a:rPr lang="fr-FR" dirty="0"/>
              <a:t>Picture</a:t>
            </a:r>
          </a:p>
        </p:txBody>
      </p:sp>
      <p:sp>
        <p:nvSpPr>
          <p:cNvPr id="11" name="Picture Placeholder 2"/>
          <p:cNvSpPr>
            <a:spLocks noGrp="1"/>
          </p:cNvSpPr>
          <p:nvPr>
            <p:ph type="pic" sz="quarter" idx="12" hasCustomPrompt="1"/>
          </p:nvPr>
        </p:nvSpPr>
        <p:spPr>
          <a:xfrm>
            <a:off x="5303478" y="1907253"/>
            <a:ext cx="1588275" cy="1588275"/>
          </a:xfrm>
          <a:prstGeom prst="ellipse">
            <a:avLst/>
          </a:prstGeom>
        </p:spPr>
        <p:txBody>
          <a:bodyPr>
            <a:normAutofit/>
          </a:bodyPr>
          <a:lstStyle>
            <a:lvl1pPr marL="0" indent="0">
              <a:buNone/>
              <a:defRPr sz="2000"/>
            </a:lvl1pPr>
          </a:lstStyle>
          <a:p>
            <a:r>
              <a:rPr lang="fr-FR" dirty="0"/>
              <a:t>Picture</a:t>
            </a:r>
          </a:p>
        </p:txBody>
      </p:sp>
      <p:sp>
        <p:nvSpPr>
          <p:cNvPr id="12" name="Picture Placeholder 2"/>
          <p:cNvSpPr>
            <a:spLocks noGrp="1"/>
          </p:cNvSpPr>
          <p:nvPr>
            <p:ph type="pic" sz="quarter" idx="13" hasCustomPrompt="1"/>
          </p:nvPr>
        </p:nvSpPr>
        <p:spPr>
          <a:xfrm>
            <a:off x="9193307" y="1907253"/>
            <a:ext cx="1588275" cy="1588275"/>
          </a:xfrm>
          <a:prstGeom prst="ellipse">
            <a:avLst/>
          </a:prstGeom>
        </p:spPr>
        <p:txBody>
          <a:bodyPr>
            <a:normAutofit/>
          </a:bodyPr>
          <a:lstStyle>
            <a:lvl1pPr marL="0" indent="0">
              <a:buNone/>
              <a:defRPr sz="2000"/>
            </a:lvl1pPr>
          </a:lstStyle>
          <a:p>
            <a:r>
              <a:rPr lang="fr-FR" dirty="0"/>
              <a:t>Picture</a:t>
            </a:r>
          </a:p>
        </p:txBody>
      </p:sp>
    </p:spTree>
    <p:extLst>
      <p:ext uri="{BB962C8B-B14F-4D97-AF65-F5344CB8AC3E}">
        <p14:creationId xmlns:p14="http://schemas.microsoft.com/office/powerpoint/2010/main" val="3279063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rget">
    <p:bg>
      <p:bgPr>
        <a:solidFill>
          <a:srgbClr val="F7F7F7"/>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095500" y="2084199"/>
            <a:ext cx="1961858" cy="1961858"/>
          </a:xfrm>
          <a:prstGeom prst="ellipse">
            <a:avLst/>
          </a:prstGeom>
        </p:spPr>
        <p:txBody>
          <a:bodyPr/>
          <a:lstStyle/>
          <a:p>
            <a:endParaRPr lang="fr-FR" dirty="0"/>
          </a:p>
        </p:txBody>
      </p:sp>
      <p:sp>
        <p:nvSpPr>
          <p:cNvPr id="3" name="Picture Placeholder 2"/>
          <p:cNvSpPr>
            <a:spLocks noGrp="1"/>
          </p:cNvSpPr>
          <p:nvPr>
            <p:ph type="pic" sz="quarter" idx="11"/>
          </p:nvPr>
        </p:nvSpPr>
        <p:spPr>
          <a:xfrm>
            <a:off x="8134642" y="2149621"/>
            <a:ext cx="1961858" cy="1961858"/>
          </a:xfrm>
          <a:prstGeom prst="ellipse">
            <a:avLst/>
          </a:prstGeom>
        </p:spPr>
        <p:txBody>
          <a:bodyPr/>
          <a:lstStyle/>
          <a:p>
            <a:endParaRPr lang="fr-FR" dirty="0"/>
          </a:p>
        </p:txBody>
      </p:sp>
      <p:sp>
        <p:nvSpPr>
          <p:cNvPr id="4" name="Text Placeholder 3"/>
          <p:cNvSpPr>
            <a:spLocks noGrp="1"/>
          </p:cNvSpPr>
          <p:nvPr>
            <p:ph type="body" sz="quarter" idx="12"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Tree>
    <p:extLst>
      <p:ext uri="{BB962C8B-B14F-4D97-AF65-F5344CB8AC3E}">
        <p14:creationId xmlns:p14="http://schemas.microsoft.com/office/powerpoint/2010/main" val="1446326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F7F7F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338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or.fr">
    <p:bg>
      <p:bgPr>
        <a:solidFill>
          <a:srgbClr val="1B1B1B"/>
        </a:solidFill>
        <a:effectLst/>
      </p:bgPr>
    </p:bg>
    <p:spTree>
      <p:nvGrpSpPr>
        <p:cNvPr id="1" name=""/>
        <p:cNvGrpSpPr/>
        <p:nvPr/>
      </p:nvGrpSpPr>
      <p:grpSpPr>
        <a:xfrm>
          <a:off x="0" y="0"/>
          <a:ext cx="0" cy="0"/>
          <a:chOff x="0" y="0"/>
          <a:chExt cx="0" cy="0"/>
        </a:xfrm>
      </p:grpSpPr>
      <p:sp>
        <p:nvSpPr>
          <p:cNvPr id="2" name="TextBox 1"/>
          <p:cNvSpPr txBox="1"/>
          <p:nvPr userDrawn="1"/>
        </p:nvSpPr>
        <p:spPr>
          <a:xfrm>
            <a:off x="839788" y="1600200"/>
            <a:ext cx="4413250" cy="1938992"/>
          </a:xfrm>
          <a:prstGeom prst="rect">
            <a:avLst/>
          </a:prstGeom>
          <a:noFill/>
        </p:spPr>
        <p:txBody>
          <a:bodyPr wrap="square" lIns="0" rtlCol="0">
            <a:spAutoFit/>
          </a:bodyPr>
          <a:lstStyle/>
          <a:p>
            <a:r>
              <a:rPr lang="fr-FR" sz="4000" dirty="0"/>
              <a:t>Proudly made </a:t>
            </a:r>
            <a:br>
              <a:rPr lang="fr-FR" sz="4000" dirty="0"/>
            </a:br>
            <a:r>
              <a:rPr lang="fr-FR" sz="4000" dirty="0"/>
              <a:t>by</a:t>
            </a:r>
            <a:r>
              <a:rPr lang="fr-FR" sz="4000" dirty="0">
                <a:solidFill>
                  <a:schemeClr val="tx1">
                    <a:lumMod val="60000"/>
                    <a:lumOff val="40000"/>
                  </a:schemeClr>
                </a:solidFill>
              </a:rPr>
              <a:t> </a:t>
            </a:r>
            <a:r>
              <a:rPr lang="fr-FR" sz="4000" dirty="0">
                <a:solidFill>
                  <a:schemeClr val="bg1"/>
                </a:solidFill>
              </a:rPr>
              <a:t>Slidor.</a:t>
            </a:r>
          </a:p>
          <a:p>
            <a:r>
              <a:rPr lang="fr-FR" sz="4000" dirty="0"/>
              <a:t>With</a:t>
            </a:r>
            <a:r>
              <a:rPr lang="fr-FR" sz="4000" dirty="0">
                <a:solidFill>
                  <a:schemeClr val="bg1"/>
                </a:solidFill>
              </a:rPr>
              <a:t> </a:t>
            </a:r>
          </a:p>
        </p:txBody>
      </p:sp>
      <p:sp>
        <p:nvSpPr>
          <p:cNvPr id="3" name="Freeform 111"/>
          <p:cNvSpPr>
            <a:spLocks/>
          </p:cNvSpPr>
          <p:nvPr userDrawn="1"/>
        </p:nvSpPr>
        <p:spPr bwMode="auto">
          <a:xfrm>
            <a:off x="2047875" y="2983070"/>
            <a:ext cx="468680" cy="410716"/>
          </a:xfrm>
          <a:custGeom>
            <a:avLst/>
            <a:gdLst>
              <a:gd name="T0" fmla="*/ 0 w 248"/>
              <a:gd name="T1" fmla="*/ 64 h 217"/>
              <a:gd name="T2" fmla="*/ 123 w 248"/>
              <a:gd name="T3" fmla="*/ 217 h 217"/>
              <a:gd name="T4" fmla="*/ 248 w 248"/>
              <a:gd name="T5" fmla="*/ 66 h 217"/>
              <a:gd name="T6" fmla="*/ 189 w 248"/>
              <a:gd name="T7" fmla="*/ 1 h 217"/>
              <a:gd name="T8" fmla="*/ 124 w 248"/>
              <a:gd name="T9" fmla="*/ 57 h 217"/>
              <a:gd name="T10" fmla="*/ 61 w 248"/>
              <a:gd name="T11" fmla="*/ 1 h 217"/>
              <a:gd name="T12" fmla="*/ 0 w 248"/>
              <a:gd name="T13" fmla="*/ 64 h 217"/>
            </a:gdLst>
            <a:ahLst/>
            <a:cxnLst>
              <a:cxn ang="0">
                <a:pos x="T0" y="T1"/>
              </a:cxn>
              <a:cxn ang="0">
                <a:pos x="T2" y="T3"/>
              </a:cxn>
              <a:cxn ang="0">
                <a:pos x="T4" y="T5"/>
              </a:cxn>
              <a:cxn ang="0">
                <a:pos x="T6" y="T7"/>
              </a:cxn>
              <a:cxn ang="0">
                <a:pos x="T8" y="T9"/>
              </a:cxn>
              <a:cxn ang="0">
                <a:pos x="T10" y="T11"/>
              </a:cxn>
              <a:cxn ang="0">
                <a:pos x="T12" y="T13"/>
              </a:cxn>
            </a:cxnLst>
            <a:rect l="0" t="0" r="r" b="b"/>
            <a:pathLst>
              <a:path w="248" h="217">
                <a:moveTo>
                  <a:pt x="0" y="64"/>
                </a:moveTo>
                <a:cubicBezTo>
                  <a:pt x="0" y="144"/>
                  <a:pt x="123" y="217"/>
                  <a:pt x="123" y="217"/>
                </a:cubicBezTo>
                <a:cubicBezTo>
                  <a:pt x="123" y="217"/>
                  <a:pt x="248" y="146"/>
                  <a:pt x="248" y="66"/>
                </a:cubicBezTo>
                <a:cubicBezTo>
                  <a:pt x="248" y="33"/>
                  <a:pt x="225" y="2"/>
                  <a:pt x="189" y="1"/>
                </a:cubicBezTo>
                <a:cubicBezTo>
                  <a:pt x="155" y="1"/>
                  <a:pt x="124" y="24"/>
                  <a:pt x="124" y="57"/>
                </a:cubicBezTo>
                <a:cubicBezTo>
                  <a:pt x="124" y="24"/>
                  <a:pt x="94" y="1"/>
                  <a:pt x="61" y="1"/>
                </a:cubicBezTo>
                <a:cubicBezTo>
                  <a:pt x="25" y="0"/>
                  <a:pt x="0" y="31"/>
                  <a:pt x="0" y="64"/>
                </a:cubicBezTo>
                <a:close/>
              </a:path>
            </a:pathLst>
          </a:custGeom>
          <a:noFill/>
          <a:ln w="28575" cap="flat">
            <a:solidFill>
              <a:srgbClr val="FE13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20375" y="6438900"/>
            <a:ext cx="1235204" cy="254000"/>
          </a:xfrm>
          <a:prstGeom prst="rect">
            <a:avLst/>
          </a:prstGeom>
        </p:spPr>
      </p:pic>
      <p:sp>
        <p:nvSpPr>
          <p:cNvPr id="5" name="TextBox 4"/>
          <p:cNvSpPr txBox="1"/>
          <p:nvPr userDrawn="1"/>
        </p:nvSpPr>
        <p:spPr>
          <a:xfrm>
            <a:off x="2773363" y="2831306"/>
            <a:ext cx="2630487" cy="707886"/>
          </a:xfrm>
          <a:prstGeom prst="rect">
            <a:avLst/>
          </a:prstGeom>
          <a:noFill/>
        </p:spPr>
        <p:txBody>
          <a:bodyPr wrap="square" lIns="0" rtlCol="0">
            <a:spAutoFit/>
          </a:bodyPr>
          <a:lstStyle/>
          <a:p>
            <a:r>
              <a:rPr lang="fr-FR" sz="4000" dirty="0"/>
              <a:t>from Paris.</a:t>
            </a:r>
          </a:p>
        </p:txBody>
      </p:sp>
      <p:sp>
        <p:nvSpPr>
          <p:cNvPr id="6" name="Rectangle 5">
            <a:hlinkClick r:id="rId3"/>
          </p:cNvPr>
          <p:cNvSpPr/>
          <p:nvPr userDrawn="1"/>
        </p:nvSpPr>
        <p:spPr>
          <a:xfrm>
            <a:off x="839788" y="4083862"/>
            <a:ext cx="3770312" cy="838200"/>
          </a:xfrm>
          <a:prstGeom prst="rect">
            <a:avLst/>
          </a:prstGeom>
          <a:no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pc="600" dirty="0">
                <a:solidFill>
                  <a:schemeClr val="tx1">
                    <a:lumMod val="60000"/>
                    <a:lumOff val="40000"/>
                  </a:schemeClr>
                </a:solidFill>
                <a:sym typeface="Wingdings" panose="05000000000000000000" pitchFamily="2" charset="2"/>
              </a:rPr>
              <a:t>SAY HELLO</a:t>
            </a:r>
            <a:endParaRPr lang="fr-FR" spc="600" dirty="0">
              <a:solidFill>
                <a:schemeClr val="tx1">
                  <a:lumMod val="60000"/>
                  <a:lumOff val="40000"/>
                </a:schemeClr>
              </a:solidFill>
            </a:endParaRPr>
          </a:p>
        </p:txBody>
      </p:sp>
      <p:grpSp>
        <p:nvGrpSpPr>
          <p:cNvPr id="7" name="Group 6"/>
          <p:cNvGrpSpPr/>
          <p:nvPr userDrawn="1"/>
        </p:nvGrpSpPr>
        <p:grpSpPr>
          <a:xfrm>
            <a:off x="6535172" y="3836900"/>
            <a:ext cx="5656828" cy="3021100"/>
            <a:chOff x="5818189" y="1958042"/>
            <a:chExt cx="5656828" cy="3021100"/>
          </a:xfrm>
        </p:grpSpPr>
        <p:sp>
          <p:nvSpPr>
            <p:cNvPr id="8" name="Freeform 7"/>
            <p:cNvSpPr>
              <a:spLocks/>
            </p:cNvSpPr>
            <p:nvPr/>
          </p:nvSpPr>
          <p:spPr bwMode="auto">
            <a:xfrm>
              <a:off x="8927532" y="2652277"/>
              <a:ext cx="673642" cy="267693"/>
            </a:xfrm>
            <a:custGeom>
              <a:avLst/>
              <a:gdLst>
                <a:gd name="T0" fmla="*/ 91 w 114"/>
                <a:gd name="T1" fmla="*/ 45 h 45"/>
                <a:gd name="T2" fmla="*/ 20 w 114"/>
                <a:gd name="T3" fmla="*/ 45 h 45"/>
                <a:gd name="T4" fmla="*/ 0 w 114"/>
                <a:gd name="T5" fmla="*/ 25 h 45"/>
                <a:gd name="T6" fmla="*/ 20 w 114"/>
                <a:gd name="T7" fmla="*/ 5 h 45"/>
                <a:gd name="T8" fmla="*/ 33 w 114"/>
                <a:gd name="T9" fmla="*/ 10 h 45"/>
                <a:gd name="T10" fmla="*/ 34 w 114"/>
                <a:gd name="T11" fmla="*/ 16 h 45"/>
                <a:gd name="T12" fmla="*/ 28 w 114"/>
                <a:gd name="T13" fmla="*/ 16 h 45"/>
                <a:gd name="T14" fmla="*/ 20 w 114"/>
                <a:gd name="T15" fmla="*/ 13 h 45"/>
                <a:gd name="T16" fmla="*/ 8 w 114"/>
                <a:gd name="T17" fmla="*/ 25 h 45"/>
                <a:gd name="T18" fmla="*/ 20 w 114"/>
                <a:gd name="T19" fmla="*/ 37 h 45"/>
                <a:gd name="T20" fmla="*/ 91 w 114"/>
                <a:gd name="T21" fmla="*/ 37 h 45"/>
                <a:gd name="T22" fmla="*/ 106 w 114"/>
                <a:gd name="T23" fmla="*/ 22 h 45"/>
                <a:gd name="T24" fmla="*/ 91 w 114"/>
                <a:gd name="T25" fmla="*/ 8 h 45"/>
                <a:gd name="T26" fmla="*/ 81 w 114"/>
                <a:gd name="T27" fmla="*/ 13 h 45"/>
                <a:gd name="T28" fmla="*/ 75 w 114"/>
                <a:gd name="T29" fmla="*/ 13 h 45"/>
                <a:gd name="T30" fmla="*/ 75 w 114"/>
                <a:gd name="T31" fmla="*/ 8 h 45"/>
                <a:gd name="T32" fmla="*/ 91 w 114"/>
                <a:gd name="T33" fmla="*/ 0 h 45"/>
                <a:gd name="T34" fmla="*/ 114 w 114"/>
                <a:gd name="T35" fmla="*/ 22 h 45"/>
                <a:gd name="T36" fmla="*/ 91 w 114"/>
                <a:gd name="T3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45">
                  <a:moveTo>
                    <a:pt x="91" y="45"/>
                  </a:moveTo>
                  <a:cubicBezTo>
                    <a:pt x="20" y="45"/>
                    <a:pt x="20" y="45"/>
                    <a:pt x="20" y="45"/>
                  </a:cubicBezTo>
                  <a:cubicBezTo>
                    <a:pt x="9" y="45"/>
                    <a:pt x="0" y="36"/>
                    <a:pt x="0" y="25"/>
                  </a:cubicBezTo>
                  <a:cubicBezTo>
                    <a:pt x="0" y="14"/>
                    <a:pt x="9" y="5"/>
                    <a:pt x="20" y="5"/>
                  </a:cubicBezTo>
                  <a:cubicBezTo>
                    <a:pt x="25" y="5"/>
                    <a:pt x="30" y="7"/>
                    <a:pt x="33" y="10"/>
                  </a:cubicBezTo>
                  <a:cubicBezTo>
                    <a:pt x="35" y="12"/>
                    <a:pt x="35" y="14"/>
                    <a:pt x="34" y="16"/>
                  </a:cubicBezTo>
                  <a:cubicBezTo>
                    <a:pt x="32" y="17"/>
                    <a:pt x="30" y="18"/>
                    <a:pt x="28" y="16"/>
                  </a:cubicBezTo>
                  <a:cubicBezTo>
                    <a:pt x="26" y="14"/>
                    <a:pt x="23" y="13"/>
                    <a:pt x="20" y="13"/>
                  </a:cubicBezTo>
                  <a:cubicBezTo>
                    <a:pt x="13" y="13"/>
                    <a:pt x="8" y="18"/>
                    <a:pt x="8" y="25"/>
                  </a:cubicBezTo>
                  <a:cubicBezTo>
                    <a:pt x="8" y="31"/>
                    <a:pt x="13" y="37"/>
                    <a:pt x="20" y="37"/>
                  </a:cubicBezTo>
                  <a:cubicBezTo>
                    <a:pt x="91" y="37"/>
                    <a:pt x="91" y="37"/>
                    <a:pt x="91" y="37"/>
                  </a:cubicBezTo>
                  <a:cubicBezTo>
                    <a:pt x="99" y="37"/>
                    <a:pt x="106" y="30"/>
                    <a:pt x="106" y="22"/>
                  </a:cubicBezTo>
                  <a:cubicBezTo>
                    <a:pt x="106" y="14"/>
                    <a:pt x="99" y="8"/>
                    <a:pt x="91" y="8"/>
                  </a:cubicBezTo>
                  <a:cubicBezTo>
                    <a:pt x="87" y="8"/>
                    <a:pt x="83" y="10"/>
                    <a:pt x="81" y="13"/>
                  </a:cubicBezTo>
                  <a:cubicBezTo>
                    <a:pt x="79" y="14"/>
                    <a:pt x="77" y="15"/>
                    <a:pt x="75" y="13"/>
                  </a:cubicBezTo>
                  <a:cubicBezTo>
                    <a:pt x="73" y="12"/>
                    <a:pt x="73" y="9"/>
                    <a:pt x="75" y="8"/>
                  </a:cubicBezTo>
                  <a:cubicBezTo>
                    <a:pt x="79" y="3"/>
                    <a:pt x="85" y="0"/>
                    <a:pt x="91" y="0"/>
                  </a:cubicBezTo>
                  <a:cubicBezTo>
                    <a:pt x="104" y="0"/>
                    <a:pt x="114" y="10"/>
                    <a:pt x="114" y="22"/>
                  </a:cubicBezTo>
                  <a:cubicBezTo>
                    <a:pt x="114" y="35"/>
                    <a:pt x="104" y="45"/>
                    <a:pt x="91" y="45"/>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9" name="Freeform 8"/>
            <p:cNvSpPr>
              <a:spLocks/>
            </p:cNvSpPr>
            <p:nvPr/>
          </p:nvSpPr>
          <p:spPr bwMode="auto">
            <a:xfrm>
              <a:off x="9168749" y="2516960"/>
              <a:ext cx="308875" cy="185326"/>
            </a:xfrm>
            <a:custGeom>
              <a:avLst/>
              <a:gdLst>
                <a:gd name="T0" fmla="*/ 48 w 52"/>
                <a:gd name="T1" fmla="*/ 31 h 31"/>
                <a:gd name="T2" fmla="*/ 48 w 52"/>
                <a:gd name="T3" fmla="*/ 31 h 31"/>
                <a:gd name="T4" fmla="*/ 44 w 52"/>
                <a:gd name="T5" fmla="*/ 27 h 31"/>
                <a:gd name="T6" fmla="*/ 44 w 52"/>
                <a:gd name="T7" fmla="*/ 26 h 31"/>
                <a:gd name="T8" fmla="*/ 26 w 52"/>
                <a:gd name="T9" fmla="*/ 8 h 31"/>
                <a:gd name="T10" fmla="*/ 8 w 52"/>
                <a:gd name="T11" fmla="*/ 23 h 31"/>
                <a:gd name="T12" fmla="*/ 3 w 52"/>
                <a:gd name="T13" fmla="*/ 26 h 31"/>
                <a:gd name="T14" fmla="*/ 0 w 52"/>
                <a:gd name="T15" fmla="*/ 21 h 31"/>
                <a:gd name="T16" fmla="*/ 26 w 52"/>
                <a:gd name="T17" fmla="*/ 0 h 31"/>
                <a:gd name="T18" fmla="*/ 52 w 52"/>
                <a:gd name="T19" fmla="*/ 26 h 31"/>
                <a:gd name="T20" fmla="*/ 52 w 52"/>
                <a:gd name="T21" fmla="*/ 27 h 31"/>
                <a:gd name="T22" fmla="*/ 48 w 52"/>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1">
                  <a:moveTo>
                    <a:pt x="48" y="31"/>
                  </a:moveTo>
                  <a:cubicBezTo>
                    <a:pt x="48" y="31"/>
                    <a:pt x="48" y="31"/>
                    <a:pt x="48" y="31"/>
                  </a:cubicBezTo>
                  <a:cubicBezTo>
                    <a:pt x="45" y="31"/>
                    <a:pt x="44" y="29"/>
                    <a:pt x="44" y="27"/>
                  </a:cubicBezTo>
                  <a:cubicBezTo>
                    <a:pt x="44" y="26"/>
                    <a:pt x="44" y="26"/>
                    <a:pt x="44" y="26"/>
                  </a:cubicBezTo>
                  <a:cubicBezTo>
                    <a:pt x="44" y="16"/>
                    <a:pt x="36" y="8"/>
                    <a:pt x="26" y="8"/>
                  </a:cubicBezTo>
                  <a:cubicBezTo>
                    <a:pt x="17" y="8"/>
                    <a:pt x="10" y="14"/>
                    <a:pt x="8" y="23"/>
                  </a:cubicBezTo>
                  <a:cubicBezTo>
                    <a:pt x="8" y="25"/>
                    <a:pt x="6" y="26"/>
                    <a:pt x="3" y="26"/>
                  </a:cubicBezTo>
                  <a:cubicBezTo>
                    <a:pt x="1" y="25"/>
                    <a:pt x="0" y="23"/>
                    <a:pt x="0" y="21"/>
                  </a:cubicBezTo>
                  <a:cubicBezTo>
                    <a:pt x="3" y="9"/>
                    <a:pt x="13" y="0"/>
                    <a:pt x="26" y="0"/>
                  </a:cubicBezTo>
                  <a:cubicBezTo>
                    <a:pt x="40" y="0"/>
                    <a:pt x="52" y="12"/>
                    <a:pt x="52" y="26"/>
                  </a:cubicBezTo>
                  <a:cubicBezTo>
                    <a:pt x="52" y="27"/>
                    <a:pt x="52" y="27"/>
                    <a:pt x="52" y="27"/>
                  </a:cubicBezTo>
                  <a:cubicBezTo>
                    <a:pt x="52" y="29"/>
                    <a:pt x="50" y="31"/>
                    <a:pt x="48" y="31"/>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0" name="Freeform 9"/>
            <p:cNvSpPr>
              <a:spLocks/>
            </p:cNvSpPr>
            <p:nvPr/>
          </p:nvSpPr>
          <p:spPr bwMode="auto">
            <a:xfrm>
              <a:off x="9033432" y="2552260"/>
              <a:ext cx="205917" cy="179443"/>
            </a:xfrm>
            <a:custGeom>
              <a:avLst/>
              <a:gdLst>
                <a:gd name="T0" fmla="*/ 5 w 35"/>
                <a:gd name="T1" fmla="*/ 30 h 30"/>
                <a:gd name="T2" fmla="*/ 2 w 35"/>
                <a:gd name="T3" fmla="*/ 28 h 30"/>
                <a:gd name="T4" fmla="*/ 0 w 35"/>
                <a:gd name="T5" fmla="*/ 20 h 30"/>
                <a:gd name="T6" fmla="*/ 20 w 35"/>
                <a:gd name="T7" fmla="*/ 0 h 30"/>
                <a:gd name="T8" fmla="*/ 33 w 35"/>
                <a:gd name="T9" fmla="*/ 5 h 30"/>
                <a:gd name="T10" fmla="*/ 33 w 35"/>
                <a:gd name="T11" fmla="*/ 11 h 30"/>
                <a:gd name="T12" fmla="*/ 28 w 35"/>
                <a:gd name="T13" fmla="*/ 11 h 30"/>
                <a:gd name="T14" fmla="*/ 20 w 35"/>
                <a:gd name="T15" fmla="*/ 8 h 30"/>
                <a:gd name="T16" fmla="*/ 8 w 35"/>
                <a:gd name="T17" fmla="*/ 20 h 30"/>
                <a:gd name="T18" fmla="*/ 9 w 35"/>
                <a:gd name="T19" fmla="*/ 25 h 30"/>
                <a:gd name="T20" fmla="*/ 7 w 35"/>
                <a:gd name="T21" fmla="*/ 30 h 30"/>
                <a:gd name="T22" fmla="*/ 5 w 35"/>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0">
                  <a:moveTo>
                    <a:pt x="5" y="30"/>
                  </a:moveTo>
                  <a:cubicBezTo>
                    <a:pt x="4" y="30"/>
                    <a:pt x="2" y="29"/>
                    <a:pt x="2" y="28"/>
                  </a:cubicBezTo>
                  <a:cubicBezTo>
                    <a:pt x="1" y="25"/>
                    <a:pt x="0" y="23"/>
                    <a:pt x="0" y="20"/>
                  </a:cubicBezTo>
                  <a:cubicBezTo>
                    <a:pt x="0" y="9"/>
                    <a:pt x="9" y="0"/>
                    <a:pt x="20" y="0"/>
                  </a:cubicBezTo>
                  <a:cubicBezTo>
                    <a:pt x="25" y="0"/>
                    <a:pt x="29" y="2"/>
                    <a:pt x="33" y="5"/>
                  </a:cubicBezTo>
                  <a:cubicBezTo>
                    <a:pt x="35" y="7"/>
                    <a:pt x="35" y="9"/>
                    <a:pt x="33" y="11"/>
                  </a:cubicBezTo>
                  <a:cubicBezTo>
                    <a:pt x="32" y="13"/>
                    <a:pt x="29" y="13"/>
                    <a:pt x="28" y="11"/>
                  </a:cubicBezTo>
                  <a:cubicBezTo>
                    <a:pt x="26" y="10"/>
                    <a:pt x="24" y="8"/>
                    <a:pt x="20" y="8"/>
                  </a:cubicBezTo>
                  <a:cubicBezTo>
                    <a:pt x="13" y="8"/>
                    <a:pt x="8" y="14"/>
                    <a:pt x="8" y="20"/>
                  </a:cubicBezTo>
                  <a:cubicBezTo>
                    <a:pt x="8" y="22"/>
                    <a:pt x="8" y="23"/>
                    <a:pt x="9" y="25"/>
                  </a:cubicBezTo>
                  <a:cubicBezTo>
                    <a:pt x="10" y="27"/>
                    <a:pt x="9" y="29"/>
                    <a:pt x="7" y="30"/>
                  </a:cubicBezTo>
                  <a:cubicBezTo>
                    <a:pt x="6" y="30"/>
                    <a:pt x="6" y="30"/>
                    <a:pt x="5" y="30"/>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1" name="Freeform 10"/>
            <p:cNvSpPr>
              <a:spLocks/>
            </p:cNvSpPr>
            <p:nvPr/>
          </p:nvSpPr>
          <p:spPr bwMode="auto">
            <a:xfrm>
              <a:off x="7965606" y="3102353"/>
              <a:ext cx="123550" cy="200034"/>
            </a:xfrm>
            <a:custGeom>
              <a:avLst/>
              <a:gdLst>
                <a:gd name="T0" fmla="*/ 4 w 21"/>
                <a:gd name="T1" fmla="*/ 34 h 34"/>
                <a:gd name="T2" fmla="*/ 0 w 21"/>
                <a:gd name="T3" fmla="*/ 30 h 34"/>
                <a:gd name="T4" fmla="*/ 4 w 21"/>
                <a:gd name="T5" fmla="*/ 26 h 34"/>
                <a:gd name="T6" fmla="*/ 13 w 21"/>
                <a:gd name="T7" fmla="*/ 17 h 34"/>
                <a:gd name="T8" fmla="*/ 4 w 21"/>
                <a:gd name="T9" fmla="*/ 8 h 34"/>
                <a:gd name="T10" fmla="*/ 0 w 21"/>
                <a:gd name="T11" fmla="*/ 4 h 34"/>
                <a:gd name="T12" fmla="*/ 4 w 21"/>
                <a:gd name="T13" fmla="*/ 0 h 34"/>
                <a:gd name="T14" fmla="*/ 21 w 21"/>
                <a:gd name="T15" fmla="*/ 17 h 34"/>
                <a:gd name="T16" fmla="*/ 4 w 21"/>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34">
                  <a:moveTo>
                    <a:pt x="4" y="34"/>
                  </a:moveTo>
                  <a:cubicBezTo>
                    <a:pt x="1" y="34"/>
                    <a:pt x="0" y="33"/>
                    <a:pt x="0" y="30"/>
                  </a:cubicBezTo>
                  <a:cubicBezTo>
                    <a:pt x="0" y="28"/>
                    <a:pt x="1" y="26"/>
                    <a:pt x="4" y="26"/>
                  </a:cubicBezTo>
                  <a:cubicBezTo>
                    <a:pt x="9" y="26"/>
                    <a:pt x="13" y="22"/>
                    <a:pt x="13" y="17"/>
                  </a:cubicBezTo>
                  <a:cubicBezTo>
                    <a:pt x="13" y="12"/>
                    <a:pt x="9" y="8"/>
                    <a:pt x="4" y="8"/>
                  </a:cubicBezTo>
                  <a:cubicBezTo>
                    <a:pt x="1" y="8"/>
                    <a:pt x="0" y="6"/>
                    <a:pt x="0" y="4"/>
                  </a:cubicBezTo>
                  <a:cubicBezTo>
                    <a:pt x="0" y="2"/>
                    <a:pt x="1" y="0"/>
                    <a:pt x="4" y="0"/>
                  </a:cubicBezTo>
                  <a:cubicBezTo>
                    <a:pt x="13" y="0"/>
                    <a:pt x="21" y="8"/>
                    <a:pt x="21" y="17"/>
                  </a:cubicBezTo>
                  <a:cubicBezTo>
                    <a:pt x="21" y="27"/>
                    <a:pt x="13" y="34"/>
                    <a:pt x="4" y="34"/>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2" name="Freeform 11"/>
            <p:cNvSpPr>
              <a:spLocks/>
            </p:cNvSpPr>
            <p:nvPr/>
          </p:nvSpPr>
          <p:spPr bwMode="auto">
            <a:xfrm>
              <a:off x="7633198" y="3078820"/>
              <a:ext cx="455958" cy="223567"/>
            </a:xfrm>
            <a:custGeom>
              <a:avLst/>
              <a:gdLst>
                <a:gd name="T0" fmla="*/ 60 w 77"/>
                <a:gd name="T1" fmla="*/ 38 h 38"/>
                <a:gd name="T2" fmla="*/ 19 w 77"/>
                <a:gd name="T3" fmla="*/ 38 h 38"/>
                <a:gd name="T4" fmla="*/ 0 w 77"/>
                <a:gd name="T5" fmla="*/ 19 h 38"/>
                <a:gd name="T6" fmla="*/ 19 w 77"/>
                <a:gd name="T7" fmla="*/ 0 h 38"/>
                <a:gd name="T8" fmla="*/ 31 w 77"/>
                <a:gd name="T9" fmla="*/ 4 h 38"/>
                <a:gd name="T10" fmla="*/ 32 w 77"/>
                <a:gd name="T11" fmla="*/ 10 h 38"/>
                <a:gd name="T12" fmla="*/ 26 w 77"/>
                <a:gd name="T13" fmla="*/ 10 h 38"/>
                <a:gd name="T14" fmla="*/ 19 w 77"/>
                <a:gd name="T15" fmla="*/ 8 h 38"/>
                <a:gd name="T16" fmla="*/ 8 w 77"/>
                <a:gd name="T17" fmla="*/ 19 h 38"/>
                <a:gd name="T18" fmla="*/ 19 w 77"/>
                <a:gd name="T19" fmla="*/ 30 h 38"/>
                <a:gd name="T20" fmla="*/ 60 w 77"/>
                <a:gd name="T21" fmla="*/ 30 h 38"/>
                <a:gd name="T22" fmla="*/ 69 w 77"/>
                <a:gd name="T23" fmla="*/ 21 h 38"/>
                <a:gd name="T24" fmla="*/ 60 w 77"/>
                <a:gd name="T25" fmla="*/ 12 h 38"/>
                <a:gd name="T26" fmla="*/ 54 w 77"/>
                <a:gd name="T27" fmla="*/ 14 h 38"/>
                <a:gd name="T28" fmla="*/ 48 w 77"/>
                <a:gd name="T29" fmla="*/ 13 h 38"/>
                <a:gd name="T30" fmla="*/ 49 w 77"/>
                <a:gd name="T31" fmla="*/ 7 h 38"/>
                <a:gd name="T32" fmla="*/ 60 w 77"/>
                <a:gd name="T33" fmla="*/ 4 h 38"/>
                <a:gd name="T34" fmla="*/ 77 w 77"/>
                <a:gd name="T35" fmla="*/ 21 h 38"/>
                <a:gd name="T36" fmla="*/ 60 w 77"/>
                <a:gd name="T3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38">
                  <a:moveTo>
                    <a:pt x="60" y="38"/>
                  </a:moveTo>
                  <a:cubicBezTo>
                    <a:pt x="19" y="38"/>
                    <a:pt x="19" y="38"/>
                    <a:pt x="19" y="38"/>
                  </a:cubicBezTo>
                  <a:cubicBezTo>
                    <a:pt x="8" y="38"/>
                    <a:pt x="0" y="30"/>
                    <a:pt x="0" y="19"/>
                  </a:cubicBezTo>
                  <a:cubicBezTo>
                    <a:pt x="0" y="9"/>
                    <a:pt x="8" y="0"/>
                    <a:pt x="19" y="0"/>
                  </a:cubicBezTo>
                  <a:cubicBezTo>
                    <a:pt x="23" y="0"/>
                    <a:pt x="28" y="1"/>
                    <a:pt x="31" y="4"/>
                  </a:cubicBezTo>
                  <a:cubicBezTo>
                    <a:pt x="33" y="5"/>
                    <a:pt x="33" y="8"/>
                    <a:pt x="32" y="10"/>
                  </a:cubicBezTo>
                  <a:cubicBezTo>
                    <a:pt x="30" y="11"/>
                    <a:pt x="28" y="12"/>
                    <a:pt x="26" y="10"/>
                  </a:cubicBezTo>
                  <a:cubicBezTo>
                    <a:pt x="24" y="9"/>
                    <a:pt x="22" y="8"/>
                    <a:pt x="19" y="8"/>
                  </a:cubicBezTo>
                  <a:cubicBezTo>
                    <a:pt x="13" y="8"/>
                    <a:pt x="8" y="13"/>
                    <a:pt x="8" y="19"/>
                  </a:cubicBezTo>
                  <a:cubicBezTo>
                    <a:pt x="8" y="25"/>
                    <a:pt x="13" y="30"/>
                    <a:pt x="19" y="30"/>
                  </a:cubicBezTo>
                  <a:cubicBezTo>
                    <a:pt x="60" y="30"/>
                    <a:pt x="60" y="30"/>
                    <a:pt x="60" y="30"/>
                  </a:cubicBezTo>
                  <a:cubicBezTo>
                    <a:pt x="65" y="30"/>
                    <a:pt x="69" y="26"/>
                    <a:pt x="69" y="21"/>
                  </a:cubicBezTo>
                  <a:cubicBezTo>
                    <a:pt x="69" y="16"/>
                    <a:pt x="65" y="12"/>
                    <a:pt x="60" y="12"/>
                  </a:cubicBezTo>
                  <a:cubicBezTo>
                    <a:pt x="57" y="12"/>
                    <a:pt x="56" y="13"/>
                    <a:pt x="54" y="14"/>
                  </a:cubicBezTo>
                  <a:cubicBezTo>
                    <a:pt x="52" y="15"/>
                    <a:pt x="50" y="15"/>
                    <a:pt x="48" y="13"/>
                  </a:cubicBezTo>
                  <a:cubicBezTo>
                    <a:pt x="47" y="11"/>
                    <a:pt x="47" y="9"/>
                    <a:pt x="49" y="7"/>
                  </a:cubicBezTo>
                  <a:cubicBezTo>
                    <a:pt x="52" y="5"/>
                    <a:pt x="56" y="4"/>
                    <a:pt x="60" y="4"/>
                  </a:cubicBezTo>
                  <a:cubicBezTo>
                    <a:pt x="69" y="4"/>
                    <a:pt x="77" y="12"/>
                    <a:pt x="77" y="21"/>
                  </a:cubicBezTo>
                  <a:cubicBezTo>
                    <a:pt x="77" y="31"/>
                    <a:pt x="69" y="38"/>
                    <a:pt x="60" y="38"/>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3" name="Freeform 12"/>
            <p:cNvSpPr>
              <a:spLocks/>
            </p:cNvSpPr>
            <p:nvPr/>
          </p:nvSpPr>
          <p:spPr bwMode="auto">
            <a:xfrm>
              <a:off x="7703798" y="2990570"/>
              <a:ext cx="285341" cy="158850"/>
            </a:xfrm>
            <a:custGeom>
              <a:avLst/>
              <a:gdLst>
                <a:gd name="T0" fmla="*/ 44 w 48"/>
                <a:gd name="T1" fmla="*/ 27 h 27"/>
                <a:gd name="T2" fmla="*/ 40 w 48"/>
                <a:gd name="T3" fmla="*/ 23 h 27"/>
                <a:gd name="T4" fmla="*/ 24 w 48"/>
                <a:gd name="T5" fmla="*/ 8 h 27"/>
                <a:gd name="T6" fmla="*/ 9 w 48"/>
                <a:gd name="T7" fmla="*/ 20 h 27"/>
                <a:gd name="T8" fmla="*/ 4 w 48"/>
                <a:gd name="T9" fmla="*/ 23 h 27"/>
                <a:gd name="T10" fmla="*/ 1 w 48"/>
                <a:gd name="T11" fmla="*/ 18 h 27"/>
                <a:gd name="T12" fmla="*/ 24 w 48"/>
                <a:gd name="T13" fmla="*/ 0 h 27"/>
                <a:gd name="T14" fmla="*/ 48 w 48"/>
                <a:gd name="T15" fmla="*/ 23 h 27"/>
                <a:gd name="T16" fmla="*/ 44 w 48"/>
                <a:gd name="T17" fmla="*/ 27 h 27"/>
                <a:gd name="T18" fmla="*/ 44 w 4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7">
                  <a:moveTo>
                    <a:pt x="44" y="27"/>
                  </a:moveTo>
                  <a:cubicBezTo>
                    <a:pt x="42" y="27"/>
                    <a:pt x="40" y="26"/>
                    <a:pt x="40" y="23"/>
                  </a:cubicBezTo>
                  <a:cubicBezTo>
                    <a:pt x="40" y="15"/>
                    <a:pt x="33" y="8"/>
                    <a:pt x="24" y="8"/>
                  </a:cubicBezTo>
                  <a:cubicBezTo>
                    <a:pt x="17" y="8"/>
                    <a:pt x="10" y="13"/>
                    <a:pt x="9" y="20"/>
                  </a:cubicBezTo>
                  <a:cubicBezTo>
                    <a:pt x="8" y="22"/>
                    <a:pt x="6" y="23"/>
                    <a:pt x="4" y="23"/>
                  </a:cubicBezTo>
                  <a:cubicBezTo>
                    <a:pt x="2" y="22"/>
                    <a:pt x="0" y="20"/>
                    <a:pt x="1" y="18"/>
                  </a:cubicBezTo>
                  <a:cubicBezTo>
                    <a:pt x="4" y="7"/>
                    <a:pt x="13" y="0"/>
                    <a:pt x="24" y="0"/>
                  </a:cubicBezTo>
                  <a:cubicBezTo>
                    <a:pt x="37" y="0"/>
                    <a:pt x="48" y="10"/>
                    <a:pt x="48" y="23"/>
                  </a:cubicBezTo>
                  <a:cubicBezTo>
                    <a:pt x="48" y="26"/>
                    <a:pt x="46" y="27"/>
                    <a:pt x="44" y="27"/>
                  </a:cubicBezTo>
                  <a:cubicBezTo>
                    <a:pt x="44" y="27"/>
                    <a:pt x="44" y="27"/>
                    <a:pt x="44" y="27"/>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4" name="Freeform 13"/>
            <p:cNvSpPr>
              <a:spLocks/>
            </p:cNvSpPr>
            <p:nvPr/>
          </p:nvSpPr>
          <p:spPr bwMode="auto">
            <a:xfrm>
              <a:off x="9139333" y="3881897"/>
              <a:ext cx="114724" cy="176500"/>
            </a:xfrm>
            <a:custGeom>
              <a:avLst/>
              <a:gdLst>
                <a:gd name="T0" fmla="*/ 15 w 19"/>
                <a:gd name="T1" fmla="*/ 30 h 30"/>
                <a:gd name="T2" fmla="*/ 0 w 19"/>
                <a:gd name="T3" fmla="*/ 15 h 30"/>
                <a:gd name="T4" fmla="*/ 15 w 19"/>
                <a:gd name="T5" fmla="*/ 0 h 30"/>
                <a:gd name="T6" fmla="*/ 19 w 19"/>
                <a:gd name="T7" fmla="*/ 4 h 30"/>
                <a:gd name="T8" fmla="*/ 15 w 19"/>
                <a:gd name="T9" fmla="*/ 8 h 30"/>
                <a:gd name="T10" fmla="*/ 8 w 19"/>
                <a:gd name="T11" fmla="*/ 15 h 30"/>
                <a:gd name="T12" fmla="*/ 15 w 19"/>
                <a:gd name="T13" fmla="*/ 22 h 30"/>
                <a:gd name="T14" fmla="*/ 19 w 19"/>
                <a:gd name="T15" fmla="*/ 26 h 30"/>
                <a:gd name="T16" fmla="*/ 15 w 1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5" y="30"/>
                  </a:moveTo>
                  <a:cubicBezTo>
                    <a:pt x="7" y="30"/>
                    <a:pt x="0" y="23"/>
                    <a:pt x="0" y="15"/>
                  </a:cubicBezTo>
                  <a:cubicBezTo>
                    <a:pt x="0" y="7"/>
                    <a:pt x="7" y="0"/>
                    <a:pt x="15" y="0"/>
                  </a:cubicBezTo>
                  <a:cubicBezTo>
                    <a:pt x="17" y="0"/>
                    <a:pt x="19" y="2"/>
                    <a:pt x="19" y="4"/>
                  </a:cubicBezTo>
                  <a:cubicBezTo>
                    <a:pt x="19" y="6"/>
                    <a:pt x="17" y="8"/>
                    <a:pt x="15" y="8"/>
                  </a:cubicBezTo>
                  <a:cubicBezTo>
                    <a:pt x="11" y="8"/>
                    <a:pt x="8" y="11"/>
                    <a:pt x="8" y="15"/>
                  </a:cubicBezTo>
                  <a:cubicBezTo>
                    <a:pt x="8" y="19"/>
                    <a:pt x="11" y="22"/>
                    <a:pt x="15" y="22"/>
                  </a:cubicBezTo>
                  <a:cubicBezTo>
                    <a:pt x="17" y="22"/>
                    <a:pt x="19" y="23"/>
                    <a:pt x="19" y="26"/>
                  </a:cubicBezTo>
                  <a:cubicBezTo>
                    <a:pt x="19" y="28"/>
                    <a:pt x="17" y="30"/>
                    <a:pt x="15" y="30"/>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5" name="Freeform 14"/>
            <p:cNvSpPr>
              <a:spLocks/>
            </p:cNvSpPr>
            <p:nvPr/>
          </p:nvSpPr>
          <p:spPr bwMode="auto">
            <a:xfrm>
              <a:off x="9139333" y="3864247"/>
              <a:ext cx="379475" cy="194150"/>
            </a:xfrm>
            <a:custGeom>
              <a:avLst/>
              <a:gdLst>
                <a:gd name="T0" fmla="*/ 48 w 64"/>
                <a:gd name="T1" fmla="*/ 33 h 33"/>
                <a:gd name="T2" fmla="*/ 15 w 64"/>
                <a:gd name="T3" fmla="*/ 33 h 33"/>
                <a:gd name="T4" fmla="*/ 0 w 64"/>
                <a:gd name="T5" fmla="*/ 18 h 33"/>
                <a:gd name="T6" fmla="*/ 15 w 64"/>
                <a:gd name="T7" fmla="*/ 3 h 33"/>
                <a:gd name="T8" fmla="*/ 24 w 64"/>
                <a:gd name="T9" fmla="*/ 6 h 33"/>
                <a:gd name="T10" fmla="*/ 25 w 64"/>
                <a:gd name="T11" fmla="*/ 12 h 33"/>
                <a:gd name="T12" fmla="*/ 19 w 64"/>
                <a:gd name="T13" fmla="*/ 12 h 33"/>
                <a:gd name="T14" fmla="*/ 15 w 64"/>
                <a:gd name="T15" fmla="*/ 11 h 33"/>
                <a:gd name="T16" fmla="*/ 8 w 64"/>
                <a:gd name="T17" fmla="*/ 18 h 33"/>
                <a:gd name="T18" fmla="*/ 15 w 64"/>
                <a:gd name="T19" fmla="*/ 25 h 33"/>
                <a:gd name="T20" fmla="*/ 48 w 64"/>
                <a:gd name="T21" fmla="*/ 25 h 33"/>
                <a:gd name="T22" fmla="*/ 56 w 64"/>
                <a:gd name="T23" fmla="*/ 16 h 33"/>
                <a:gd name="T24" fmla="*/ 48 w 64"/>
                <a:gd name="T25" fmla="*/ 8 h 33"/>
                <a:gd name="T26" fmla="*/ 42 w 64"/>
                <a:gd name="T27" fmla="*/ 10 h 33"/>
                <a:gd name="T28" fmla="*/ 37 w 64"/>
                <a:gd name="T29" fmla="*/ 9 h 33"/>
                <a:gd name="T30" fmla="*/ 37 w 64"/>
                <a:gd name="T31" fmla="*/ 3 h 33"/>
                <a:gd name="T32" fmla="*/ 48 w 64"/>
                <a:gd name="T33" fmla="*/ 0 h 33"/>
                <a:gd name="T34" fmla="*/ 64 w 64"/>
                <a:gd name="T35" fmla="*/ 16 h 33"/>
                <a:gd name="T36" fmla="*/ 48 w 64"/>
                <a:gd name="T3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3">
                  <a:moveTo>
                    <a:pt x="48" y="33"/>
                  </a:moveTo>
                  <a:cubicBezTo>
                    <a:pt x="15" y="33"/>
                    <a:pt x="15" y="33"/>
                    <a:pt x="15" y="33"/>
                  </a:cubicBezTo>
                  <a:cubicBezTo>
                    <a:pt x="7" y="33"/>
                    <a:pt x="0" y="26"/>
                    <a:pt x="0" y="18"/>
                  </a:cubicBezTo>
                  <a:cubicBezTo>
                    <a:pt x="0" y="10"/>
                    <a:pt x="7" y="3"/>
                    <a:pt x="15" y="3"/>
                  </a:cubicBezTo>
                  <a:cubicBezTo>
                    <a:pt x="18" y="3"/>
                    <a:pt x="21" y="4"/>
                    <a:pt x="24" y="6"/>
                  </a:cubicBezTo>
                  <a:cubicBezTo>
                    <a:pt x="26" y="7"/>
                    <a:pt x="26" y="10"/>
                    <a:pt x="25" y="12"/>
                  </a:cubicBezTo>
                  <a:cubicBezTo>
                    <a:pt x="23" y="13"/>
                    <a:pt x="21" y="14"/>
                    <a:pt x="19" y="12"/>
                  </a:cubicBezTo>
                  <a:cubicBezTo>
                    <a:pt x="18" y="12"/>
                    <a:pt x="16" y="11"/>
                    <a:pt x="15" y="11"/>
                  </a:cubicBezTo>
                  <a:cubicBezTo>
                    <a:pt x="11" y="11"/>
                    <a:pt x="8" y="14"/>
                    <a:pt x="8" y="18"/>
                  </a:cubicBezTo>
                  <a:cubicBezTo>
                    <a:pt x="8" y="22"/>
                    <a:pt x="11" y="25"/>
                    <a:pt x="15" y="25"/>
                  </a:cubicBezTo>
                  <a:cubicBezTo>
                    <a:pt x="48" y="25"/>
                    <a:pt x="48" y="25"/>
                    <a:pt x="48" y="25"/>
                  </a:cubicBezTo>
                  <a:cubicBezTo>
                    <a:pt x="52" y="25"/>
                    <a:pt x="56" y="21"/>
                    <a:pt x="56" y="16"/>
                  </a:cubicBezTo>
                  <a:cubicBezTo>
                    <a:pt x="56" y="12"/>
                    <a:pt x="52" y="8"/>
                    <a:pt x="48" y="8"/>
                  </a:cubicBezTo>
                  <a:cubicBezTo>
                    <a:pt x="46" y="8"/>
                    <a:pt x="44" y="8"/>
                    <a:pt x="42" y="10"/>
                  </a:cubicBezTo>
                  <a:cubicBezTo>
                    <a:pt x="41" y="11"/>
                    <a:pt x="38" y="11"/>
                    <a:pt x="37" y="9"/>
                  </a:cubicBezTo>
                  <a:cubicBezTo>
                    <a:pt x="35" y="7"/>
                    <a:pt x="36" y="5"/>
                    <a:pt x="37" y="3"/>
                  </a:cubicBezTo>
                  <a:cubicBezTo>
                    <a:pt x="40" y="1"/>
                    <a:pt x="44" y="0"/>
                    <a:pt x="48" y="0"/>
                  </a:cubicBezTo>
                  <a:cubicBezTo>
                    <a:pt x="57" y="0"/>
                    <a:pt x="64" y="7"/>
                    <a:pt x="64" y="16"/>
                  </a:cubicBezTo>
                  <a:cubicBezTo>
                    <a:pt x="64" y="25"/>
                    <a:pt x="57" y="33"/>
                    <a:pt x="48" y="33"/>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6" name="Freeform 15"/>
            <p:cNvSpPr>
              <a:spLocks/>
            </p:cNvSpPr>
            <p:nvPr/>
          </p:nvSpPr>
          <p:spPr bwMode="auto">
            <a:xfrm>
              <a:off x="9221700" y="3793647"/>
              <a:ext cx="238275" cy="135317"/>
            </a:xfrm>
            <a:custGeom>
              <a:avLst/>
              <a:gdLst>
                <a:gd name="T0" fmla="*/ 4 w 40"/>
                <a:gd name="T1" fmla="*/ 23 h 23"/>
                <a:gd name="T2" fmla="*/ 4 w 40"/>
                <a:gd name="T3" fmla="*/ 23 h 23"/>
                <a:gd name="T4" fmla="*/ 0 w 40"/>
                <a:gd name="T5" fmla="*/ 19 h 23"/>
                <a:gd name="T6" fmla="*/ 20 w 40"/>
                <a:gd name="T7" fmla="*/ 0 h 23"/>
                <a:gd name="T8" fmla="*/ 39 w 40"/>
                <a:gd name="T9" fmla="*/ 15 h 23"/>
                <a:gd name="T10" fmla="*/ 36 w 40"/>
                <a:gd name="T11" fmla="*/ 20 h 23"/>
                <a:gd name="T12" fmla="*/ 32 w 40"/>
                <a:gd name="T13" fmla="*/ 17 h 23"/>
                <a:gd name="T14" fmla="*/ 20 w 40"/>
                <a:gd name="T15" fmla="*/ 8 h 23"/>
                <a:gd name="T16" fmla="*/ 8 w 40"/>
                <a:gd name="T17" fmla="*/ 20 h 23"/>
                <a:gd name="T18" fmla="*/ 4 w 40"/>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3">
                  <a:moveTo>
                    <a:pt x="4" y="23"/>
                  </a:moveTo>
                  <a:cubicBezTo>
                    <a:pt x="4" y="23"/>
                    <a:pt x="4" y="23"/>
                    <a:pt x="4" y="23"/>
                  </a:cubicBezTo>
                  <a:cubicBezTo>
                    <a:pt x="1" y="23"/>
                    <a:pt x="0" y="22"/>
                    <a:pt x="0" y="19"/>
                  </a:cubicBezTo>
                  <a:cubicBezTo>
                    <a:pt x="0" y="9"/>
                    <a:pt x="9" y="0"/>
                    <a:pt x="20" y="0"/>
                  </a:cubicBezTo>
                  <a:cubicBezTo>
                    <a:pt x="29" y="0"/>
                    <a:pt x="37" y="6"/>
                    <a:pt x="39" y="15"/>
                  </a:cubicBezTo>
                  <a:cubicBezTo>
                    <a:pt x="40" y="17"/>
                    <a:pt x="39" y="19"/>
                    <a:pt x="36" y="20"/>
                  </a:cubicBezTo>
                  <a:cubicBezTo>
                    <a:pt x="34" y="20"/>
                    <a:pt x="32" y="19"/>
                    <a:pt x="32" y="17"/>
                  </a:cubicBezTo>
                  <a:cubicBezTo>
                    <a:pt x="30" y="11"/>
                    <a:pt x="25" y="8"/>
                    <a:pt x="20" y="8"/>
                  </a:cubicBezTo>
                  <a:cubicBezTo>
                    <a:pt x="13" y="8"/>
                    <a:pt x="8" y="13"/>
                    <a:pt x="8" y="20"/>
                  </a:cubicBezTo>
                  <a:cubicBezTo>
                    <a:pt x="8" y="22"/>
                    <a:pt x="6" y="23"/>
                    <a:pt x="4" y="23"/>
                  </a:cubicBez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17" name="Freeform 16"/>
            <p:cNvSpPr>
              <a:spLocks noEditPoints="1"/>
            </p:cNvSpPr>
            <p:nvPr/>
          </p:nvSpPr>
          <p:spPr bwMode="auto">
            <a:xfrm>
              <a:off x="5818189" y="1958042"/>
              <a:ext cx="5656828" cy="3021100"/>
            </a:xfrm>
            <a:custGeom>
              <a:avLst/>
              <a:gdLst>
                <a:gd name="T0" fmla="*/ 531 w 957"/>
                <a:gd name="T1" fmla="*/ 375 h 512"/>
                <a:gd name="T2" fmla="*/ 499 w 957"/>
                <a:gd name="T3" fmla="*/ 292 h 512"/>
                <a:gd name="T4" fmla="*/ 477 w 957"/>
                <a:gd name="T5" fmla="*/ 84 h 512"/>
                <a:gd name="T6" fmla="*/ 467 w 957"/>
                <a:gd name="T7" fmla="*/ 53 h 512"/>
                <a:gd name="T8" fmla="*/ 455 w 957"/>
                <a:gd name="T9" fmla="*/ 53 h 512"/>
                <a:gd name="T10" fmla="*/ 450 w 957"/>
                <a:gd name="T11" fmla="*/ 86 h 512"/>
                <a:gd name="T12" fmla="*/ 431 w 957"/>
                <a:gd name="T13" fmla="*/ 296 h 512"/>
                <a:gd name="T14" fmla="*/ 396 w 957"/>
                <a:gd name="T15" fmla="*/ 399 h 512"/>
                <a:gd name="T16" fmla="*/ 4 w 957"/>
                <a:gd name="T17" fmla="*/ 512 h 512"/>
                <a:gd name="T18" fmla="*/ 583 w 957"/>
                <a:gd name="T19" fmla="*/ 512 h 512"/>
                <a:gd name="T20" fmla="*/ 377 w 957"/>
                <a:gd name="T21" fmla="*/ 456 h 512"/>
                <a:gd name="T22" fmla="*/ 392 w 957"/>
                <a:gd name="T23" fmla="*/ 429 h 512"/>
                <a:gd name="T24" fmla="*/ 510 w 957"/>
                <a:gd name="T25" fmla="*/ 429 h 512"/>
                <a:gd name="T26" fmla="*/ 506 w 957"/>
                <a:gd name="T27" fmla="*/ 421 h 512"/>
                <a:gd name="T28" fmla="*/ 523 w 957"/>
                <a:gd name="T29" fmla="*/ 395 h 512"/>
                <a:gd name="T30" fmla="*/ 404 w 957"/>
                <a:gd name="T31" fmla="*/ 395 h 512"/>
                <a:gd name="T32" fmla="*/ 420 w 957"/>
                <a:gd name="T33" fmla="*/ 421 h 512"/>
                <a:gd name="T34" fmla="*/ 432 w 957"/>
                <a:gd name="T35" fmla="*/ 429 h 512"/>
                <a:gd name="T36" fmla="*/ 489 w 957"/>
                <a:gd name="T37" fmla="*/ 403 h 512"/>
                <a:gd name="T38" fmla="*/ 495 w 957"/>
                <a:gd name="T39" fmla="*/ 429 h 512"/>
                <a:gd name="T40" fmla="*/ 532 w 957"/>
                <a:gd name="T41" fmla="*/ 475 h 512"/>
                <a:gd name="T42" fmla="*/ 419 w 957"/>
                <a:gd name="T43" fmla="*/ 370 h 512"/>
                <a:gd name="T44" fmla="*/ 424 w 957"/>
                <a:gd name="T45" fmla="*/ 350 h 512"/>
                <a:gd name="T46" fmla="*/ 430 w 957"/>
                <a:gd name="T47" fmla="*/ 330 h 512"/>
                <a:gd name="T48" fmla="*/ 446 w 957"/>
                <a:gd name="T49" fmla="*/ 370 h 512"/>
                <a:gd name="T50" fmla="*/ 489 w 957"/>
                <a:gd name="T51" fmla="*/ 370 h 512"/>
                <a:gd name="T52" fmla="*/ 502 w 957"/>
                <a:gd name="T53" fmla="*/ 350 h 512"/>
                <a:gd name="T54" fmla="*/ 493 w 957"/>
                <a:gd name="T55" fmla="*/ 318 h 512"/>
                <a:gd name="T56" fmla="*/ 435 w 957"/>
                <a:gd name="T57" fmla="*/ 288 h 512"/>
                <a:gd name="T58" fmla="*/ 490 w 957"/>
                <a:gd name="T59" fmla="*/ 288 h 512"/>
                <a:gd name="T60" fmla="*/ 484 w 957"/>
                <a:gd name="T61" fmla="*/ 276 h 512"/>
                <a:gd name="T62" fmla="*/ 453 w 957"/>
                <a:gd name="T63" fmla="*/ 208 h 512"/>
                <a:gd name="T64" fmla="*/ 448 w 957"/>
                <a:gd name="T65" fmla="*/ 216 h 512"/>
                <a:gd name="T66" fmla="*/ 453 w 957"/>
                <a:gd name="T67" fmla="*/ 233 h 512"/>
                <a:gd name="T68" fmla="*/ 452 w 957"/>
                <a:gd name="T69" fmla="*/ 250 h 512"/>
                <a:gd name="T70" fmla="*/ 473 w 957"/>
                <a:gd name="T71" fmla="*/ 200 h 512"/>
                <a:gd name="T72" fmla="*/ 475 w 957"/>
                <a:gd name="T73" fmla="*/ 250 h 512"/>
                <a:gd name="T74" fmla="*/ 475 w 957"/>
                <a:gd name="T75" fmla="*/ 242 h 512"/>
                <a:gd name="T76" fmla="*/ 474 w 957"/>
                <a:gd name="T77" fmla="*/ 225 h 512"/>
                <a:gd name="T78" fmla="*/ 473 w 957"/>
                <a:gd name="T79" fmla="*/ 192 h 512"/>
                <a:gd name="T80" fmla="*/ 469 w 957"/>
                <a:gd name="T81" fmla="*/ 80 h 512"/>
                <a:gd name="T82" fmla="*/ 469 w 957"/>
                <a:gd name="T83" fmla="*/ 72 h 512"/>
                <a:gd name="T84" fmla="*/ 457 w 957"/>
                <a:gd name="T85" fmla="*/ 99 h 512"/>
                <a:gd name="T86" fmla="*/ 454 w 957"/>
                <a:gd name="T87" fmla="*/ 183 h 512"/>
                <a:gd name="T88" fmla="*/ 444 w 957"/>
                <a:gd name="T89" fmla="*/ 266 h 512"/>
                <a:gd name="T90" fmla="*/ 466 w 957"/>
                <a:gd name="T91" fmla="*/ 212 h 512"/>
                <a:gd name="T92" fmla="*/ 467 w 957"/>
                <a:gd name="T93" fmla="*/ 230 h 512"/>
                <a:gd name="T94" fmla="*/ 467 w 957"/>
                <a:gd name="T95" fmla="*/ 61 h 512"/>
                <a:gd name="T96" fmla="*/ 491 w 957"/>
                <a:gd name="T97" fmla="*/ 310 h 512"/>
                <a:gd name="T98" fmla="*/ 523 w 957"/>
                <a:gd name="T99" fmla="*/ 383 h 512"/>
                <a:gd name="T100" fmla="*/ 391 w 957"/>
                <a:gd name="T101" fmla="*/ 483 h 512"/>
                <a:gd name="T102" fmla="*/ 409 w 957"/>
                <a:gd name="T103" fmla="*/ 464 h 512"/>
                <a:gd name="T104" fmla="*/ 537 w 957"/>
                <a:gd name="T105" fmla="*/ 504 h 512"/>
                <a:gd name="T106" fmla="*/ 577 w 957"/>
                <a:gd name="T107" fmla="*/ 50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7" h="512">
                  <a:moveTo>
                    <a:pt x="953" y="504"/>
                  </a:moveTo>
                  <a:cubicBezTo>
                    <a:pt x="586" y="504"/>
                    <a:pt x="586" y="504"/>
                    <a:pt x="586" y="504"/>
                  </a:cubicBezTo>
                  <a:cubicBezTo>
                    <a:pt x="528" y="402"/>
                    <a:pt x="528" y="402"/>
                    <a:pt x="528" y="402"/>
                  </a:cubicBezTo>
                  <a:cubicBezTo>
                    <a:pt x="530" y="402"/>
                    <a:pt x="531" y="400"/>
                    <a:pt x="531" y="399"/>
                  </a:cubicBezTo>
                  <a:cubicBezTo>
                    <a:pt x="531" y="375"/>
                    <a:pt x="531" y="375"/>
                    <a:pt x="531" y="375"/>
                  </a:cubicBezTo>
                  <a:cubicBezTo>
                    <a:pt x="531" y="373"/>
                    <a:pt x="529" y="371"/>
                    <a:pt x="527" y="371"/>
                  </a:cubicBezTo>
                  <a:cubicBezTo>
                    <a:pt x="517" y="371"/>
                    <a:pt x="517" y="371"/>
                    <a:pt x="517" y="371"/>
                  </a:cubicBezTo>
                  <a:cubicBezTo>
                    <a:pt x="495" y="296"/>
                    <a:pt x="495" y="296"/>
                    <a:pt x="495" y="296"/>
                  </a:cubicBezTo>
                  <a:cubicBezTo>
                    <a:pt x="495" y="296"/>
                    <a:pt x="495" y="296"/>
                    <a:pt x="495" y="296"/>
                  </a:cubicBezTo>
                  <a:cubicBezTo>
                    <a:pt x="498" y="296"/>
                    <a:pt x="499" y="294"/>
                    <a:pt x="499" y="292"/>
                  </a:cubicBezTo>
                  <a:cubicBezTo>
                    <a:pt x="499" y="280"/>
                    <a:pt x="499" y="280"/>
                    <a:pt x="499" y="280"/>
                  </a:cubicBezTo>
                  <a:cubicBezTo>
                    <a:pt x="499" y="278"/>
                    <a:pt x="498" y="276"/>
                    <a:pt x="495" y="276"/>
                  </a:cubicBezTo>
                  <a:cubicBezTo>
                    <a:pt x="492" y="276"/>
                    <a:pt x="492" y="276"/>
                    <a:pt x="492" y="276"/>
                  </a:cubicBezTo>
                  <a:cubicBezTo>
                    <a:pt x="477" y="86"/>
                    <a:pt x="477" y="86"/>
                    <a:pt x="477" y="86"/>
                  </a:cubicBezTo>
                  <a:cubicBezTo>
                    <a:pt x="477" y="85"/>
                    <a:pt x="477" y="85"/>
                    <a:pt x="477" y="84"/>
                  </a:cubicBezTo>
                  <a:cubicBezTo>
                    <a:pt x="477" y="68"/>
                    <a:pt x="477" y="68"/>
                    <a:pt x="477" y="68"/>
                  </a:cubicBezTo>
                  <a:cubicBezTo>
                    <a:pt x="477" y="67"/>
                    <a:pt x="477" y="66"/>
                    <a:pt x="475" y="65"/>
                  </a:cubicBezTo>
                  <a:cubicBezTo>
                    <a:pt x="475" y="57"/>
                    <a:pt x="475" y="57"/>
                    <a:pt x="475" y="57"/>
                  </a:cubicBezTo>
                  <a:cubicBezTo>
                    <a:pt x="475" y="55"/>
                    <a:pt x="474" y="53"/>
                    <a:pt x="471" y="53"/>
                  </a:cubicBezTo>
                  <a:cubicBezTo>
                    <a:pt x="467" y="53"/>
                    <a:pt x="467" y="53"/>
                    <a:pt x="467" y="53"/>
                  </a:cubicBezTo>
                  <a:cubicBezTo>
                    <a:pt x="467" y="4"/>
                    <a:pt x="467" y="4"/>
                    <a:pt x="467" y="4"/>
                  </a:cubicBezTo>
                  <a:cubicBezTo>
                    <a:pt x="467" y="2"/>
                    <a:pt x="465" y="0"/>
                    <a:pt x="463" y="0"/>
                  </a:cubicBezTo>
                  <a:cubicBezTo>
                    <a:pt x="461" y="0"/>
                    <a:pt x="459" y="2"/>
                    <a:pt x="459" y="4"/>
                  </a:cubicBezTo>
                  <a:cubicBezTo>
                    <a:pt x="459" y="53"/>
                    <a:pt x="459" y="53"/>
                    <a:pt x="459" y="53"/>
                  </a:cubicBezTo>
                  <a:cubicBezTo>
                    <a:pt x="455" y="53"/>
                    <a:pt x="455" y="53"/>
                    <a:pt x="455" y="53"/>
                  </a:cubicBezTo>
                  <a:cubicBezTo>
                    <a:pt x="453" y="53"/>
                    <a:pt x="451" y="55"/>
                    <a:pt x="451" y="57"/>
                  </a:cubicBezTo>
                  <a:cubicBezTo>
                    <a:pt x="451" y="65"/>
                    <a:pt x="451" y="65"/>
                    <a:pt x="451" y="65"/>
                  </a:cubicBezTo>
                  <a:cubicBezTo>
                    <a:pt x="450" y="66"/>
                    <a:pt x="449" y="67"/>
                    <a:pt x="449" y="68"/>
                  </a:cubicBezTo>
                  <a:cubicBezTo>
                    <a:pt x="449" y="84"/>
                    <a:pt x="449" y="84"/>
                    <a:pt x="449" y="84"/>
                  </a:cubicBezTo>
                  <a:cubicBezTo>
                    <a:pt x="449" y="85"/>
                    <a:pt x="450" y="86"/>
                    <a:pt x="450" y="86"/>
                  </a:cubicBezTo>
                  <a:cubicBezTo>
                    <a:pt x="435" y="276"/>
                    <a:pt x="435" y="276"/>
                    <a:pt x="435" y="276"/>
                  </a:cubicBezTo>
                  <a:cubicBezTo>
                    <a:pt x="431" y="276"/>
                    <a:pt x="431" y="276"/>
                    <a:pt x="431" y="276"/>
                  </a:cubicBezTo>
                  <a:cubicBezTo>
                    <a:pt x="429" y="276"/>
                    <a:pt x="427" y="278"/>
                    <a:pt x="427" y="280"/>
                  </a:cubicBezTo>
                  <a:cubicBezTo>
                    <a:pt x="427" y="292"/>
                    <a:pt x="427" y="292"/>
                    <a:pt x="427" y="292"/>
                  </a:cubicBezTo>
                  <a:cubicBezTo>
                    <a:pt x="427" y="294"/>
                    <a:pt x="429" y="296"/>
                    <a:pt x="431" y="296"/>
                  </a:cubicBezTo>
                  <a:cubicBezTo>
                    <a:pt x="432" y="296"/>
                    <a:pt x="432" y="296"/>
                    <a:pt x="432" y="296"/>
                  </a:cubicBezTo>
                  <a:cubicBezTo>
                    <a:pt x="410" y="371"/>
                    <a:pt x="410" y="371"/>
                    <a:pt x="410" y="371"/>
                  </a:cubicBezTo>
                  <a:cubicBezTo>
                    <a:pt x="400" y="371"/>
                    <a:pt x="400" y="371"/>
                    <a:pt x="400" y="371"/>
                  </a:cubicBezTo>
                  <a:cubicBezTo>
                    <a:pt x="398" y="371"/>
                    <a:pt x="396" y="373"/>
                    <a:pt x="396" y="375"/>
                  </a:cubicBezTo>
                  <a:cubicBezTo>
                    <a:pt x="396" y="399"/>
                    <a:pt x="396" y="399"/>
                    <a:pt x="396" y="399"/>
                  </a:cubicBezTo>
                  <a:cubicBezTo>
                    <a:pt x="396" y="400"/>
                    <a:pt x="397" y="402"/>
                    <a:pt x="398" y="402"/>
                  </a:cubicBezTo>
                  <a:cubicBezTo>
                    <a:pt x="341" y="504"/>
                    <a:pt x="341" y="504"/>
                    <a:pt x="341" y="504"/>
                  </a:cubicBezTo>
                  <a:cubicBezTo>
                    <a:pt x="4" y="504"/>
                    <a:pt x="4" y="504"/>
                    <a:pt x="4" y="504"/>
                  </a:cubicBezTo>
                  <a:cubicBezTo>
                    <a:pt x="2" y="504"/>
                    <a:pt x="0" y="506"/>
                    <a:pt x="0" y="508"/>
                  </a:cubicBezTo>
                  <a:cubicBezTo>
                    <a:pt x="0" y="510"/>
                    <a:pt x="2" y="512"/>
                    <a:pt x="4" y="512"/>
                  </a:cubicBezTo>
                  <a:cubicBezTo>
                    <a:pt x="343" y="512"/>
                    <a:pt x="343" y="512"/>
                    <a:pt x="343" y="512"/>
                  </a:cubicBezTo>
                  <a:cubicBezTo>
                    <a:pt x="383" y="512"/>
                    <a:pt x="383" y="512"/>
                    <a:pt x="383" y="512"/>
                  </a:cubicBezTo>
                  <a:cubicBezTo>
                    <a:pt x="543" y="512"/>
                    <a:pt x="543" y="512"/>
                    <a:pt x="543" y="512"/>
                  </a:cubicBezTo>
                  <a:cubicBezTo>
                    <a:pt x="543" y="512"/>
                    <a:pt x="543" y="512"/>
                    <a:pt x="543" y="512"/>
                  </a:cubicBezTo>
                  <a:cubicBezTo>
                    <a:pt x="583" y="512"/>
                    <a:pt x="583" y="512"/>
                    <a:pt x="583" y="512"/>
                  </a:cubicBezTo>
                  <a:cubicBezTo>
                    <a:pt x="583" y="512"/>
                    <a:pt x="583" y="512"/>
                    <a:pt x="583" y="512"/>
                  </a:cubicBezTo>
                  <a:cubicBezTo>
                    <a:pt x="953" y="512"/>
                    <a:pt x="953" y="512"/>
                    <a:pt x="953" y="512"/>
                  </a:cubicBezTo>
                  <a:cubicBezTo>
                    <a:pt x="956" y="512"/>
                    <a:pt x="957" y="510"/>
                    <a:pt x="957" y="508"/>
                  </a:cubicBezTo>
                  <a:cubicBezTo>
                    <a:pt x="957" y="506"/>
                    <a:pt x="956" y="504"/>
                    <a:pt x="953" y="504"/>
                  </a:cubicBezTo>
                  <a:close/>
                  <a:moveTo>
                    <a:pt x="377" y="456"/>
                  </a:moveTo>
                  <a:cubicBezTo>
                    <a:pt x="404" y="456"/>
                    <a:pt x="404" y="456"/>
                    <a:pt x="404" y="456"/>
                  </a:cubicBezTo>
                  <a:cubicBezTo>
                    <a:pt x="395" y="475"/>
                    <a:pt x="395" y="475"/>
                    <a:pt x="395" y="475"/>
                  </a:cubicBezTo>
                  <a:cubicBezTo>
                    <a:pt x="367" y="475"/>
                    <a:pt x="367" y="475"/>
                    <a:pt x="367" y="475"/>
                  </a:cubicBezTo>
                  <a:lnTo>
                    <a:pt x="377" y="456"/>
                  </a:lnTo>
                  <a:close/>
                  <a:moveTo>
                    <a:pt x="392" y="429"/>
                  </a:moveTo>
                  <a:cubicBezTo>
                    <a:pt x="417" y="429"/>
                    <a:pt x="417" y="429"/>
                    <a:pt x="417" y="429"/>
                  </a:cubicBezTo>
                  <a:cubicBezTo>
                    <a:pt x="408" y="448"/>
                    <a:pt x="408" y="448"/>
                    <a:pt x="408" y="448"/>
                  </a:cubicBezTo>
                  <a:cubicBezTo>
                    <a:pt x="382" y="448"/>
                    <a:pt x="382" y="448"/>
                    <a:pt x="382" y="448"/>
                  </a:cubicBezTo>
                  <a:lnTo>
                    <a:pt x="392" y="429"/>
                  </a:lnTo>
                  <a:close/>
                  <a:moveTo>
                    <a:pt x="510" y="429"/>
                  </a:moveTo>
                  <a:cubicBezTo>
                    <a:pt x="534" y="429"/>
                    <a:pt x="534" y="429"/>
                    <a:pt x="534" y="429"/>
                  </a:cubicBezTo>
                  <a:cubicBezTo>
                    <a:pt x="545" y="448"/>
                    <a:pt x="545" y="448"/>
                    <a:pt x="545" y="448"/>
                  </a:cubicBezTo>
                  <a:cubicBezTo>
                    <a:pt x="519" y="448"/>
                    <a:pt x="519" y="448"/>
                    <a:pt x="519" y="448"/>
                  </a:cubicBezTo>
                  <a:lnTo>
                    <a:pt x="510" y="429"/>
                  </a:lnTo>
                  <a:close/>
                  <a:moveTo>
                    <a:pt x="506" y="421"/>
                  </a:moveTo>
                  <a:cubicBezTo>
                    <a:pt x="498" y="403"/>
                    <a:pt x="498" y="403"/>
                    <a:pt x="498" y="403"/>
                  </a:cubicBezTo>
                  <a:cubicBezTo>
                    <a:pt x="519" y="403"/>
                    <a:pt x="519" y="403"/>
                    <a:pt x="519" y="403"/>
                  </a:cubicBezTo>
                  <a:cubicBezTo>
                    <a:pt x="530" y="421"/>
                    <a:pt x="530" y="421"/>
                    <a:pt x="530" y="421"/>
                  </a:cubicBezTo>
                  <a:lnTo>
                    <a:pt x="506" y="421"/>
                  </a:lnTo>
                  <a:close/>
                  <a:moveTo>
                    <a:pt x="523" y="395"/>
                  </a:moveTo>
                  <a:cubicBezTo>
                    <a:pt x="522" y="395"/>
                    <a:pt x="522" y="395"/>
                    <a:pt x="522" y="395"/>
                  </a:cubicBezTo>
                  <a:cubicBezTo>
                    <a:pt x="491" y="395"/>
                    <a:pt x="491" y="395"/>
                    <a:pt x="491" y="395"/>
                  </a:cubicBezTo>
                  <a:cubicBezTo>
                    <a:pt x="435" y="395"/>
                    <a:pt x="435" y="395"/>
                    <a:pt x="435" y="395"/>
                  </a:cubicBezTo>
                  <a:cubicBezTo>
                    <a:pt x="405" y="395"/>
                    <a:pt x="405" y="395"/>
                    <a:pt x="405" y="395"/>
                  </a:cubicBezTo>
                  <a:cubicBezTo>
                    <a:pt x="404" y="395"/>
                    <a:pt x="404" y="395"/>
                    <a:pt x="404" y="395"/>
                  </a:cubicBezTo>
                  <a:cubicBezTo>
                    <a:pt x="404" y="391"/>
                    <a:pt x="404" y="391"/>
                    <a:pt x="404" y="391"/>
                  </a:cubicBezTo>
                  <a:cubicBezTo>
                    <a:pt x="523" y="391"/>
                    <a:pt x="523" y="391"/>
                    <a:pt x="523" y="391"/>
                  </a:cubicBezTo>
                  <a:lnTo>
                    <a:pt x="523" y="395"/>
                  </a:lnTo>
                  <a:close/>
                  <a:moveTo>
                    <a:pt x="429" y="403"/>
                  </a:moveTo>
                  <a:cubicBezTo>
                    <a:pt x="420" y="421"/>
                    <a:pt x="420" y="421"/>
                    <a:pt x="420" y="421"/>
                  </a:cubicBezTo>
                  <a:cubicBezTo>
                    <a:pt x="397" y="421"/>
                    <a:pt x="397" y="421"/>
                    <a:pt x="397" y="421"/>
                  </a:cubicBezTo>
                  <a:cubicBezTo>
                    <a:pt x="407" y="403"/>
                    <a:pt x="407" y="403"/>
                    <a:pt x="407" y="403"/>
                  </a:cubicBezTo>
                  <a:lnTo>
                    <a:pt x="429" y="403"/>
                  </a:lnTo>
                  <a:close/>
                  <a:moveTo>
                    <a:pt x="425" y="429"/>
                  </a:moveTo>
                  <a:cubicBezTo>
                    <a:pt x="432" y="429"/>
                    <a:pt x="432" y="429"/>
                    <a:pt x="432" y="429"/>
                  </a:cubicBezTo>
                  <a:cubicBezTo>
                    <a:pt x="429" y="431"/>
                    <a:pt x="425" y="433"/>
                    <a:pt x="422" y="436"/>
                  </a:cubicBezTo>
                  <a:lnTo>
                    <a:pt x="425" y="429"/>
                  </a:lnTo>
                  <a:close/>
                  <a:moveTo>
                    <a:pt x="429" y="421"/>
                  </a:moveTo>
                  <a:cubicBezTo>
                    <a:pt x="438" y="403"/>
                    <a:pt x="438" y="403"/>
                    <a:pt x="438" y="403"/>
                  </a:cubicBezTo>
                  <a:cubicBezTo>
                    <a:pt x="489" y="403"/>
                    <a:pt x="489" y="403"/>
                    <a:pt x="489" y="403"/>
                  </a:cubicBezTo>
                  <a:cubicBezTo>
                    <a:pt x="498" y="421"/>
                    <a:pt x="498" y="421"/>
                    <a:pt x="498" y="421"/>
                  </a:cubicBezTo>
                  <a:lnTo>
                    <a:pt x="429" y="421"/>
                  </a:lnTo>
                  <a:close/>
                  <a:moveTo>
                    <a:pt x="501" y="429"/>
                  </a:moveTo>
                  <a:cubicBezTo>
                    <a:pt x="504" y="435"/>
                    <a:pt x="504" y="435"/>
                    <a:pt x="504" y="435"/>
                  </a:cubicBezTo>
                  <a:cubicBezTo>
                    <a:pt x="502" y="433"/>
                    <a:pt x="499" y="431"/>
                    <a:pt x="495" y="429"/>
                  </a:cubicBezTo>
                  <a:lnTo>
                    <a:pt x="501" y="429"/>
                  </a:lnTo>
                  <a:close/>
                  <a:moveTo>
                    <a:pt x="523" y="456"/>
                  </a:moveTo>
                  <a:cubicBezTo>
                    <a:pt x="549" y="456"/>
                    <a:pt x="549" y="456"/>
                    <a:pt x="549" y="456"/>
                  </a:cubicBezTo>
                  <a:cubicBezTo>
                    <a:pt x="560" y="475"/>
                    <a:pt x="560" y="475"/>
                    <a:pt x="560" y="475"/>
                  </a:cubicBezTo>
                  <a:cubicBezTo>
                    <a:pt x="532" y="475"/>
                    <a:pt x="532" y="475"/>
                    <a:pt x="532" y="475"/>
                  </a:cubicBezTo>
                  <a:lnTo>
                    <a:pt x="523" y="456"/>
                  </a:lnTo>
                  <a:close/>
                  <a:moveTo>
                    <a:pt x="422" y="358"/>
                  </a:moveTo>
                  <a:cubicBezTo>
                    <a:pt x="440" y="358"/>
                    <a:pt x="440" y="358"/>
                    <a:pt x="440" y="358"/>
                  </a:cubicBezTo>
                  <a:cubicBezTo>
                    <a:pt x="438" y="370"/>
                    <a:pt x="438" y="370"/>
                    <a:pt x="438" y="370"/>
                  </a:cubicBezTo>
                  <a:cubicBezTo>
                    <a:pt x="419" y="370"/>
                    <a:pt x="419" y="370"/>
                    <a:pt x="419" y="370"/>
                  </a:cubicBezTo>
                  <a:lnTo>
                    <a:pt x="422" y="358"/>
                  </a:lnTo>
                  <a:close/>
                  <a:moveTo>
                    <a:pt x="428" y="338"/>
                  </a:moveTo>
                  <a:cubicBezTo>
                    <a:pt x="443" y="338"/>
                    <a:pt x="443" y="338"/>
                    <a:pt x="443" y="338"/>
                  </a:cubicBezTo>
                  <a:cubicBezTo>
                    <a:pt x="441" y="350"/>
                    <a:pt x="441" y="350"/>
                    <a:pt x="441" y="350"/>
                  </a:cubicBezTo>
                  <a:cubicBezTo>
                    <a:pt x="424" y="350"/>
                    <a:pt x="424" y="350"/>
                    <a:pt x="424" y="350"/>
                  </a:cubicBezTo>
                  <a:lnTo>
                    <a:pt x="428" y="338"/>
                  </a:lnTo>
                  <a:close/>
                  <a:moveTo>
                    <a:pt x="434" y="318"/>
                  </a:moveTo>
                  <a:cubicBezTo>
                    <a:pt x="446" y="318"/>
                    <a:pt x="446" y="318"/>
                    <a:pt x="446" y="318"/>
                  </a:cubicBezTo>
                  <a:cubicBezTo>
                    <a:pt x="444" y="330"/>
                    <a:pt x="444" y="330"/>
                    <a:pt x="444" y="330"/>
                  </a:cubicBezTo>
                  <a:cubicBezTo>
                    <a:pt x="430" y="330"/>
                    <a:pt x="430" y="330"/>
                    <a:pt x="430" y="330"/>
                  </a:cubicBezTo>
                  <a:lnTo>
                    <a:pt x="434" y="318"/>
                  </a:lnTo>
                  <a:close/>
                  <a:moveTo>
                    <a:pt x="454" y="318"/>
                  </a:moveTo>
                  <a:cubicBezTo>
                    <a:pt x="473" y="318"/>
                    <a:pt x="473" y="318"/>
                    <a:pt x="473" y="318"/>
                  </a:cubicBezTo>
                  <a:cubicBezTo>
                    <a:pt x="481" y="370"/>
                    <a:pt x="481" y="370"/>
                    <a:pt x="481" y="370"/>
                  </a:cubicBezTo>
                  <a:cubicBezTo>
                    <a:pt x="446" y="370"/>
                    <a:pt x="446" y="370"/>
                    <a:pt x="446" y="370"/>
                  </a:cubicBezTo>
                  <a:lnTo>
                    <a:pt x="454" y="318"/>
                  </a:lnTo>
                  <a:close/>
                  <a:moveTo>
                    <a:pt x="487" y="358"/>
                  </a:moveTo>
                  <a:cubicBezTo>
                    <a:pt x="505" y="358"/>
                    <a:pt x="505" y="358"/>
                    <a:pt x="505" y="358"/>
                  </a:cubicBezTo>
                  <a:cubicBezTo>
                    <a:pt x="508" y="370"/>
                    <a:pt x="508" y="370"/>
                    <a:pt x="508" y="370"/>
                  </a:cubicBezTo>
                  <a:cubicBezTo>
                    <a:pt x="489" y="370"/>
                    <a:pt x="489" y="370"/>
                    <a:pt x="489" y="370"/>
                  </a:cubicBezTo>
                  <a:lnTo>
                    <a:pt x="487" y="358"/>
                  </a:lnTo>
                  <a:close/>
                  <a:moveTo>
                    <a:pt x="486" y="350"/>
                  </a:moveTo>
                  <a:cubicBezTo>
                    <a:pt x="484" y="338"/>
                    <a:pt x="484" y="338"/>
                    <a:pt x="484" y="338"/>
                  </a:cubicBezTo>
                  <a:cubicBezTo>
                    <a:pt x="499" y="338"/>
                    <a:pt x="499" y="338"/>
                    <a:pt x="499" y="338"/>
                  </a:cubicBezTo>
                  <a:cubicBezTo>
                    <a:pt x="502" y="350"/>
                    <a:pt x="502" y="350"/>
                    <a:pt x="502" y="350"/>
                  </a:cubicBezTo>
                  <a:lnTo>
                    <a:pt x="486" y="350"/>
                  </a:lnTo>
                  <a:close/>
                  <a:moveTo>
                    <a:pt x="497" y="330"/>
                  </a:moveTo>
                  <a:cubicBezTo>
                    <a:pt x="483" y="330"/>
                    <a:pt x="483" y="330"/>
                    <a:pt x="483" y="330"/>
                  </a:cubicBezTo>
                  <a:cubicBezTo>
                    <a:pt x="481" y="318"/>
                    <a:pt x="481" y="318"/>
                    <a:pt x="481" y="318"/>
                  </a:cubicBezTo>
                  <a:cubicBezTo>
                    <a:pt x="493" y="318"/>
                    <a:pt x="493" y="318"/>
                    <a:pt x="493" y="318"/>
                  </a:cubicBezTo>
                  <a:lnTo>
                    <a:pt x="497" y="330"/>
                  </a:lnTo>
                  <a:close/>
                  <a:moveTo>
                    <a:pt x="490" y="288"/>
                  </a:moveTo>
                  <a:cubicBezTo>
                    <a:pt x="437" y="288"/>
                    <a:pt x="437" y="288"/>
                    <a:pt x="437" y="288"/>
                  </a:cubicBezTo>
                  <a:cubicBezTo>
                    <a:pt x="437" y="288"/>
                    <a:pt x="437" y="288"/>
                    <a:pt x="437" y="288"/>
                  </a:cubicBezTo>
                  <a:cubicBezTo>
                    <a:pt x="435" y="288"/>
                    <a:pt x="435" y="288"/>
                    <a:pt x="435" y="288"/>
                  </a:cubicBezTo>
                  <a:cubicBezTo>
                    <a:pt x="435" y="284"/>
                    <a:pt x="435" y="284"/>
                    <a:pt x="435" y="284"/>
                  </a:cubicBezTo>
                  <a:cubicBezTo>
                    <a:pt x="491" y="284"/>
                    <a:pt x="491" y="284"/>
                    <a:pt x="491" y="284"/>
                  </a:cubicBezTo>
                  <a:cubicBezTo>
                    <a:pt x="491" y="288"/>
                    <a:pt x="491" y="288"/>
                    <a:pt x="491" y="288"/>
                  </a:cubicBezTo>
                  <a:cubicBezTo>
                    <a:pt x="490" y="288"/>
                    <a:pt x="490" y="288"/>
                    <a:pt x="490" y="288"/>
                  </a:cubicBezTo>
                  <a:cubicBezTo>
                    <a:pt x="490" y="288"/>
                    <a:pt x="490" y="288"/>
                    <a:pt x="490" y="288"/>
                  </a:cubicBezTo>
                  <a:close/>
                  <a:moveTo>
                    <a:pt x="484" y="276"/>
                  </a:moveTo>
                  <a:cubicBezTo>
                    <a:pt x="476" y="276"/>
                    <a:pt x="476" y="276"/>
                    <a:pt x="476" y="276"/>
                  </a:cubicBezTo>
                  <a:cubicBezTo>
                    <a:pt x="476" y="266"/>
                    <a:pt x="476" y="266"/>
                    <a:pt x="476" y="266"/>
                  </a:cubicBezTo>
                  <a:cubicBezTo>
                    <a:pt x="483" y="266"/>
                    <a:pt x="483" y="266"/>
                    <a:pt x="483" y="266"/>
                  </a:cubicBezTo>
                  <a:lnTo>
                    <a:pt x="484" y="276"/>
                  </a:lnTo>
                  <a:close/>
                  <a:moveTo>
                    <a:pt x="453" y="208"/>
                  </a:moveTo>
                  <a:cubicBezTo>
                    <a:pt x="449" y="208"/>
                    <a:pt x="449" y="208"/>
                    <a:pt x="449" y="208"/>
                  </a:cubicBezTo>
                  <a:cubicBezTo>
                    <a:pt x="449" y="200"/>
                    <a:pt x="449" y="200"/>
                    <a:pt x="449" y="200"/>
                  </a:cubicBezTo>
                  <a:cubicBezTo>
                    <a:pt x="454" y="200"/>
                    <a:pt x="454" y="200"/>
                    <a:pt x="454" y="200"/>
                  </a:cubicBezTo>
                  <a:lnTo>
                    <a:pt x="453" y="208"/>
                  </a:lnTo>
                  <a:close/>
                  <a:moveTo>
                    <a:pt x="448" y="216"/>
                  </a:moveTo>
                  <a:cubicBezTo>
                    <a:pt x="453" y="216"/>
                    <a:pt x="453" y="216"/>
                    <a:pt x="453" y="216"/>
                  </a:cubicBezTo>
                  <a:cubicBezTo>
                    <a:pt x="453" y="225"/>
                    <a:pt x="453" y="225"/>
                    <a:pt x="453" y="225"/>
                  </a:cubicBezTo>
                  <a:cubicBezTo>
                    <a:pt x="447" y="225"/>
                    <a:pt x="447" y="225"/>
                    <a:pt x="447" y="225"/>
                  </a:cubicBezTo>
                  <a:lnTo>
                    <a:pt x="448" y="216"/>
                  </a:lnTo>
                  <a:close/>
                  <a:moveTo>
                    <a:pt x="453" y="233"/>
                  </a:moveTo>
                  <a:cubicBezTo>
                    <a:pt x="452" y="242"/>
                    <a:pt x="452" y="242"/>
                    <a:pt x="452" y="242"/>
                  </a:cubicBezTo>
                  <a:cubicBezTo>
                    <a:pt x="446" y="242"/>
                    <a:pt x="446" y="242"/>
                    <a:pt x="446" y="242"/>
                  </a:cubicBezTo>
                  <a:cubicBezTo>
                    <a:pt x="447" y="233"/>
                    <a:pt x="447" y="233"/>
                    <a:pt x="447" y="233"/>
                  </a:cubicBezTo>
                  <a:lnTo>
                    <a:pt x="453" y="233"/>
                  </a:lnTo>
                  <a:close/>
                  <a:moveTo>
                    <a:pt x="452" y="250"/>
                  </a:moveTo>
                  <a:cubicBezTo>
                    <a:pt x="452" y="258"/>
                    <a:pt x="452" y="258"/>
                    <a:pt x="452" y="258"/>
                  </a:cubicBezTo>
                  <a:cubicBezTo>
                    <a:pt x="445" y="258"/>
                    <a:pt x="445" y="258"/>
                    <a:pt x="445" y="258"/>
                  </a:cubicBezTo>
                  <a:cubicBezTo>
                    <a:pt x="445" y="250"/>
                    <a:pt x="445" y="250"/>
                    <a:pt x="445" y="250"/>
                  </a:cubicBezTo>
                  <a:lnTo>
                    <a:pt x="452" y="250"/>
                  </a:lnTo>
                  <a:close/>
                  <a:moveTo>
                    <a:pt x="473" y="200"/>
                  </a:moveTo>
                  <a:cubicBezTo>
                    <a:pt x="478" y="200"/>
                    <a:pt x="478" y="200"/>
                    <a:pt x="478" y="200"/>
                  </a:cubicBezTo>
                  <a:cubicBezTo>
                    <a:pt x="479" y="208"/>
                    <a:pt x="479" y="208"/>
                    <a:pt x="479" y="208"/>
                  </a:cubicBezTo>
                  <a:cubicBezTo>
                    <a:pt x="474" y="208"/>
                    <a:pt x="474" y="208"/>
                    <a:pt x="474" y="208"/>
                  </a:cubicBezTo>
                  <a:lnTo>
                    <a:pt x="473" y="200"/>
                  </a:lnTo>
                  <a:close/>
                  <a:moveTo>
                    <a:pt x="475" y="250"/>
                  </a:moveTo>
                  <a:cubicBezTo>
                    <a:pt x="482" y="250"/>
                    <a:pt x="482" y="250"/>
                    <a:pt x="482" y="250"/>
                  </a:cubicBezTo>
                  <a:cubicBezTo>
                    <a:pt x="483" y="258"/>
                    <a:pt x="483" y="258"/>
                    <a:pt x="483" y="258"/>
                  </a:cubicBezTo>
                  <a:cubicBezTo>
                    <a:pt x="476" y="258"/>
                    <a:pt x="476" y="258"/>
                    <a:pt x="476" y="258"/>
                  </a:cubicBezTo>
                  <a:lnTo>
                    <a:pt x="475" y="250"/>
                  </a:lnTo>
                  <a:close/>
                  <a:moveTo>
                    <a:pt x="475" y="242"/>
                  </a:moveTo>
                  <a:cubicBezTo>
                    <a:pt x="475" y="233"/>
                    <a:pt x="475" y="233"/>
                    <a:pt x="475" y="233"/>
                  </a:cubicBezTo>
                  <a:cubicBezTo>
                    <a:pt x="481" y="233"/>
                    <a:pt x="481" y="233"/>
                    <a:pt x="481" y="233"/>
                  </a:cubicBezTo>
                  <a:cubicBezTo>
                    <a:pt x="481" y="242"/>
                    <a:pt x="481" y="242"/>
                    <a:pt x="481" y="242"/>
                  </a:cubicBezTo>
                  <a:lnTo>
                    <a:pt x="475" y="242"/>
                  </a:lnTo>
                  <a:close/>
                  <a:moveTo>
                    <a:pt x="474" y="225"/>
                  </a:moveTo>
                  <a:cubicBezTo>
                    <a:pt x="474" y="216"/>
                    <a:pt x="474" y="216"/>
                    <a:pt x="474" y="216"/>
                  </a:cubicBezTo>
                  <a:cubicBezTo>
                    <a:pt x="479" y="216"/>
                    <a:pt x="479" y="216"/>
                    <a:pt x="479" y="216"/>
                  </a:cubicBezTo>
                  <a:cubicBezTo>
                    <a:pt x="480" y="225"/>
                    <a:pt x="480" y="225"/>
                    <a:pt x="480" y="225"/>
                  </a:cubicBezTo>
                  <a:lnTo>
                    <a:pt x="474" y="225"/>
                  </a:lnTo>
                  <a:close/>
                  <a:moveTo>
                    <a:pt x="473" y="192"/>
                  </a:moveTo>
                  <a:cubicBezTo>
                    <a:pt x="473" y="183"/>
                    <a:pt x="473" y="183"/>
                    <a:pt x="473" y="183"/>
                  </a:cubicBezTo>
                  <a:cubicBezTo>
                    <a:pt x="477" y="183"/>
                    <a:pt x="477" y="183"/>
                    <a:pt x="477" y="183"/>
                  </a:cubicBezTo>
                  <a:cubicBezTo>
                    <a:pt x="477" y="192"/>
                    <a:pt x="477" y="192"/>
                    <a:pt x="477" y="192"/>
                  </a:cubicBezTo>
                  <a:lnTo>
                    <a:pt x="473" y="192"/>
                  </a:lnTo>
                  <a:close/>
                  <a:moveTo>
                    <a:pt x="473" y="175"/>
                  </a:moveTo>
                  <a:cubicBezTo>
                    <a:pt x="470" y="99"/>
                    <a:pt x="470" y="99"/>
                    <a:pt x="470" y="99"/>
                  </a:cubicBezTo>
                  <a:cubicBezTo>
                    <a:pt x="476" y="175"/>
                    <a:pt x="476" y="175"/>
                    <a:pt x="476" y="175"/>
                  </a:cubicBezTo>
                  <a:lnTo>
                    <a:pt x="473" y="175"/>
                  </a:lnTo>
                  <a:close/>
                  <a:moveTo>
                    <a:pt x="469" y="80"/>
                  </a:moveTo>
                  <a:cubicBezTo>
                    <a:pt x="465" y="80"/>
                    <a:pt x="465" y="80"/>
                    <a:pt x="465" y="80"/>
                  </a:cubicBezTo>
                  <a:cubicBezTo>
                    <a:pt x="462" y="80"/>
                    <a:pt x="462" y="80"/>
                    <a:pt x="462" y="80"/>
                  </a:cubicBezTo>
                  <a:cubicBezTo>
                    <a:pt x="457" y="80"/>
                    <a:pt x="457" y="80"/>
                    <a:pt x="457" y="80"/>
                  </a:cubicBezTo>
                  <a:cubicBezTo>
                    <a:pt x="457" y="72"/>
                    <a:pt x="457" y="72"/>
                    <a:pt x="457" y="72"/>
                  </a:cubicBezTo>
                  <a:cubicBezTo>
                    <a:pt x="469" y="72"/>
                    <a:pt x="469" y="72"/>
                    <a:pt x="469" y="72"/>
                  </a:cubicBezTo>
                  <a:lnTo>
                    <a:pt x="469" y="80"/>
                  </a:lnTo>
                  <a:close/>
                  <a:moveTo>
                    <a:pt x="457" y="99"/>
                  </a:moveTo>
                  <a:cubicBezTo>
                    <a:pt x="455" y="175"/>
                    <a:pt x="455" y="175"/>
                    <a:pt x="455" y="175"/>
                  </a:cubicBezTo>
                  <a:cubicBezTo>
                    <a:pt x="451" y="175"/>
                    <a:pt x="451" y="175"/>
                    <a:pt x="451" y="175"/>
                  </a:cubicBezTo>
                  <a:lnTo>
                    <a:pt x="457" y="99"/>
                  </a:lnTo>
                  <a:close/>
                  <a:moveTo>
                    <a:pt x="454" y="183"/>
                  </a:moveTo>
                  <a:cubicBezTo>
                    <a:pt x="454" y="192"/>
                    <a:pt x="454" y="192"/>
                    <a:pt x="454" y="192"/>
                  </a:cubicBezTo>
                  <a:cubicBezTo>
                    <a:pt x="450" y="192"/>
                    <a:pt x="450" y="192"/>
                    <a:pt x="450" y="192"/>
                  </a:cubicBezTo>
                  <a:cubicBezTo>
                    <a:pt x="450" y="183"/>
                    <a:pt x="450" y="183"/>
                    <a:pt x="450" y="183"/>
                  </a:cubicBezTo>
                  <a:lnTo>
                    <a:pt x="454" y="183"/>
                  </a:lnTo>
                  <a:close/>
                  <a:moveTo>
                    <a:pt x="444" y="266"/>
                  </a:moveTo>
                  <a:cubicBezTo>
                    <a:pt x="451" y="266"/>
                    <a:pt x="451" y="266"/>
                    <a:pt x="451" y="266"/>
                  </a:cubicBezTo>
                  <a:cubicBezTo>
                    <a:pt x="451" y="276"/>
                    <a:pt x="451" y="276"/>
                    <a:pt x="451" y="276"/>
                  </a:cubicBezTo>
                  <a:cubicBezTo>
                    <a:pt x="443" y="276"/>
                    <a:pt x="443" y="276"/>
                    <a:pt x="443" y="276"/>
                  </a:cubicBezTo>
                  <a:lnTo>
                    <a:pt x="444" y="266"/>
                  </a:lnTo>
                  <a:close/>
                  <a:moveTo>
                    <a:pt x="464" y="147"/>
                  </a:moveTo>
                  <a:cubicBezTo>
                    <a:pt x="465" y="195"/>
                    <a:pt x="465" y="195"/>
                    <a:pt x="465" y="195"/>
                  </a:cubicBezTo>
                  <a:cubicBezTo>
                    <a:pt x="465" y="195"/>
                    <a:pt x="465" y="196"/>
                    <a:pt x="465" y="196"/>
                  </a:cubicBezTo>
                  <a:cubicBezTo>
                    <a:pt x="465" y="196"/>
                    <a:pt x="465" y="196"/>
                    <a:pt x="465" y="196"/>
                  </a:cubicBezTo>
                  <a:cubicBezTo>
                    <a:pt x="466" y="212"/>
                    <a:pt x="466" y="212"/>
                    <a:pt x="466" y="212"/>
                  </a:cubicBezTo>
                  <a:cubicBezTo>
                    <a:pt x="466" y="212"/>
                    <a:pt x="466" y="212"/>
                    <a:pt x="466" y="212"/>
                  </a:cubicBezTo>
                  <a:cubicBezTo>
                    <a:pt x="466" y="213"/>
                    <a:pt x="466" y="213"/>
                    <a:pt x="466" y="213"/>
                  </a:cubicBezTo>
                  <a:cubicBezTo>
                    <a:pt x="466" y="229"/>
                    <a:pt x="466" y="229"/>
                    <a:pt x="466" y="229"/>
                  </a:cubicBezTo>
                  <a:cubicBezTo>
                    <a:pt x="466" y="229"/>
                    <a:pt x="466" y="229"/>
                    <a:pt x="466" y="229"/>
                  </a:cubicBezTo>
                  <a:cubicBezTo>
                    <a:pt x="466" y="229"/>
                    <a:pt x="466" y="230"/>
                    <a:pt x="467" y="230"/>
                  </a:cubicBezTo>
                  <a:cubicBezTo>
                    <a:pt x="468" y="276"/>
                    <a:pt x="468" y="276"/>
                    <a:pt x="468" y="276"/>
                  </a:cubicBezTo>
                  <a:cubicBezTo>
                    <a:pt x="459" y="276"/>
                    <a:pt x="459" y="276"/>
                    <a:pt x="459" y="276"/>
                  </a:cubicBezTo>
                  <a:lnTo>
                    <a:pt x="464" y="147"/>
                  </a:lnTo>
                  <a:close/>
                  <a:moveTo>
                    <a:pt x="459" y="61"/>
                  </a:moveTo>
                  <a:cubicBezTo>
                    <a:pt x="467" y="61"/>
                    <a:pt x="467" y="61"/>
                    <a:pt x="467" y="61"/>
                  </a:cubicBezTo>
                  <a:cubicBezTo>
                    <a:pt x="467" y="64"/>
                    <a:pt x="467" y="64"/>
                    <a:pt x="467" y="64"/>
                  </a:cubicBezTo>
                  <a:cubicBezTo>
                    <a:pt x="459" y="64"/>
                    <a:pt x="459" y="64"/>
                    <a:pt x="459" y="64"/>
                  </a:cubicBezTo>
                  <a:lnTo>
                    <a:pt x="459" y="61"/>
                  </a:lnTo>
                  <a:close/>
                  <a:moveTo>
                    <a:pt x="487" y="296"/>
                  </a:moveTo>
                  <a:cubicBezTo>
                    <a:pt x="491" y="310"/>
                    <a:pt x="491" y="310"/>
                    <a:pt x="491" y="310"/>
                  </a:cubicBezTo>
                  <a:cubicBezTo>
                    <a:pt x="436" y="310"/>
                    <a:pt x="436" y="310"/>
                    <a:pt x="436" y="310"/>
                  </a:cubicBezTo>
                  <a:cubicBezTo>
                    <a:pt x="440" y="296"/>
                    <a:pt x="440" y="296"/>
                    <a:pt x="440" y="296"/>
                  </a:cubicBezTo>
                  <a:lnTo>
                    <a:pt x="487" y="296"/>
                  </a:lnTo>
                  <a:close/>
                  <a:moveTo>
                    <a:pt x="523" y="379"/>
                  </a:moveTo>
                  <a:cubicBezTo>
                    <a:pt x="523" y="383"/>
                    <a:pt x="523" y="383"/>
                    <a:pt x="523" y="383"/>
                  </a:cubicBezTo>
                  <a:cubicBezTo>
                    <a:pt x="404" y="383"/>
                    <a:pt x="404" y="383"/>
                    <a:pt x="404" y="383"/>
                  </a:cubicBezTo>
                  <a:cubicBezTo>
                    <a:pt x="404" y="379"/>
                    <a:pt x="404" y="379"/>
                    <a:pt x="404" y="379"/>
                  </a:cubicBezTo>
                  <a:lnTo>
                    <a:pt x="523" y="379"/>
                  </a:lnTo>
                  <a:close/>
                  <a:moveTo>
                    <a:pt x="362" y="483"/>
                  </a:moveTo>
                  <a:cubicBezTo>
                    <a:pt x="391" y="483"/>
                    <a:pt x="391" y="483"/>
                    <a:pt x="391" y="483"/>
                  </a:cubicBezTo>
                  <a:cubicBezTo>
                    <a:pt x="381" y="504"/>
                    <a:pt x="381" y="504"/>
                    <a:pt x="381" y="504"/>
                  </a:cubicBezTo>
                  <a:cubicBezTo>
                    <a:pt x="350" y="504"/>
                    <a:pt x="350" y="504"/>
                    <a:pt x="350" y="504"/>
                  </a:cubicBezTo>
                  <a:lnTo>
                    <a:pt x="362" y="483"/>
                  </a:lnTo>
                  <a:close/>
                  <a:moveTo>
                    <a:pt x="390" y="504"/>
                  </a:moveTo>
                  <a:cubicBezTo>
                    <a:pt x="409" y="464"/>
                    <a:pt x="409" y="464"/>
                    <a:pt x="409" y="464"/>
                  </a:cubicBezTo>
                  <a:cubicBezTo>
                    <a:pt x="409" y="464"/>
                    <a:pt x="409" y="464"/>
                    <a:pt x="409" y="464"/>
                  </a:cubicBezTo>
                  <a:cubicBezTo>
                    <a:pt x="409" y="464"/>
                    <a:pt x="426" y="429"/>
                    <a:pt x="463" y="429"/>
                  </a:cubicBezTo>
                  <a:cubicBezTo>
                    <a:pt x="502" y="429"/>
                    <a:pt x="518" y="463"/>
                    <a:pt x="518" y="464"/>
                  </a:cubicBezTo>
                  <a:cubicBezTo>
                    <a:pt x="518" y="464"/>
                    <a:pt x="518" y="464"/>
                    <a:pt x="518" y="464"/>
                  </a:cubicBezTo>
                  <a:cubicBezTo>
                    <a:pt x="537" y="504"/>
                    <a:pt x="537" y="504"/>
                    <a:pt x="537" y="504"/>
                  </a:cubicBezTo>
                  <a:lnTo>
                    <a:pt x="390" y="504"/>
                  </a:lnTo>
                  <a:close/>
                  <a:moveTo>
                    <a:pt x="546" y="504"/>
                  </a:moveTo>
                  <a:cubicBezTo>
                    <a:pt x="536" y="483"/>
                    <a:pt x="536" y="483"/>
                    <a:pt x="536" y="483"/>
                  </a:cubicBezTo>
                  <a:cubicBezTo>
                    <a:pt x="565" y="483"/>
                    <a:pt x="565" y="483"/>
                    <a:pt x="565" y="483"/>
                  </a:cubicBezTo>
                  <a:cubicBezTo>
                    <a:pt x="577" y="504"/>
                    <a:pt x="577" y="504"/>
                    <a:pt x="577" y="504"/>
                  </a:cubicBezTo>
                  <a:lnTo>
                    <a:pt x="546" y="504"/>
                  </a:ln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grpSp>
      <p:sp>
        <p:nvSpPr>
          <p:cNvPr id="18" name="Rectangle 17"/>
          <p:cNvSpPr/>
          <p:nvPr userDrawn="1"/>
        </p:nvSpPr>
        <p:spPr>
          <a:xfrm>
            <a:off x="100012" y="6804000"/>
            <a:ext cx="12091987" cy="54000"/>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3633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Phone6 Plus and Text">
    <p:bg>
      <p:bgPr>
        <a:solidFill>
          <a:srgbClr val="F7F7F7"/>
        </a:solidFill>
        <a:effectLst/>
      </p:bgPr>
    </p:bg>
    <p:spTree>
      <p:nvGrpSpPr>
        <p:cNvPr id="1" name=""/>
        <p:cNvGrpSpPr/>
        <p:nvPr/>
      </p:nvGrpSpPr>
      <p:grpSpPr>
        <a:xfrm>
          <a:off x="0" y="0"/>
          <a:ext cx="0" cy="0"/>
          <a:chOff x="0" y="0"/>
          <a:chExt cx="0" cy="0"/>
        </a:xfrm>
      </p:grpSpPr>
      <p:sp>
        <p:nvSpPr>
          <p:cNvPr id="3" name="Freeform 5"/>
          <p:cNvSpPr>
            <a:spLocks/>
          </p:cNvSpPr>
          <p:nvPr/>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 name="Rectangle 6"/>
          <p:cNvSpPr>
            <a:spLocks noChangeArrowheads="1"/>
          </p:cNvSpPr>
          <p:nvPr/>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 name="Rectangle 7"/>
          <p:cNvSpPr>
            <a:spLocks noChangeArrowheads="1"/>
          </p:cNvSpPr>
          <p:nvPr/>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 name="Freeform 8"/>
          <p:cNvSpPr>
            <a:spLocks noEditPoints="1"/>
          </p:cNvSpPr>
          <p:nvPr/>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7" name="Freeform 9"/>
          <p:cNvSpPr>
            <a:spLocks/>
          </p:cNvSpPr>
          <p:nvPr/>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8" name="Rectangle 10"/>
          <p:cNvSpPr>
            <a:spLocks noChangeArrowheads="1"/>
          </p:cNvSpPr>
          <p:nvPr/>
        </p:nvSpPr>
        <p:spPr bwMode="auto">
          <a:xfrm>
            <a:off x="6703042" y="1517904"/>
            <a:ext cx="3400495" cy="5900522"/>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fr-FR" dirty="0"/>
          </a:p>
        </p:txBody>
      </p:sp>
      <p:pic>
        <p:nvPicPr>
          <p:cNvPr id="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a:spLocks noChangeArrowheads="1"/>
          </p:cNvSpPr>
          <p:nvPr/>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1" name="Oval 10"/>
          <p:cNvSpPr>
            <a:spLocks noChangeArrowheads="1"/>
          </p:cNvSpPr>
          <p:nvPr/>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2" name="Freeform 11"/>
          <p:cNvSpPr>
            <a:spLocks/>
          </p:cNvSpPr>
          <p:nvPr/>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 name="Freeform 12"/>
          <p:cNvSpPr>
            <a:spLocks/>
          </p:cNvSpPr>
          <p:nvPr/>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4" name="Freeform 13"/>
          <p:cNvSpPr>
            <a:spLocks/>
          </p:cNvSpPr>
          <p:nvPr/>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5" name="Freeform 14"/>
          <p:cNvSpPr>
            <a:spLocks/>
          </p:cNvSpPr>
          <p:nvPr/>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6" name="Rectangle 15"/>
          <p:cNvSpPr>
            <a:spLocks noChangeArrowheads="1"/>
          </p:cNvSpPr>
          <p:nvPr/>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7" name="Rectangle 16"/>
          <p:cNvSpPr>
            <a:spLocks noChangeArrowheads="1"/>
          </p:cNvSpPr>
          <p:nvPr/>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 name="Rectangle 17"/>
          <p:cNvSpPr>
            <a:spLocks noChangeArrowheads="1"/>
          </p:cNvSpPr>
          <p:nvPr/>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9" name="Rectangle 18"/>
          <p:cNvSpPr>
            <a:spLocks noChangeArrowheads="1"/>
          </p:cNvSpPr>
          <p:nvPr/>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0" name="Oval 19"/>
          <p:cNvSpPr>
            <a:spLocks noChangeArrowheads="1"/>
          </p:cNvSpPr>
          <p:nvPr/>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Picture Placeholder 8"/>
          <p:cNvSpPr>
            <a:spLocks noGrp="1"/>
          </p:cNvSpPr>
          <p:nvPr>
            <p:ph type="pic" sz="quarter" idx="10" hasCustomPrompt="1"/>
          </p:nvPr>
        </p:nvSpPr>
        <p:spPr>
          <a:xfrm>
            <a:off x="6703041" y="1517904"/>
            <a:ext cx="3400495" cy="5900522"/>
          </a:xfrm>
          <a:prstGeom prst="rect">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193900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Phone 6 Plus - 3 mockups view">
    <p:bg>
      <p:bgPr>
        <a:solidFill>
          <a:srgbClr val="F7F7F7"/>
        </a:solidFill>
        <a:effectLst/>
      </p:bgPr>
    </p:bg>
    <p:spTree>
      <p:nvGrpSpPr>
        <p:cNvPr id="1" name=""/>
        <p:cNvGrpSpPr/>
        <p:nvPr/>
      </p:nvGrpSpPr>
      <p:grpSpPr>
        <a:xfrm>
          <a:off x="0" y="0"/>
          <a:ext cx="0" cy="0"/>
          <a:chOff x="0" y="0"/>
          <a:chExt cx="0" cy="0"/>
        </a:xfrm>
      </p:grpSpPr>
      <p:grpSp>
        <p:nvGrpSpPr>
          <p:cNvPr id="21" name="Group 20"/>
          <p:cNvGrpSpPr/>
          <p:nvPr userDrawn="1"/>
        </p:nvGrpSpPr>
        <p:grpSpPr>
          <a:xfrm>
            <a:off x="650015" y="731462"/>
            <a:ext cx="2662371" cy="5395077"/>
            <a:chOff x="6467477" y="549048"/>
            <a:chExt cx="3883024" cy="7868629"/>
          </a:xfrm>
        </p:grpSpPr>
        <p:sp>
          <p:nvSpPr>
            <p:cNvPr id="2" name="Freeform 5"/>
            <p:cNvSpPr>
              <a:spLocks/>
            </p:cNvSpPr>
            <p:nvPr userDrawn="1"/>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 name="Rectangle 6"/>
            <p:cNvSpPr>
              <a:spLocks noChangeArrowheads="1"/>
            </p:cNvSpPr>
            <p:nvPr userDrawn="1"/>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 name="Rectangle 7"/>
            <p:cNvSpPr>
              <a:spLocks noChangeArrowheads="1"/>
            </p:cNvSpPr>
            <p:nvPr userDrawn="1"/>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 name="Freeform 8"/>
            <p:cNvSpPr>
              <a:spLocks noEditPoints="1"/>
            </p:cNvSpPr>
            <p:nvPr userDrawn="1"/>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 name="Freeform 9"/>
            <p:cNvSpPr>
              <a:spLocks/>
            </p:cNvSpPr>
            <p:nvPr userDrawn="1"/>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7" name="Rectangle 10"/>
            <p:cNvSpPr>
              <a:spLocks noChangeArrowheads="1"/>
            </p:cNvSpPr>
            <p:nvPr userDrawn="1"/>
          </p:nvSpPr>
          <p:spPr bwMode="auto">
            <a:xfrm>
              <a:off x="6703042" y="1517904"/>
              <a:ext cx="3400495" cy="590052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fr-FR" dirty="0"/>
            </a:p>
          </p:txBody>
        </p:sp>
        <p:pic>
          <p:nvPicPr>
            <p:cNvPr id="8"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a:spLocks noChangeArrowheads="1"/>
            </p:cNvSpPr>
            <p:nvPr userDrawn="1"/>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0" name="Oval 9"/>
            <p:cNvSpPr>
              <a:spLocks noChangeArrowheads="1"/>
            </p:cNvSpPr>
            <p:nvPr userDrawn="1"/>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1" name="Freeform 10"/>
            <p:cNvSpPr>
              <a:spLocks/>
            </p:cNvSpPr>
            <p:nvPr userDrawn="1"/>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2" name="Freeform 11"/>
            <p:cNvSpPr>
              <a:spLocks/>
            </p:cNvSpPr>
            <p:nvPr userDrawn="1"/>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 name="Freeform 12"/>
            <p:cNvSpPr>
              <a:spLocks/>
            </p:cNvSpPr>
            <p:nvPr userDrawn="1"/>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4" name="Freeform 13"/>
            <p:cNvSpPr>
              <a:spLocks/>
            </p:cNvSpPr>
            <p:nvPr userDrawn="1"/>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5" name="Rectangle 14"/>
            <p:cNvSpPr>
              <a:spLocks noChangeArrowheads="1"/>
            </p:cNvSpPr>
            <p:nvPr userDrawn="1"/>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6" name="Rectangle 15"/>
            <p:cNvSpPr>
              <a:spLocks noChangeArrowheads="1"/>
            </p:cNvSpPr>
            <p:nvPr userDrawn="1"/>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7" name="Rectangle 16"/>
            <p:cNvSpPr>
              <a:spLocks noChangeArrowheads="1"/>
            </p:cNvSpPr>
            <p:nvPr userDrawn="1"/>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 name="Rectangle 17"/>
            <p:cNvSpPr>
              <a:spLocks noChangeArrowheads="1"/>
            </p:cNvSpPr>
            <p:nvPr userDrawn="1"/>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9" name="Oval 18"/>
            <p:cNvSpPr>
              <a:spLocks noChangeArrowheads="1"/>
            </p:cNvSpPr>
            <p:nvPr userDrawn="1"/>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20" name="Picture Placeholder 8"/>
          <p:cNvSpPr>
            <a:spLocks noGrp="1"/>
          </p:cNvSpPr>
          <p:nvPr>
            <p:ph type="pic" sz="quarter" idx="10" hasCustomPrompt="1"/>
          </p:nvPr>
        </p:nvSpPr>
        <p:spPr>
          <a:xfrm>
            <a:off x="811527" y="1385332"/>
            <a:ext cx="2331529" cy="4056078"/>
          </a:xfrm>
          <a:prstGeom prst="rect">
            <a:avLst/>
          </a:prstGeom>
        </p:spPr>
        <p:txBody>
          <a:bodyPr/>
          <a:lstStyle>
            <a:lvl1pPr marL="0" indent="0">
              <a:buNone/>
              <a:defRPr baseline="0">
                <a:solidFill>
                  <a:schemeClr val="bg1"/>
                </a:solidFill>
              </a:defRPr>
            </a:lvl1pPr>
          </a:lstStyle>
          <a:p>
            <a:r>
              <a:rPr lang="fr-FR" dirty="0"/>
              <a:t>Click icon to insert a picture</a:t>
            </a:r>
          </a:p>
        </p:txBody>
      </p:sp>
      <p:grpSp>
        <p:nvGrpSpPr>
          <p:cNvPr id="22" name="Group 21"/>
          <p:cNvGrpSpPr/>
          <p:nvPr userDrawn="1"/>
        </p:nvGrpSpPr>
        <p:grpSpPr>
          <a:xfrm>
            <a:off x="4764815" y="731462"/>
            <a:ext cx="2662371" cy="5395077"/>
            <a:chOff x="6467477" y="549048"/>
            <a:chExt cx="3883024" cy="7868629"/>
          </a:xfrm>
        </p:grpSpPr>
        <p:sp>
          <p:nvSpPr>
            <p:cNvPr id="23" name="Freeform 5"/>
            <p:cNvSpPr>
              <a:spLocks/>
            </p:cNvSpPr>
            <p:nvPr userDrawn="1"/>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4" name="Rectangle 6"/>
            <p:cNvSpPr>
              <a:spLocks noChangeArrowheads="1"/>
            </p:cNvSpPr>
            <p:nvPr userDrawn="1"/>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5" name="Rectangle 7"/>
            <p:cNvSpPr>
              <a:spLocks noChangeArrowheads="1"/>
            </p:cNvSpPr>
            <p:nvPr userDrawn="1"/>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8"/>
            <p:cNvSpPr>
              <a:spLocks noEditPoints="1"/>
            </p:cNvSpPr>
            <p:nvPr userDrawn="1"/>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9"/>
            <p:cNvSpPr>
              <a:spLocks/>
            </p:cNvSpPr>
            <p:nvPr userDrawn="1"/>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Rectangle 10"/>
            <p:cNvSpPr>
              <a:spLocks noChangeArrowheads="1"/>
            </p:cNvSpPr>
            <p:nvPr userDrawn="1"/>
          </p:nvSpPr>
          <p:spPr bwMode="auto">
            <a:xfrm>
              <a:off x="6703042" y="1517904"/>
              <a:ext cx="3400495" cy="590052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fr-FR" dirty="0"/>
            </a:p>
          </p:txBody>
        </p:sp>
        <p:pic>
          <p:nvPicPr>
            <p:cNvPr id="29"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p:cNvSpPr>
              <a:spLocks noChangeArrowheads="1"/>
            </p:cNvSpPr>
            <p:nvPr userDrawn="1"/>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Oval 30"/>
            <p:cNvSpPr>
              <a:spLocks noChangeArrowheads="1"/>
            </p:cNvSpPr>
            <p:nvPr userDrawn="1"/>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31"/>
            <p:cNvSpPr>
              <a:spLocks/>
            </p:cNvSpPr>
            <p:nvPr userDrawn="1"/>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32"/>
            <p:cNvSpPr>
              <a:spLocks/>
            </p:cNvSpPr>
            <p:nvPr userDrawn="1"/>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33"/>
            <p:cNvSpPr>
              <a:spLocks/>
            </p:cNvSpPr>
            <p:nvPr userDrawn="1"/>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5" name="Freeform 34"/>
            <p:cNvSpPr>
              <a:spLocks/>
            </p:cNvSpPr>
            <p:nvPr userDrawn="1"/>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6" name="Rectangle 35"/>
            <p:cNvSpPr>
              <a:spLocks noChangeArrowheads="1"/>
            </p:cNvSpPr>
            <p:nvPr userDrawn="1"/>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7" name="Rectangle 36"/>
            <p:cNvSpPr>
              <a:spLocks noChangeArrowheads="1"/>
            </p:cNvSpPr>
            <p:nvPr userDrawn="1"/>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8" name="Rectangle 37"/>
            <p:cNvSpPr>
              <a:spLocks noChangeArrowheads="1"/>
            </p:cNvSpPr>
            <p:nvPr userDrawn="1"/>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9" name="Rectangle 38"/>
            <p:cNvSpPr>
              <a:spLocks noChangeArrowheads="1"/>
            </p:cNvSpPr>
            <p:nvPr userDrawn="1"/>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0" name="Oval 39"/>
            <p:cNvSpPr>
              <a:spLocks noChangeArrowheads="1"/>
            </p:cNvSpPr>
            <p:nvPr userDrawn="1"/>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41" name="Group 40"/>
          <p:cNvGrpSpPr/>
          <p:nvPr userDrawn="1"/>
        </p:nvGrpSpPr>
        <p:grpSpPr>
          <a:xfrm>
            <a:off x="8879615" y="731462"/>
            <a:ext cx="2662371" cy="5395077"/>
            <a:chOff x="6467477" y="549048"/>
            <a:chExt cx="3883024" cy="7868629"/>
          </a:xfrm>
        </p:grpSpPr>
        <p:sp>
          <p:nvSpPr>
            <p:cNvPr id="42" name="Freeform 5"/>
            <p:cNvSpPr>
              <a:spLocks/>
            </p:cNvSpPr>
            <p:nvPr userDrawn="1"/>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3" name="Rectangle 6"/>
            <p:cNvSpPr>
              <a:spLocks noChangeArrowheads="1"/>
            </p:cNvSpPr>
            <p:nvPr userDrawn="1"/>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4" name="Rectangle 7"/>
            <p:cNvSpPr>
              <a:spLocks noChangeArrowheads="1"/>
            </p:cNvSpPr>
            <p:nvPr userDrawn="1"/>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5" name="Freeform 8"/>
            <p:cNvSpPr>
              <a:spLocks noEditPoints="1"/>
            </p:cNvSpPr>
            <p:nvPr userDrawn="1"/>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6" name="Freeform 9"/>
            <p:cNvSpPr>
              <a:spLocks/>
            </p:cNvSpPr>
            <p:nvPr userDrawn="1"/>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7" name="Rectangle 10"/>
            <p:cNvSpPr>
              <a:spLocks noChangeArrowheads="1"/>
            </p:cNvSpPr>
            <p:nvPr userDrawn="1"/>
          </p:nvSpPr>
          <p:spPr bwMode="auto">
            <a:xfrm>
              <a:off x="6703042" y="1517904"/>
              <a:ext cx="3400495" cy="590052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fr-FR" dirty="0"/>
            </a:p>
          </p:txBody>
        </p:sp>
        <p:pic>
          <p:nvPicPr>
            <p:cNvPr id="48"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Oval 48"/>
            <p:cNvSpPr>
              <a:spLocks noChangeArrowheads="1"/>
            </p:cNvSpPr>
            <p:nvPr userDrawn="1"/>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0" name="Oval 49"/>
            <p:cNvSpPr>
              <a:spLocks noChangeArrowheads="1"/>
            </p:cNvSpPr>
            <p:nvPr userDrawn="1"/>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1" name="Freeform 50"/>
            <p:cNvSpPr>
              <a:spLocks/>
            </p:cNvSpPr>
            <p:nvPr userDrawn="1"/>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2" name="Freeform 51"/>
            <p:cNvSpPr>
              <a:spLocks/>
            </p:cNvSpPr>
            <p:nvPr userDrawn="1"/>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3" name="Freeform 52"/>
            <p:cNvSpPr>
              <a:spLocks/>
            </p:cNvSpPr>
            <p:nvPr userDrawn="1"/>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4" name="Freeform 53"/>
            <p:cNvSpPr>
              <a:spLocks/>
            </p:cNvSpPr>
            <p:nvPr userDrawn="1"/>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5" name="Rectangle 54"/>
            <p:cNvSpPr>
              <a:spLocks noChangeArrowheads="1"/>
            </p:cNvSpPr>
            <p:nvPr userDrawn="1"/>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6" name="Rectangle 55"/>
            <p:cNvSpPr>
              <a:spLocks noChangeArrowheads="1"/>
            </p:cNvSpPr>
            <p:nvPr userDrawn="1"/>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7" name="Rectangle 56"/>
            <p:cNvSpPr>
              <a:spLocks noChangeArrowheads="1"/>
            </p:cNvSpPr>
            <p:nvPr userDrawn="1"/>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8" name="Rectangle 57"/>
            <p:cNvSpPr>
              <a:spLocks noChangeArrowheads="1"/>
            </p:cNvSpPr>
            <p:nvPr userDrawn="1"/>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9" name="Oval 58"/>
            <p:cNvSpPr>
              <a:spLocks noChangeArrowheads="1"/>
            </p:cNvSpPr>
            <p:nvPr userDrawn="1"/>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61" name="Picture Placeholder 8"/>
          <p:cNvSpPr>
            <a:spLocks noGrp="1"/>
          </p:cNvSpPr>
          <p:nvPr>
            <p:ph type="pic" sz="quarter" idx="11" hasCustomPrompt="1"/>
          </p:nvPr>
        </p:nvSpPr>
        <p:spPr>
          <a:xfrm>
            <a:off x="4913304" y="1385332"/>
            <a:ext cx="2331529" cy="4056078"/>
          </a:xfrm>
          <a:prstGeom prst="rect">
            <a:avLst/>
          </a:prstGeom>
        </p:spPr>
        <p:txBody>
          <a:bodyPr/>
          <a:lstStyle>
            <a:lvl1pPr marL="0" indent="0">
              <a:buNone/>
              <a:defRPr baseline="0">
                <a:solidFill>
                  <a:schemeClr val="bg1"/>
                </a:solidFill>
              </a:defRPr>
            </a:lvl1pPr>
          </a:lstStyle>
          <a:p>
            <a:r>
              <a:rPr lang="fr-FR" dirty="0"/>
              <a:t>Click icon to insert a picture</a:t>
            </a:r>
          </a:p>
        </p:txBody>
      </p:sp>
      <p:sp>
        <p:nvSpPr>
          <p:cNvPr id="62" name="Picture Placeholder 8"/>
          <p:cNvSpPr>
            <a:spLocks noGrp="1"/>
          </p:cNvSpPr>
          <p:nvPr>
            <p:ph type="pic" sz="quarter" idx="12" hasCustomPrompt="1"/>
          </p:nvPr>
        </p:nvSpPr>
        <p:spPr>
          <a:xfrm>
            <a:off x="9041128" y="1385332"/>
            <a:ext cx="2331529" cy="4056078"/>
          </a:xfrm>
          <a:prstGeom prst="rect">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200680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ptop - Fullscreen">
    <p:bg>
      <p:bgPr>
        <a:solidFill>
          <a:srgbClr val="F7F7F7"/>
        </a:solidFill>
        <a:effectLst/>
      </p:bgPr>
    </p:bg>
    <p:spTree>
      <p:nvGrpSpPr>
        <p:cNvPr id="1" name=""/>
        <p:cNvGrpSpPr/>
        <p:nvPr/>
      </p:nvGrpSpPr>
      <p:grpSpPr>
        <a:xfrm>
          <a:off x="0" y="0"/>
          <a:ext cx="0" cy="0"/>
          <a:chOff x="0" y="0"/>
          <a:chExt cx="0" cy="0"/>
        </a:xfrm>
      </p:grpSpPr>
      <p:sp>
        <p:nvSpPr>
          <p:cNvPr id="439" name="Freeform 438"/>
          <p:cNvSpPr>
            <a:spLocks/>
          </p:cNvSpPr>
          <p:nvPr userDrawn="1"/>
        </p:nvSpPr>
        <p:spPr bwMode="auto">
          <a:xfrm>
            <a:off x="1051444" y="545122"/>
            <a:ext cx="10091632" cy="6312878"/>
          </a:xfrm>
          <a:custGeom>
            <a:avLst/>
            <a:gdLst>
              <a:gd name="connsiteX0" fmla="*/ 348984 w 10091632"/>
              <a:gd name="connsiteY0" fmla="*/ 0 h 6312878"/>
              <a:gd name="connsiteX1" fmla="*/ 9742648 w 10091632"/>
              <a:gd name="connsiteY1" fmla="*/ 0 h 6312878"/>
              <a:gd name="connsiteX2" fmla="*/ 10091632 w 10091632"/>
              <a:gd name="connsiteY2" fmla="*/ 348762 h 6312878"/>
              <a:gd name="connsiteX3" fmla="*/ 10091632 w 10091632"/>
              <a:gd name="connsiteY3" fmla="*/ 6312878 h 6312878"/>
              <a:gd name="connsiteX4" fmla="*/ 0 w 10091632"/>
              <a:gd name="connsiteY4" fmla="*/ 6312878 h 6312878"/>
              <a:gd name="connsiteX5" fmla="*/ 0 w 10091632"/>
              <a:gd name="connsiteY5" fmla="*/ 6096526 h 6312878"/>
              <a:gd name="connsiteX6" fmla="*/ 0 w 10091632"/>
              <a:gd name="connsiteY6" fmla="*/ 348762 h 6312878"/>
              <a:gd name="connsiteX7" fmla="*/ 348984 w 10091632"/>
              <a:gd name="connsiteY7" fmla="*/ 0 h 631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1632" h="6312878">
                <a:moveTo>
                  <a:pt x="348984" y="0"/>
                </a:moveTo>
                <a:cubicBezTo>
                  <a:pt x="9742648" y="0"/>
                  <a:pt x="9742648" y="0"/>
                  <a:pt x="9742648" y="0"/>
                </a:cubicBezTo>
                <a:cubicBezTo>
                  <a:pt x="9933811" y="0"/>
                  <a:pt x="10091632" y="157720"/>
                  <a:pt x="10091632" y="348762"/>
                </a:cubicBezTo>
                <a:lnTo>
                  <a:pt x="10091632" y="6312878"/>
                </a:lnTo>
                <a:lnTo>
                  <a:pt x="0" y="6312878"/>
                </a:lnTo>
                <a:lnTo>
                  <a:pt x="0" y="6096526"/>
                </a:lnTo>
                <a:cubicBezTo>
                  <a:pt x="0" y="348762"/>
                  <a:pt x="0" y="348762"/>
                  <a:pt x="0" y="348762"/>
                </a:cubicBezTo>
                <a:cubicBezTo>
                  <a:pt x="0" y="157720"/>
                  <a:pt x="157821" y="0"/>
                  <a:pt x="348984" y="0"/>
                </a:cubicBezTo>
                <a:close/>
              </a:path>
            </a:pathLst>
          </a:custGeom>
          <a:solidFill>
            <a:srgbClr val="3335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fr-FR" dirty="0"/>
          </a:p>
        </p:txBody>
      </p:sp>
      <p:sp>
        <p:nvSpPr>
          <p:cNvPr id="440" name="Freeform 439"/>
          <p:cNvSpPr>
            <a:spLocks/>
          </p:cNvSpPr>
          <p:nvPr userDrawn="1"/>
        </p:nvSpPr>
        <p:spPr bwMode="auto">
          <a:xfrm>
            <a:off x="1060009" y="553688"/>
            <a:ext cx="10074498" cy="6304312"/>
          </a:xfrm>
          <a:custGeom>
            <a:avLst/>
            <a:gdLst>
              <a:gd name="connsiteX0" fmla="*/ 340040 w 10074498"/>
              <a:gd name="connsiteY0" fmla="*/ 0 h 6304312"/>
              <a:gd name="connsiteX1" fmla="*/ 9732236 w 10074498"/>
              <a:gd name="connsiteY1" fmla="*/ 0 h 6304312"/>
              <a:gd name="connsiteX2" fmla="*/ 10074498 w 10074498"/>
              <a:gd name="connsiteY2" fmla="*/ 341881 h 6304312"/>
              <a:gd name="connsiteX3" fmla="*/ 10074498 w 10074498"/>
              <a:gd name="connsiteY3" fmla="*/ 6236397 h 6304312"/>
              <a:gd name="connsiteX4" fmla="*/ 10074498 w 10074498"/>
              <a:gd name="connsiteY4" fmla="*/ 6304312 h 6304312"/>
              <a:gd name="connsiteX5" fmla="*/ 0 w 10074498"/>
              <a:gd name="connsiteY5" fmla="*/ 6304312 h 6304312"/>
              <a:gd name="connsiteX6" fmla="*/ 0 w 10074498"/>
              <a:gd name="connsiteY6" fmla="*/ 6086003 h 6304312"/>
              <a:gd name="connsiteX7" fmla="*/ 0 w 10074498"/>
              <a:gd name="connsiteY7" fmla="*/ 341881 h 6304312"/>
              <a:gd name="connsiteX8" fmla="*/ 340040 w 10074498"/>
              <a:gd name="connsiteY8" fmla="*/ 0 h 630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74498" h="6304312">
                <a:moveTo>
                  <a:pt x="340040" y="0"/>
                </a:moveTo>
                <a:cubicBezTo>
                  <a:pt x="9732236" y="0"/>
                  <a:pt x="9732236" y="0"/>
                  <a:pt x="9732236" y="0"/>
                </a:cubicBezTo>
                <a:cubicBezTo>
                  <a:pt x="9921147" y="0"/>
                  <a:pt x="10074498" y="153180"/>
                  <a:pt x="10074498" y="341881"/>
                </a:cubicBezTo>
                <a:cubicBezTo>
                  <a:pt x="10074498" y="4093270"/>
                  <a:pt x="10074498" y="5617272"/>
                  <a:pt x="10074498" y="6236397"/>
                </a:cubicBezTo>
                <a:lnTo>
                  <a:pt x="10074498" y="6304312"/>
                </a:lnTo>
                <a:lnTo>
                  <a:pt x="0" y="6304312"/>
                </a:lnTo>
                <a:lnTo>
                  <a:pt x="0" y="6086003"/>
                </a:lnTo>
                <a:cubicBezTo>
                  <a:pt x="0" y="341881"/>
                  <a:pt x="0" y="341881"/>
                  <a:pt x="0" y="341881"/>
                </a:cubicBezTo>
                <a:cubicBezTo>
                  <a:pt x="0" y="153180"/>
                  <a:pt x="153351" y="0"/>
                  <a:pt x="340040"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fr-FR" dirty="0"/>
          </a:p>
        </p:txBody>
      </p:sp>
      <p:sp>
        <p:nvSpPr>
          <p:cNvPr id="441" name="Oval 398"/>
          <p:cNvSpPr>
            <a:spLocks noChangeArrowheads="1"/>
          </p:cNvSpPr>
          <p:nvPr userDrawn="1"/>
        </p:nvSpPr>
        <p:spPr bwMode="auto">
          <a:xfrm>
            <a:off x="6060137" y="770713"/>
            <a:ext cx="79956" cy="79956"/>
          </a:xfrm>
          <a:prstGeom prst="ellipse">
            <a:avLst/>
          </a:pr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42" name="Oval 399"/>
          <p:cNvSpPr>
            <a:spLocks noChangeArrowheads="1"/>
          </p:cNvSpPr>
          <p:nvPr userDrawn="1"/>
        </p:nvSpPr>
        <p:spPr bwMode="auto">
          <a:xfrm>
            <a:off x="6080125" y="790703"/>
            <a:ext cx="39978" cy="39978"/>
          </a:xfrm>
          <a:prstGeom prst="ellipse">
            <a:avLst/>
          </a:prstGeom>
          <a:solidFill>
            <a:srgbClr val="000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43" name="Oval 400"/>
          <p:cNvSpPr>
            <a:spLocks noChangeArrowheads="1"/>
          </p:cNvSpPr>
          <p:nvPr userDrawn="1"/>
        </p:nvSpPr>
        <p:spPr bwMode="auto">
          <a:xfrm>
            <a:off x="6091547" y="793557"/>
            <a:ext cx="14279" cy="11422"/>
          </a:xfrm>
          <a:prstGeom prst="ellipse">
            <a:avLst/>
          </a:prstGeom>
          <a:solidFill>
            <a:srgbClr val="272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44" name="Oval 401"/>
          <p:cNvSpPr>
            <a:spLocks noChangeArrowheads="1"/>
          </p:cNvSpPr>
          <p:nvPr userDrawn="1"/>
        </p:nvSpPr>
        <p:spPr bwMode="auto">
          <a:xfrm>
            <a:off x="6091547" y="813547"/>
            <a:ext cx="14279" cy="14279"/>
          </a:xfrm>
          <a:prstGeom prst="ellipse">
            <a:avLst/>
          </a:prstGeom>
          <a:solidFill>
            <a:srgbClr val="272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45" name="Rectangle 402"/>
          <p:cNvSpPr>
            <a:spLocks noChangeArrowheads="1"/>
          </p:cNvSpPr>
          <p:nvPr userDrawn="1"/>
        </p:nvSpPr>
        <p:spPr bwMode="auto">
          <a:xfrm>
            <a:off x="1416958" y="1030572"/>
            <a:ext cx="9357748" cy="584252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9" name="Picture Placeholder 8"/>
          <p:cNvSpPr>
            <a:spLocks noGrp="1"/>
          </p:cNvSpPr>
          <p:nvPr>
            <p:ph type="pic" sz="quarter" idx="10" hasCustomPrompt="1"/>
          </p:nvPr>
        </p:nvSpPr>
        <p:spPr>
          <a:xfrm>
            <a:off x="1408389" y="1030572"/>
            <a:ext cx="9366317" cy="5827428"/>
          </a:xfrm>
          <a:prstGeom prst="rect">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368754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ptop and text">
    <p:bg>
      <p:bgPr>
        <a:solidFill>
          <a:srgbClr val="F7F7F7"/>
        </a:solidFill>
        <a:effectLst/>
      </p:bgPr>
    </p:bg>
    <p:spTree>
      <p:nvGrpSpPr>
        <p:cNvPr id="1" name=""/>
        <p:cNvGrpSpPr/>
        <p:nvPr/>
      </p:nvGrpSpPr>
      <p:grpSpPr>
        <a:xfrm>
          <a:off x="0" y="0"/>
          <a:ext cx="0" cy="0"/>
          <a:chOff x="0" y="0"/>
          <a:chExt cx="0" cy="0"/>
        </a:xfrm>
      </p:grpSpPr>
      <p:grpSp>
        <p:nvGrpSpPr>
          <p:cNvPr id="1354" name="Group 1353"/>
          <p:cNvGrpSpPr/>
          <p:nvPr userDrawn="1"/>
        </p:nvGrpSpPr>
        <p:grpSpPr>
          <a:xfrm>
            <a:off x="4279119" y="1277256"/>
            <a:ext cx="7831781" cy="4652735"/>
            <a:chOff x="4527554" y="1398588"/>
            <a:chExt cx="7137394" cy="4240211"/>
          </a:xfrm>
        </p:grpSpPr>
        <p:grpSp>
          <p:nvGrpSpPr>
            <p:cNvPr id="1353" name="Group 1352"/>
            <p:cNvGrpSpPr/>
            <p:nvPr userDrawn="1"/>
          </p:nvGrpSpPr>
          <p:grpSpPr>
            <a:xfrm>
              <a:off x="4527554" y="1398588"/>
              <a:ext cx="7137394" cy="4240211"/>
              <a:chOff x="4527471" y="1398593"/>
              <a:chExt cx="7137264" cy="4240229"/>
            </a:xfrm>
            <a:effectLst/>
          </p:grpSpPr>
          <p:sp>
            <p:nvSpPr>
              <p:cNvPr id="181" name="AutoShape 380"/>
              <p:cNvSpPr>
                <a:spLocks noChangeAspect="1" noChangeArrowheads="1" noTextEdit="1"/>
              </p:cNvSpPr>
              <p:nvPr userDrawn="1"/>
            </p:nvSpPr>
            <p:spPr bwMode="auto">
              <a:xfrm>
                <a:off x="4640179" y="1398593"/>
                <a:ext cx="6913436" cy="398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2" name="Freeform 382"/>
              <p:cNvSpPr>
                <a:spLocks/>
              </p:cNvSpPr>
              <p:nvPr userDrawn="1"/>
            </p:nvSpPr>
            <p:spPr bwMode="auto">
              <a:xfrm>
                <a:off x="5281517" y="1400181"/>
                <a:ext cx="5648222" cy="3940191"/>
              </a:xfrm>
              <a:custGeom>
                <a:avLst/>
                <a:gdLst>
                  <a:gd name="T0" fmla="*/ 4398 w 4571"/>
                  <a:gd name="T1" fmla="*/ 3192 h 3192"/>
                  <a:gd name="T2" fmla="*/ 172 w 4571"/>
                  <a:gd name="T3" fmla="*/ 3192 h 3192"/>
                  <a:gd name="T4" fmla="*/ 0 w 4571"/>
                  <a:gd name="T5" fmla="*/ 3019 h 3192"/>
                  <a:gd name="T6" fmla="*/ 0 w 4571"/>
                  <a:gd name="T7" fmla="*/ 173 h 3192"/>
                  <a:gd name="T8" fmla="*/ 172 w 4571"/>
                  <a:gd name="T9" fmla="*/ 0 h 3192"/>
                  <a:gd name="T10" fmla="*/ 4398 w 4571"/>
                  <a:gd name="T11" fmla="*/ 0 h 3192"/>
                  <a:gd name="T12" fmla="*/ 4571 w 4571"/>
                  <a:gd name="T13" fmla="*/ 173 h 3192"/>
                  <a:gd name="T14" fmla="*/ 4571 w 4571"/>
                  <a:gd name="T15" fmla="*/ 3019 h 3192"/>
                  <a:gd name="T16" fmla="*/ 4398 w 4571"/>
                  <a:gd name="T17" fmla="*/ 3192 h 3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1" h="3192">
                    <a:moveTo>
                      <a:pt x="4398" y="3192"/>
                    </a:moveTo>
                    <a:cubicBezTo>
                      <a:pt x="172" y="3192"/>
                      <a:pt x="172" y="3192"/>
                      <a:pt x="172" y="3192"/>
                    </a:cubicBezTo>
                    <a:cubicBezTo>
                      <a:pt x="77" y="3192"/>
                      <a:pt x="0" y="3115"/>
                      <a:pt x="0" y="3019"/>
                    </a:cubicBezTo>
                    <a:cubicBezTo>
                      <a:pt x="0" y="173"/>
                      <a:pt x="0" y="173"/>
                      <a:pt x="0" y="173"/>
                    </a:cubicBezTo>
                    <a:cubicBezTo>
                      <a:pt x="0" y="78"/>
                      <a:pt x="77" y="0"/>
                      <a:pt x="172" y="0"/>
                    </a:cubicBezTo>
                    <a:cubicBezTo>
                      <a:pt x="4398" y="0"/>
                      <a:pt x="4398" y="0"/>
                      <a:pt x="4398" y="0"/>
                    </a:cubicBezTo>
                    <a:cubicBezTo>
                      <a:pt x="4493" y="0"/>
                      <a:pt x="4571" y="78"/>
                      <a:pt x="4571" y="173"/>
                    </a:cubicBezTo>
                    <a:cubicBezTo>
                      <a:pt x="4571" y="3019"/>
                      <a:pt x="4571" y="3019"/>
                      <a:pt x="4571" y="3019"/>
                    </a:cubicBezTo>
                    <a:cubicBezTo>
                      <a:pt x="4571" y="3115"/>
                      <a:pt x="4493" y="3192"/>
                      <a:pt x="4398" y="3192"/>
                    </a:cubicBezTo>
                    <a:close/>
                  </a:path>
                </a:pathLst>
              </a:custGeom>
              <a:solidFill>
                <a:srgbClr val="DAC1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3" name="Freeform 383"/>
              <p:cNvSpPr>
                <a:spLocks/>
              </p:cNvSpPr>
              <p:nvPr userDrawn="1"/>
            </p:nvSpPr>
            <p:spPr bwMode="auto">
              <a:xfrm>
                <a:off x="5300567" y="1419231"/>
                <a:ext cx="5610123" cy="3903680"/>
              </a:xfrm>
              <a:custGeom>
                <a:avLst/>
                <a:gdLst>
                  <a:gd name="T0" fmla="*/ 4540 w 4540"/>
                  <a:gd name="T1" fmla="*/ 3003 h 3161"/>
                  <a:gd name="T2" fmla="*/ 4383 w 4540"/>
                  <a:gd name="T3" fmla="*/ 3161 h 3161"/>
                  <a:gd name="T4" fmla="*/ 157 w 4540"/>
                  <a:gd name="T5" fmla="*/ 3161 h 3161"/>
                  <a:gd name="T6" fmla="*/ 0 w 4540"/>
                  <a:gd name="T7" fmla="*/ 3003 h 3161"/>
                  <a:gd name="T8" fmla="*/ 0 w 4540"/>
                  <a:gd name="T9" fmla="*/ 157 h 3161"/>
                  <a:gd name="T10" fmla="*/ 157 w 4540"/>
                  <a:gd name="T11" fmla="*/ 0 h 3161"/>
                  <a:gd name="T12" fmla="*/ 4383 w 4540"/>
                  <a:gd name="T13" fmla="*/ 0 h 3161"/>
                  <a:gd name="T14" fmla="*/ 4540 w 4540"/>
                  <a:gd name="T15" fmla="*/ 157 h 3161"/>
                  <a:gd name="T16" fmla="*/ 4540 w 4540"/>
                  <a:gd name="T17" fmla="*/ 3003 h 3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0" h="3161">
                    <a:moveTo>
                      <a:pt x="4540" y="3003"/>
                    </a:moveTo>
                    <a:cubicBezTo>
                      <a:pt x="4540" y="3090"/>
                      <a:pt x="4469" y="3161"/>
                      <a:pt x="4383" y="3161"/>
                    </a:cubicBezTo>
                    <a:cubicBezTo>
                      <a:pt x="157" y="3161"/>
                      <a:pt x="157" y="3161"/>
                      <a:pt x="157" y="3161"/>
                    </a:cubicBezTo>
                    <a:cubicBezTo>
                      <a:pt x="71" y="3161"/>
                      <a:pt x="0" y="3090"/>
                      <a:pt x="0" y="3003"/>
                    </a:cubicBezTo>
                    <a:cubicBezTo>
                      <a:pt x="0" y="157"/>
                      <a:pt x="0" y="157"/>
                      <a:pt x="0" y="157"/>
                    </a:cubicBezTo>
                    <a:cubicBezTo>
                      <a:pt x="0" y="71"/>
                      <a:pt x="71" y="0"/>
                      <a:pt x="157" y="0"/>
                    </a:cubicBezTo>
                    <a:cubicBezTo>
                      <a:pt x="4383" y="0"/>
                      <a:pt x="4383" y="0"/>
                      <a:pt x="4383" y="0"/>
                    </a:cubicBezTo>
                    <a:cubicBezTo>
                      <a:pt x="4469" y="0"/>
                      <a:pt x="4540" y="71"/>
                      <a:pt x="4540" y="157"/>
                    </a:cubicBezTo>
                    <a:lnTo>
                      <a:pt x="4540" y="3003"/>
                    </a:lnTo>
                    <a:close/>
                  </a:path>
                </a:pathLst>
              </a:custGeom>
              <a:solidFill>
                <a:srgbClr val="3335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4" name="Freeform 384"/>
              <p:cNvSpPr>
                <a:spLocks/>
              </p:cNvSpPr>
              <p:nvPr userDrawn="1"/>
            </p:nvSpPr>
            <p:spPr bwMode="auto">
              <a:xfrm>
                <a:off x="5305329" y="1423994"/>
                <a:ext cx="5600597" cy="3892566"/>
              </a:xfrm>
              <a:custGeom>
                <a:avLst/>
                <a:gdLst>
                  <a:gd name="T0" fmla="*/ 4379 w 4533"/>
                  <a:gd name="T1" fmla="*/ 3154 h 3154"/>
                  <a:gd name="T2" fmla="*/ 153 w 4533"/>
                  <a:gd name="T3" fmla="*/ 3154 h 3154"/>
                  <a:gd name="T4" fmla="*/ 0 w 4533"/>
                  <a:gd name="T5" fmla="*/ 3000 h 3154"/>
                  <a:gd name="T6" fmla="*/ 0 w 4533"/>
                  <a:gd name="T7" fmla="*/ 154 h 3154"/>
                  <a:gd name="T8" fmla="*/ 153 w 4533"/>
                  <a:gd name="T9" fmla="*/ 0 h 3154"/>
                  <a:gd name="T10" fmla="*/ 4379 w 4533"/>
                  <a:gd name="T11" fmla="*/ 0 h 3154"/>
                  <a:gd name="T12" fmla="*/ 4533 w 4533"/>
                  <a:gd name="T13" fmla="*/ 154 h 3154"/>
                  <a:gd name="T14" fmla="*/ 4533 w 4533"/>
                  <a:gd name="T15" fmla="*/ 3000 h 3154"/>
                  <a:gd name="T16" fmla="*/ 4379 w 4533"/>
                  <a:gd name="T17" fmla="*/ 3154 h 3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3" h="3154">
                    <a:moveTo>
                      <a:pt x="4379" y="3154"/>
                    </a:moveTo>
                    <a:cubicBezTo>
                      <a:pt x="153" y="3154"/>
                      <a:pt x="153" y="3154"/>
                      <a:pt x="153" y="3154"/>
                    </a:cubicBezTo>
                    <a:cubicBezTo>
                      <a:pt x="69" y="3154"/>
                      <a:pt x="0" y="3085"/>
                      <a:pt x="0" y="3000"/>
                    </a:cubicBezTo>
                    <a:cubicBezTo>
                      <a:pt x="0" y="154"/>
                      <a:pt x="0" y="154"/>
                      <a:pt x="0" y="154"/>
                    </a:cubicBezTo>
                    <a:cubicBezTo>
                      <a:pt x="0" y="69"/>
                      <a:pt x="69" y="0"/>
                      <a:pt x="153" y="0"/>
                    </a:cubicBezTo>
                    <a:cubicBezTo>
                      <a:pt x="4379" y="0"/>
                      <a:pt x="4379" y="0"/>
                      <a:pt x="4379" y="0"/>
                    </a:cubicBezTo>
                    <a:cubicBezTo>
                      <a:pt x="4464" y="0"/>
                      <a:pt x="4533" y="69"/>
                      <a:pt x="4533" y="154"/>
                    </a:cubicBezTo>
                    <a:cubicBezTo>
                      <a:pt x="4533" y="3000"/>
                      <a:pt x="4533" y="3000"/>
                      <a:pt x="4533" y="3000"/>
                    </a:cubicBezTo>
                    <a:cubicBezTo>
                      <a:pt x="4533" y="3085"/>
                      <a:pt x="4464" y="3154"/>
                      <a:pt x="4379" y="315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5" name="Freeform 385"/>
              <p:cNvSpPr>
                <a:spLocks/>
              </p:cNvSpPr>
              <p:nvPr userDrawn="1"/>
            </p:nvSpPr>
            <p:spPr bwMode="auto">
              <a:xfrm>
                <a:off x="5305329" y="5089547"/>
                <a:ext cx="5600597" cy="227014"/>
              </a:xfrm>
              <a:custGeom>
                <a:avLst/>
                <a:gdLst>
                  <a:gd name="T0" fmla="*/ 0 w 4533"/>
                  <a:gd name="T1" fmla="*/ 0 h 184"/>
                  <a:gd name="T2" fmla="*/ 0 w 4533"/>
                  <a:gd name="T3" fmla="*/ 30 h 184"/>
                  <a:gd name="T4" fmla="*/ 153 w 4533"/>
                  <a:gd name="T5" fmla="*/ 184 h 184"/>
                  <a:gd name="T6" fmla="*/ 4379 w 4533"/>
                  <a:gd name="T7" fmla="*/ 184 h 184"/>
                  <a:gd name="T8" fmla="*/ 4533 w 4533"/>
                  <a:gd name="T9" fmla="*/ 30 h 184"/>
                  <a:gd name="T10" fmla="*/ 4533 w 4533"/>
                  <a:gd name="T11" fmla="*/ 0 h 184"/>
                  <a:gd name="T12" fmla="*/ 0 w 4533"/>
                  <a:gd name="T13" fmla="*/ 0 h 184"/>
                </a:gdLst>
                <a:ahLst/>
                <a:cxnLst>
                  <a:cxn ang="0">
                    <a:pos x="T0" y="T1"/>
                  </a:cxn>
                  <a:cxn ang="0">
                    <a:pos x="T2" y="T3"/>
                  </a:cxn>
                  <a:cxn ang="0">
                    <a:pos x="T4" y="T5"/>
                  </a:cxn>
                  <a:cxn ang="0">
                    <a:pos x="T6" y="T7"/>
                  </a:cxn>
                  <a:cxn ang="0">
                    <a:pos x="T8" y="T9"/>
                  </a:cxn>
                  <a:cxn ang="0">
                    <a:pos x="T10" y="T11"/>
                  </a:cxn>
                  <a:cxn ang="0">
                    <a:pos x="T12" y="T13"/>
                  </a:cxn>
                </a:cxnLst>
                <a:rect l="0" t="0" r="r" b="b"/>
                <a:pathLst>
                  <a:path w="4533" h="184">
                    <a:moveTo>
                      <a:pt x="0" y="0"/>
                    </a:moveTo>
                    <a:cubicBezTo>
                      <a:pt x="0" y="30"/>
                      <a:pt x="0" y="30"/>
                      <a:pt x="0" y="30"/>
                    </a:cubicBezTo>
                    <a:cubicBezTo>
                      <a:pt x="0" y="115"/>
                      <a:pt x="69" y="184"/>
                      <a:pt x="153" y="184"/>
                    </a:cubicBezTo>
                    <a:cubicBezTo>
                      <a:pt x="4379" y="184"/>
                      <a:pt x="4379" y="184"/>
                      <a:pt x="4379" y="184"/>
                    </a:cubicBezTo>
                    <a:cubicBezTo>
                      <a:pt x="4464" y="184"/>
                      <a:pt x="4533" y="115"/>
                      <a:pt x="4533" y="30"/>
                    </a:cubicBezTo>
                    <a:cubicBezTo>
                      <a:pt x="4533" y="0"/>
                      <a:pt x="4533" y="0"/>
                      <a:pt x="4533" y="0"/>
                    </a:cubicBezTo>
                    <a:lnTo>
                      <a:pt x="0" y="0"/>
                    </a:lnTo>
                    <a:close/>
                  </a:path>
                </a:pathLst>
              </a:custGeom>
              <a:solidFill>
                <a:srgbClr val="22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pic>
            <p:nvPicPr>
              <p:cNvPr id="429" name="Picture 42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607" r="-1630" b="-250766"/>
              <a:stretch>
                <a:fillRect/>
              </a:stretch>
            </p:blipFill>
            <p:spPr bwMode="auto">
              <a:xfrm>
                <a:off x="4527471" y="5276873"/>
                <a:ext cx="7137264" cy="361949"/>
              </a:xfrm>
              <a:custGeom>
                <a:avLst/>
                <a:gdLst>
                  <a:gd name="connsiteX0" fmla="*/ 111121 w 7137394"/>
                  <a:gd name="connsiteY0" fmla="*/ 16107 h 361948"/>
                  <a:gd name="connsiteX1" fmla="*/ 111121 w 7137394"/>
                  <a:gd name="connsiteY1" fmla="*/ 103188 h 361948"/>
                  <a:gd name="connsiteX2" fmla="*/ 732671 w 7137394"/>
                  <a:gd name="connsiteY2" fmla="*/ 103188 h 361948"/>
                  <a:gd name="connsiteX3" fmla="*/ 735009 w 7137394"/>
                  <a:gd name="connsiteY3" fmla="*/ 357186 h 361948"/>
                  <a:gd name="connsiteX4" fmla="*/ 0 w 7137394"/>
                  <a:gd name="connsiteY4" fmla="*/ 357186 h 361948"/>
                  <a:gd name="connsiteX5" fmla="*/ 7024684 w 7137394"/>
                  <a:gd name="connsiteY5" fmla="*/ 15992 h 361948"/>
                  <a:gd name="connsiteX6" fmla="*/ 7137394 w 7137394"/>
                  <a:gd name="connsiteY6" fmla="*/ 361948 h 361948"/>
                  <a:gd name="connsiteX7" fmla="*/ 6402385 w 7137394"/>
                  <a:gd name="connsiteY7" fmla="*/ 361948 h 361948"/>
                  <a:gd name="connsiteX8" fmla="*/ 6402385 w 7137394"/>
                  <a:gd name="connsiteY8" fmla="*/ 103188 h 361948"/>
                  <a:gd name="connsiteX9" fmla="*/ 7024684 w 7137394"/>
                  <a:gd name="connsiteY9" fmla="*/ 103188 h 361948"/>
                  <a:gd name="connsiteX10" fmla="*/ 111121 w 7137394"/>
                  <a:gd name="connsiteY10" fmla="*/ 0 h 361948"/>
                  <a:gd name="connsiteX11" fmla="*/ 7024684 w 7137394"/>
                  <a:gd name="connsiteY11" fmla="*/ 0 h 361948"/>
                  <a:gd name="connsiteX12" fmla="*/ 7024684 w 7137394"/>
                  <a:gd name="connsiteY12" fmla="*/ 15992 h 361948"/>
                  <a:gd name="connsiteX13" fmla="*/ 7023094 w 7137394"/>
                  <a:gd name="connsiteY13" fmla="*/ 11111 h 361948"/>
                  <a:gd name="connsiteX14" fmla="*/ 6402385 w 7137394"/>
                  <a:gd name="connsiteY14" fmla="*/ 93661 h 361948"/>
                  <a:gd name="connsiteX15" fmla="*/ 6402385 w 7137394"/>
                  <a:gd name="connsiteY15" fmla="*/ 103188 h 361948"/>
                  <a:gd name="connsiteX16" fmla="*/ 732671 w 7137394"/>
                  <a:gd name="connsiteY16" fmla="*/ 103188 h 361948"/>
                  <a:gd name="connsiteX17" fmla="*/ 732627 w 7137394"/>
                  <a:gd name="connsiteY17" fmla="*/ 98424 h 361948"/>
                  <a:gd name="connsiteX18" fmla="*/ 114300 w 7137394"/>
                  <a:gd name="connsiteY18" fmla="*/ 6349 h 361948"/>
                  <a:gd name="connsiteX19" fmla="*/ 111121 w 7137394"/>
                  <a:gd name="connsiteY19" fmla="*/ 16107 h 3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37394" h="361948">
                    <a:moveTo>
                      <a:pt x="111121" y="16107"/>
                    </a:moveTo>
                    <a:lnTo>
                      <a:pt x="111121" y="103188"/>
                    </a:lnTo>
                    <a:lnTo>
                      <a:pt x="732671" y="103188"/>
                    </a:lnTo>
                    <a:lnTo>
                      <a:pt x="735009" y="357186"/>
                    </a:lnTo>
                    <a:lnTo>
                      <a:pt x="0" y="357186"/>
                    </a:lnTo>
                    <a:close/>
                    <a:moveTo>
                      <a:pt x="7024684" y="15992"/>
                    </a:moveTo>
                    <a:lnTo>
                      <a:pt x="7137394" y="361948"/>
                    </a:lnTo>
                    <a:lnTo>
                      <a:pt x="6402385" y="361948"/>
                    </a:lnTo>
                    <a:lnTo>
                      <a:pt x="6402385" y="103188"/>
                    </a:lnTo>
                    <a:lnTo>
                      <a:pt x="7024684" y="103188"/>
                    </a:lnTo>
                    <a:close/>
                    <a:moveTo>
                      <a:pt x="111121" y="0"/>
                    </a:moveTo>
                    <a:lnTo>
                      <a:pt x="7024684" y="0"/>
                    </a:lnTo>
                    <a:lnTo>
                      <a:pt x="7024684" y="15992"/>
                    </a:lnTo>
                    <a:lnTo>
                      <a:pt x="7023094" y="11111"/>
                    </a:lnTo>
                    <a:cubicBezTo>
                      <a:pt x="6653208" y="88369"/>
                      <a:pt x="6607171" y="67203"/>
                      <a:pt x="6402385" y="93661"/>
                    </a:cubicBezTo>
                    <a:lnTo>
                      <a:pt x="6402385" y="103188"/>
                    </a:lnTo>
                    <a:lnTo>
                      <a:pt x="732671" y="103188"/>
                    </a:lnTo>
                    <a:lnTo>
                      <a:pt x="732627" y="98424"/>
                    </a:lnTo>
                    <a:cubicBezTo>
                      <a:pt x="527841" y="71966"/>
                      <a:pt x="484186" y="83607"/>
                      <a:pt x="114300" y="6349"/>
                    </a:cubicBezTo>
                    <a:lnTo>
                      <a:pt x="111121" y="16107"/>
                    </a:lnTo>
                    <a:close/>
                  </a:path>
                </a:pathLst>
              </a:cu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1" name="Picture 38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38591" y="5238773"/>
                <a:ext cx="6913437" cy="4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Oval 388"/>
              <p:cNvSpPr>
                <a:spLocks noChangeArrowheads="1"/>
              </p:cNvSpPr>
              <p:nvPr userDrawn="1"/>
            </p:nvSpPr>
            <p:spPr bwMode="auto">
              <a:xfrm>
                <a:off x="5284693" y="5338785"/>
                <a:ext cx="57149"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7" name="Oval 389"/>
              <p:cNvSpPr>
                <a:spLocks noChangeArrowheads="1"/>
              </p:cNvSpPr>
              <p:nvPr userDrawn="1"/>
            </p:nvSpPr>
            <p:spPr bwMode="auto">
              <a:xfrm>
                <a:off x="5298979" y="5341960"/>
                <a:ext cx="28575"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8" name="Oval 390"/>
              <p:cNvSpPr>
                <a:spLocks noChangeArrowheads="1"/>
              </p:cNvSpPr>
              <p:nvPr userDrawn="1"/>
            </p:nvSpPr>
            <p:spPr bwMode="auto">
              <a:xfrm>
                <a:off x="7224582" y="5338785"/>
                <a:ext cx="58737"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89" name="Oval 391"/>
              <p:cNvSpPr>
                <a:spLocks noChangeArrowheads="1"/>
              </p:cNvSpPr>
              <p:nvPr userDrawn="1"/>
            </p:nvSpPr>
            <p:spPr bwMode="auto">
              <a:xfrm>
                <a:off x="7238869" y="5341960"/>
                <a:ext cx="30162"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90" name="Oval 392"/>
              <p:cNvSpPr>
                <a:spLocks noChangeArrowheads="1"/>
              </p:cNvSpPr>
              <p:nvPr userDrawn="1"/>
            </p:nvSpPr>
            <p:spPr bwMode="auto">
              <a:xfrm>
                <a:off x="8920001" y="5338785"/>
                <a:ext cx="60324"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91" name="Oval 393"/>
              <p:cNvSpPr>
                <a:spLocks noChangeArrowheads="1"/>
              </p:cNvSpPr>
              <p:nvPr userDrawn="1"/>
            </p:nvSpPr>
            <p:spPr bwMode="auto">
              <a:xfrm>
                <a:off x="8935876" y="5341960"/>
                <a:ext cx="28575"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44" name="Oval 394"/>
              <p:cNvSpPr>
                <a:spLocks noChangeArrowheads="1"/>
              </p:cNvSpPr>
              <p:nvPr userDrawn="1"/>
            </p:nvSpPr>
            <p:spPr bwMode="auto">
              <a:xfrm>
                <a:off x="10850366" y="5338785"/>
                <a:ext cx="58737"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45" name="Oval 395"/>
              <p:cNvSpPr>
                <a:spLocks noChangeArrowheads="1"/>
              </p:cNvSpPr>
              <p:nvPr userDrawn="1"/>
            </p:nvSpPr>
            <p:spPr bwMode="auto">
              <a:xfrm>
                <a:off x="10864653" y="5341960"/>
                <a:ext cx="28575"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46" name="Freeform 396"/>
              <p:cNvSpPr>
                <a:spLocks/>
              </p:cNvSpPr>
              <p:nvPr userDrawn="1"/>
            </p:nvSpPr>
            <p:spPr bwMode="auto">
              <a:xfrm>
                <a:off x="4716378" y="5299098"/>
                <a:ext cx="6761040" cy="1588"/>
              </a:xfrm>
              <a:custGeom>
                <a:avLst/>
                <a:gdLst>
                  <a:gd name="T0" fmla="*/ 5467 w 5472"/>
                  <a:gd name="T1" fmla="*/ 1 h 1"/>
                  <a:gd name="T2" fmla="*/ 5472 w 5472"/>
                  <a:gd name="T3" fmla="*/ 0 h 1"/>
                  <a:gd name="T4" fmla="*/ 0 w 5472"/>
                  <a:gd name="T5" fmla="*/ 0 h 1"/>
                  <a:gd name="T6" fmla="*/ 5 w 5472"/>
                  <a:gd name="T7" fmla="*/ 1 h 1"/>
                  <a:gd name="T8" fmla="*/ 5467 w 5472"/>
                  <a:gd name="T9" fmla="*/ 1 h 1"/>
                </a:gdLst>
                <a:ahLst/>
                <a:cxnLst>
                  <a:cxn ang="0">
                    <a:pos x="T0" y="T1"/>
                  </a:cxn>
                  <a:cxn ang="0">
                    <a:pos x="T2" y="T3"/>
                  </a:cxn>
                  <a:cxn ang="0">
                    <a:pos x="T4" y="T5"/>
                  </a:cxn>
                  <a:cxn ang="0">
                    <a:pos x="T6" y="T7"/>
                  </a:cxn>
                  <a:cxn ang="0">
                    <a:pos x="T8" y="T9"/>
                  </a:cxn>
                </a:cxnLst>
                <a:rect l="0" t="0" r="r" b="b"/>
                <a:pathLst>
                  <a:path w="5472" h="1">
                    <a:moveTo>
                      <a:pt x="5467" y="1"/>
                    </a:moveTo>
                    <a:cubicBezTo>
                      <a:pt x="5469" y="1"/>
                      <a:pt x="5471" y="0"/>
                      <a:pt x="5472" y="0"/>
                    </a:cubicBezTo>
                    <a:cubicBezTo>
                      <a:pt x="0" y="0"/>
                      <a:pt x="0" y="0"/>
                      <a:pt x="0" y="0"/>
                    </a:cubicBezTo>
                    <a:cubicBezTo>
                      <a:pt x="2" y="0"/>
                      <a:pt x="3" y="1"/>
                      <a:pt x="5" y="1"/>
                    </a:cubicBezTo>
                    <a:lnTo>
                      <a:pt x="5467" y="1"/>
                    </a:lnTo>
                    <a:close/>
                  </a:path>
                </a:pathLst>
              </a:custGeom>
              <a:solidFill>
                <a:srgbClr val="9A87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pic>
            <p:nvPicPr>
              <p:cNvPr id="1421" name="Picture 397"/>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30953" y="5240359"/>
                <a:ext cx="1331888"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7" name="Oval 398"/>
              <p:cNvSpPr>
                <a:spLocks noChangeArrowheads="1"/>
              </p:cNvSpPr>
              <p:nvPr userDrawn="1"/>
            </p:nvSpPr>
            <p:spPr bwMode="auto">
              <a:xfrm>
                <a:off x="8085011" y="1544645"/>
                <a:ext cx="44449" cy="44450"/>
              </a:xfrm>
              <a:prstGeom prst="ellipse">
                <a:avLst/>
              </a:pr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48" name="Oval 399"/>
              <p:cNvSpPr>
                <a:spLocks noChangeArrowheads="1"/>
              </p:cNvSpPr>
              <p:nvPr userDrawn="1"/>
            </p:nvSpPr>
            <p:spPr bwMode="auto">
              <a:xfrm>
                <a:off x="8096077" y="1555741"/>
                <a:ext cx="22224" cy="22225"/>
              </a:xfrm>
              <a:prstGeom prst="ellipse">
                <a:avLst/>
              </a:prstGeom>
              <a:solidFill>
                <a:srgbClr val="000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49" name="Oval 400"/>
              <p:cNvSpPr>
                <a:spLocks noChangeArrowheads="1"/>
              </p:cNvSpPr>
              <p:nvPr userDrawn="1"/>
            </p:nvSpPr>
            <p:spPr bwMode="auto">
              <a:xfrm>
                <a:off x="8102496" y="1557318"/>
                <a:ext cx="7938" cy="6350"/>
              </a:xfrm>
              <a:prstGeom prst="ellipse">
                <a:avLst/>
              </a:prstGeom>
              <a:solidFill>
                <a:srgbClr val="272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50" name="Oval 401"/>
              <p:cNvSpPr>
                <a:spLocks noChangeArrowheads="1"/>
              </p:cNvSpPr>
              <p:nvPr userDrawn="1"/>
            </p:nvSpPr>
            <p:spPr bwMode="auto">
              <a:xfrm>
                <a:off x="8102601" y="1568451"/>
                <a:ext cx="7938" cy="7938"/>
              </a:xfrm>
              <a:prstGeom prst="ellipse">
                <a:avLst/>
              </a:prstGeom>
              <a:solidFill>
                <a:srgbClr val="272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1351" name="Rectangle 402"/>
            <p:cNvSpPr>
              <a:spLocks noChangeArrowheads="1"/>
            </p:cNvSpPr>
            <p:nvPr userDrawn="1"/>
          </p:nvSpPr>
          <p:spPr bwMode="auto">
            <a:xfrm>
              <a:off x="5503864" y="1689101"/>
              <a:ext cx="5202238" cy="324802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fr-FR" dirty="0"/>
            </a:p>
          </p:txBody>
        </p:sp>
      </p:grpSp>
      <p:sp>
        <p:nvSpPr>
          <p:cNvPr id="26" name="Picture Placeholder 8"/>
          <p:cNvSpPr>
            <a:spLocks noGrp="1"/>
          </p:cNvSpPr>
          <p:nvPr>
            <p:ph type="pic" sz="quarter" idx="10" hasCustomPrompt="1"/>
          </p:nvPr>
        </p:nvSpPr>
        <p:spPr>
          <a:xfrm>
            <a:off x="5345185" y="1596033"/>
            <a:ext cx="5713584" cy="3564022"/>
          </a:xfrm>
          <a:prstGeom prst="rect">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133575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t - Vertical">
    <p:bg>
      <p:bgPr>
        <a:solidFill>
          <a:srgbClr val="F7F7F7"/>
        </a:solidFill>
        <a:effectLst/>
      </p:bgPr>
    </p:bg>
    <p:spTree>
      <p:nvGrpSpPr>
        <p:cNvPr id="1" name=""/>
        <p:cNvGrpSpPr/>
        <p:nvPr/>
      </p:nvGrpSpPr>
      <p:grpSpPr>
        <a:xfrm>
          <a:off x="0" y="0"/>
          <a:ext cx="0" cy="0"/>
          <a:chOff x="0" y="0"/>
          <a:chExt cx="0" cy="0"/>
        </a:xfrm>
      </p:grpSpPr>
      <p:grpSp>
        <p:nvGrpSpPr>
          <p:cNvPr id="57" name="Group 56"/>
          <p:cNvGrpSpPr/>
          <p:nvPr userDrawn="1"/>
        </p:nvGrpSpPr>
        <p:grpSpPr>
          <a:xfrm>
            <a:off x="6543324" y="587692"/>
            <a:ext cx="3849726" cy="5682616"/>
            <a:chOff x="1063625" y="116201"/>
            <a:chExt cx="2790825" cy="4119563"/>
          </a:xfrm>
        </p:grpSpPr>
        <p:sp>
          <p:nvSpPr>
            <p:cNvPr id="136" name="Freeform 135"/>
            <p:cNvSpPr>
              <a:spLocks/>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7" name="Freeform 136"/>
            <p:cNvSpPr>
              <a:spLocks/>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noFill/>
            <a:ln w="38100" cap="flat">
              <a:solidFill>
                <a:srgbClr val="F9E5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138" name="Rectangle 137"/>
            <p:cNvSpPr>
              <a:spLocks noChangeArrowheads="1"/>
            </p:cNvSpPr>
            <p:nvPr/>
          </p:nvSpPr>
          <p:spPr bwMode="auto">
            <a:xfrm>
              <a:off x="1208088" y="527364"/>
              <a:ext cx="2519363" cy="331152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fr-FR" dirty="0"/>
            </a:p>
          </p:txBody>
        </p:sp>
        <p:sp>
          <p:nvSpPr>
            <p:cNvPr id="139" name="Oval 138"/>
            <p:cNvSpPr>
              <a:spLocks noChangeArrowheads="1"/>
            </p:cNvSpPr>
            <p:nvPr/>
          </p:nvSpPr>
          <p:spPr bwMode="auto">
            <a:xfrm>
              <a:off x="2435225" y="306701"/>
              <a:ext cx="47625" cy="46038"/>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40" name="Oval 139"/>
            <p:cNvSpPr>
              <a:spLocks noChangeArrowheads="1"/>
            </p:cNvSpPr>
            <p:nvPr userDrawn="1"/>
          </p:nvSpPr>
          <p:spPr bwMode="auto">
            <a:xfrm>
              <a:off x="2355850" y="3934139"/>
              <a:ext cx="206375" cy="206375"/>
            </a:xfrm>
            <a:prstGeom prst="ellipse">
              <a:avLst/>
            </a:prstGeom>
            <a:solidFill>
              <a:srgbClr val="FFFFFF"/>
            </a:solidFill>
            <a:ln w="9525">
              <a:solidFill>
                <a:srgbClr val="F9E5D7"/>
              </a:solidFill>
              <a:round/>
              <a:headEnd/>
              <a:tailEnd/>
            </a:ln>
          </p:spPr>
          <p:txBody>
            <a:bodyPr vert="horz" wrap="square" lIns="91440" tIns="45720" rIns="91440" bIns="45720" numCol="1" anchor="t" anchorCtr="0" compatLnSpc="1">
              <a:prstTxWarp prst="textNoShape">
                <a:avLst/>
              </a:prstTxWarp>
            </a:bodyPr>
            <a:lstStyle/>
            <a:p>
              <a:endParaRPr lang="fr-FR" dirty="0"/>
            </a:p>
          </p:txBody>
        </p:sp>
      </p:grpSp>
      <p:sp>
        <p:nvSpPr>
          <p:cNvPr id="8" name="Picture Placeholder 8"/>
          <p:cNvSpPr>
            <a:spLocks noGrp="1"/>
          </p:cNvSpPr>
          <p:nvPr>
            <p:ph type="pic" sz="quarter" idx="10" hasCustomPrompt="1"/>
          </p:nvPr>
        </p:nvSpPr>
        <p:spPr>
          <a:xfrm>
            <a:off x="6742599" y="1154858"/>
            <a:ext cx="3475265" cy="4567991"/>
          </a:xfrm>
          <a:prstGeom prst="rect">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271696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 Horizontal">
    <p:bg>
      <p:bgPr>
        <a:solidFill>
          <a:srgbClr val="F7F7F7"/>
        </a:solidFill>
        <a:effectLst/>
      </p:bgPr>
    </p:bg>
    <p:spTree>
      <p:nvGrpSpPr>
        <p:cNvPr id="1" name=""/>
        <p:cNvGrpSpPr/>
        <p:nvPr/>
      </p:nvGrpSpPr>
      <p:grpSpPr>
        <a:xfrm>
          <a:off x="0" y="0"/>
          <a:ext cx="0" cy="0"/>
          <a:chOff x="0" y="0"/>
          <a:chExt cx="0" cy="0"/>
        </a:xfrm>
      </p:grpSpPr>
      <p:grpSp>
        <p:nvGrpSpPr>
          <p:cNvPr id="57" name="Group 56"/>
          <p:cNvGrpSpPr/>
          <p:nvPr userDrawn="1"/>
        </p:nvGrpSpPr>
        <p:grpSpPr>
          <a:xfrm rot="5400000">
            <a:off x="6543324" y="587692"/>
            <a:ext cx="3849726" cy="5682616"/>
            <a:chOff x="1063625" y="116201"/>
            <a:chExt cx="2790825" cy="4119563"/>
          </a:xfrm>
        </p:grpSpPr>
        <p:sp>
          <p:nvSpPr>
            <p:cNvPr id="136" name="Freeform 135"/>
            <p:cNvSpPr>
              <a:spLocks/>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7" name="Freeform 136"/>
            <p:cNvSpPr>
              <a:spLocks/>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noFill/>
            <a:ln w="38100" cap="flat">
              <a:solidFill>
                <a:srgbClr val="F9E5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138" name="Rectangle 137"/>
            <p:cNvSpPr>
              <a:spLocks noChangeArrowheads="1"/>
            </p:cNvSpPr>
            <p:nvPr/>
          </p:nvSpPr>
          <p:spPr bwMode="auto">
            <a:xfrm>
              <a:off x="1208088" y="527364"/>
              <a:ext cx="2519363" cy="331152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fr-FR" dirty="0"/>
            </a:p>
          </p:txBody>
        </p:sp>
        <p:sp>
          <p:nvSpPr>
            <p:cNvPr id="139" name="Oval 138"/>
            <p:cNvSpPr>
              <a:spLocks noChangeArrowheads="1"/>
            </p:cNvSpPr>
            <p:nvPr/>
          </p:nvSpPr>
          <p:spPr bwMode="auto">
            <a:xfrm>
              <a:off x="2435225" y="306701"/>
              <a:ext cx="47625" cy="46038"/>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40" name="Oval 139"/>
            <p:cNvSpPr>
              <a:spLocks noChangeArrowheads="1"/>
            </p:cNvSpPr>
            <p:nvPr userDrawn="1"/>
          </p:nvSpPr>
          <p:spPr bwMode="auto">
            <a:xfrm>
              <a:off x="2355850" y="3934139"/>
              <a:ext cx="206375" cy="206375"/>
            </a:xfrm>
            <a:prstGeom prst="ellipse">
              <a:avLst/>
            </a:prstGeom>
            <a:solidFill>
              <a:srgbClr val="FFFFFF"/>
            </a:solidFill>
            <a:ln w="9525">
              <a:solidFill>
                <a:srgbClr val="F9E5D7"/>
              </a:solidFill>
              <a:round/>
              <a:headEnd/>
              <a:tailEnd/>
            </a:ln>
          </p:spPr>
          <p:txBody>
            <a:bodyPr vert="horz" wrap="square" lIns="91440" tIns="45720" rIns="91440" bIns="45720" numCol="1" anchor="t" anchorCtr="0" compatLnSpc="1">
              <a:prstTxWarp prst="textNoShape">
                <a:avLst/>
              </a:prstTxWarp>
            </a:bodyPr>
            <a:lstStyle/>
            <a:p>
              <a:endParaRPr lang="fr-FR" dirty="0"/>
            </a:p>
          </p:txBody>
        </p:sp>
      </p:grpSp>
      <p:sp>
        <p:nvSpPr>
          <p:cNvPr id="8" name="Picture Placeholder 8"/>
          <p:cNvSpPr>
            <a:spLocks noGrp="1"/>
          </p:cNvSpPr>
          <p:nvPr>
            <p:ph type="pic" sz="quarter" idx="10" hasCustomPrompt="1"/>
          </p:nvPr>
        </p:nvSpPr>
        <p:spPr>
          <a:xfrm>
            <a:off x="6174337" y="1703412"/>
            <a:ext cx="4567991" cy="3475265"/>
          </a:xfrm>
          <a:prstGeom prst="rect">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3012224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rtwatch">
    <p:bg>
      <p:bgPr>
        <a:solidFill>
          <a:srgbClr val="F7F7F7"/>
        </a:solidFill>
        <a:effectLst/>
      </p:bgPr>
    </p:bg>
    <p:spTree>
      <p:nvGrpSpPr>
        <p:cNvPr id="1" name=""/>
        <p:cNvGrpSpPr/>
        <p:nvPr/>
      </p:nvGrpSpPr>
      <p:grpSpPr>
        <a:xfrm>
          <a:off x="0" y="0"/>
          <a:ext cx="0" cy="0"/>
          <a:chOff x="0" y="0"/>
          <a:chExt cx="0" cy="0"/>
        </a:xfrm>
      </p:grpSpPr>
      <p:sp>
        <p:nvSpPr>
          <p:cNvPr id="4" name="Freeform 5"/>
          <p:cNvSpPr>
            <a:spLocks/>
          </p:cNvSpPr>
          <p:nvPr userDrawn="1"/>
        </p:nvSpPr>
        <p:spPr bwMode="auto">
          <a:xfrm>
            <a:off x="7101695" y="780836"/>
            <a:ext cx="2336627" cy="1130912"/>
          </a:xfrm>
          <a:custGeom>
            <a:avLst/>
            <a:gdLst>
              <a:gd name="T0" fmla="*/ 917 w 917"/>
              <a:gd name="T1" fmla="*/ 445 h 445"/>
              <a:gd name="T2" fmla="*/ 790 w 917"/>
              <a:gd name="T3" fmla="*/ 126 h 445"/>
              <a:gd name="T4" fmla="*/ 707 w 917"/>
              <a:gd name="T5" fmla="*/ 30 h 445"/>
              <a:gd name="T6" fmla="*/ 210 w 917"/>
              <a:gd name="T7" fmla="*/ 30 h 445"/>
              <a:gd name="T8" fmla="*/ 127 w 917"/>
              <a:gd name="T9" fmla="*/ 126 h 445"/>
              <a:gd name="T10" fmla="*/ 0 w 917"/>
              <a:gd name="T11" fmla="*/ 445 h 445"/>
              <a:gd name="T12" fmla="*/ 917 w 917"/>
              <a:gd name="T13" fmla="*/ 445 h 445"/>
            </a:gdLst>
            <a:ahLst/>
            <a:cxnLst>
              <a:cxn ang="0">
                <a:pos x="T0" y="T1"/>
              </a:cxn>
              <a:cxn ang="0">
                <a:pos x="T2" y="T3"/>
              </a:cxn>
              <a:cxn ang="0">
                <a:pos x="T4" y="T5"/>
              </a:cxn>
              <a:cxn ang="0">
                <a:pos x="T6" y="T7"/>
              </a:cxn>
              <a:cxn ang="0">
                <a:pos x="T8" y="T9"/>
              </a:cxn>
              <a:cxn ang="0">
                <a:pos x="T10" y="T11"/>
              </a:cxn>
              <a:cxn ang="0">
                <a:pos x="T12" y="T13"/>
              </a:cxn>
            </a:cxnLst>
            <a:rect l="0" t="0" r="r" b="b"/>
            <a:pathLst>
              <a:path w="917" h="445">
                <a:moveTo>
                  <a:pt x="917" y="445"/>
                </a:moveTo>
                <a:cubicBezTo>
                  <a:pt x="819" y="397"/>
                  <a:pt x="813" y="348"/>
                  <a:pt x="790" y="126"/>
                </a:cubicBezTo>
                <a:cubicBezTo>
                  <a:pt x="783" y="61"/>
                  <a:pt x="779" y="43"/>
                  <a:pt x="707" y="30"/>
                </a:cubicBezTo>
                <a:cubicBezTo>
                  <a:pt x="553" y="2"/>
                  <a:pt x="374" y="0"/>
                  <a:pt x="210" y="30"/>
                </a:cubicBezTo>
                <a:cubicBezTo>
                  <a:pt x="138" y="43"/>
                  <a:pt x="134" y="61"/>
                  <a:pt x="127" y="126"/>
                </a:cubicBezTo>
                <a:cubicBezTo>
                  <a:pt x="105" y="348"/>
                  <a:pt x="98" y="397"/>
                  <a:pt x="0" y="445"/>
                </a:cubicBezTo>
                <a:cubicBezTo>
                  <a:pt x="290" y="445"/>
                  <a:pt x="628" y="445"/>
                  <a:pt x="917" y="445"/>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 name="Freeform 6"/>
          <p:cNvSpPr>
            <a:spLocks/>
          </p:cNvSpPr>
          <p:nvPr userDrawn="1"/>
        </p:nvSpPr>
        <p:spPr bwMode="auto">
          <a:xfrm>
            <a:off x="7101695" y="5023023"/>
            <a:ext cx="2336627" cy="1130912"/>
          </a:xfrm>
          <a:custGeom>
            <a:avLst/>
            <a:gdLst>
              <a:gd name="T0" fmla="*/ 917 w 917"/>
              <a:gd name="T1" fmla="*/ 0 h 445"/>
              <a:gd name="T2" fmla="*/ 790 w 917"/>
              <a:gd name="T3" fmla="*/ 319 h 445"/>
              <a:gd name="T4" fmla="*/ 707 w 917"/>
              <a:gd name="T5" fmla="*/ 415 h 445"/>
              <a:gd name="T6" fmla="*/ 210 w 917"/>
              <a:gd name="T7" fmla="*/ 415 h 445"/>
              <a:gd name="T8" fmla="*/ 127 w 917"/>
              <a:gd name="T9" fmla="*/ 319 h 445"/>
              <a:gd name="T10" fmla="*/ 0 w 917"/>
              <a:gd name="T11" fmla="*/ 0 h 445"/>
              <a:gd name="T12" fmla="*/ 917 w 917"/>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917" h="445">
                <a:moveTo>
                  <a:pt x="917" y="0"/>
                </a:moveTo>
                <a:cubicBezTo>
                  <a:pt x="819" y="48"/>
                  <a:pt x="813" y="97"/>
                  <a:pt x="790" y="319"/>
                </a:cubicBezTo>
                <a:cubicBezTo>
                  <a:pt x="783" y="384"/>
                  <a:pt x="779" y="402"/>
                  <a:pt x="707" y="415"/>
                </a:cubicBezTo>
                <a:cubicBezTo>
                  <a:pt x="553" y="443"/>
                  <a:pt x="374" y="445"/>
                  <a:pt x="210" y="415"/>
                </a:cubicBezTo>
                <a:cubicBezTo>
                  <a:pt x="138" y="402"/>
                  <a:pt x="134" y="384"/>
                  <a:pt x="127" y="319"/>
                </a:cubicBezTo>
                <a:cubicBezTo>
                  <a:pt x="105" y="97"/>
                  <a:pt x="98" y="48"/>
                  <a:pt x="0" y="0"/>
                </a:cubicBezTo>
                <a:cubicBezTo>
                  <a:pt x="290" y="0"/>
                  <a:pt x="628" y="0"/>
                  <a:pt x="917"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 name="Freeform 7"/>
          <p:cNvSpPr>
            <a:spLocks/>
          </p:cNvSpPr>
          <p:nvPr userDrawn="1"/>
        </p:nvSpPr>
        <p:spPr bwMode="auto">
          <a:xfrm>
            <a:off x="6857002" y="1835678"/>
            <a:ext cx="2824745" cy="3258345"/>
          </a:xfrm>
          <a:custGeom>
            <a:avLst/>
            <a:gdLst>
              <a:gd name="T0" fmla="*/ 918 w 1109"/>
              <a:gd name="T1" fmla="*/ 1282 h 1282"/>
              <a:gd name="T2" fmla="*/ 192 w 1109"/>
              <a:gd name="T3" fmla="*/ 1282 h 1282"/>
              <a:gd name="T4" fmla="*/ 0 w 1109"/>
              <a:gd name="T5" fmla="*/ 1091 h 1282"/>
              <a:gd name="T6" fmla="*/ 0 w 1109"/>
              <a:gd name="T7" fmla="*/ 192 h 1282"/>
              <a:gd name="T8" fmla="*/ 192 w 1109"/>
              <a:gd name="T9" fmla="*/ 0 h 1282"/>
              <a:gd name="T10" fmla="*/ 918 w 1109"/>
              <a:gd name="T11" fmla="*/ 0 h 1282"/>
              <a:gd name="T12" fmla="*/ 1109 w 1109"/>
              <a:gd name="T13" fmla="*/ 192 h 1282"/>
              <a:gd name="T14" fmla="*/ 1109 w 1109"/>
              <a:gd name="T15" fmla="*/ 1091 h 1282"/>
              <a:gd name="T16" fmla="*/ 918 w 1109"/>
              <a:gd name="T17" fmla="*/ 1282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9" h="1282">
                <a:moveTo>
                  <a:pt x="918" y="1282"/>
                </a:moveTo>
                <a:cubicBezTo>
                  <a:pt x="192" y="1282"/>
                  <a:pt x="192" y="1282"/>
                  <a:pt x="192" y="1282"/>
                </a:cubicBezTo>
                <a:cubicBezTo>
                  <a:pt x="86" y="1282"/>
                  <a:pt x="0" y="1197"/>
                  <a:pt x="0" y="1091"/>
                </a:cubicBezTo>
                <a:cubicBezTo>
                  <a:pt x="0" y="192"/>
                  <a:pt x="0" y="192"/>
                  <a:pt x="0" y="192"/>
                </a:cubicBezTo>
                <a:cubicBezTo>
                  <a:pt x="0" y="86"/>
                  <a:pt x="86" y="0"/>
                  <a:pt x="192" y="0"/>
                </a:cubicBezTo>
                <a:cubicBezTo>
                  <a:pt x="918" y="0"/>
                  <a:pt x="918" y="0"/>
                  <a:pt x="918" y="0"/>
                </a:cubicBezTo>
                <a:cubicBezTo>
                  <a:pt x="1024" y="0"/>
                  <a:pt x="1109" y="86"/>
                  <a:pt x="1109" y="192"/>
                </a:cubicBezTo>
                <a:cubicBezTo>
                  <a:pt x="1109" y="1091"/>
                  <a:pt x="1109" y="1091"/>
                  <a:pt x="1109" y="1091"/>
                </a:cubicBezTo>
                <a:cubicBezTo>
                  <a:pt x="1109" y="1197"/>
                  <a:pt x="1024" y="1282"/>
                  <a:pt x="918" y="12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7" name="Freeform 8"/>
          <p:cNvSpPr>
            <a:spLocks/>
          </p:cNvSpPr>
          <p:nvPr userDrawn="1"/>
        </p:nvSpPr>
        <p:spPr bwMode="auto">
          <a:xfrm>
            <a:off x="9582855" y="2582434"/>
            <a:ext cx="237086" cy="559117"/>
          </a:xfrm>
          <a:custGeom>
            <a:avLst/>
            <a:gdLst>
              <a:gd name="T0" fmla="*/ 92 w 93"/>
              <a:gd name="T1" fmla="*/ 111 h 220"/>
              <a:gd name="T2" fmla="*/ 92 w 93"/>
              <a:gd name="T3" fmla="*/ 108 h 220"/>
              <a:gd name="T4" fmla="*/ 93 w 93"/>
              <a:gd name="T5" fmla="*/ 108 h 220"/>
              <a:gd name="T6" fmla="*/ 63 w 93"/>
              <a:gd name="T7" fmla="*/ 0 h 220"/>
              <a:gd name="T8" fmla="*/ 47 w 93"/>
              <a:gd name="T9" fmla="*/ 0 h 220"/>
              <a:gd name="T10" fmla="*/ 24 w 93"/>
              <a:gd name="T11" fmla="*/ 14 h 220"/>
              <a:gd name="T12" fmla="*/ 8 w 93"/>
              <a:gd name="T13" fmla="*/ 43 h 220"/>
              <a:gd name="T14" fmla="*/ 0 w 93"/>
              <a:gd name="T15" fmla="*/ 71 h 220"/>
              <a:gd name="T16" fmla="*/ 0 w 93"/>
              <a:gd name="T17" fmla="*/ 109 h 220"/>
              <a:gd name="T18" fmla="*/ 0 w 93"/>
              <a:gd name="T19" fmla="*/ 109 h 220"/>
              <a:gd name="T20" fmla="*/ 0 w 93"/>
              <a:gd name="T21" fmla="*/ 148 h 220"/>
              <a:gd name="T22" fmla="*/ 8 w 93"/>
              <a:gd name="T23" fmla="*/ 176 h 220"/>
              <a:gd name="T24" fmla="*/ 23 w 93"/>
              <a:gd name="T25" fmla="*/ 206 h 220"/>
              <a:gd name="T26" fmla="*/ 47 w 93"/>
              <a:gd name="T27" fmla="*/ 220 h 220"/>
              <a:gd name="T28" fmla="*/ 63 w 93"/>
              <a:gd name="T29" fmla="*/ 220 h 220"/>
              <a:gd name="T30" fmla="*/ 93 w 93"/>
              <a:gd name="T31" fmla="*/ 112 h 220"/>
              <a:gd name="T32" fmla="*/ 92 w 93"/>
              <a:gd name="T33" fmla="*/ 112 h 220"/>
              <a:gd name="T34" fmla="*/ 92 w 93"/>
              <a:gd name="T35" fmla="*/ 11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220">
                <a:moveTo>
                  <a:pt x="92" y="111"/>
                </a:moveTo>
                <a:cubicBezTo>
                  <a:pt x="92" y="111"/>
                  <a:pt x="92" y="108"/>
                  <a:pt x="92" y="108"/>
                </a:cubicBezTo>
                <a:cubicBezTo>
                  <a:pt x="93" y="108"/>
                  <a:pt x="93" y="108"/>
                  <a:pt x="93" y="108"/>
                </a:cubicBezTo>
                <a:cubicBezTo>
                  <a:pt x="92" y="28"/>
                  <a:pt x="93" y="0"/>
                  <a:pt x="63" y="0"/>
                </a:cubicBezTo>
                <a:cubicBezTo>
                  <a:pt x="47" y="0"/>
                  <a:pt x="47" y="0"/>
                  <a:pt x="47" y="0"/>
                </a:cubicBezTo>
                <a:cubicBezTo>
                  <a:pt x="37" y="0"/>
                  <a:pt x="28" y="5"/>
                  <a:pt x="24" y="14"/>
                </a:cubicBezTo>
                <a:cubicBezTo>
                  <a:pt x="8" y="43"/>
                  <a:pt x="8" y="43"/>
                  <a:pt x="8" y="43"/>
                </a:cubicBezTo>
                <a:cubicBezTo>
                  <a:pt x="4" y="52"/>
                  <a:pt x="0" y="61"/>
                  <a:pt x="0" y="71"/>
                </a:cubicBezTo>
                <a:cubicBezTo>
                  <a:pt x="0" y="109"/>
                  <a:pt x="0" y="109"/>
                  <a:pt x="0" y="109"/>
                </a:cubicBezTo>
                <a:cubicBezTo>
                  <a:pt x="0" y="109"/>
                  <a:pt x="0" y="109"/>
                  <a:pt x="0" y="109"/>
                </a:cubicBezTo>
                <a:cubicBezTo>
                  <a:pt x="0" y="148"/>
                  <a:pt x="0" y="148"/>
                  <a:pt x="0" y="148"/>
                </a:cubicBezTo>
                <a:cubicBezTo>
                  <a:pt x="0" y="158"/>
                  <a:pt x="4" y="167"/>
                  <a:pt x="8" y="176"/>
                </a:cubicBezTo>
                <a:cubicBezTo>
                  <a:pt x="23" y="206"/>
                  <a:pt x="23" y="206"/>
                  <a:pt x="23" y="206"/>
                </a:cubicBezTo>
                <a:cubicBezTo>
                  <a:pt x="27" y="214"/>
                  <a:pt x="37" y="220"/>
                  <a:pt x="47" y="220"/>
                </a:cubicBezTo>
                <a:cubicBezTo>
                  <a:pt x="63" y="220"/>
                  <a:pt x="63" y="220"/>
                  <a:pt x="63" y="220"/>
                </a:cubicBezTo>
                <a:cubicBezTo>
                  <a:pt x="93" y="220"/>
                  <a:pt x="92" y="192"/>
                  <a:pt x="93" y="112"/>
                </a:cubicBezTo>
                <a:cubicBezTo>
                  <a:pt x="92" y="112"/>
                  <a:pt x="92" y="112"/>
                  <a:pt x="92" y="112"/>
                </a:cubicBezTo>
                <a:cubicBezTo>
                  <a:pt x="92" y="108"/>
                  <a:pt x="92" y="111"/>
                  <a:pt x="92" y="111"/>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0" name="Freeform 9"/>
          <p:cNvSpPr>
            <a:spLocks/>
          </p:cNvSpPr>
          <p:nvPr userDrawn="1"/>
        </p:nvSpPr>
        <p:spPr bwMode="auto">
          <a:xfrm>
            <a:off x="9736264" y="2582434"/>
            <a:ext cx="83677" cy="559117"/>
          </a:xfrm>
          <a:custGeom>
            <a:avLst/>
            <a:gdLst>
              <a:gd name="T0" fmla="*/ 33 w 33"/>
              <a:gd name="T1" fmla="*/ 108 h 220"/>
              <a:gd name="T2" fmla="*/ 3 w 33"/>
              <a:gd name="T3" fmla="*/ 0 h 220"/>
              <a:gd name="T4" fmla="*/ 0 w 33"/>
              <a:gd name="T5" fmla="*/ 0 h 220"/>
              <a:gd name="T6" fmla="*/ 0 w 33"/>
              <a:gd name="T7" fmla="*/ 220 h 220"/>
              <a:gd name="T8" fmla="*/ 3 w 33"/>
              <a:gd name="T9" fmla="*/ 220 h 220"/>
              <a:gd name="T10" fmla="*/ 33 w 33"/>
              <a:gd name="T11" fmla="*/ 112 h 220"/>
              <a:gd name="T12" fmla="*/ 32 w 33"/>
              <a:gd name="T13" fmla="*/ 112 h 220"/>
              <a:gd name="T14" fmla="*/ 32 w 33"/>
              <a:gd name="T15" fmla="*/ 111 h 220"/>
              <a:gd name="T16" fmla="*/ 32 w 33"/>
              <a:gd name="T17" fmla="*/ 108 h 220"/>
              <a:gd name="T18" fmla="*/ 33 w 33"/>
              <a:gd name="T19" fmla="*/ 1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20">
                <a:moveTo>
                  <a:pt x="33" y="108"/>
                </a:moveTo>
                <a:cubicBezTo>
                  <a:pt x="32" y="28"/>
                  <a:pt x="33" y="0"/>
                  <a:pt x="3" y="0"/>
                </a:cubicBezTo>
                <a:cubicBezTo>
                  <a:pt x="0" y="0"/>
                  <a:pt x="0" y="0"/>
                  <a:pt x="0" y="0"/>
                </a:cubicBezTo>
                <a:cubicBezTo>
                  <a:pt x="0" y="220"/>
                  <a:pt x="0" y="220"/>
                  <a:pt x="0" y="220"/>
                </a:cubicBezTo>
                <a:cubicBezTo>
                  <a:pt x="3" y="220"/>
                  <a:pt x="3" y="220"/>
                  <a:pt x="3" y="220"/>
                </a:cubicBezTo>
                <a:cubicBezTo>
                  <a:pt x="33" y="220"/>
                  <a:pt x="32" y="192"/>
                  <a:pt x="33" y="112"/>
                </a:cubicBezTo>
                <a:cubicBezTo>
                  <a:pt x="32" y="112"/>
                  <a:pt x="32" y="112"/>
                  <a:pt x="32" y="112"/>
                </a:cubicBezTo>
                <a:cubicBezTo>
                  <a:pt x="32" y="108"/>
                  <a:pt x="32" y="111"/>
                  <a:pt x="32" y="111"/>
                </a:cubicBezTo>
                <a:cubicBezTo>
                  <a:pt x="32" y="111"/>
                  <a:pt x="32" y="108"/>
                  <a:pt x="32" y="108"/>
                </a:cubicBezTo>
                <a:lnTo>
                  <a:pt x="33" y="108"/>
                </a:lnTo>
                <a:close/>
              </a:path>
            </a:pathLst>
          </a:custGeom>
          <a:solidFill>
            <a:srgbClr val="CF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1" name="Freeform 10"/>
          <p:cNvSpPr>
            <a:spLocks/>
          </p:cNvSpPr>
          <p:nvPr userDrawn="1"/>
        </p:nvSpPr>
        <p:spPr bwMode="auto">
          <a:xfrm>
            <a:off x="9582855" y="2582434"/>
            <a:ext cx="237086" cy="277657"/>
          </a:xfrm>
          <a:custGeom>
            <a:avLst/>
            <a:gdLst>
              <a:gd name="T0" fmla="*/ 47 w 93"/>
              <a:gd name="T1" fmla="*/ 0 h 109"/>
              <a:gd name="T2" fmla="*/ 24 w 93"/>
              <a:gd name="T3" fmla="*/ 14 h 109"/>
              <a:gd name="T4" fmla="*/ 8 w 93"/>
              <a:gd name="T5" fmla="*/ 43 h 109"/>
              <a:gd name="T6" fmla="*/ 0 w 93"/>
              <a:gd name="T7" fmla="*/ 71 h 109"/>
              <a:gd name="T8" fmla="*/ 0 w 93"/>
              <a:gd name="T9" fmla="*/ 109 h 109"/>
              <a:gd name="T10" fmla="*/ 0 w 93"/>
              <a:gd name="T11" fmla="*/ 109 h 109"/>
              <a:gd name="T12" fmla="*/ 0 w 93"/>
              <a:gd name="T13" fmla="*/ 108 h 109"/>
              <a:gd name="T14" fmla="*/ 93 w 93"/>
              <a:gd name="T15" fmla="*/ 108 h 109"/>
              <a:gd name="T16" fmla="*/ 63 w 93"/>
              <a:gd name="T17" fmla="*/ 0 h 109"/>
              <a:gd name="T18" fmla="*/ 47 w 93"/>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9">
                <a:moveTo>
                  <a:pt x="47" y="0"/>
                </a:moveTo>
                <a:cubicBezTo>
                  <a:pt x="37" y="0"/>
                  <a:pt x="28" y="5"/>
                  <a:pt x="24" y="14"/>
                </a:cubicBezTo>
                <a:cubicBezTo>
                  <a:pt x="8" y="43"/>
                  <a:pt x="8" y="43"/>
                  <a:pt x="8" y="43"/>
                </a:cubicBezTo>
                <a:cubicBezTo>
                  <a:pt x="4" y="52"/>
                  <a:pt x="0" y="61"/>
                  <a:pt x="0" y="71"/>
                </a:cubicBezTo>
                <a:cubicBezTo>
                  <a:pt x="0" y="109"/>
                  <a:pt x="0" y="109"/>
                  <a:pt x="0" y="109"/>
                </a:cubicBezTo>
                <a:cubicBezTo>
                  <a:pt x="0" y="109"/>
                  <a:pt x="0" y="109"/>
                  <a:pt x="0" y="109"/>
                </a:cubicBezTo>
                <a:cubicBezTo>
                  <a:pt x="0" y="108"/>
                  <a:pt x="0" y="108"/>
                  <a:pt x="0" y="108"/>
                </a:cubicBezTo>
                <a:cubicBezTo>
                  <a:pt x="93" y="108"/>
                  <a:pt x="93" y="108"/>
                  <a:pt x="93" y="108"/>
                </a:cubicBezTo>
                <a:cubicBezTo>
                  <a:pt x="92" y="28"/>
                  <a:pt x="93" y="0"/>
                  <a:pt x="63" y="0"/>
                </a:cubicBezTo>
                <a:lnTo>
                  <a:pt x="47" y="0"/>
                </a:lnTo>
                <a:close/>
              </a:path>
            </a:pathLst>
          </a:custGeom>
          <a:solidFill>
            <a:srgbClr val="F0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2" name="Freeform 11"/>
          <p:cNvSpPr>
            <a:spLocks/>
          </p:cNvSpPr>
          <p:nvPr userDrawn="1"/>
        </p:nvSpPr>
        <p:spPr bwMode="auto">
          <a:xfrm>
            <a:off x="9643711" y="3551063"/>
            <a:ext cx="72267" cy="851987"/>
          </a:xfrm>
          <a:custGeom>
            <a:avLst/>
            <a:gdLst>
              <a:gd name="T0" fmla="*/ 24 w 28"/>
              <a:gd name="T1" fmla="*/ 4 h 335"/>
              <a:gd name="T2" fmla="*/ 12 w 28"/>
              <a:gd name="T3" fmla="*/ 8 h 335"/>
              <a:gd name="T4" fmla="*/ 5 w 28"/>
              <a:gd name="T5" fmla="*/ 31 h 335"/>
              <a:gd name="T6" fmla="*/ 0 w 28"/>
              <a:gd name="T7" fmla="*/ 60 h 335"/>
              <a:gd name="T8" fmla="*/ 0 w 28"/>
              <a:gd name="T9" fmla="*/ 275 h 335"/>
              <a:gd name="T10" fmla="*/ 5 w 28"/>
              <a:gd name="T11" fmla="*/ 304 h 335"/>
              <a:gd name="T12" fmla="*/ 12 w 28"/>
              <a:gd name="T13" fmla="*/ 327 h 335"/>
              <a:gd name="T14" fmla="*/ 24 w 28"/>
              <a:gd name="T15" fmla="*/ 331 h 335"/>
              <a:gd name="T16" fmla="*/ 28 w 28"/>
              <a:gd name="T17" fmla="*/ 320 h 335"/>
              <a:gd name="T18" fmla="*/ 28 w 28"/>
              <a:gd name="T19" fmla="*/ 15 h 335"/>
              <a:gd name="T20" fmla="*/ 24 w 28"/>
              <a:gd name="T21" fmla="*/ 4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35">
                <a:moveTo>
                  <a:pt x="24" y="4"/>
                </a:moveTo>
                <a:cubicBezTo>
                  <a:pt x="19" y="0"/>
                  <a:pt x="13" y="2"/>
                  <a:pt x="12" y="8"/>
                </a:cubicBezTo>
                <a:cubicBezTo>
                  <a:pt x="5" y="31"/>
                  <a:pt x="5" y="31"/>
                  <a:pt x="5" y="31"/>
                </a:cubicBezTo>
                <a:cubicBezTo>
                  <a:pt x="2" y="41"/>
                  <a:pt x="0" y="50"/>
                  <a:pt x="0" y="60"/>
                </a:cubicBezTo>
                <a:cubicBezTo>
                  <a:pt x="0" y="275"/>
                  <a:pt x="0" y="275"/>
                  <a:pt x="0" y="275"/>
                </a:cubicBezTo>
                <a:cubicBezTo>
                  <a:pt x="0" y="285"/>
                  <a:pt x="2" y="294"/>
                  <a:pt x="5" y="304"/>
                </a:cubicBezTo>
                <a:cubicBezTo>
                  <a:pt x="12" y="327"/>
                  <a:pt x="12" y="327"/>
                  <a:pt x="12" y="327"/>
                </a:cubicBezTo>
                <a:cubicBezTo>
                  <a:pt x="13" y="333"/>
                  <a:pt x="19" y="335"/>
                  <a:pt x="24" y="331"/>
                </a:cubicBezTo>
                <a:cubicBezTo>
                  <a:pt x="27" y="329"/>
                  <a:pt x="28" y="325"/>
                  <a:pt x="28" y="320"/>
                </a:cubicBezTo>
                <a:cubicBezTo>
                  <a:pt x="28" y="15"/>
                  <a:pt x="28" y="15"/>
                  <a:pt x="28" y="15"/>
                </a:cubicBezTo>
                <a:cubicBezTo>
                  <a:pt x="28" y="10"/>
                  <a:pt x="27" y="6"/>
                  <a:pt x="24" y="4"/>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3" name="Freeform 12"/>
          <p:cNvSpPr>
            <a:spLocks/>
          </p:cNvSpPr>
          <p:nvPr userDrawn="1"/>
        </p:nvSpPr>
        <p:spPr bwMode="auto">
          <a:xfrm>
            <a:off x="9736264" y="2582434"/>
            <a:ext cx="83677" cy="275121"/>
          </a:xfrm>
          <a:custGeom>
            <a:avLst/>
            <a:gdLst>
              <a:gd name="T0" fmla="*/ 33 w 33"/>
              <a:gd name="T1" fmla="*/ 108 h 108"/>
              <a:gd name="T2" fmla="*/ 3 w 33"/>
              <a:gd name="T3" fmla="*/ 0 h 108"/>
              <a:gd name="T4" fmla="*/ 0 w 33"/>
              <a:gd name="T5" fmla="*/ 0 h 108"/>
              <a:gd name="T6" fmla="*/ 0 w 33"/>
              <a:gd name="T7" fmla="*/ 108 h 108"/>
              <a:gd name="T8" fmla="*/ 33 w 33"/>
              <a:gd name="T9" fmla="*/ 108 h 108"/>
            </a:gdLst>
            <a:ahLst/>
            <a:cxnLst>
              <a:cxn ang="0">
                <a:pos x="T0" y="T1"/>
              </a:cxn>
              <a:cxn ang="0">
                <a:pos x="T2" y="T3"/>
              </a:cxn>
              <a:cxn ang="0">
                <a:pos x="T4" y="T5"/>
              </a:cxn>
              <a:cxn ang="0">
                <a:pos x="T6" y="T7"/>
              </a:cxn>
              <a:cxn ang="0">
                <a:pos x="T8" y="T9"/>
              </a:cxn>
            </a:cxnLst>
            <a:rect l="0" t="0" r="r" b="b"/>
            <a:pathLst>
              <a:path w="33" h="108">
                <a:moveTo>
                  <a:pt x="33" y="108"/>
                </a:moveTo>
                <a:cubicBezTo>
                  <a:pt x="32" y="28"/>
                  <a:pt x="33" y="0"/>
                  <a:pt x="3" y="0"/>
                </a:cubicBezTo>
                <a:cubicBezTo>
                  <a:pt x="0" y="0"/>
                  <a:pt x="0" y="0"/>
                  <a:pt x="0" y="0"/>
                </a:cubicBezTo>
                <a:cubicBezTo>
                  <a:pt x="0" y="108"/>
                  <a:pt x="0" y="108"/>
                  <a:pt x="0" y="108"/>
                </a:cubicBezTo>
                <a:lnTo>
                  <a:pt x="33" y="108"/>
                </a:ln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4" name="Freeform 13"/>
          <p:cNvSpPr>
            <a:spLocks/>
          </p:cNvSpPr>
          <p:nvPr userDrawn="1"/>
        </p:nvSpPr>
        <p:spPr bwMode="auto">
          <a:xfrm>
            <a:off x="9643711" y="3551063"/>
            <a:ext cx="72267" cy="424726"/>
          </a:xfrm>
          <a:custGeom>
            <a:avLst/>
            <a:gdLst>
              <a:gd name="T0" fmla="*/ 24 w 28"/>
              <a:gd name="T1" fmla="*/ 4 h 167"/>
              <a:gd name="T2" fmla="*/ 12 w 28"/>
              <a:gd name="T3" fmla="*/ 8 h 167"/>
              <a:gd name="T4" fmla="*/ 5 w 28"/>
              <a:gd name="T5" fmla="*/ 31 h 167"/>
              <a:gd name="T6" fmla="*/ 0 w 28"/>
              <a:gd name="T7" fmla="*/ 60 h 167"/>
              <a:gd name="T8" fmla="*/ 0 w 28"/>
              <a:gd name="T9" fmla="*/ 167 h 167"/>
              <a:gd name="T10" fmla="*/ 28 w 28"/>
              <a:gd name="T11" fmla="*/ 167 h 167"/>
              <a:gd name="T12" fmla="*/ 28 w 28"/>
              <a:gd name="T13" fmla="*/ 15 h 167"/>
              <a:gd name="T14" fmla="*/ 24 w 28"/>
              <a:gd name="T15" fmla="*/ 4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67">
                <a:moveTo>
                  <a:pt x="24" y="4"/>
                </a:moveTo>
                <a:cubicBezTo>
                  <a:pt x="19" y="0"/>
                  <a:pt x="13" y="2"/>
                  <a:pt x="12" y="8"/>
                </a:cubicBezTo>
                <a:cubicBezTo>
                  <a:pt x="5" y="31"/>
                  <a:pt x="5" y="31"/>
                  <a:pt x="5" y="31"/>
                </a:cubicBezTo>
                <a:cubicBezTo>
                  <a:pt x="2" y="41"/>
                  <a:pt x="0" y="50"/>
                  <a:pt x="0" y="60"/>
                </a:cubicBezTo>
                <a:cubicBezTo>
                  <a:pt x="0" y="167"/>
                  <a:pt x="0" y="167"/>
                  <a:pt x="0" y="167"/>
                </a:cubicBezTo>
                <a:cubicBezTo>
                  <a:pt x="28" y="167"/>
                  <a:pt x="28" y="167"/>
                  <a:pt x="28" y="167"/>
                </a:cubicBezTo>
                <a:cubicBezTo>
                  <a:pt x="28" y="15"/>
                  <a:pt x="28" y="15"/>
                  <a:pt x="28" y="15"/>
                </a:cubicBezTo>
                <a:cubicBezTo>
                  <a:pt x="28" y="10"/>
                  <a:pt x="27" y="6"/>
                  <a:pt x="24" y="4"/>
                </a:cubicBezTo>
                <a:close/>
              </a:path>
            </a:pathLst>
          </a:custGeom>
          <a:solidFill>
            <a:srgbClr val="F0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15" name="Freeform 14"/>
          <p:cNvSpPr>
            <a:spLocks/>
          </p:cNvSpPr>
          <p:nvPr userDrawn="1"/>
        </p:nvSpPr>
        <p:spPr bwMode="auto">
          <a:xfrm>
            <a:off x="6981250" y="1944712"/>
            <a:ext cx="2576248" cy="3042812"/>
          </a:xfrm>
          <a:custGeom>
            <a:avLst/>
            <a:gdLst>
              <a:gd name="T0" fmla="*/ 856 w 1011"/>
              <a:gd name="T1" fmla="*/ 1197 h 1197"/>
              <a:gd name="T2" fmla="*/ 156 w 1011"/>
              <a:gd name="T3" fmla="*/ 1197 h 1197"/>
              <a:gd name="T4" fmla="*/ 0 w 1011"/>
              <a:gd name="T5" fmla="*/ 1042 h 1197"/>
              <a:gd name="T6" fmla="*/ 0 w 1011"/>
              <a:gd name="T7" fmla="*/ 155 h 1197"/>
              <a:gd name="T8" fmla="*/ 156 w 1011"/>
              <a:gd name="T9" fmla="*/ 0 h 1197"/>
              <a:gd name="T10" fmla="*/ 856 w 1011"/>
              <a:gd name="T11" fmla="*/ 0 h 1197"/>
              <a:gd name="T12" fmla="*/ 1011 w 1011"/>
              <a:gd name="T13" fmla="*/ 155 h 1197"/>
              <a:gd name="T14" fmla="*/ 1011 w 1011"/>
              <a:gd name="T15" fmla="*/ 1042 h 1197"/>
              <a:gd name="T16" fmla="*/ 856 w 1011"/>
              <a:gd name="T17" fmla="*/ 1197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1197">
                <a:moveTo>
                  <a:pt x="856" y="1197"/>
                </a:moveTo>
                <a:cubicBezTo>
                  <a:pt x="156" y="1197"/>
                  <a:pt x="156" y="1197"/>
                  <a:pt x="156" y="1197"/>
                </a:cubicBezTo>
                <a:cubicBezTo>
                  <a:pt x="70" y="1197"/>
                  <a:pt x="0" y="1128"/>
                  <a:pt x="0" y="1042"/>
                </a:cubicBezTo>
                <a:cubicBezTo>
                  <a:pt x="0" y="155"/>
                  <a:pt x="0" y="155"/>
                  <a:pt x="0" y="155"/>
                </a:cubicBezTo>
                <a:cubicBezTo>
                  <a:pt x="0" y="70"/>
                  <a:pt x="70" y="0"/>
                  <a:pt x="156" y="0"/>
                </a:cubicBezTo>
                <a:cubicBezTo>
                  <a:pt x="856" y="0"/>
                  <a:pt x="856" y="0"/>
                  <a:pt x="856" y="0"/>
                </a:cubicBezTo>
                <a:cubicBezTo>
                  <a:pt x="942" y="0"/>
                  <a:pt x="1011" y="70"/>
                  <a:pt x="1011" y="155"/>
                </a:cubicBezTo>
                <a:cubicBezTo>
                  <a:pt x="1011" y="1042"/>
                  <a:pt x="1011" y="1042"/>
                  <a:pt x="1011" y="1042"/>
                </a:cubicBezTo>
                <a:cubicBezTo>
                  <a:pt x="1011" y="1128"/>
                  <a:pt x="942" y="1197"/>
                  <a:pt x="856" y="119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5" name="Picture Placeholder 8"/>
          <p:cNvSpPr>
            <a:spLocks noGrp="1"/>
          </p:cNvSpPr>
          <p:nvPr>
            <p:ph type="pic" sz="quarter" idx="10" hasCustomPrompt="1"/>
          </p:nvPr>
        </p:nvSpPr>
        <p:spPr>
          <a:xfrm>
            <a:off x="6981250" y="1944712"/>
            <a:ext cx="2576248" cy="3042812"/>
          </a:xfrm>
          <a:prstGeom prst="roundRect">
            <a:avLst>
              <a:gd name="adj" fmla="val 15188"/>
            </a:avLst>
          </a:prstGeom>
        </p:spPr>
        <p:txBody>
          <a:bodyPr/>
          <a:lstStyle>
            <a:lvl1pPr marL="0" indent="0">
              <a:buNone/>
              <a:defRPr baseline="0">
                <a:solidFill>
                  <a:schemeClr val="bg1"/>
                </a:solidFill>
              </a:defRPr>
            </a:lvl1pPr>
          </a:lstStyle>
          <a:p>
            <a:r>
              <a:rPr lang="fr-FR" dirty="0"/>
              <a:t>Click icon to insert a picture</a:t>
            </a:r>
          </a:p>
        </p:txBody>
      </p:sp>
    </p:spTree>
    <p:extLst>
      <p:ext uri="{BB962C8B-B14F-4D97-AF65-F5344CB8AC3E}">
        <p14:creationId xmlns:p14="http://schemas.microsoft.com/office/powerpoint/2010/main" val="114563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Left - Text Right">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6096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icon to insert a picture</a:t>
            </a:r>
          </a:p>
        </p:txBody>
      </p:sp>
    </p:spTree>
    <p:extLst>
      <p:ext uri="{BB962C8B-B14F-4D97-AF65-F5344CB8AC3E}">
        <p14:creationId xmlns:p14="http://schemas.microsoft.com/office/powerpoint/2010/main" val="187820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7ADC1-6FC9-463B-95FF-779DD7154547}" type="datetimeFigureOut">
              <a:rPr lang="fr-FR" smtClean="0"/>
              <a:t>24/10/2018</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746BA-D1AA-4FF4-8D48-BDBC7FF48778}" type="slidenum">
              <a:rPr lang="fr-FR" smtClean="0"/>
              <a:t>‹#›</a:t>
            </a:fld>
            <a:endParaRPr lang="fr-FR" dirty="0"/>
          </a:p>
        </p:txBody>
      </p:sp>
    </p:spTree>
    <p:extLst>
      <p:ext uri="{BB962C8B-B14F-4D97-AF65-F5344CB8AC3E}">
        <p14:creationId xmlns:p14="http://schemas.microsoft.com/office/powerpoint/2010/main" val="2632322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9" r:id="rId4"/>
    <p:sldLayoutId id="2147483660" r:id="rId5"/>
    <p:sldLayoutId id="2147483661" r:id="rId6"/>
    <p:sldLayoutId id="2147483662" r:id="rId7"/>
    <p:sldLayoutId id="2147483666" r:id="rId8"/>
    <p:sldLayoutId id="2147483651" r:id="rId9"/>
    <p:sldLayoutId id="2147483653" r:id="rId10"/>
    <p:sldLayoutId id="2147483663" r:id="rId11"/>
    <p:sldLayoutId id="2147483664" r:id="rId12"/>
    <p:sldLayoutId id="2147483667" r:id="rId13"/>
    <p:sldLayoutId id="2147483652" r:id="rId14"/>
    <p:sldLayoutId id="2147483668" r:id="rId15"/>
    <p:sldLayoutId id="2147483657" r:id="rId16"/>
    <p:sldLayoutId id="2147483655" r:id="rId17"/>
    <p:sldLayoutId id="2147483656" r:id="rId18"/>
    <p:sldLayoutId id="2147483665"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code.visualstudio.com/downloa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hyperlink" Target="https://www.tensorflow.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zalandoresearch/fashion-mnist"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3" Type="http://schemas.openxmlformats.org/officeDocument/2006/relationships/hyperlink" Target="https://keras-cn.readthedocs.io/en/latest/models/model/"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1" y="2464623"/>
            <a:ext cx="12192000" cy="1784399"/>
          </a:xfrm>
          <a:prstGeom prst="rect">
            <a:avLst/>
          </a:prstGeom>
          <a:noFill/>
        </p:spPr>
        <p:txBody>
          <a:bodyPr wrap="square" lIns="0" rtlCol="0">
            <a:spAutoFit/>
          </a:bodyPr>
          <a:lstStyle/>
          <a:p>
            <a:pPr algn="ctr">
              <a:lnSpc>
                <a:spcPct val="120000"/>
              </a:lnSpc>
            </a:pPr>
            <a:r>
              <a:rPr lang="en-US" altLang="zh-CN" sz="4800" b="1" spc="600" dirty="0">
                <a:latin typeface="Segoe UI" panose="020B0502040204020203" pitchFamily="34" charset="0"/>
                <a:cs typeface="Segoe UI" panose="020B0502040204020203" pitchFamily="34" charset="0"/>
              </a:rPr>
              <a:t>Python</a:t>
            </a:r>
            <a:r>
              <a:rPr lang="zh-CN" altLang="en-US" sz="4800" b="1" spc="600" dirty="0">
                <a:latin typeface="Segoe UI" panose="020B0502040204020203" pitchFamily="34" charset="0"/>
                <a:cs typeface="Segoe UI" panose="020B0502040204020203" pitchFamily="34" charset="0"/>
              </a:rPr>
              <a:t>與深度學習</a:t>
            </a:r>
            <a:r>
              <a:rPr lang="fr-FR" sz="4800" b="1" spc="600" dirty="0">
                <a:latin typeface="Segoe UI" panose="020B0502040204020203" pitchFamily="34" charset="0"/>
                <a:cs typeface="Segoe UI" panose="020B0502040204020203" pitchFamily="34" charset="0"/>
              </a:rPr>
              <a:t> </a:t>
            </a:r>
          </a:p>
          <a:p>
            <a:pPr algn="ctr">
              <a:lnSpc>
                <a:spcPct val="120000"/>
              </a:lnSpc>
            </a:pPr>
            <a:r>
              <a:rPr lang="zh-CN" altLang="en-US" sz="4800" b="1" spc="600" dirty="0">
                <a:solidFill>
                  <a:schemeClr val="accent1"/>
                </a:solidFill>
                <a:latin typeface="Segoe UI" panose="020B0502040204020203" pitchFamily="34" charset="0"/>
                <a:cs typeface="Segoe UI" panose="020B0502040204020203" pitchFamily="34" charset="0"/>
              </a:rPr>
              <a:t>使用</a:t>
            </a:r>
            <a:r>
              <a:rPr lang="en-US" altLang="zh-CN" sz="4800" b="1" spc="600" dirty="0">
                <a:solidFill>
                  <a:schemeClr val="accent1"/>
                </a:solidFill>
                <a:latin typeface="Segoe UI" panose="020B0502040204020203" pitchFamily="34" charset="0"/>
                <a:cs typeface="Segoe UI" panose="020B0502040204020203" pitchFamily="34" charset="0"/>
              </a:rPr>
              <a:t> </a:t>
            </a:r>
            <a:r>
              <a:rPr lang="en" altLang="zh-CN" sz="4800" b="1" spc="600" dirty="0">
                <a:solidFill>
                  <a:schemeClr val="accent1"/>
                </a:solidFill>
                <a:latin typeface="Segoe UI" panose="020B0502040204020203" pitchFamily="34" charset="0"/>
                <a:cs typeface="Segoe UI" panose="020B0502040204020203" pitchFamily="34" charset="0"/>
              </a:rPr>
              <a:t>Anaconda </a:t>
            </a:r>
            <a:r>
              <a:rPr lang="zh-CN" altLang="en-US" sz="4800" b="1" spc="600" dirty="0">
                <a:solidFill>
                  <a:schemeClr val="accent1"/>
                </a:solidFill>
                <a:latin typeface="Segoe UI" panose="020B0502040204020203" pitchFamily="34" charset="0"/>
                <a:cs typeface="Segoe UI" panose="020B0502040204020203" pitchFamily="34" charset="0"/>
              </a:rPr>
              <a:t>與</a:t>
            </a:r>
            <a:r>
              <a:rPr lang="en-US" altLang="zh-CN" sz="4800" b="1" spc="600" dirty="0">
                <a:solidFill>
                  <a:schemeClr val="accent1"/>
                </a:solidFill>
                <a:latin typeface="Segoe UI" panose="020B0502040204020203" pitchFamily="34" charset="0"/>
                <a:cs typeface="Segoe UI" panose="020B0502040204020203" pitchFamily="34" charset="0"/>
              </a:rPr>
              <a:t> TensorFlow</a:t>
            </a:r>
            <a:endParaRPr lang="zh-TW" altLang="en-US" sz="4800" b="1" spc="6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87291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8375651"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深度神經網路的問題</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4191725"/>
          </a:xfrm>
          <a:prstGeom prst="rect">
            <a:avLst/>
          </a:prstGeom>
          <a:noFill/>
        </p:spPr>
        <p:txBody>
          <a:bodyPr wrap="square" lIns="0" rtlCol="0" anchor="t">
            <a:spAutoFit/>
          </a:bodyPr>
          <a:lstStyle/>
          <a:p>
            <a:pPr>
              <a:lnSpc>
                <a:spcPct val="120000"/>
              </a:lnSpc>
            </a:pPr>
            <a:r>
              <a:rPr lang="zh-TW" altLang="en-US" sz="2800" dirty="0"/>
              <a:t>與其他神經網路模型類似，如果僅僅是簡單地訓練，深度神經網路可能會存在很多問題。常見的兩類問題是</a:t>
            </a:r>
            <a:r>
              <a:rPr lang="zh-TW" altLang="en-US" sz="2800" dirty="0">
                <a:solidFill>
                  <a:srgbClr val="FF0000"/>
                </a:solidFill>
              </a:rPr>
              <a:t>過</a:t>
            </a:r>
            <a:r>
              <a:rPr lang="zh-CN" altLang="en-US" sz="2800" dirty="0">
                <a:solidFill>
                  <a:srgbClr val="FF0000"/>
                </a:solidFill>
              </a:rPr>
              <a:t>度</a:t>
            </a:r>
            <a:r>
              <a:rPr lang="zh-TW" altLang="en-US" sz="2800" dirty="0">
                <a:solidFill>
                  <a:srgbClr val="FF0000"/>
                </a:solidFill>
              </a:rPr>
              <a:t>擬合</a:t>
            </a:r>
            <a:r>
              <a:rPr lang="zh-TW" altLang="en-US" sz="2800" dirty="0"/>
              <a:t>和</a:t>
            </a:r>
            <a:r>
              <a:rPr lang="zh-TW" altLang="en-US" sz="2800" dirty="0">
                <a:solidFill>
                  <a:srgbClr val="FF0000"/>
                </a:solidFill>
              </a:rPr>
              <a:t>過長的運算時間</a:t>
            </a:r>
            <a:r>
              <a:rPr lang="zh-TW" altLang="en-US" sz="2800" dirty="0"/>
              <a:t>。</a:t>
            </a:r>
            <a:endParaRPr lang="en-US" altLang="zh-TW" sz="2800" dirty="0"/>
          </a:p>
          <a:p>
            <a:pPr>
              <a:lnSpc>
                <a:spcPct val="120000"/>
              </a:lnSpc>
            </a:pPr>
            <a:endParaRPr lang="en-US" altLang="zh-TW" sz="2800" dirty="0"/>
          </a:p>
          <a:p>
            <a:pPr>
              <a:lnSpc>
                <a:spcPct val="120000"/>
              </a:lnSpc>
            </a:pPr>
            <a:r>
              <a:rPr lang="zh-TW" altLang="en-US" sz="2800" dirty="0"/>
              <a:t>深度神經網路很容易產生過擬合現象，因為增加的抽象層使得模型能夠對訓練資料中較為罕見的依賴關係進行建模。對此，權重遞減</a:t>
            </a:r>
            <a:r>
              <a:rPr lang="en-US" altLang="zh-TW" sz="2800" dirty="0"/>
              <a:t> (  </a:t>
            </a:r>
            <a:r>
              <a:rPr lang="zh-TW" altLang="en-US" sz="2800" dirty="0"/>
              <a:t>  </a:t>
            </a:r>
            <a:r>
              <a:rPr lang="en-US" altLang="zh-TW" sz="2800" dirty="0"/>
              <a:t> </a:t>
            </a:r>
            <a:r>
              <a:rPr lang="zh-CN" altLang="en-US" sz="2800" dirty="0"/>
              <a:t>正</a:t>
            </a:r>
            <a:r>
              <a:rPr lang="zh-TW" altLang="en-US" sz="2800" dirty="0"/>
              <a:t>規化</a:t>
            </a:r>
            <a:r>
              <a:rPr lang="en-US" altLang="zh-TW" sz="2800" dirty="0"/>
              <a:t>) </a:t>
            </a:r>
            <a:r>
              <a:rPr lang="zh-TW" altLang="en-US" sz="2800" dirty="0"/>
              <a:t>或者稀疏</a:t>
            </a:r>
            <a:r>
              <a:rPr lang="en-US" altLang="zh-TW" sz="2800" dirty="0"/>
              <a:t> ( </a:t>
            </a:r>
            <a:r>
              <a:rPr lang="zh-TW" altLang="en-US" sz="2800" dirty="0"/>
              <a:t> </a:t>
            </a:r>
            <a:r>
              <a:rPr lang="en-US" altLang="zh-TW" sz="2800" dirty="0"/>
              <a:t> </a:t>
            </a:r>
            <a:r>
              <a:rPr lang="zh-TW" altLang="en-US" sz="2800" dirty="0"/>
              <a:t>   </a:t>
            </a:r>
            <a:r>
              <a:rPr lang="en-US" altLang="zh-TW" sz="2800" dirty="0"/>
              <a:t>-</a:t>
            </a:r>
            <a:r>
              <a:rPr lang="zh-TW" altLang="en-US" sz="2800" dirty="0"/>
              <a:t> 正規化 </a:t>
            </a:r>
            <a:r>
              <a:rPr lang="en-US" altLang="zh-TW" sz="2800" dirty="0"/>
              <a:t>) </a:t>
            </a:r>
            <a:r>
              <a:rPr lang="zh-TW" altLang="en-US" sz="2800" dirty="0"/>
              <a:t>等方法可以利用在訓練過程中以減小過擬合現象</a:t>
            </a:r>
            <a:endParaRPr lang="en-US" altLang="zh-TW" sz="2800" dirty="0"/>
          </a:p>
        </p:txBody>
      </p:sp>
      <p:pic>
        <p:nvPicPr>
          <p:cNvPr id="7" name="圖片 6">
            <a:extLst>
              <a:ext uri="{FF2B5EF4-FFF2-40B4-BE49-F238E27FC236}">
                <a16:creationId xmlns:a16="http://schemas.microsoft.com/office/drawing/2014/main" id="{83CB2690-B017-2142-A214-C71D1ABAA90D}"/>
              </a:ext>
            </a:extLst>
          </p:cNvPr>
          <p:cNvPicPr>
            <a:picLocks noChangeAspect="1"/>
          </p:cNvPicPr>
          <p:nvPr/>
        </p:nvPicPr>
        <p:blipFill>
          <a:blip r:embed="rId3"/>
          <a:stretch>
            <a:fillRect/>
          </a:stretch>
        </p:blipFill>
        <p:spPr>
          <a:xfrm>
            <a:off x="1948882" y="5053088"/>
            <a:ext cx="298450" cy="374650"/>
          </a:xfrm>
          <a:prstGeom prst="rect">
            <a:avLst/>
          </a:prstGeom>
        </p:spPr>
      </p:pic>
      <p:pic>
        <p:nvPicPr>
          <p:cNvPr id="9" name="圖片 8">
            <a:extLst>
              <a:ext uri="{FF2B5EF4-FFF2-40B4-BE49-F238E27FC236}">
                <a16:creationId xmlns:a16="http://schemas.microsoft.com/office/drawing/2014/main" id="{6B74AFD2-5549-604D-80CF-6A67E071B97D}"/>
              </a:ext>
            </a:extLst>
          </p:cNvPr>
          <p:cNvPicPr>
            <a:picLocks noChangeAspect="1"/>
          </p:cNvPicPr>
          <p:nvPr/>
        </p:nvPicPr>
        <p:blipFill>
          <a:blip r:embed="rId4"/>
          <a:stretch>
            <a:fillRect/>
          </a:stretch>
        </p:blipFill>
        <p:spPr>
          <a:xfrm>
            <a:off x="5253535" y="5053088"/>
            <a:ext cx="323850" cy="393700"/>
          </a:xfrm>
          <a:prstGeom prst="rect">
            <a:avLst/>
          </a:prstGeom>
        </p:spPr>
      </p:pic>
    </p:spTree>
    <p:extLst>
      <p:ext uri="{BB962C8B-B14F-4D97-AF65-F5344CB8AC3E}">
        <p14:creationId xmlns:p14="http://schemas.microsoft.com/office/powerpoint/2010/main" val="41196081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8375651"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卷積神經網路</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4191725"/>
          </a:xfrm>
          <a:prstGeom prst="rect">
            <a:avLst/>
          </a:prstGeom>
          <a:noFill/>
        </p:spPr>
        <p:txBody>
          <a:bodyPr wrap="square" lIns="0" rtlCol="0" anchor="t">
            <a:spAutoFit/>
          </a:bodyPr>
          <a:lstStyle/>
          <a:p>
            <a:pPr>
              <a:lnSpc>
                <a:spcPct val="120000"/>
              </a:lnSpc>
            </a:pPr>
            <a:r>
              <a:rPr lang="zh-TW" altLang="en-US" sz="2800" dirty="0"/>
              <a:t>卷積神經網路（</a:t>
            </a:r>
            <a:r>
              <a:rPr lang="en" altLang="zh-TW" sz="2800" dirty="0"/>
              <a:t>convolutional neural networks</a:t>
            </a:r>
            <a:r>
              <a:rPr lang="zh-TW" altLang="en" sz="2800" dirty="0"/>
              <a:t>，</a:t>
            </a:r>
            <a:r>
              <a:rPr lang="en" altLang="zh-TW" sz="2800" dirty="0"/>
              <a:t>CNN</a:t>
            </a:r>
            <a:r>
              <a:rPr lang="zh-TW" altLang="en" sz="2800" dirty="0"/>
              <a:t>）</a:t>
            </a:r>
            <a:r>
              <a:rPr lang="zh-TW" altLang="en-US" sz="2800" dirty="0"/>
              <a:t>由一個或多個卷積層和頂端的全連通層（對應經典的神經網路）組成，同時也包括關聯</a:t>
            </a:r>
            <a:r>
              <a:rPr lang="zh-TW" altLang="en-US" sz="2800" dirty="0">
                <a:solidFill>
                  <a:srgbClr val="FF0000"/>
                </a:solidFill>
              </a:rPr>
              <a:t>權重</a:t>
            </a:r>
            <a:r>
              <a:rPr lang="zh-TW" altLang="en-US" sz="2800" dirty="0"/>
              <a:t>和</a:t>
            </a:r>
            <a:r>
              <a:rPr lang="zh-TW" altLang="en-US" sz="2800" dirty="0">
                <a:solidFill>
                  <a:srgbClr val="FF0000"/>
                </a:solidFill>
              </a:rPr>
              <a:t>池化層</a:t>
            </a:r>
            <a:r>
              <a:rPr lang="zh-TW" altLang="en-US" sz="2800" dirty="0"/>
              <a:t>（</a:t>
            </a:r>
            <a:r>
              <a:rPr lang="en" altLang="zh-TW" sz="2800" dirty="0"/>
              <a:t>pooling layer</a:t>
            </a:r>
            <a:r>
              <a:rPr lang="zh-TW" altLang="en" sz="2800" dirty="0"/>
              <a:t>）。</a:t>
            </a:r>
            <a:r>
              <a:rPr lang="zh-TW" altLang="en-US" sz="2800" dirty="0"/>
              <a:t>這一結構使得卷積神經網路能夠利用輸入資料的二維結構。與其他深度學習結構相比，卷積神經網路在圖像和語音辨識方面能夠給出更優的結果。這一模型也可以使用反向傳播演算法進行訓練。相比較其他深度、前饋神經網路，卷積神經網路需要估計的參數更少，使之成為一種頗具吸引力的深度學習結構</a:t>
            </a:r>
            <a:endParaRPr lang="en-US" altLang="zh-TW" sz="2800" dirty="0"/>
          </a:p>
        </p:txBody>
      </p:sp>
    </p:spTree>
    <p:extLst>
      <p:ext uri="{BB962C8B-B14F-4D97-AF65-F5344CB8AC3E}">
        <p14:creationId xmlns:p14="http://schemas.microsoft.com/office/powerpoint/2010/main" val="8358585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8375651"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卷積神經網路</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4642489"/>
          </a:xfrm>
          <a:prstGeom prst="rect">
            <a:avLst/>
          </a:prstGeom>
          <a:noFill/>
        </p:spPr>
        <p:txBody>
          <a:bodyPr wrap="square" lIns="0" rtlCol="0" anchor="t">
            <a:spAutoFit/>
          </a:bodyPr>
          <a:lstStyle/>
          <a:p>
            <a:pPr>
              <a:lnSpc>
                <a:spcPct val="120000"/>
              </a:lnSpc>
            </a:pPr>
            <a:r>
              <a:rPr lang="zh-TW" altLang="en-US" sz="2800" dirty="0"/>
              <a:t>卷積神經網路</a:t>
            </a:r>
            <a:r>
              <a:rPr lang="zh-CN" altLang="en-US" sz="2800" dirty="0"/>
              <a:t>架構圖</a:t>
            </a:r>
            <a:endParaRPr lang="en-US" altLang="zh-CN" sz="2800" dirty="0"/>
          </a:p>
          <a:p>
            <a:pPr>
              <a:lnSpc>
                <a:spcPct val="120000"/>
              </a:lnSpc>
            </a:pPr>
            <a:endParaRPr lang="en-US" altLang="zh-CN" sz="2800" dirty="0"/>
          </a:p>
          <a:p>
            <a:pPr marL="457200" indent="-457200">
              <a:lnSpc>
                <a:spcPct val="120000"/>
              </a:lnSpc>
              <a:buFont typeface="Arial" panose="020B0604020202020204" pitchFamily="34" charset="0"/>
              <a:buChar char="•"/>
            </a:pPr>
            <a:r>
              <a:rPr lang="zh-TW" altLang="en-US" sz="2400" dirty="0"/>
              <a:t>特徵抽取單元</a:t>
            </a:r>
          </a:p>
          <a:p>
            <a:pPr lvl="2">
              <a:lnSpc>
                <a:spcPct val="120000"/>
              </a:lnSpc>
            </a:pPr>
            <a:r>
              <a:rPr lang="en-US" altLang="zh-TW" sz="2400" dirty="0"/>
              <a:t>Convolutional Layer</a:t>
            </a:r>
          </a:p>
          <a:p>
            <a:pPr lvl="2">
              <a:lnSpc>
                <a:spcPct val="120000"/>
              </a:lnSpc>
            </a:pPr>
            <a:r>
              <a:rPr lang="en-US" altLang="zh-TW" sz="2400" dirty="0"/>
              <a:t>Activation Layer</a:t>
            </a:r>
          </a:p>
          <a:p>
            <a:pPr lvl="2">
              <a:lnSpc>
                <a:spcPct val="120000"/>
              </a:lnSpc>
            </a:pPr>
            <a:r>
              <a:rPr lang="en-US" altLang="zh-TW" sz="2400" dirty="0"/>
              <a:t>Pooling Layer</a:t>
            </a:r>
          </a:p>
          <a:p>
            <a:pPr marL="457200" indent="-457200">
              <a:lnSpc>
                <a:spcPct val="120000"/>
              </a:lnSpc>
              <a:buFont typeface="Arial" panose="020B0604020202020204" pitchFamily="34" charset="0"/>
              <a:buChar char="•"/>
            </a:pPr>
            <a:r>
              <a:rPr lang="zh-TW" altLang="en-US" sz="2400" dirty="0"/>
              <a:t>神經網路學習單元</a:t>
            </a:r>
          </a:p>
          <a:p>
            <a:pPr lvl="2">
              <a:lnSpc>
                <a:spcPct val="120000"/>
              </a:lnSpc>
            </a:pPr>
            <a:r>
              <a:rPr lang="en-US" altLang="zh-TW" sz="2400" dirty="0"/>
              <a:t>Fully-Connected Layer</a:t>
            </a:r>
          </a:p>
          <a:p>
            <a:pPr lvl="2">
              <a:lnSpc>
                <a:spcPct val="120000"/>
              </a:lnSpc>
            </a:pPr>
            <a:r>
              <a:rPr lang="en-US" altLang="zh-TW" sz="2400" dirty="0"/>
              <a:t>Regularization Layer</a:t>
            </a:r>
          </a:p>
          <a:p>
            <a:pPr lvl="2">
              <a:lnSpc>
                <a:spcPct val="120000"/>
              </a:lnSpc>
            </a:pPr>
            <a:r>
              <a:rPr lang="en-US" altLang="zh-TW" sz="2400" dirty="0"/>
              <a:t>Output Layer</a:t>
            </a:r>
          </a:p>
        </p:txBody>
      </p:sp>
      <p:pic>
        <p:nvPicPr>
          <p:cNvPr id="3" name="圖片 2">
            <a:extLst>
              <a:ext uri="{FF2B5EF4-FFF2-40B4-BE49-F238E27FC236}">
                <a16:creationId xmlns:a16="http://schemas.microsoft.com/office/drawing/2014/main" id="{554661EF-9FAA-E84C-849D-ED3758C92483}"/>
              </a:ext>
            </a:extLst>
          </p:cNvPr>
          <p:cNvPicPr>
            <a:picLocks noChangeAspect="1"/>
          </p:cNvPicPr>
          <p:nvPr/>
        </p:nvPicPr>
        <p:blipFill>
          <a:blip r:embed="rId3"/>
          <a:stretch>
            <a:fillRect/>
          </a:stretch>
        </p:blipFill>
        <p:spPr>
          <a:xfrm>
            <a:off x="4828493" y="3002507"/>
            <a:ext cx="6936585" cy="3495602"/>
          </a:xfrm>
          <a:prstGeom prst="rect">
            <a:avLst/>
          </a:prstGeom>
        </p:spPr>
      </p:pic>
    </p:spTree>
    <p:extLst>
      <p:ext uri="{BB962C8B-B14F-4D97-AF65-F5344CB8AC3E}">
        <p14:creationId xmlns:p14="http://schemas.microsoft.com/office/powerpoint/2010/main" val="489131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0" y="2799580"/>
            <a:ext cx="12192000" cy="1017907"/>
          </a:xfrm>
          <a:prstGeom prst="rect">
            <a:avLst/>
          </a:prstGeom>
          <a:noFill/>
        </p:spPr>
        <p:txBody>
          <a:bodyPr wrap="square" lIns="0" rtlCol="0">
            <a:spAutoFit/>
          </a:bodyPr>
          <a:lstStyle/>
          <a:p>
            <a:pPr algn="ctr">
              <a:lnSpc>
                <a:spcPct val="120000"/>
              </a:lnSpc>
            </a:pPr>
            <a:r>
              <a:rPr lang="zh-TW" altLang="en-US" sz="5400" b="1" spc="600">
                <a:latin typeface="Segoe UI" panose="020B0502040204020203" pitchFamily="34" charset="0"/>
                <a:cs typeface="Segoe UI" panose="020B0502040204020203" pitchFamily="34" charset="0"/>
              </a:rPr>
              <a:t>環境 </a:t>
            </a:r>
            <a:r>
              <a:rPr lang="zh-CN" altLang="en-US" sz="5400" b="1" spc="600">
                <a:solidFill>
                  <a:schemeClr val="accent1"/>
                </a:solidFill>
                <a:latin typeface="Segoe UI" panose="020B0502040204020203" pitchFamily="34" charset="0"/>
                <a:cs typeface="Segoe UI" panose="020B0502040204020203" pitchFamily="34" charset="0"/>
              </a:rPr>
              <a:t>部署</a:t>
            </a:r>
            <a:endParaRPr lang="zh-TW" altLang="en-US" sz="5400" b="1" spc="60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5807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44815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dirty="0">
                <a:solidFill>
                  <a:schemeClr val="accent1"/>
                </a:solidFill>
                <a:latin typeface="Segoe UI Semibold" panose="020B0702040204020203" pitchFamily="34" charset="0"/>
                <a:cs typeface="Segoe UI Semibold" panose="020B0702040204020203" pitchFamily="34" charset="0"/>
              </a:rPr>
              <a:t>部署</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3146759"/>
          </a:xfrm>
          <a:prstGeom prst="rect">
            <a:avLst/>
          </a:prstGeom>
          <a:noFill/>
        </p:spPr>
        <p:txBody>
          <a:bodyPr wrap="square" lIns="0" rtlCol="0" anchor="t">
            <a:spAutoFit/>
          </a:bodyPr>
          <a:lstStyle/>
          <a:p>
            <a:pPr>
              <a:lnSpc>
                <a:spcPct val="120000"/>
              </a:lnSpc>
            </a:pPr>
            <a:r>
              <a:rPr lang="zh-TW" altLang="en-US" sz="2800" dirty="0">
                <a:latin typeface="Segoe UI Light" panose="020B0502040204020203" pitchFamily="34" charset="0"/>
                <a:cs typeface="Segoe UI Light" panose="020B0502040204020203" pitchFamily="34" charset="0"/>
              </a:rPr>
              <a:t>以下為環境最低需求配置：</a:t>
            </a:r>
            <a:endParaRPr lang="en-US" altLang="zh-TW" sz="2800" dirty="0">
              <a:latin typeface="Segoe UI Light" panose="020B0502040204020203" pitchFamily="34" charset="0"/>
              <a:cs typeface="Segoe UI Light" panose="020B0502040204020203" pitchFamily="34" charset="0"/>
            </a:endParaRPr>
          </a:p>
          <a:p>
            <a:pPr marL="457200" indent="-457200">
              <a:lnSpc>
                <a:spcPct val="120000"/>
              </a:lnSpc>
              <a:buFont typeface="Arial" panose="020B0604020202020204" pitchFamily="34" charset="0"/>
              <a:buChar char="•"/>
            </a:pPr>
            <a:r>
              <a:rPr lang="zh-TW" altLang="en-US" sz="2800" dirty="0">
                <a:latin typeface="Segoe UI Light" panose="020B0502040204020203" pitchFamily="34" charset="0"/>
                <a:cs typeface="Segoe UI Light" panose="020B0502040204020203" pitchFamily="34" charset="0"/>
              </a:rPr>
              <a:t>作業系統： </a:t>
            </a:r>
            <a:r>
              <a:rPr lang="en-US" altLang="zh-TW" sz="2800" dirty="0">
                <a:solidFill>
                  <a:srgbClr val="FF0000"/>
                </a:solidFill>
                <a:latin typeface="Segoe UI Light" panose="020B0502040204020203" pitchFamily="34" charset="0"/>
                <a:cs typeface="Segoe UI Light" panose="020B0502040204020203" pitchFamily="34" charset="0"/>
              </a:rPr>
              <a:t>Windows7</a:t>
            </a:r>
            <a:r>
              <a:rPr lang="en-US" altLang="zh-TW" sz="2800" dirty="0">
                <a:latin typeface="Segoe UI Light" panose="020B0502040204020203" pitchFamily="34" charset="0"/>
                <a:cs typeface="Segoe UI Light" panose="020B0502040204020203" pitchFamily="34" charset="0"/>
              </a:rPr>
              <a:t> </a:t>
            </a:r>
            <a:r>
              <a:rPr lang="zh-TW" altLang="en-US" sz="2800" dirty="0">
                <a:latin typeface="Segoe UI Light" panose="020B0502040204020203" pitchFamily="34" charset="0"/>
                <a:cs typeface="Segoe UI Light" panose="020B0502040204020203" pitchFamily="34" charset="0"/>
              </a:rPr>
              <a:t>以上</a:t>
            </a:r>
            <a:endParaRPr lang="en-US" altLang="zh-TW" sz="2800" dirty="0">
              <a:latin typeface="Segoe UI Light" panose="020B0502040204020203" pitchFamily="34" charset="0"/>
              <a:cs typeface="Segoe UI Light" panose="020B0502040204020203" pitchFamily="34" charset="0"/>
            </a:endParaRPr>
          </a:p>
          <a:p>
            <a:pPr marL="457200" indent="-457200">
              <a:lnSpc>
                <a:spcPct val="120000"/>
              </a:lnSpc>
              <a:buFont typeface="Arial" panose="020B0604020202020204" pitchFamily="34" charset="0"/>
              <a:buChar char="•"/>
            </a:pPr>
            <a:r>
              <a:rPr lang="zh-TW" altLang="en-US" sz="2800" dirty="0">
                <a:latin typeface="Segoe UI Light" panose="020B0502040204020203" pitchFamily="34" charset="0"/>
                <a:cs typeface="Segoe UI Light" panose="020B0502040204020203" pitchFamily="34" charset="0"/>
              </a:rPr>
              <a:t>記憶體：配置建議為 </a:t>
            </a:r>
            <a:r>
              <a:rPr lang="en-US" altLang="zh-TW" sz="2800" dirty="0">
                <a:solidFill>
                  <a:srgbClr val="FF0000"/>
                </a:solidFill>
                <a:latin typeface="Segoe UI Light" panose="020B0502040204020203" pitchFamily="34" charset="0"/>
                <a:cs typeface="Segoe UI Light" panose="020B0502040204020203" pitchFamily="34" charset="0"/>
              </a:rPr>
              <a:t>8GB </a:t>
            </a:r>
            <a:r>
              <a:rPr lang="zh-CN" altLang="en-US" sz="2800" dirty="0">
                <a:latin typeface="Segoe UI Light" panose="020B0502040204020203" pitchFamily="34" charset="0"/>
              </a:rPr>
              <a:t>以上</a:t>
            </a:r>
            <a:endParaRPr lang="en-US" altLang="zh-TW" sz="2800" dirty="0">
              <a:latin typeface="Segoe UI Light" panose="020B0502040204020203" pitchFamily="34" charset="0"/>
            </a:endParaRPr>
          </a:p>
          <a:p>
            <a:pPr marL="457200" indent="-457200">
              <a:lnSpc>
                <a:spcPct val="120000"/>
              </a:lnSpc>
              <a:buFont typeface="Arial" panose="020B0604020202020204" pitchFamily="34" charset="0"/>
              <a:buChar char="•"/>
            </a:pPr>
            <a:r>
              <a:rPr lang="zh-TW" altLang="en-US" sz="2800" dirty="0">
                <a:latin typeface="Segoe UI Light" panose="020B0502040204020203" pitchFamily="34" charset="0"/>
                <a:cs typeface="Segoe UI Light" panose="020B0502040204020203" pitchFamily="34" charset="0"/>
              </a:rPr>
              <a:t>顯示卡：獨立顯示卡（若使用 </a:t>
            </a:r>
            <a:r>
              <a:rPr lang="en-US" altLang="zh-TW" sz="2800" dirty="0">
                <a:latin typeface="Segoe UI Light" panose="020B0502040204020203" pitchFamily="34" charset="0"/>
                <a:cs typeface="Segoe UI Light" panose="020B0502040204020203" pitchFamily="34" charset="0"/>
              </a:rPr>
              <a:t>GPU</a:t>
            </a:r>
            <a:r>
              <a:rPr lang="zh-TW" altLang="en-US" sz="2800" dirty="0">
                <a:latin typeface="Segoe UI Light" panose="020B0502040204020203" pitchFamily="34" charset="0"/>
                <a:cs typeface="Segoe UI Light" panose="020B0502040204020203" pitchFamily="34" charset="0"/>
              </a:rPr>
              <a:t>）</a:t>
            </a:r>
            <a:endParaRPr lang="en-US" altLang="zh-TW" sz="2800" dirty="0">
              <a:latin typeface="Segoe UI Light" panose="020B0502040204020203" pitchFamily="34" charset="0"/>
              <a:cs typeface="Segoe UI Light" panose="020B0502040204020203" pitchFamily="34" charset="0"/>
            </a:endParaRPr>
          </a:p>
          <a:p>
            <a:pPr>
              <a:lnSpc>
                <a:spcPct val="120000"/>
              </a:lnSpc>
            </a:pPr>
            <a:endParaRPr lang="en-US" altLang="zh-TW" sz="2800" dirty="0"/>
          </a:p>
          <a:p>
            <a:pPr>
              <a:lnSpc>
                <a:spcPct val="120000"/>
              </a:lnSpc>
            </a:pPr>
            <a:endParaRPr lang="en-US" altLang="zh-TW" sz="2800" dirty="0"/>
          </a:p>
        </p:txBody>
      </p:sp>
    </p:spTree>
    <p:extLst>
      <p:ext uri="{BB962C8B-B14F-4D97-AF65-F5344CB8AC3E}">
        <p14:creationId xmlns:p14="http://schemas.microsoft.com/office/powerpoint/2010/main" val="8786783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340B5075-38EA-4CF0-A324-16269F2273E9}"/>
              </a:ext>
            </a:extLst>
          </p:cNvPr>
          <p:cNvPicPr>
            <a:picLocks noChangeAspect="1"/>
          </p:cNvPicPr>
          <p:nvPr/>
        </p:nvPicPr>
        <p:blipFill rotWithShape="1">
          <a:blip r:embed="rId3"/>
          <a:srcRect t="45369" b="-728"/>
          <a:stretch/>
        </p:blipFill>
        <p:spPr>
          <a:xfrm>
            <a:off x="0" y="3293295"/>
            <a:ext cx="12192000" cy="3020419"/>
          </a:xfrm>
          <a:prstGeom prst="rect">
            <a:avLst/>
          </a:prstGeom>
        </p:spPr>
      </p:pic>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Visual Studio Code</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60040"/>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下載 </a:t>
            </a:r>
            <a:r>
              <a:rPr lang="en-US" altLang="zh-TW" sz="2800" dirty="0">
                <a:latin typeface="Segoe UI Light" panose="020B0502040204020203" pitchFamily="34" charset="0"/>
                <a:cs typeface="Segoe UI Light" panose="020B0502040204020203" pitchFamily="34" charset="0"/>
              </a:rPr>
              <a:t>Visual Studio Code</a:t>
            </a:r>
            <a:r>
              <a:rPr lang="zh-TW" altLang="en-US" sz="2800">
                <a:latin typeface="Segoe UI Light" panose="020B0502040204020203" pitchFamily="34" charset="0"/>
                <a:cs typeface="Segoe UI Light" panose="020B0502040204020203" pitchFamily="34" charset="0"/>
              </a:rPr>
              <a:t> </a:t>
            </a:r>
            <a:r>
              <a:rPr lang="en-US" altLang="zh-TW" sz="2800" dirty="0">
                <a:latin typeface="Segoe UI Light" panose="020B0502040204020203" pitchFamily="34" charset="0"/>
                <a:cs typeface="Segoe UI Light" panose="020B0502040204020203" pitchFamily="34" charset="0"/>
              </a:rPr>
              <a:t>-</a:t>
            </a:r>
            <a:r>
              <a:rPr lang="zh-TW" altLang="en-US" sz="2800">
                <a:latin typeface="Segoe UI Light" panose="020B0502040204020203" pitchFamily="34" charset="0"/>
                <a:cs typeface="Segoe UI Light" panose="020B0502040204020203" pitchFamily="34" charset="0"/>
              </a:rPr>
              <a:t> </a:t>
            </a:r>
            <a:r>
              <a:rPr lang="en-US" altLang="zh-TW" sz="2800" dirty="0">
                <a:hlinkClick r:id="rId4"/>
              </a:rPr>
              <a:t>https://code.visualstudio.com/download</a:t>
            </a:r>
            <a:endParaRPr lang="en-US" altLang="zh-TW" sz="2800" dirty="0"/>
          </a:p>
        </p:txBody>
      </p:sp>
      <p:sp>
        <p:nvSpPr>
          <p:cNvPr id="4" name="矩形: 圓角 3">
            <a:extLst>
              <a:ext uri="{FF2B5EF4-FFF2-40B4-BE49-F238E27FC236}">
                <a16:creationId xmlns:a16="http://schemas.microsoft.com/office/drawing/2014/main" id="{EA107608-FB57-4CCC-9444-2FA7C6665991}"/>
              </a:ext>
            </a:extLst>
          </p:cNvPr>
          <p:cNvSpPr/>
          <p:nvPr/>
        </p:nvSpPr>
        <p:spPr>
          <a:xfrm>
            <a:off x="1652816" y="3293295"/>
            <a:ext cx="2962275" cy="2149562"/>
          </a:xfrm>
          <a:prstGeom prst="roundRect">
            <a:avLst/>
          </a:prstGeom>
          <a:no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166189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Visual Studio Code</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8"/>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同意授權合約，並開始安裝。</a:t>
            </a:r>
            <a:endParaRPr lang="en-US" altLang="zh-TW" sz="2800" dirty="0"/>
          </a:p>
        </p:txBody>
      </p:sp>
      <p:pic>
        <p:nvPicPr>
          <p:cNvPr id="2" name="圖片 1">
            <a:extLst>
              <a:ext uri="{FF2B5EF4-FFF2-40B4-BE49-F238E27FC236}">
                <a16:creationId xmlns:a16="http://schemas.microsoft.com/office/drawing/2014/main" id="{A5C02D37-DDFE-47DE-A43F-8169C33DA5F4}"/>
              </a:ext>
            </a:extLst>
          </p:cNvPr>
          <p:cNvPicPr>
            <a:picLocks noChangeAspect="1"/>
          </p:cNvPicPr>
          <p:nvPr/>
        </p:nvPicPr>
        <p:blipFill>
          <a:blip r:embed="rId3"/>
          <a:stretch>
            <a:fillRect/>
          </a:stretch>
        </p:blipFill>
        <p:spPr>
          <a:xfrm>
            <a:off x="986971" y="2916464"/>
            <a:ext cx="4752975" cy="3686175"/>
          </a:xfrm>
          <a:prstGeom prst="rect">
            <a:avLst/>
          </a:prstGeom>
        </p:spPr>
      </p:pic>
      <p:pic>
        <p:nvPicPr>
          <p:cNvPr id="5" name="圖片 4">
            <a:extLst>
              <a:ext uri="{FF2B5EF4-FFF2-40B4-BE49-F238E27FC236}">
                <a16:creationId xmlns:a16="http://schemas.microsoft.com/office/drawing/2014/main" id="{D6F34FA8-FBE7-49E5-AC06-79D404180499}"/>
              </a:ext>
            </a:extLst>
          </p:cNvPr>
          <p:cNvPicPr>
            <a:picLocks noChangeAspect="1"/>
          </p:cNvPicPr>
          <p:nvPr/>
        </p:nvPicPr>
        <p:blipFill>
          <a:blip r:embed="rId4"/>
          <a:stretch>
            <a:fillRect/>
          </a:stretch>
        </p:blipFill>
        <p:spPr>
          <a:xfrm>
            <a:off x="6096000" y="2916463"/>
            <a:ext cx="4752975" cy="3686175"/>
          </a:xfrm>
          <a:prstGeom prst="rect">
            <a:avLst/>
          </a:prstGeom>
        </p:spPr>
      </p:pic>
    </p:spTree>
    <p:extLst>
      <p:ext uri="{BB962C8B-B14F-4D97-AF65-F5344CB8AC3E}">
        <p14:creationId xmlns:p14="http://schemas.microsoft.com/office/powerpoint/2010/main" val="21030438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Visual Studio Code</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7"/>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安裝位置皆預設，直接下一步。</a:t>
            </a:r>
            <a:endParaRPr lang="en-US" altLang="zh-TW" sz="2800" dirty="0"/>
          </a:p>
        </p:txBody>
      </p:sp>
      <p:pic>
        <p:nvPicPr>
          <p:cNvPr id="3" name="圖片 2">
            <a:extLst>
              <a:ext uri="{FF2B5EF4-FFF2-40B4-BE49-F238E27FC236}">
                <a16:creationId xmlns:a16="http://schemas.microsoft.com/office/drawing/2014/main" id="{E48D99AF-A92C-4A03-A90F-51E4921E4BEF}"/>
              </a:ext>
            </a:extLst>
          </p:cNvPr>
          <p:cNvPicPr>
            <a:picLocks noChangeAspect="1"/>
          </p:cNvPicPr>
          <p:nvPr/>
        </p:nvPicPr>
        <p:blipFill>
          <a:blip r:embed="rId3"/>
          <a:stretch>
            <a:fillRect/>
          </a:stretch>
        </p:blipFill>
        <p:spPr>
          <a:xfrm>
            <a:off x="986971" y="2916462"/>
            <a:ext cx="4752975" cy="3686175"/>
          </a:xfrm>
          <a:prstGeom prst="rect">
            <a:avLst/>
          </a:prstGeom>
        </p:spPr>
      </p:pic>
      <p:pic>
        <p:nvPicPr>
          <p:cNvPr id="4" name="圖片 3">
            <a:extLst>
              <a:ext uri="{FF2B5EF4-FFF2-40B4-BE49-F238E27FC236}">
                <a16:creationId xmlns:a16="http://schemas.microsoft.com/office/drawing/2014/main" id="{DF7D3F04-6DEF-4E30-A3D6-954FB655029F}"/>
              </a:ext>
            </a:extLst>
          </p:cNvPr>
          <p:cNvPicPr>
            <a:picLocks noChangeAspect="1"/>
          </p:cNvPicPr>
          <p:nvPr/>
        </p:nvPicPr>
        <p:blipFill>
          <a:blip r:embed="rId4"/>
          <a:stretch>
            <a:fillRect/>
          </a:stretch>
        </p:blipFill>
        <p:spPr>
          <a:xfrm>
            <a:off x="6096000" y="2916461"/>
            <a:ext cx="4752975" cy="3686175"/>
          </a:xfrm>
          <a:prstGeom prst="rect">
            <a:avLst/>
          </a:prstGeom>
        </p:spPr>
      </p:pic>
    </p:spTree>
    <p:extLst>
      <p:ext uri="{BB962C8B-B14F-4D97-AF65-F5344CB8AC3E}">
        <p14:creationId xmlns:p14="http://schemas.microsoft.com/office/powerpoint/2010/main" val="1663915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Visual Studio Code</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6"/>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其他工作建議全部勾選，接著開始進入安裝程序。</a:t>
            </a:r>
            <a:endParaRPr lang="en-US" altLang="zh-TW" sz="2800" dirty="0"/>
          </a:p>
        </p:txBody>
      </p:sp>
      <p:pic>
        <p:nvPicPr>
          <p:cNvPr id="2" name="圖片 1">
            <a:extLst>
              <a:ext uri="{FF2B5EF4-FFF2-40B4-BE49-F238E27FC236}">
                <a16:creationId xmlns:a16="http://schemas.microsoft.com/office/drawing/2014/main" id="{FA4CC2C2-2248-4C0D-95D2-29E66CF39398}"/>
              </a:ext>
            </a:extLst>
          </p:cNvPr>
          <p:cNvPicPr>
            <a:picLocks noChangeAspect="1"/>
          </p:cNvPicPr>
          <p:nvPr/>
        </p:nvPicPr>
        <p:blipFill>
          <a:blip r:embed="rId3"/>
          <a:stretch>
            <a:fillRect/>
          </a:stretch>
        </p:blipFill>
        <p:spPr>
          <a:xfrm>
            <a:off x="986971" y="2916461"/>
            <a:ext cx="4752975" cy="3686175"/>
          </a:xfrm>
          <a:prstGeom prst="rect">
            <a:avLst/>
          </a:prstGeom>
        </p:spPr>
      </p:pic>
      <p:pic>
        <p:nvPicPr>
          <p:cNvPr id="5" name="圖片 4">
            <a:extLst>
              <a:ext uri="{FF2B5EF4-FFF2-40B4-BE49-F238E27FC236}">
                <a16:creationId xmlns:a16="http://schemas.microsoft.com/office/drawing/2014/main" id="{E9273850-A830-407C-93E7-E4B400F2EDC1}"/>
              </a:ext>
            </a:extLst>
          </p:cNvPr>
          <p:cNvPicPr>
            <a:picLocks noChangeAspect="1"/>
          </p:cNvPicPr>
          <p:nvPr/>
        </p:nvPicPr>
        <p:blipFill>
          <a:blip r:embed="rId4"/>
          <a:stretch>
            <a:fillRect/>
          </a:stretch>
        </p:blipFill>
        <p:spPr>
          <a:xfrm>
            <a:off x="6096000" y="2916460"/>
            <a:ext cx="4752975" cy="3686175"/>
          </a:xfrm>
          <a:prstGeom prst="rect">
            <a:avLst/>
          </a:prstGeom>
        </p:spPr>
      </p:pic>
    </p:spTree>
    <p:extLst>
      <p:ext uri="{BB962C8B-B14F-4D97-AF65-F5344CB8AC3E}">
        <p14:creationId xmlns:p14="http://schemas.microsoft.com/office/powerpoint/2010/main" val="23219499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Visual Studio Code</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6"/>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等待數分鐘安裝完畢，即可完成。</a:t>
            </a:r>
            <a:endParaRPr lang="en-US" altLang="zh-TW" sz="2800" dirty="0"/>
          </a:p>
        </p:txBody>
      </p:sp>
      <p:pic>
        <p:nvPicPr>
          <p:cNvPr id="4" name="圖片 3">
            <a:extLst>
              <a:ext uri="{FF2B5EF4-FFF2-40B4-BE49-F238E27FC236}">
                <a16:creationId xmlns:a16="http://schemas.microsoft.com/office/drawing/2014/main" id="{E2FC9F86-4AED-44C1-974B-3F431A010AD3}"/>
              </a:ext>
            </a:extLst>
          </p:cNvPr>
          <p:cNvPicPr>
            <a:picLocks noChangeAspect="1"/>
          </p:cNvPicPr>
          <p:nvPr/>
        </p:nvPicPr>
        <p:blipFill>
          <a:blip r:embed="rId3"/>
          <a:stretch>
            <a:fillRect/>
          </a:stretch>
        </p:blipFill>
        <p:spPr>
          <a:xfrm>
            <a:off x="986971" y="2916460"/>
            <a:ext cx="4752975" cy="3686175"/>
          </a:xfrm>
          <a:prstGeom prst="rect">
            <a:avLst/>
          </a:prstGeom>
        </p:spPr>
      </p:pic>
      <p:pic>
        <p:nvPicPr>
          <p:cNvPr id="7" name="圖片 6">
            <a:extLst>
              <a:ext uri="{FF2B5EF4-FFF2-40B4-BE49-F238E27FC236}">
                <a16:creationId xmlns:a16="http://schemas.microsoft.com/office/drawing/2014/main" id="{E1CDF46E-ABED-4AEF-B15B-107142EFA05A}"/>
              </a:ext>
            </a:extLst>
          </p:cNvPr>
          <p:cNvPicPr>
            <a:picLocks noChangeAspect="1"/>
          </p:cNvPicPr>
          <p:nvPr/>
        </p:nvPicPr>
        <p:blipFill>
          <a:blip r:embed="rId4"/>
          <a:stretch>
            <a:fillRect/>
          </a:stretch>
        </p:blipFill>
        <p:spPr>
          <a:xfrm>
            <a:off x="6096000" y="2916460"/>
            <a:ext cx="4752975" cy="3686175"/>
          </a:xfrm>
          <a:prstGeom prst="rect">
            <a:avLst/>
          </a:prstGeom>
        </p:spPr>
      </p:pic>
    </p:spTree>
    <p:extLst>
      <p:ext uri="{BB962C8B-B14F-4D97-AF65-F5344CB8AC3E}">
        <p14:creationId xmlns:p14="http://schemas.microsoft.com/office/powerpoint/2010/main" val="31085095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0" y="2799580"/>
            <a:ext cx="12192000" cy="1017907"/>
          </a:xfrm>
          <a:prstGeom prst="rect">
            <a:avLst/>
          </a:prstGeom>
          <a:noFill/>
        </p:spPr>
        <p:txBody>
          <a:bodyPr wrap="square" lIns="0" rtlCol="0">
            <a:spAutoFit/>
          </a:bodyPr>
          <a:lstStyle/>
          <a:p>
            <a:pPr algn="ctr">
              <a:lnSpc>
                <a:spcPct val="120000"/>
              </a:lnSpc>
            </a:pPr>
            <a:r>
              <a:rPr lang="zh-CN" altLang="en-US" sz="5400" b="1" spc="600" dirty="0">
                <a:latin typeface="Segoe UI" panose="020B0502040204020203" pitchFamily="34" charset="0"/>
                <a:cs typeface="Segoe UI" panose="020B0502040204020203" pitchFamily="34" charset="0"/>
              </a:rPr>
              <a:t>深度</a:t>
            </a:r>
            <a:r>
              <a:rPr lang="en-US" altLang="zh-CN" sz="5400" b="1" spc="600" dirty="0">
                <a:solidFill>
                  <a:schemeClr val="accent1"/>
                </a:solidFill>
                <a:latin typeface="Segoe UI" panose="020B0502040204020203" pitchFamily="34" charset="0"/>
                <a:cs typeface="Segoe UI" panose="020B0502040204020203" pitchFamily="34" charset="0"/>
              </a:rPr>
              <a:t> </a:t>
            </a:r>
            <a:r>
              <a:rPr lang="zh-CN" altLang="en-US" sz="5400" b="1" spc="600" dirty="0">
                <a:solidFill>
                  <a:schemeClr val="accent1"/>
                </a:solidFill>
                <a:latin typeface="Segoe UI" panose="020B0502040204020203" pitchFamily="34" charset="0"/>
                <a:cs typeface="Segoe UI" panose="020B0502040204020203" pitchFamily="34" charset="0"/>
              </a:rPr>
              <a:t>學習</a:t>
            </a:r>
            <a:endParaRPr lang="zh-TW" altLang="en-US" sz="5400" b="1" spc="6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097680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dirty="0">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Anaconda</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39477"/>
            <a:ext cx="10218058" cy="1078500"/>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下載 </a:t>
            </a:r>
            <a:r>
              <a:rPr lang="en-US" altLang="zh-TW" sz="2800" dirty="0">
                <a:hlinkClick r:id="rId3"/>
              </a:rPr>
              <a:t>https://www.anaconda.com/download/</a:t>
            </a:r>
            <a:endParaRPr lang="en-US" altLang="zh-TW" sz="2800" dirty="0"/>
          </a:p>
          <a:p>
            <a:pPr>
              <a:lnSpc>
                <a:spcPct val="120000"/>
              </a:lnSpc>
            </a:pPr>
            <a:endParaRPr lang="en-US" altLang="zh-TW" sz="2800" dirty="0"/>
          </a:p>
        </p:txBody>
      </p:sp>
      <p:pic>
        <p:nvPicPr>
          <p:cNvPr id="3" name="圖片 2">
            <a:extLst>
              <a:ext uri="{FF2B5EF4-FFF2-40B4-BE49-F238E27FC236}">
                <a16:creationId xmlns:a16="http://schemas.microsoft.com/office/drawing/2014/main" id="{CE2C1624-69FA-4220-A0A3-B5A2C11D785D}"/>
              </a:ext>
            </a:extLst>
          </p:cNvPr>
          <p:cNvPicPr>
            <a:picLocks noChangeAspect="1"/>
          </p:cNvPicPr>
          <p:nvPr/>
        </p:nvPicPr>
        <p:blipFill rotWithShape="1">
          <a:blip r:embed="rId4"/>
          <a:srcRect t="18825" b="5008"/>
          <a:stretch/>
        </p:blipFill>
        <p:spPr>
          <a:xfrm>
            <a:off x="0" y="2941364"/>
            <a:ext cx="12192000" cy="3916636"/>
          </a:xfrm>
          <a:prstGeom prst="rect">
            <a:avLst/>
          </a:prstGeom>
        </p:spPr>
      </p:pic>
      <p:sp>
        <p:nvSpPr>
          <p:cNvPr id="4" name="矩形: 圓角 3">
            <a:extLst>
              <a:ext uri="{FF2B5EF4-FFF2-40B4-BE49-F238E27FC236}">
                <a16:creationId xmlns:a16="http://schemas.microsoft.com/office/drawing/2014/main" id="{EA107608-FB57-4CCC-9444-2FA7C6665991}"/>
              </a:ext>
            </a:extLst>
          </p:cNvPr>
          <p:cNvSpPr/>
          <p:nvPr/>
        </p:nvSpPr>
        <p:spPr>
          <a:xfrm>
            <a:off x="2538187" y="4834873"/>
            <a:ext cx="2962275" cy="1533525"/>
          </a:xfrm>
          <a:prstGeom prst="roundRect">
            <a:avLst/>
          </a:prstGeom>
          <a:no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7384220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Anaconda</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579"/>
            <a:ext cx="10218058" cy="561436"/>
          </a:xfrm>
          <a:prstGeom prst="rect">
            <a:avLst/>
          </a:prstGeom>
          <a:noFill/>
        </p:spPr>
        <p:txBody>
          <a:bodyPr wrap="square" lIns="0" rtlCol="0" anchor="t">
            <a:spAutoFit/>
          </a:bodyPr>
          <a:lstStyle/>
          <a:p>
            <a:pPr>
              <a:lnSpc>
                <a:spcPct val="120000"/>
              </a:lnSpc>
            </a:pPr>
            <a:r>
              <a:rPr lang="zh-TW" altLang="en-US" sz="2800"/>
              <a:t>開始安裝，並同意授權。</a:t>
            </a:r>
            <a:endParaRPr lang="en-US" altLang="zh-TW" sz="2800" dirty="0"/>
          </a:p>
        </p:txBody>
      </p:sp>
      <p:pic>
        <p:nvPicPr>
          <p:cNvPr id="2" name="圖片 1">
            <a:extLst>
              <a:ext uri="{FF2B5EF4-FFF2-40B4-BE49-F238E27FC236}">
                <a16:creationId xmlns:a16="http://schemas.microsoft.com/office/drawing/2014/main" id="{BCCEB7E3-3B12-47F6-9C8F-FEDE8A2A7C04}"/>
              </a:ext>
            </a:extLst>
          </p:cNvPr>
          <p:cNvPicPr>
            <a:picLocks noChangeAspect="1"/>
          </p:cNvPicPr>
          <p:nvPr/>
        </p:nvPicPr>
        <p:blipFill>
          <a:blip r:embed="rId3"/>
          <a:stretch>
            <a:fillRect/>
          </a:stretch>
        </p:blipFill>
        <p:spPr>
          <a:xfrm>
            <a:off x="986971" y="2916464"/>
            <a:ext cx="4752975" cy="3695700"/>
          </a:xfrm>
          <a:prstGeom prst="rect">
            <a:avLst/>
          </a:prstGeom>
        </p:spPr>
      </p:pic>
      <p:pic>
        <p:nvPicPr>
          <p:cNvPr id="5" name="圖片 4">
            <a:extLst>
              <a:ext uri="{FF2B5EF4-FFF2-40B4-BE49-F238E27FC236}">
                <a16:creationId xmlns:a16="http://schemas.microsoft.com/office/drawing/2014/main" id="{BD3EABAC-0C87-4124-A1A9-413BC8A19A67}"/>
              </a:ext>
            </a:extLst>
          </p:cNvPr>
          <p:cNvPicPr>
            <a:picLocks noChangeAspect="1"/>
          </p:cNvPicPr>
          <p:nvPr/>
        </p:nvPicPr>
        <p:blipFill>
          <a:blip r:embed="rId4"/>
          <a:stretch>
            <a:fillRect/>
          </a:stretch>
        </p:blipFill>
        <p:spPr>
          <a:xfrm>
            <a:off x="6096000" y="2916464"/>
            <a:ext cx="4752975" cy="3695700"/>
          </a:xfrm>
          <a:prstGeom prst="rect">
            <a:avLst/>
          </a:prstGeom>
        </p:spPr>
      </p:pic>
    </p:spTree>
    <p:extLst>
      <p:ext uri="{BB962C8B-B14F-4D97-AF65-F5344CB8AC3E}">
        <p14:creationId xmlns:p14="http://schemas.microsoft.com/office/powerpoint/2010/main" val="10441313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Anaconda</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8"/>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安裝路徑預設，下一步。</a:t>
            </a:r>
            <a:endParaRPr lang="en-US" altLang="zh-TW" sz="2800" dirty="0"/>
          </a:p>
        </p:txBody>
      </p:sp>
      <p:pic>
        <p:nvPicPr>
          <p:cNvPr id="3" name="圖片 2">
            <a:extLst>
              <a:ext uri="{FF2B5EF4-FFF2-40B4-BE49-F238E27FC236}">
                <a16:creationId xmlns:a16="http://schemas.microsoft.com/office/drawing/2014/main" id="{609DDDE4-1844-440A-A0E2-DCA959FC322F}"/>
              </a:ext>
            </a:extLst>
          </p:cNvPr>
          <p:cNvPicPr>
            <a:picLocks noChangeAspect="1"/>
          </p:cNvPicPr>
          <p:nvPr/>
        </p:nvPicPr>
        <p:blipFill>
          <a:blip r:embed="rId3"/>
          <a:stretch>
            <a:fillRect/>
          </a:stretch>
        </p:blipFill>
        <p:spPr>
          <a:xfrm>
            <a:off x="986971" y="2916464"/>
            <a:ext cx="4752975" cy="3695700"/>
          </a:xfrm>
          <a:prstGeom prst="rect">
            <a:avLst/>
          </a:prstGeom>
        </p:spPr>
      </p:pic>
      <p:pic>
        <p:nvPicPr>
          <p:cNvPr id="4" name="圖片 3">
            <a:extLst>
              <a:ext uri="{FF2B5EF4-FFF2-40B4-BE49-F238E27FC236}">
                <a16:creationId xmlns:a16="http://schemas.microsoft.com/office/drawing/2014/main" id="{6B4C2A57-7BDA-428B-962D-58CB99286365}"/>
              </a:ext>
            </a:extLst>
          </p:cNvPr>
          <p:cNvPicPr>
            <a:picLocks noChangeAspect="1"/>
          </p:cNvPicPr>
          <p:nvPr/>
        </p:nvPicPr>
        <p:blipFill>
          <a:blip r:embed="rId4"/>
          <a:stretch>
            <a:fillRect/>
          </a:stretch>
        </p:blipFill>
        <p:spPr>
          <a:xfrm>
            <a:off x="6096000" y="2916464"/>
            <a:ext cx="4752975" cy="3695700"/>
          </a:xfrm>
          <a:prstGeom prst="rect">
            <a:avLst/>
          </a:prstGeom>
        </p:spPr>
      </p:pic>
    </p:spTree>
    <p:extLst>
      <p:ext uri="{BB962C8B-B14F-4D97-AF65-F5344CB8AC3E}">
        <p14:creationId xmlns:p14="http://schemas.microsoft.com/office/powerpoint/2010/main" val="11366819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Anaconda</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8"/>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勾選「</a:t>
            </a:r>
            <a:r>
              <a:rPr lang="en-US" altLang="zh-TW" sz="2800" dirty="0">
                <a:solidFill>
                  <a:srgbClr val="FF0000"/>
                </a:solidFill>
                <a:latin typeface="Segoe UI Light" panose="020B0502040204020203" pitchFamily="34" charset="0"/>
                <a:cs typeface="Segoe UI Light" panose="020B0502040204020203" pitchFamily="34" charset="0"/>
              </a:rPr>
              <a:t>Add Anaconda to my PATH environment variable</a:t>
            </a:r>
            <a:r>
              <a:rPr lang="zh-TW" altLang="en-US" sz="2800">
                <a:latin typeface="Segoe UI Light" panose="020B0502040204020203" pitchFamily="34" charset="0"/>
                <a:cs typeface="Segoe UI Light" panose="020B0502040204020203" pitchFamily="34" charset="0"/>
              </a:rPr>
              <a:t>」。</a:t>
            </a:r>
            <a:endParaRPr lang="en-US" altLang="zh-TW" sz="2800" dirty="0"/>
          </a:p>
        </p:txBody>
      </p:sp>
      <p:pic>
        <p:nvPicPr>
          <p:cNvPr id="2" name="圖片 1">
            <a:extLst>
              <a:ext uri="{FF2B5EF4-FFF2-40B4-BE49-F238E27FC236}">
                <a16:creationId xmlns:a16="http://schemas.microsoft.com/office/drawing/2014/main" id="{E84FD705-9257-4ED2-99B6-E67FE163D16B}"/>
              </a:ext>
            </a:extLst>
          </p:cNvPr>
          <p:cNvPicPr>
            <a:picLocks noChangeAspect="1"/>
          </p:cNvPicPr>
          <p:nvPr/>
        </p:nvPicPr>
        <p:blipFill>
          <a:blip r:embed="rId3"/>
          <a:stretch>
            <a:fillRect/>
          </a:stretch>
        </p:blipFill>
        <p:spPr>
          <a:xfrm>
            <a:off x="986971" y="2916464"/>
            <a:ext cx="4752975" cy="3695700"/>
          </a:xfrm>
          <a:prstGeom prst="rect">
            <a:avLst/>
          </a:prstGeom>
        </p:spPr>
      </p:pic>
      <p:pic>
        <p:nvPicPr>
          <p:cNvPr id="7" name="圖片 6">
            <a:extLst>
              <a:ext uri="{FF2B5EF4-FFF2-40B4-BE49-F238E27FC236}">
                <a16:creationId xmlns:a16="http://schemas.microsoft.com/office/drawing/2014/main" id="{F82FB499-58A2-433A-89DE-006456A4F11D}"/>
              </a:ext>
            </a:extLst>
          </p:cNvPr>
          <p:cNvPicPr>
            <a:picLocks noChangeAspect="1"/>
          </p:cNvPicPr>
          <p:nvPr/>
        </p:nvPicPr>
        <p:blipFill>
          <a:blip r:embed="rId4"/>
          <a:stretch>
            <a:fillRect/>
          </a:stretch>
        </p:blipFill>
        <p:spPr>
          <a:xfrm>
            <a:off x="6096000" y="2916464"/>
            <a:ext cx="4752975" cy="3695700"/>
          </a:xfrm>
          <a:prstGeom prst="rect">
            <a:avLst/>
          </a:prstGeom>
        </p:spPr>
      </p:pic>
    </p:spTree>
    <p:extLst>
      <p:ext uri="{BB962C8B-B14F-4D97-AF65-F5344CB8AC3E}">
        <p14:creationId xmlns:p14="http://schemas.microsoft.com/office/powerpoint/2010/main" val="33746230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Anaconda</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8098"/>
            <a:ext cx="10218058" cy="562398"/>
          </a:xfrm>
          <a:prstGeom prst="rect">
            <a:avLst/>
          </a:prstGeom>
          <a:noFill/>
        </p:spPr>
        <p:txBody>
          <a:bodyPr wrap="square" lIns="0" rtlCol="0" anchor="t">
            <a:spAutoFit/>
          </a:bodyPr>
          <a:lstStyle/>
          <a:p>
            <a:pPr>
              <a:lnSpc>
                <a:spcPct val="120000"/>
              </a:lnSpc>
            </a:pPr>
            <a:r>
              <a:rPr lang="zh-TW" altLang="en-US" sz="2800" dirty="0">
                <a:latin typeface="Segoe UI Light" panose="020B0502040204020203" pitchFamily="34" charset="0"/>
                <a:cs typeface="Segoe UI Light" panose="020B0502040204020203" pitchFamily="34" charset="0"/>
              </a:rPr>
              <a:t>跳過「</a:t>
            </a:r>
            <a:r>
              <a:rPr lang="en-US" altLang="zh-TW" sz="2800" dirty="0">
                <a:solidFill>
                  <a:srgbClr val="FF0000"/>
                </a:solidFill>
                <a:latin typeface="Segoe UI Light" panose="020B0502040204020203" pitchFamily="34" charset="0"/>
                <a:cs typeface="Segoe UI Light" panose="020B0502040204020203" pitchFamily="34" charset="0"/>
              </a:rPr>
              <a:t>Install Microsoft VSCode</a:t>
            </a:r>
            <a:r>
              <a:rPr lang="zh-TW" altLang="en-US" sz="2800" dirty="0">
                <a:latin typeface="Segoe UI Light" panose="020B0502040204020203" pitchFamily="34" charset="0"/>
                <a:cs typeface="Segoe UI Light" panose="020B0502040204020203" pitchFamily="34" charset="0"/>
              </a:rPr>
              <a:t>」安裝，接著安裝完畢。</a:t>
            </a:r>
            <a:endParaRPr lang="en-US" altLang="zh-TW" sz="2800" dirty="0"/>
          </a:p>
        </p:txBody>
      </p:sp>
      <p:pic>
        <p:nvPicPr>
          <p:cNvPr id="3" name="圖片 2">
            <a:extLst>
              <a:ext uri="{FF2B5EF4-FFF2-40B4-BE49-F238E27FC236}">
                <a16:creationId xmlns:a16="http://schemas.microsoft.com/office/drawing/2014/main" id="{1E2EBAAD-48A2-473D-848B-8FB924D585A5}"/>
              </a:ext>
            </a:extLst>
          </p:cNvPr>
          <p:cNvPicPr>
            <a:picLocks noChangeAspect="1"/>
          </p:cNvPicPr>
          <p:nvPr/>
        </p:nvPicPr>
        <p:blipFill>
          <a:blip r:embed="rId3"/>
          <a:stretch>
            <a:fillRect/>
          </a:stretch>
        </p:blipFill>
        <p:spPr>
          <a:xfrm>
            <a:off x="986971" y="2916464"/>
            <a:ext cx="4752975" cy="3695700"/>
          </a:xfrm>
          <a:prstGeom prst="rect">
            <a:avLst/>
          </a:prstGeom>
        </p:spPr>
      </p:pic>
      <p:pic>
        <p:nvPicPr>
          <p:cNvPr id="4" name="圖片 3">
            <a:extLst>
              <a:ext uri="{FF2B5EF4-FFF2-40B4-BE49-F238E27FC236}">
                <a16:creationId xmlns:a16="http://schemas.microsoft.com/office/drawing/2014/main" id="{86466635-1B15-4219-87A8-CB3515AF0FA4}"/>
              </a:ext>
            </a:extLst>
          </p:cNvPr>
          <p:cNvPicPr>
            <a:picLocks noChangeAspect="1"/>
          </p:cNvPicPr>
          <p:nvPr/>
        </p:nvPicPr>
        <p:blipFill>
          <a:blip r:embed="rId4"/>
          <a:stretch>
            <a:fillRect/>
          </a:stretch>
        </p:blipFill>
        <p:spPr>
          <a:xfrm>
            <a:off x="6096000" y="2916464"/>
            <a:ext cx="4752975" cy="3695700"/>
          </a:xfrm>
          <a:prstGeom prst="rect">
            <a:avLst/>
          </a:prstGeom>
        </p:spPr>
      </p:pic>
    </p:spTree>
    <p:extLst>
      <p:ext uri="{BB962C8B-B14F-4D97-AF65-F5344CB8AC3E}">
        <p14:creationId xmlns:p14="http://schemas.microsoft.com/office/powerpoint/2010/main" val="42435336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建立容器</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pic>
        <p:nvPicPr>
          <p:cNvPr id="2" name="圖片 1">
            <a:extLst>
              <a:ext uri="{FF2B5EF4-FFF2-40B4-BE49-F238E27FC236}">
                <a16:creationId xmlns:a16="http://schemas.microsoft.com/office/drawing/2014/main" id="{4E93D74B-B6FB-42DE-BCB8-56383E39566B}"/>
              </a:ext>
            </a:extLst>
          </p:cNvPr>
          <p:cNvPicPr>
            <a:picLocks noChangeAspect="1"/>
          </p:cNvPicPr>
          <p:nvPr/>
        </p:nvPicPr>
        <p:blipFill rotWithShape="1">
          <a:blip r:embed="rId3"/>
          <a:srcRect l="31211" r="1234"/>
          <a:stretch/>
        </p:blipFill>
        <p:spPr>
          <a:xfrm>
            <a:off x="6356733" y="3095932"/>
            <a:ext cx="5100810" cy="3753849"/>
          </a:xfrm>
          <a:prstGeom prst="rect">
            <a:avLst/>
          </a:prstGeom>
        </p:spPr>
      </p:pic>
      <p:pic>
        <p:nvPicPr>
          <p:cNvPr id="5" name="圖片 4">
            <a:extLst>
              <a:ext uri="{FF2B5EF4-FFF2-40B4-BE49-F238E27FC236}">
                <a16:creationId xmlns:a16="http://schemas.microsoft.com/office/drawing/2014/main" id="{D2EB03FC-E7E6-411C-96B3-0C1CBA2F3E16}"/>
              </a:ext>
            </a:extLst>
          </p:cNvPr>
          <p:cNvPicPr>
            <a:picLocks noChangeAspect="1"/>
          </p:cNvPicPr>
          <p:nvPr/>
        </p:nvPicPr>
        <p:blipFill>
          <a:blip r:embed="rId4"/>
          <a:stretch>
            <a:fillRect/>
          </a:stretch>
        </p:blipFill>
        <p:spPr>
          <a:xfrm>
            <a:off x="4069690" y="3114598"/>
            <a:ext cx="2071348" cy="2837626"/>
          </a:xfrm>
          <a:prstGeom prst="rect">
            <a:avLst/>
          </a:prstGeom>
        </p:spPr>
      </p:pic>
      <p:sp>
        <p:nvSpPr>
          <p:cNvPr id="8" name="文字方塊 7">
            <a:extLst>
              <a:ext uri="{FF2B5EF4-FFF2-40B4-BE49-F238E27FC236}">
                <a16:creationId xmlns:a16="http://schemas.microsoft.com/office/drawing/2014/main" id="{423D30C9-3280-4461-A01F-040BB81F7EE4}"/>
              </a:ext>
            </a:extLst>
          </p:cNvPr>
          <p:cNvSpPr txBox="1"/>
          <p:nvPr/>
        </p:nvSpPr>
        <p:spPr>
          <a:xfrm>
            <a:off x="986971" y="1858098"/>
            <a:ext cx="10218058" cy="1079463"/>
          </a:xfrm>
          <a:prstGeom prst="rect">
            <a:avLst/>
          </a:prstGeom>
          <a:noFill/>
        </p:spPr>
        <p:txBody>
          <a:bodyPr wrap="square" lIns="0" rtlCol="0" anchor="t">
            <a:spAutoFit/>
          </a:bodyPr>
          <a:lstStyle/>
          <a:p>
            <a:pPr marL="514350" indent="-514350">
              <a:lnSpc>
                <a:spcPct val="120000"/>
              </a:lnSpc>
              <a:buFont typeface="+mj-lt"/>
              <a:buAutoNum type="arabicPeriod"/>
            </a:pPr>
            <a:r>
              <a:rPr lang="zh-TW" altLang="en-US" sz="2800">
                <a:latin typeface="Segoe UI Light" panose="020B0502040204020203" pitchFamily="34" charset="0"/>
                <a:cs typeface="Segoe UI Light" panose="020B0502040204020203" pitchFamily="34" charset="0"/>
              </a:rPr>
              <a:t>啟動</a:t>
            </a:r>
            <a:r>
              <a:rPr lang="en-US" altLang="zh-TW" sz="2800" dirty="0">
                <a:latin typeface="Segoe UI Light" panose="020B0502040204020203" pitchFamily="34" charset="0"/>
                <a:cs typeface="Segoe UI Light" panose="020B0502040204020203" pitchFamily="34" charset="0"/>
              </a:rPr>
              <a:t>Anaconda</a:t>
            </a:r>
            <a:r>
              <a:rPr lang="zh-TW" altLang="en-US" sz="2800">
                <a:latin typeface="Segoe UI Light" panose="020B0502040204020203" pitchFamily="34" charset="0"/>
                <a:cs typeface="Segoe UI Light" panose="020B0502040204020203" pitchFamily="34" charset="0"/>
              </a:rPr>
              <a:t> 後選擇「</a:t>
            </a:r>
            <a:r>
              <a:rPr lang="en-US" altLang="zh-TW" sz="2800" dirty="0">
                <a:solidFill>
                  <a:srgbClr val="FF0000"/>
                </a:solidFill>
                <a:latin typeface="Segoe UI Light" panose="020B0502040204020203" pitchFamily="34" charset="0"/>
                <a:cs typeface="Segoe UI Light" panose="020B0502040204020203" pitchFamily="34" charset="0"/>
              </a:rPr>
              <a:t>Environments</a:t>
            </a:r>
            <a:r>
              <a:rPr lang="zh-TW" altLang="en-US" sz="2800">
                <a:latin typeface="Segoe UI Light" panose="020B0502040204020203" pitchFamily="34" charset="0"/>
                <a:cs typeface="Segoe UI Light" panose="020B0502040204020203" pitchFamily="34" charset="0"/>
              </a:rPr>
              <a:t>」</a:t>
            </a:r>
            <a:r>
              <a:rPr lang="en-US" altLang="zh-TW" sz="2800" dirty="0">
                <a:latin typeface="Segoe UI Light" panose="020B0502040204020203" pitchFamily="34" charset="0"/>
                <a:cs typeface="Segoe UI Light" panose="020B0502040204020203" pitchFamily="34" charset="0"/>
              </a:rPr>
              <a:t>/</a:t>
            </a:r>
            <a:r>
              <a:rPr lang="zh-TW" altLang="en-US" sz="2800">
                <a:latin typeface="Segoe UI Light" panose="020B0502040204020203" pitchFamily="34" charset="0"/>
                <a:cs typeface="Segoe UI Light" panose="020B0502040204020203" pitchFamily="34" charset="0"/>
              </a:rPr>
              <a:t>「</a:t>
            </a:r>
            <a:r>
              <a:rPr lang="en-US" altLang="zh-TW" sz="2800" dirty="0">
                <a:solidFill>
                  <a:srgbClr val="FF0000"/>
                </a:solidFill>
                <a:latin typeface="Segoe UI Light" panose="020B0502040204020203" pitchFamily="34" charset="0"/>
                <a:cs typeface="Segoe UI Light" panose="020B0502040204020203" pitchFamily="34" charset="0"/>
              </a:rPr>
              <a:t>Create</a:t>
            </a:r>
            <a:r>
              <a:rPr lang="zh-TW" altLang="en-US" sz="2800">
                <a:latin typeface="Segoe UI Light" panose="020B0502040204020203" pitchFamily="34" charset="0"/>
                <a:cs typeface="Segoe UI Light" panose="020B0502040204020203" pitchFamily="34" charset="0"/>
              </a:rPr>
              <a:t>」容器。</a:t>
            </a:r>
            <a:endParaRPr lang="en-US" altLang="zh-TW" sz="2800" dirty="0">
              <a:latin typeface="Segoe UI Light" panose="020B0502040204020203" pitchFamily="34" charset="0"/>
              <a:cs typeface="Segoe UI Light" panose="020B0502040204020203" pitchFamily="34" charset="0"/>
            </a:endParaRPr>
          </a:p>
          <a:p>
            <a:pPr marL="514350" indent="-514350">
              <a:lnSpc>
                <a:spcPct val="120000"/>
              </a:lnSpc>
              <a:buFont typeface="+mj-lt"/>
              <a:buAutoNum type="arabicPeriod"/>
            </a:pPr>
            <a:r>
              <a:rPr lang="en-US" altLang="zh-TW" sz="2800" dirty="0">
                <a:latin typeface="Segoe UI Light" panose="020B0502040204020203" pitchFamily="34" charset="0"/>
                <a:cs typeface="Segoe UI Light" panose="020B0502040204020203" pitchFamily="34" charset="0"/>
              </a:rPr>
              <a:t>Name </a:t>
            </a:r>
            <a:r>
              <a:rPr lang="zh-TW" altLang="en-US" sz="2800">
                <a:latin typeface="Segoe UI Light" panose="020B0502040204020203" pitchFamily="34" charset="0"/>
                <a:cs typeface="Segoe UI Light" panose="020B0502040204020203" pitchFamily="34" charset="0"/>
              </a:rPr>
              <a:t>任意命名，</a:t>
            </a:r>
            <a:r>
              <a:rPr lang="en-US" altLang="zh-TW" sz="2800" dirty="0">
                <a:latin typeface="Segoe UI Light" panose="020B0502040204020203" pitchFamily="34" charset="0"/>
                <a:cs typeface="Segoe UI Light" panose="020B0502040204020203" pitchFamily="34" charset="0"/>
              </a:rPr>
              <a:t>Python</a:t>
            </a:r>
            <a:r>
              <a:rPr lang="zh-TW" altLang="en-US" sz="2800">
                <a:latin typeface="Segoe UI Light" panose="020B0502040204020203" pitchFamily="34" charset="0"/>
                <a:cs typeface="Segoe UI Light" panose="020B0502040204020203" pitchFamily="34" charset="0"/>
              </a:rPr>
              <a:t> 請選擇「</a:t>
            </a:r>
            <a:r>
              <a:rPr lang="en-US" altLang="zh-TW" sz="2800" dirty="0">
                <a:solidFill>
                  <a:srgbClr val="FF0000"/>
                </a:solidFill>
                <a:latin typeface="Segoe UI Light" panose="020B0502040204020203" pitchFamily="34" charset="0"/>
                <a:cs typeface="Segoe UI Light" panose="020B0502040204020203" pitchFamily="34" charset="0"/>
              </a:rPr>
              <a:t>3.5</a:t>
            </a:r>
            <a:r>
              <a:rPr lang="zh-TW" altLang="en-US" sz="2800">
                <a:latin typeface="Segoe UI Light" panose="020B0502040204020203" pitchFamily="34" charset="0"/>
                <a:cs typeface="Segoe UI Light" panose="020B0502040204020203" pitchFamily="34" charset="0"/>
              </a:rPr>
              <a:t> 」版本。</a:t>
            </a:r>
            <a:endParaRPr lang="en-US" altLang="zh-TW" sz="2800" dirty="0"/>
          </a:p>
        </p:txBody>
      </p:sp>
      <p:pic>
        <p:nvPicPr>
          <p:cNvPr id="3" name="圖片 2">
            <a:extLst>
              <a:ext uri="{FF2B5EF4-FFF2-40B4-BE49-F238E27FC236}">
                <a16:creationId xmlns:a16="http://schemas.microsoft.com/office/drawing/2014/main" id="{45E043C2-E472-4701-BE4C-270470851281}"/>
              </a:ext>
            </a:extLst>
          </p:cNvPr>
          <p:cNvPicPr>
            <a:picLocks noChangeAspect="1"/>
          </p:cNvPicPr>
          <p:nvPr/>
        </p:nvPicPr>
        <p:blipFill>
          <a:blip r:embed="rId5"/>
          <a:stretch>
            <a:fillRect/>
          </a:stretch>
        </p:blipFill>
        <p:spPr>
          <a:xfrm>
            <a:off x="986971" y="3114598"/>
            <a:ext cx="2867025" cy="2171700"/>
          </a:xfrm>
          <a:prstGeom prst="rect">
            <a:avLst/>
          </a:prstGeom>
        </p:spPr>
      </p:pic>
    </p:spTree>
    <p:extLst>
      <p:ext uri="{BB962C8B-B14F-4D97-AF65-F5344CB8AC3E}">
        <p14:creationId xmlns:p14="http://schemas.microsoft.com/office/powerpoint/2010/main" val="2874945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建立容器</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8" name="文字方塊 7">
            <a:extLst>
              <a:ext uri="{FF2B5EF4-FFF2-40B4-BE49-F238E27FC236}">
                <a16:creationId xmlns:a16="http://schemas.microsoft.com/office/drawing/2014/main" id="{423D30C9-3280-4461-A01F-040BB81F7EE4}"/>
              </a:ext>
            </a:extLst>
          </p:cNvPr>
          <p:cNvSpPr txBox="1"/>
          <p:nvPr/>
        </p:nvSpPr>
        <p:spPr>
          <a:xfrm>
            <a:off x="986971" y="1858098"/>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安裝完畢後，清單列表可看到剛剛建立的容器「</a:t>
            </a:r>
            <a:r>
              <a:rPr lang="en-US" altLang="zh-TW" sz="2800" dirty="0">
                <a:solidFill>
                  <a:srgbClr val="FF0000"/>
                </a:solidFill>
                <a:latin typeface="Segoe UI Light" panose="020B0502040204020203" pitchFamily="34" charset="0"/>
                <a:cs typeface="Segoe UI Light" panose="020B0502040204020203" pitchFamily="34" charset="0"/>
              </a:rPr>
              <a:t>test</a:t>
            </a:r>
            <a:r>
              <a:rPr lang="zh-TW" altLang="en-US" sz="2800">
                <a:latin typeface="Segoe UI Light" panose="020B0502040204020203" pitchFamily="34" charset="0"/>
                <a:cs typeface="Segoe UI Light" panose="020B0502040204020203" pitchFamily="34" charset="0"/>
              </a:rPr>
              <a:t>」。</a:t>
            </a:r>
            <a:endParaRPr lang="en-US" altLang="zh-TW" sz="2800" dirty="0"/>
          </a:p>
        </p:txBody>
      </p:sp>
      <p:pic>
        <p:nvPicPr>
          <p:cNvPr id="3" name="圖片 2">
            <a:extLst>
              <a:ext uri="{FF2B5EF4-FFF2-40B4-BE49-F238E27FC236}">
                <a16:creationId xmlns:a16="http://schemas.microsoft.com/office/drawing/2014/main" id="{7A2CAE8C-9223-449F-AA2A-6D24BE0622DB}"/>
              </a:ext>
            </a:extLst>
          </p:cNvPr>
          <p:cNvPicPr>
            <a:picLocks noChangeAspect="1"/>
          </p:cNvPicPr>
          <p:nvPr/>
        </p:nvPicPr>
        <p:blipFill rotWithShape="1">
          <a:blip r:embed="rId3"/>
          <a:srcRect t="1" b="33281"/>
          <a:stretch/>
        </p:blipFill>
        <p:spPr>
          <a:xfrm>
            <a:off x="0" y="2522990"/>
            <a:ext cx="12192000" cy="4335010"/>
          </a:xfrm>
          <a:prstGeom prst="rect">
            <a:avLst/>
          </a:prstGeom>
        </p:spPr>
      </p:pic>
    </p:spTree>
    <p:extLst>
      <p:ext uri="{BB962C8B-B14F-4D97-AF65-F5344CB8AC3E}">
        <p14:creationId xmlns:p14="http://schemas.microsoft.com/office/powerpoint/2010/main" val="7939601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建立容器</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8" name="文字方塊 7">
            <a:extLst>
              <a:ext uri="{FF2B5EF4-FFF2-40B4-BE49-F238E27FC236}">
                <a16:creationId xmlns:a16="http://schemas.microsoft.com/office/drawing/2014/main" id="{423D30C9-3280-4461-A01F-040BB81F7EE4}"/>
              </a:ext>
            </a:extLst>
          </p:cNvPr>
          <p:cNvSpPr txBox="1"/>
          <p:nvPr/>
        </p:nvSpPr>
        <p:spPr>
          <a:xfrm>
            <a:off x="986971" y="1858098"/>
            <a:ext cx="10218058" cy="562398"/>
          </a:xfrm>
          <a:prstGeom prst="rect">
            <a:avLst/>
          </a:prstGeom>
          <a:noFill/>
        </p:spPr>
        <p:txBody>
          <a:bodyPr wrap="square" lIns="0" rtlCol="0" anchor="t">
            <a:spAutoFit/>
          </a:bodyPr>
          <a:lstStyle/>
          <a:p>
            <a:pPr>
              <a:lnSpc>
                <a:spcPct val="120000"/>
              </a:lnSpc>
            </a:pPr>
            <a:r>
              <a:rPr lang="zh-TW" altLang="en-US" sz="2800">
                <a:latin typeface="Segoe UI Light" panose="020B0502040204020203" pitchFamily="34" charset="0"/>
                <a:cs typeface="Segoe UI Light" panose="020B0502040204020203" pitchFamily="34" charset="0"/>
              </a:rPr>
              <a:t>點選「</a:t>
            </a:r>
            <a:r>
              <a:rPr lang="en-US" altLang="zh-TW" sz="2800" dirty="0">
                <a:solidFill>
                  <a:srgbClr val="FF0000"/>
                </a:solidFill>
                <a:latin typeface="Segoe UI Light" panose="020B0502040204020203" pitchFamily="34" charset="0"/>
                <a:cs typeface="Segoe UI Light" panose="020B0502040204020203" pitchFamily="34" charset="0"/>
              </a:rPr>
              <a:t>test</a:t>
            </a:r>
            <a:r>
              <a:rPr lang="zh-TW" altLang="en-US" sz="2800">
                <a:latin typeface="Segoe UI Light" panose="020B0502040204020203" pitchFamily="34" charset="0"/>
                <a:cs typeface="Segoe UI Light" panose="020B0502040204020203" pitchFamily="34" charset="0"/>
              </a:rPr>
              <a:t>」，選擇「</a:t>
            </a:r>
            <a:r>
              <a:rPr lang="en-US" altLang="zh-TW" sz="2800" dirty="0">
                <a:solidFill>
                  <a:srgbClr val="FF0000"/>
                </a:solidFill>
                <a:latin typeface="Segoe UI Light" panose="020B0502040204020203" pitchFamily="34" charset="0"/>
                <a:cs typeface="Segoe UI Light" panose="020B0502040204020203" pitchFamily="34" charset="0"/>
              </a:rPr>
              <a:t>Open Terminal</a:t>
            </a:r>
            <a:r>
              <a:rPr lang="zh-TW" altLang="en-US" sz="2800">
                <a:latin typeface="Segoe UI Light" panose="020B0502040204020203" pitchFamily="34" charset="0"/>
                <a:cs typeface="Segoe UI Light" panose="020B0502040204020203" pitchFamily="34" charset="0"/>
              </a:rPr>
              <a:t>」，就可以進入該環境。</a:t>
            </a:r>
            <a:endParaRPr lang="en-US" altLang="zh-TW" sz="2800" dirty="0"/>
          </a:p>
        </p:txBody>
      </p:sp>
      <p:pic>
        <p:nvPicPr>
          <p:cNvPr id="5" name="圖片 4">
            <a:extLst>
              <a:ext uri="{FF2B5EF4-FFF2-40B4-BE49-F238E27FC236}">
                <a16:creationId xmlns:a16="http://schemas.microsoft.com/office/drawing/2014/main" id="{E634A031-3E59-4124-A466-E3D0B6E3CFBC}"/>
              </a:ext>
            </a:extLst>
          </p:cNvPr>
          <p:cNvPicPr>
            <a:picLocks noChangeAspect="1"/>
          </p:cNvPicPr>
          <p:nvPr/>
        </p:nvPicPr>
        <p:blipFill rotWithShape="1">
          <a:blip r:embed="rId3"/>
          <a:srcRect b="36758"/>
          <a:stretch/>
        </p:blipFill>
        <p:spPr>
          <a:xfrm>
            <a:off x="0" y="2522990"/>
            <a:ext cx="12192000" cy="4335010"/>
          </a:xfrm>
          <a:prstGeom prst="rect">
            <a:avLst/>
          </a:prstGeom>
        </p:spPr>
      </p:pic>
    </p:spTree>
    <p:extLst>
      <p:ext uri="{BB962C8B-B14F-4D97-AF65-F5344CB8AC3E}">
        <p14:creationId xmlns:p14="http://schemas.microsoft.com/office/powerpoint/2010/main" val="11359035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套件安裝</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8" name="文字方塊 7">
            <a:extLst>
              <a:ext uri="{FF2B5EF4-FFF2-40B4-BE49-F238E27FC236}">
                <a16:creationId xmlns:a16="http://schemas.microsoft.com/office/drawing/2014/main" id="{423D30C9-3280-4461-A01F-040BB81F7EE4}"/>
              </a:ext>
            </a:extLst>
          </p:cNvPr>
          <p:cNvSpPr txBox="1"/>
          <p:nvPr/>
        </p:nvSpPr>
        <p:spPr>
          <a:xfrm>
            <a:off x="986971" y="1858098"/>
            <a:ext cx="10218058" cy="1089337"/>
          </a:xfrm>
          <a:prstGeom prst="rect">
            <a:avLst/>
          </a:prstGeom>
          <a:noFill/>
        </p:spPr>
        <p:txBody>
          <a:bodyPr wrap="square" lIns="0" rtlCol="0" anchor="t">
            <a:spAutoFit/>
          </a:bodyPr>
          <a:lstStyle/>
          <a:p>
            <a:pPr>
              <a:lnSpc>
                <a:spcPct val="120000"/>
              </a:lnSpc>
            </a:pPr>
            <a:r>
              <a:rPr lang="en-US" altLang="zh-TW" sz="2800" dirty="0">
                <a:solidFill>
                  <a:srgbClr val="FF0000"/>
                </a:solidFill>
              </a:rPr>
              <a:t>pip</a:t>
            </a:r>
            <a:r>
              <a:rPr lang="en-US" altLang="zh-TW" sz="2800" dirty="0"/>
              <a:t> </a:t>
            </a:r>
            <a:r>
              <a:rPr lang="zh-TW" altLang="en-US" sz="2800" dirty="0"/>
              <a:t>是一個安裝和管理 </a:t>
            </a:r>
            <a:r>
              <a:rPr lang="en-US" altLang="zh-TW" sz="2800" dirty="0"/>
              <a:t>Python </a:t>
            </a:r>
            <a:r>
              <a:rPr lang="zh-TW" altLang="en-US" sz="2800" dirty="0"/>
              <a:t>函式庫的工具，</a:t>
            </a:r>
            <a:r>
              <a:rPr lang="en-US" altLang="zh-TW" sz="2800" dirty="0">
                <a:solidFill>
                  <a:srgbClr val="FF0000"/>
                </a:solidFill>
              </a:rPr>
              <a:t>Anaconda</a:t>
            </a:r>
            <a:r>
              <a:rPr lang="zh-TW" altLang="en-US" sz="2800" dirty="0"/>
              <a:t> 預設已經安裝好 </a:t>
            </a:r>
            <a:r>
              <a:rPr lang="en-US" altLang="zh-TW" sz="2800" dirty="0">
                <a:solidFill>
                  <a:srgbClr val="FF0000"/>
                </a:solidFill>
              </a:rPr>
              <a:t>pip</a:t>
            </a:r>
            <a:r>
              <a:rPr lang="zh-TW" altLang="en-US" sz="2800" dirty="0"/>
              <a:t>，我們利用 </a:t>
            </a:r>
            <a:r>
              <a:rPr lang="en-US" altLang="zh-TW" sz="2800" dirty="0">
                <a:solidFill>
                  <a:srgbClr val="FF0000"/>
                </a:solidFill>
              </a:rPr>
              <a:t>pip install –upgrade </a:t>
            </a:r>
            <a:r>
              <a:rPr lang="zh-TW" altLang="en-US" sz="2800" dirty="0"/>
              <a:t>更新至最新版。</a:t>
            </a:r>
          </a:p>
        </p:txBody>
      </p:sp>
      <p:pic>
        <p:nvPicPr>
          <p:cNvPr id="1026" name="Picture 2" descr="ç¸éåç">
            <a:extLst>
              <a:ext uri="{FF2B5EF4-FFF2-40B4-BE49-F238E27FC236}">
                <a16:creationId xmlns:a16="http://schemas.microsoft.com/office/drawing/2014/main" id="{E248DBDA-55FA-471F-950D-38B15D2B8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903" y="3325315"/>
            <a:ext cx="3369126" cy="2526845"/>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80891DC3-CA49-1D49-8C2E-5E64E962B229}"/>
              </a:ext>
            </a:extLst>
          </p:cNvPr>
          <p:cNvSpPr txBox="1"/>
          <p:nvPr/>
        </p:nvSpPr>
        <p:spPr>
          <a:xfrm>
            <a:off x="986971" y="3325315"/>
            <a:ext cx="6388345" cy="2643159"/>
          </a:xfrm>
          <a:prstGeom prst="rect">
            <a:avLst/>
          </a:prstGeom>
          <a:solidFill>
            <a:srgbClr val="2B2B2B"/>
          </a:solidFill>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更新 </a:t>
            </a:r>
            <a:r>
              <a:rPr lang="en-US" altLang="zh-TW" sz="2800" dirty="0">
                <a:solidFill>
                  <a:schemeClr val="bg1"/>
                </a:solidFill>
              </a:rPr>
              <a:t>pip</a:t>
            </a:r>
            <a:r>
              <a:rPr lang="zh-TW" altLang="en-US" sz="2800" dirty="0">
                <a:solidFill>
                  <a:schemeClr val="bg1"/>
                </a:solidFill>
              </a:rPr>
              <a:t> 套件管理器版本</a:t>
            </a:r>
            <a:endParaRPr lang="en-US" altLang="zh-TW" sz="2800" dirty="0">
              <a:solidFill>
                <a:schemeClr val="bg1"/>
              </a:solidFill>
            </a:endParaRPr>
          </a:p>
          <a:p>
            <a:pPr>
              <a:lnSpc>
                <a:spcPct val="120000"/>
              </a:lnSpc>
            </a:pPr>
            <a:r>
              <a:rPr lang="sv-SE" altLang="zh-TW" sz="2800" dirty="0">
                <a:solidFill>
                  <a:schemeClr val="bg1"/>
                </a:solidFill>
              </a:rPr>
              <a:t>python -m pip install --upgrade pip</a:t>
            </a:r>
          </a:p>
          <a:p>
            <a:pPr>
              <a:lnSpc>
                <a:spcPct val="120000"/>
              </a:lnSpc>
            </a:pPr>
            <a:endParaRPr lang="sv-SE" altLang="zh-TW" sz="2800" dirty="0">
              <a:solidFill>
                <a:schemeClr val="bg1"/>
              </a:solidFill>
            </a:endParaRPr>
          </a:p>
          <a:p>
            <a:pPr>
              <a:lnSpc>
                <a:spcPct val="120000"/>
              </a:lnSpc>
            </a:pPr>
            <a:endParaRPr lang="sv-SE" altLang="zh-TW" sz="2800" dirty="0">
              <a:solidFill>
                <a:schemeClr val="bg1"/>
              </a:solidFill>
            </a:endParaRPr>
          </a:p>
          <a:p>
            <a:pPr>
              <a:lnSpc>
                <a:spcPct val="120000"/>
              </a:lnSpc>
            </a:pPr>
            <a:endParaRPr lang="sv-SE" altLang="zh-TW" sz="2800" dirty="0">
              <a:solidFill>
                <a:schemeClr val="bg1"/>
              </a:solidFill>
            </a:endParaRPr>
          </a:p>
        </p:txBody>
      </p:sp>
    </p:spTree>
    <p:extLst>
      <p:ext uri="{BB962C8B-B14F-4D97-AF65-F5344CB8AC3E}">
        <p14:creationId xmlns:p14="http://schemas.microsoft.com/office/powerpoint/2010/main" val="30486801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dirty="0">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TensorFlow</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8" name="文字方塊 7">
            <a:extLst>
              <a:ext uri="{FF2B5EF4-FFF2-40B4-BE49-F238E27FC236}">
                <a16:creationId xmlns:a16="http://schemas.microsoft.com/office/drawing/2014/main" id="{423D30C9-3280-4461-A01F-040BB81F7EE4}"/>
              </a:ext>
            </a:extLst>
          </p:cNvPr>
          <p:cNvSpPr txBox="1"/>
          <p:nvPr/>
        </p:nvSpPr>
        <p:spPr>
          <a:xfrm>
            <a:off x="986971" y="4369525"/>
            <a:ext cx="10218058" cy="2112630"/>
          </a:xfrm>
          <a:prstGeom prst="rect">
            <a:avLst/>
          </a:prstGeom>
          <a:solidFill>
            <a:srgbClr val="2B2B2B"/>
          </a:solidFill>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安裝 </a:t>
            </a:r>
            <a:r>
              <a:rPr lang="en-US" altLang="zh-TW" sz="2800" dirty="0">
                <a:solidFill>
                  <a:schemeClr val="bg1"/>
                </a:solidFill>
              </a:rPr>
              <a:t>tensorflow</a:t>
            </a:r>
          </a:p>
          <a:p>
            <a:pPr marL="0" lvl="1">
              <a:lnSpc>
                <a:spcPct val="120000"/>
              </a:lnSpc>
            </a:pPr>
            <a:r>
              <a:rPr lang="sv-SE" altLang="zh-TW" sz="2800" dirty="0">
                <a:solidFill>
                  <a:schemeClr val="bg1"/>
                </a:solidFill>
              </a:rPr>
              <a:t>pip install tensorflow</a:t>
            </a:r>
            <a:r>
              <a:rPr lang="zh-TW" altLang="en-US" sz="2800" dirty="0">
                <a:solidFill>
                  <a:schemeClr val="bg1"/>
                </a:solidFill>
              </a:rPr>
              <a:t>  </a:t>
            </a:r>
            <a:r>
              <a:rPr lang="en-US" altLang="zh-TW" sz="2800" dirty="0">
                <a:solidFill>
                  <a:schemeClr val="bg1"/>
                </a:solidFill>
              </a:rPr>
              <a:t>#</a:t>
            </a:r>
            <a:r>
              <a:rPr lang="zh-TW" altLang="en-US" sz="2800" dirty="0">
                <a:solidFill>
                  <a:schemeClr val="bg1"/>
                </a:solidFill>
              </a:rPr>
              <a:t> 使用</a:t>
            </a:r>
            <a:r>
              <a:rPr lang="en-US" altLang="zh-TW" sz="2800" dirty="0">
                <a:solidFill>
                  <a:schemeClr val="bg1"/>
                </a:solidFill>
              </a:rPr>
              <a:t>CPU</a:t>
            </a:r>
          </a:p>
          <a:p>
            <a:pPr marL="0" lvl="1">
              <a:lnSpc>
                <a:spcPct val="120000"/>
              </a:lnSpc>
            </a:pPr>
            <a:r>
              <a:rPr lang="sv-SE" altLang="zh-TW" sz="2800" dirty="0">
                <a:solidFill>
                  <a:schemeClr val="bg1"/>
                </a:solidFill>
              </a:rPr>
              <a:t>pip install tensorflow-gpu </a:t>
            </a:r>
            <a:r>
              <a:rPr lang="zh-TW" altLang="en-US" sz="2800" dirty="0">
                <a:solidFill>
                  <a:schemeClr val="bg1"/>
                </a:solidFill>
              </a:rPr>
              <a:t> </a:t>
            </a:r>
            <a:r>
              <a:rPr lang="sv-SE" altLang="zh-TW" sz="2800" dirty="0">
                <a:solidFill>
                  <a:schemeClr val="bg1"/>
                </a:solidFill>
              </a:rPr>
              <a:t>#</a:t>
            </a:r>
            <a:r>
              <a:rPr lang="zh-TW" altLang="en-US" sz="2800" dirty="0">
                <a:solidFill>
                  <a:schemeClr val="bg1"/>
                </a:solidFill>
              </a:rPr>
              <a:t> 使用</a:t>
            </a:r>
            <a:r>
              <a:rPr lang="sv-SE" altLang="zh-TW" sz="2800" dirty="0">
                <a:solidFill>
                  <a:schemeClr val="bg1"/>
                </a:solidFill>
              </a:rPr>
              <a:t>GPU</a:t>
            </a:r>
          </a:p>
          <a:p>
            <a:pPr lvl="1">
              <a:lnSpc>
                <a:spcPct val="120000"/>
              </a:lnSpc>
            </a:pPr>
            <a:endParaRPr lang="sv-SE" altLang="zh-TW" sz="2800" dirty="0"/>
          </a:p>
        </p:txBody>
      </p:sp>
      <p:pic>
        <p:nvPicPr>
          <p:cNvPr id="2052" name="Picture 4" descr="ç¸éåç">
            <a:extLst>
              <a:ext uri="{FF2B5EF4-FFF2-40B4-BE49-F238E27FC236}">
                <a16:creationId xmlns:a16="http://schemas.microsoft.com/office/drawing/2014/main" id="{FFCD0CF2-A019-4B41-BC3B-7EF862E5B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71" y="1760928"/>
            <a:ext cx="2651249" cy="2209800"/>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B234F0B9-B0A9-4B6A-BF25-CC5A79B3D275}"/>
              </a:ext>
            </a:extLst>
          </p:cNvPr>
          <p:cNvSpPr txBox="1"/>
          <p:nvPr/>
        </p:nvSpPr>
        <p:spPr>
          <a:xfrm>
            <a:off x="3933371" y="1809513"/>
            <a:ext cx="7271658" cy="2123466"/>
          </a:xfrm>
          <a:prstGeom prst="rect">
            <a:avLst/>
          </a:prstGeom>
          <a:noFill/>
        </p:spPr>
        <p:txBody>
          <a:bodyPr wrap="square" lIns="0" rtlCol="0" anchor="t">
            <a:spAutoFit/>
          </a:bodyPr>
          <a:lstStyle/>
          <a:p>
            <a:pPr>
              <a:lnSpc>
                <a:spcPct val="120000"/>
              </a:lnSpc>
            </a:pPr>
            <a:r>
              <a:rPr lang="en-US" altLang="zh-TW" sz="2800" dirty="0">
                <a:solidFill>
                  <a:srgbClr val="FF0000"/>
                </a:solidFill>
              </a:rPr>
              <a:t>TensorFlow</a:t>
            </a:r>
            <a:r>
              <a:rPr lang="en-US" altLang="zh-TW" sz="2800" dirty="0"/>
              <a:t> ( </a:t>
            </a:r>
            <a:r>
              <a:rPr lang="en-US" altLang="zh-TW" sz="2800" dirty="0">
                <a:hlinkClick r:id="rId4"/>
              </a:rPr>
              <a:t>https://www.tensorflow.org/ </a:t>
            </a:r>
            <a:r>
              <a:rPr lang="en-US" altLang="zh-TW" sz="2800" dirty="0"/>
              <a:t>) </a:t>
            </a:r>
            <a:r>
              <a:rPr lang="zh-TW" altLang="en-US" sz="2800" dirty="0"/>
              <a:t>是 </a:t>
            </a:r>
            <a:r>
              <a:rPr lang="en-US" altLang="zh-TW" sz="2800" dirty="0"/>
              <a:t>Google </a:t>
            </a:r>
            <a:r>
              <a:rPr lang="zh-TW" altLang="en-US" sz="2800" dirty="0"/>
              <a:t>開源用於神經網路的函式庫，該函式庫大幅降低了深度學習的開發成本與學習難度，使用</a:t>
            </a:r>
            <a:r>
              <a:rPr lang="en-US" altLang="zh-TW" sz="2800" dirty="0"/>
              <a:t> pip </a:t>
            </a:r>
            <a:r>
              <a:rPr lang="zh-CN" altLang="en-US" sz="2800" dirty="0"/>
              <a:t>進行安裝</a:t>
            </a:r>
            <a:r>
              <a:rPr lang="zh-TW" altLang="en-US" sz="2800" dirty="0"/>
              <a:t>。</a:t>
            </a:r>
            <a:endParaRPr lang="sv-SE" altLang="zh-TW" sz="2800" dirty="0"/>
          </a:p>
        </p:txBody>
      </p:sp>
    </p:spTree>
    <p:extLst>
      <p:ext uri="{BB962C8B-B14F-4D97-AF65-F5344CB8AC3E}">
        <p14:creationId xmlns:p14="http://schemas.microsoft.com/office/powerpoint/2010/main" val="41163870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44815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3674660"/>
          </a:xfrm>
          <a:prstGeom prst="rect">
            <a:avLst/>
          </a:prstGeom>
          <a:noFill/>
        </p:spPr>
        <p:txBody>
          <a:bodyPr wrap="square" lIns="0" rtlCol="0" anchor="t">
            <a:spAutoFit/>
          </a:bodyPr>
          <a:lstStyle/>
          <a:p>
            <a:pPr>
              <a:lnSpc>
                <a:spcPct val="120000"/>
              </a:lnSpc>
            </a:pPr>
            <a:r>
              <a:rPr lang="zh-TW" altLang="en-US" sz="2800" dirty="0"/>
              <a:t>深度學習</a:t>
            </a:r>
            <a:r>
              <a:rPr lang="zh-TW" altLang="en-US" sz="2800" dirty="0">
                <a:latin typeface="Segoe UI Light" panose="020B0502040204020203" pitchFamily="34" charset="0"/>
                <a:cs typeface="Segoe UI Light" panose="020B0502040204020203" pitchFamily="34" charset="0"/>
              </a:rPr>
              <a:t>（</a:t>
            </a:r>
            <a:r>
              <a:rPr lang="en" altLang="zh-TW" sz="2800" dirty="0">
                <a:latin typeface="Segoe UI Light" panose="020B0502040204020203" pitchFamily="34" charset="0"/>
                <a:cs typeface="Segoe UI Light" panose="020B0502040204020203" pitchFamily="34" charset="0"/>
              </a:rPr>
              <a:t>deep learning</a:t>
            </a:r>
            <a:r>
              <a:rPr lang="zh-TW" altLang="en" sz="2800" dirty="0">
                <a:latin typeface="Segoe UI Light" panose="020B0502040204020203" pitchFamily="34" charset="0"/>
                <a:cs typeface="Segoe UI Light" panose="020B0502040204020203" pitchFamily="34" charset="0"/>
              </a:rPr>
              <a:t>）</a:t>
            </a:r>
            <a:r>
              <a:rPr lang="zh-TW" altLang="en-US" sz="2800" dirty="0"/>
              <a:t>是機器學習中一種基於對資料進行表徵學習的演算法。觀測值（例如一幅圖像）可以使用多種方式來表示，如每個像素強度值的向量，或者更抽象地表示成一系列邊、特定形狀的區域等。而使用某些特定的表示方法更容易從例項中學習任務（例如，臉部辨識或面部表情辨識）。深度學習的好處是用</a:t>
            </a:r>
            <a:r>
              <a:rPr lang="zh-TW" altLang="en-US" sz="2800" dirty="0">
                <a:solidFill>
                  <a:srgbClr val="FF0000"/>
                </a:solidFill>
              </a:rPr>
              <a:t>非監督式</a:t>
            </a:r>
            <a:r>
              <a:rPr lang="zh-TW" altLang="en-US" sz="2800" dirty="0"/>
              <a:t>或</a:t>
            </a:r>
            <a:r>
              <a:rPr lang="zh-TW" altLang="en-US" sz="2800" dirty="0">
                <a:solidFill>
                  <a:srgbClr val="FF0000"/>
                </a:solidFill>
              </a:rPr>
              <a:t>半監督式</a:t>
            </a:r>
            <a:r>
              <a:rPr lang="zh-TW" altLang="en-US" sz="2800" dirty="0"/>
              <a:t>的特徵學習和分層特徵提取高效演算法來替代手工取得特徵。</a:t>
            </a:r>
            <a:endParaRPr lang="en-US" altLang="zh-TW" sz="2800" dirty="0"/>
          </a:p>
        </p:txBody>
      </p:sp>
    </p:spTree>
    <p:extLst>
      <p:ext uri="{BB962C8B-B14F-4D97-AF65-F5344CB8AC3E}">
        <p14:creationId xmlns:p14="http://schemas.microsoft.com/office/powerpoint/2010/main" val="7271162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環境 </a:t>
            </a:r>
            <a:r>
              <a:rPr lang="zh-TW" altLang="en-US" sz="4400" b="1" dirty="0">
                <a:solidFill>
                  <a:schemeClr val="accent1"/>
                </a:solidFill>
                <a:latin typeface="Segoe UI Semibold" panose="020B0702040204020203" pitchFamily="34" charset="0"/>
                <a:cs typeface="Segoe UI Semibold" panose="020B0702040204020203" pitchFamily="34" charset="0"/>
              </a:rPr>
              <a:t>部署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TensorFlow</a:t>
            </a:r>
            <a:r>
              <a:rPr lang="zh-TW" altLang="en-US" sz="4400" b="1" dirty="0">
                <a:solidFill>
                  <a:schemeClr val="accent1"/>
                </a:solidFill>
                <a:latin typeface="Segoe UI Semibold" panose="020B0702040204020203" pitchFamily="34" charset="0"/>
                <a:cs typeface="Segoe UI Semibold" panose="020B0702040204020203" pitchFamily="34" charset="0"/>
              </a:rPr>
              <a:t> 與 </a:t>
            </a:r>
            <a:r>
              <a:rPr lang="en-US" altLang="zh-TW" sz="4400" b="1" dirty="0" err="1">
                <a:solidFill>
                  <a:schemeClr val="accent1"/>
                </a:solidFill>
                <a:latin typeface="Segoe UI Semibold" panose="020B0702040204020203" pitchFamily="34" charset="0"/>
                <a:cs typeface="Segoe UI Semibold" panose="020B0702040204020203" pitchFamily="34" charset="0"/>
              </a:rPr>
              <a:t>Keras</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839788" y="1809513"/>
            <a:ext cx="10365241" cy="3674660"/>
          </a:xfrm>
          <a:prstGeom prst="rect">
            <a:avLst/>
          </a:prstGeom>
          <a:noFill/>
        </p:spPr>
        <p:txBody>
          <a:bodyPr wrap="square" lIns="0" rtlCol="0" anchor="t">
            <a:spAutoFit/>
          </a:bodyPr>
          <a:lstStyle/>
          <a:p>
            <a:pPr>
              <a:lnSpc>
                <a:spcPct val="120000"/>
              </a:lnSpc>
            </a:pPr>
            <a:r>
              <a:rPr lang="en-US" altLang="zh-TW" sz="2800" dirty="0"/>
              <a:t>TensorFlow</a:t>
            </a:r>
            <a:r>
              <a:rPr lang="zh-TW" altLang="en-US" sz="2800" dirty="0"/>
              <a:t> 用於各種感知和語言理解任務的機器學習。提供了一個</a:t>
            </a:r>
            <a:r>
              <a:rPr lang="en-US" altLang="zh-TW" sz="2800" dirty="0"/>
              <a:t> Python API</a:t>
            </a:r>
            <a:r>
              <a:rPr lang="zh-TW" altLang="en-US" sz="2800" dirty="0"/>
              <a:t>，以及</a:t>
            </a:r>
            <a:r>
              <a:rPr lang="en-US" altLang="zh-TW" sz="2800" dirty="0"/>
              <a:t>JavaScript</a:t>
            </a:r>
            <a:r>
              <a:rPr lang="zh-TW" altLang="en-US" sz="2800" dirty="0"/>
              <a:t>、</a:t>
            </a:r>
            <a:r>
              <a:rPr lang="en-US" altLang="zh-TW" sz="2800" dirty="0"/>
              <a:t>C++</a:t>
            </a:r>
            <a:r>
              <a:rPr lang="zh-TW" altLang="en-US" sz="2800" dirty="0"/>
              <a:t>、</a:t>
            </a:r>
            <a:r>
              <a:rPr lang="en-US" altLang="zh-TW" sz="2800" dirty="0"/>
              <a:t>Haskell</a:t>
            </a:r>
            <a:r>
              <a:rPr lang="zh-TW" altLang="en-US" sz="2800" dirty="0"/>
              <a:t>、</a:t>
            </a:r>
            <a:r>
              <a:rPr lang="en-US" altLang="zh-TW" sz="2800" dirty="0"/>
              <a:t>Java</a:t>
            </a:r>
            <a:r>
              <a:rPr lang="zh-TW" altLang="en-US" sz="2800" dirty="0"/>
              <a:t>、</a:t>
            </a:r>
            <a:r>
              <a:rPr lang="en-US" altLang="zh-TW" sz="2800" dirty="0"/>
              <a:t>Go</a:t>
            </a:r>
            <a:r>
              <a:rPr lang="zh-TW" altLang="en-US" sz="2800" dirty="0"/>
              <a:t>和</a:t>
            </a:r>
            <a:r>
              <a:rPr lang="en-US" altLang="zh-TW" sz="2800" dirty="0"/>
              <a:t> Rust API</a:t>
            </a:r>
            <a:r>
              <a:rPr lang="zh-TW" altLang="en-US" sz="2800" dirty="0"/>
              <a:t>。</a:t>
            </a:r>
            <a:endParaRPr lang="en-US" altLang="zh-TW" sz="2800" dirty="0"/>
          </a:p>
          <a:p>
            <a:pPr>
              <a:lnSpc>
                <a:spcPct val="120000"/>
              </a:lnSpc>
            </a:pPr>
            <a:endParaRPr lang="en-US" altLang="zh-TW" sz="2800" dirty="0"/>
          </a:p>
          <a:p>
            <a:pPr>
              <a:lnSpc>
                <a:spcPct val="120000"/>
              </a:lnSpc>
            </a:pPr>
            <a:r>
              <a:rPr lang="en-US" altLang="zh-TW" sz="2800" dirty="0" err="1">
                <a:solidFill>
                  <a:srgbClr val="FF0000"/>
                </a:solidFill>
              </a:rPr>
              <a:t>Keras</a:t>
            </a:r>
            <a:r>
              <a:rPr lang="en-US" altLang="zh-TW" sz="2800" dirty="0"/>
              <a:t> </a:t>
            </a:r>
            <a:r>
              <a:rPr lang="zh-CN" altLang="en-US" sz="2800" dirty="0"/>
              <a:t>則是另一款高階神經網路</a:t>
            </a:r>
            <a:r>
              <a:rPr lang="en-US" altLang="zh-CN" sz="2800" dirty="0"/>
              <a:t> API</a:t>
            </a:r>
            <a:r>
              <a:rPr lang="zh-CN" altLang="en-US" sz="2800" dirty="0"/>
              <a:t>，相較於</a:t>
            </a:r>
            <a:r>
              <a:rPr lang="en-US" altLang="zh-CN" sz="2800" dirty="0"/>
              <a:t> TensorFlow </a:t>
            </a:r>
            <a:r>
              <a:rPr lang="zh-CN" altLang="en-US" sz="2800" dirty="0"/>
              <a:t>，該語法</a:t>
            </a:r>
            <a:r>
              <a:rPr lang="zh-CN" altLang="en-US" sz="2800" dirty="0">
                <a:solidFill>
                  <a:srgbClr val="FF0000"/>
                </a:solidFill>
              </a:rPr>
              <a:t>結構易懂</a:t>
            </a:r>
            <a:r>
              <a:rPr lang="zh-CN" altLang="en-US" sz="2800" dirty="0"/>
              <a:t>，但僅能使用</a:t>
            </a:r>
            <a:r>
              <a:rPr lang="en-US" altLang="zh-CN" sz="2800" dirty="0"/>
              <a:t> Python</a:t>
            </a:r>
            <a:r>
              <a:rPr lang="zh-TW" altLang="en-US" sz="2800" dirty="0"/>
              <a:t> </a:t>
            </a:r>
            <a:r>
              <a:rPr lang="zh-CN" altLang="en-US" sz="2800" dirty="0"/>
              <a:t>開發。近年來</a:t>
            </a:r>
            <a:r>
              <a:rPr lang="en-US" altLang="zh-CN" sz="2800" dirty="0"/>
              <a:t> TensorFlow </a:t>
            </a:r>
            <a:r>
              <a:rPr lang="zh-CN" altLang="en-US" sz="2800" dirty="0"/>
              <a:t>整合了</a:t>
            </a:r>
            <a:r>
              <a:rPr lang="zh-TW" altLang="en-US" sz="2800" dirty="0"/>
              <a:t> </a:t>
            </a:r>
            <a:r>
              <a:rPr lang="en-US" altLang="zh-TW" sz="2800" dirty="0" err="1"/>
              <a:t>Keras</a:t>
            </a:r>
            <a:r>
              <a:rPr lang="zh-CN" altLang="en-US" sz="2800" dirty="0"/>
              <a:t>，因此可以輕易地在不同語言下，使用</a:t>
            </a:r>
            <a:r>
              <a:rPr lang="zh-TW" altLang="en-US" sz="2800" dirty="0"/>
              <a:t> </a:t>
            </a:r>
            <a:r>
              <a:rPr lang="en-US" altLang="zh-TW" sz="2800" dirty="0"/>
              <a:t>TensorFlow </a:t>
            </a:r>
            <a:r>
              <a:rPr lang="zh-CN" altLang="en-US" sz="2800" dirty="0"/>
              <a:t>的</a:t>
            </a:r>
            <a:r>
              <a:rPr lang="en-US" altLang="zh-CN" sz="2800" dirty="0"/>
              <a:t> </a:t>
            </a:r>
            <a:r>
              <a:rPr lang="en-US" altLang="zh-CN" sz="2800" dirty="0" err="1"/>
              <a:t>Keras</a:t>
            </a:r>
            <a:r>
              <a:rPr lang="zh-TW" altLang="en-US" sz="2800" dirty="0"/>
              <a:t> 進行開發。</a:t>
            </a:r>
            <a:r>
              <a:rPr lang="en-US" altLang="zh-CN" sz="2800" dirty="0"/>
              <a:t> </a:t>
            </a:r>
          </a:p>
        </p:txBody>
      </p:sp>
      <p:pic>
        <p:nvPicPr>
          <p:cNvPr id="3" name="圖片 2">
            <a:extLst>
              <a:ext uri="{FF2B5EF4-FFF2-40B4-BE49-F238E27FC236}">
                <a16:creationId xmlns:a16="http://schemas.microsoft.com/office/drawing/2014/main" id="{4497496B-F3F4-374F-A9D5-BC745097E509}"/>
              </a:ext>
            </a:extLst>
          </p:cNvPr>
          <p:cNvPicPr>
            <a:picLocks noChangeAspect="1"/>
          </p:cNvPicPr>
          <p:nvPr/>
        </p:nvPicPr>
        <p:blipFill>
          <a:blip r:embed="rId3"/>
          <a:stretch>
            <a:fillRect/>
          </a:stretch>
        </p:blipFill>
        <p:spPr>
          <a:xfrm>
            <a:off x="5449094" y="5115140"/>
            <a:ext cx="3911600" cy="1498600"/>
          </a:xfrm>
          <a:prstGeom prst="rect">
            <a:avLst/>
          </a:prstGeom>
        </p:spPr>
      </p:pic>
    </p:spTree>
    <p:extLst>
      <p:ext uri="{BB962C8B-B14F-4D97-AF65-F5344CB8AC3E}">
        <p14:creationId xmlns:p14="http://schemas.microsoft.com/office/powerpoint/2010/main" val="4054604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0" y="2799580"/>
            <a:ext cx="12192000" cy="1017907"/>
          </a:xfrm>
          <a:prstGeom prst="rect">
            <a:avLst/>
          </a:prstGeom>
          <a:noFill/>
        </p:spPr>
        <p:txBody>
          <a:bodyPr wrap="square" lIns="0" rtlCol="0">
            <a:spAutoFit/>
          </a:bodyPr>
          <a:lstStyle/>
          <a:p>
            <a:pPr algn="ctr">
              <a:lnSpc>
                <a:spcPct val="120000"/>
              </a:lnSpc>
            </a:pPr>
            <a:r>
              <a:rPr lang="zh-TW" altLang="en-US" sz="5400" b="1" spc="600" dirty="0">
                <a:latin typeface="Segoe UI" panose="020B0502040204020203" pitchFamily="34" charset="0"/>
                <a:cs typeface="Segoe UI" panose="020B0502040204020203" pitchFamily="34" charset="0"/>
              </a:rPr>
              <a:t>範例 </a:t>
            </a:r>
            <a:r>
              <a:rPr lang="zh-CN" altLang="en-US" sz="5400" b="1" spc="600" dirty="0">
                <a:solidFill>
                  <a:schemeClr val="accent1"/>
                </a:solidFill>
                <a:latin typeface="Segoe UI" panose="020B0502040204020203" pitchFamily="34" charset="0"/>
                <a:cs typeface="Segoe UI" panose="020B0502040204020203" pitchFamily="34" charset="0"/>
              </a:rPr>
              <a:t>說明</a:t>
            </a:r>
            <a:endParaRPr lang="zh-TW" altLang="en-US" sz="5400" b="1" spc="6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122193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範例 </a:t>
            </a:r>
            <a:r>
              <a:rPr lang="zh-TW" altLang="en-US" sz="4400" b="1" dirty="0">
                <a:solidFill>
                  <a:schemeClr val="accent1"/>
                </a:solidFill>
                <a:latin typeface="Segoe UI Semibold" panose="020B0702040204020203" pitchFamily="34" charset="0"/>
                <a:cs typeface="Segoe UI Semibold" panose="020B0702040204020203" pitchFamily="34" charset="0"/>
              </a:rPr>
              <a:t>說明</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986970" y="1722993"/>
            <a:ext cx="10218058" cy="1606402"/>
          </a:xfrm>
          <a:prstGeom prst="rect">
            <a:avLst/>
          </a:prstGeom>
          <a:noFill/>
        </p:spPr>
        <p:txBody>
          <a:bodyPr wrap="square" lIns="0" rtlCol="0" anchor="t">
            <a:spAutoFit/>
          </a:bodyPr>
          <a:lstStyle/>
          <a:p>
            <a:pPr>
              <a:lnSpc>
                <a:spcPct val="120000"/>
              </a:lnSpc>
            </a:pPr>
            <a:r>
              <a:rPr lang="zh-CN" altLang="en-US" sz="2800" dirty="0"/>
              <a:t>以下程式碼範例將使用</a:t>
            </a:r>
            <a:r>
              <a:rPr lang="zh-TW" altLang="en-US" sz="2800" dirty="0">
                <a:solidFill>
                  <a:srgbClr val="FF0000"/>
                </a:solidFill>
              </a:rPr>
              <a:t> </a:t>
            </a:r>
            <a:r>
              <a:rPr lang="en-US" altLang="zh-TW" sz="2800" dirty="0">
                <a:solidFill>
                  <a:srgbClr val="FF0000"/>
                </a:solidFill>
              </a:rPr>
              <a:t>MNIST </a:t>
            </a:r>
            <a:r>
              <a:rPr lang="zh-CN" altLang="en-US" sz="2800" dirty="0"/>
              <a:t>以及</a:t>
            </a:r>
            <a:r>
              <a:rPr lang="en-US" altLang="zh-TW" sz="2800" dirty="0"/>
              <a:t> </a:t>
            </a:r>
            <a:r>
              <a:rPr lang="en-US" altLang="zh-TW" sz="2800" dirty="0">
                <a:solidFill>
                  <a:srgbClr val="FF0000"/>
                </a:solidFill>
              </a:rPr>
              <a:t>Fashion-MNIST </a:t>
            </a:r>
            <a:r>
              <a:rPr lang="zh-CN" altLang="en-US" sz="2800" dirty="0"/>
              <a:t>資料集，分別使用</a:t>
            </a:r>
            <a:r>
              <a:rPr lang="en-US" altLang="zh-CN" sz="2800" dirty="0"/>
              <a:t> </a:t>
            </a:r>
            <a:r>
              <a:rPr lang="en-US" altLang="zh-TW" sz="2800" dirty="0">
                <a:solidFill>
                  <a:srgbClr val="FF0000"/>
                </a:solidFill>
              </a:rPr>
              <a:t>DNN</a:t>
            </a:r>
            <a:r>
              <a:rPr lang="zh-TW" altLang="en-US" sz="2800" dirty="0"/>
              <a:t>、</a:t>
            </a:r>
            <a:r>
              <a:rPr lang="en-US" altLang="zh-TW" sz="2800" dirty="0">
                <a:solidFill>
                  <a:srgbClr val="FF0000"/>
                </a:solidFill>
              </a:rPr>
              <a:t>CNN</a:t>
            </a:r>
            <a:r>
              <a:rPr lang="en-US" altLang="zh-TW" sz="2800" dirty="0"/>
              <a:t> </a:t>
            </a:r>
            <a:r>
              <a:rPr lang="zh-CN" altLang="en-US" sz="2800" dirty="0"/>
              <a:t>與</a:t>
            </a:r>
            <a:r>
              <a:rPr lang="zh-TW" altLang="en-US" sz="2800" dirty="0"/>
              <a:t> </a:t>
            </a:r>
            <a:r>
              <a:rPr lang="en-US" altLang="zh-TW" sz="2800" dirty="0">
                <a:solidFill>
                  <a:srgbClr val="FF0000"/>
                </a:solidFill>
              </a:rPr>
              <a:t>RNN</a:t>
            </a:r>
            <a:r>
              <a:rPr lang="en-US" altLang="zh-TW" sz="2800" dirty="0"/>
              <a:t> </a:t>
            </a:r>
            <a:r>
              <a:rPr lang="zh-CN" altLang="en-US" sz="2800" dirty="0"/>
              <a:t>建立模型與訓練模，最後檢驗手寫數字辨識準確率</a:t>
            </a:r>
            <a:r>
              <a:rPr lang="zh-TW" altLang="en-US" sz="2800" dirty="0"/>
              <a:t>。</a:t>
            </a:r>
            <a:endParaRPr lang="sv-SE" altLang="zh-TW" sz="2800" dirty="0"/>
          </a:p>
        </p:txBody>
      </p:sp>
      <p:pic>
        <p:nvPicPr>
          <p:cNvPr id="11" name="圖片 10">
            <a:extLst>
              <a:ext uri="{FF2B5EF4-FFF2-40B4-BE49-F238E27FC236}">
                <a16:creationId xmlns:a16="http://schemas.microsoft.com/office/drawing/2014/main" id="{9AEB2F32-D4AD-E945-9B26-667F413729B6}"/>
              </a:ext>
            </a:extLst>
          </p:cNvPr>
          <p:cNvPicPr>
            <a:picLocks noChangeAspect="1"/>
          </p:cNvPicPr>
          <p:nvPr/>
        </p:nvPicPr>
        <p:blipFill>
          <a:blip r:embed="rId3"/>
          <a:stretch>
            <a:fillRect/>
          </a:stretch>
        </p:blipFill>
        <p:spPr>
          <a:xfrm>
            <a:off x="0" y="4094700"/>
            <a:ext cx="6814160" cy="2763300"/>
          </a:xfrm>
          <a:prstGeom prst="rect">
            <a:avLst/>
          </a:prstGeom>
        </p:spPr>
      </p:pic>
      <p:pic>
        <p:nvPicPr>
          <p:cNvPr id="15" name="圖片 14">
            <a:extLst>
              <a:ext uri="{FF2B5EF4-FFF2-40B4-BE49-F238E27FC236}">
                <a16:creationId xmlns:a16="http://schemas.microsoft.com/office/drawing/2014/main" id="{4507A90B-91CD-3243-84FE-CC2C2CDCAE6F}"/>
              </a:ext>
            </a:extLst>
          </p:cNvPr>
          <p:cNvPicPr>
            <a:picLocks noChangeAspect="1"/>
          </p:cNvPicPr>
          <p:nvPr/>
        </p:nvPicPr>
        <p:blipFill rotWithShape="1">
          <a:blip r:embed="rId4"/>
          <a:srcRect t="44157"/>
          <a:stretch/>
        </p:blipFill>
        <p:spPr>
          <a:xfrm>
            <a:off x="6814160" y="4045671"/>
            <a:ext cx="5372828" cy="1763486"/>
          </a:xfrm>
          <a:prstGeom prst="rect">
            <a:avLst/>
          </a:prstGeom>
        </p:spPr>
      </p:pic>
      <p:sp>
        <p:nvSpPr>
          <p:cNvPr id="16" name="文字方塊 15">
            <a:extLst>
              <a:ext uri="{FF2B5EF4-FFF2-40B4-BE49-F238E27FC236}">
                <a16:creationId xmlns:a16="http://schemas.microsoft.com/office/drawing/2014/main" id="{73F8B621-C11F-2D46-B593-BB5CE591297D}"/>
              </a:ext>
            </a:extLst>
          </p:cNvPr>
          <p:cNvSpPr txBox="1"/>
          <p:nvPr/>
        </p:nvSpPr>
        <p:spPr>
          <a:xfrm>
            <a:off x="0" y="3380014"/>
            <a:ext cx="6935062" cy="709425"/>
          </a:xfrm>
          <a:prstGeom prst="rect">
            <a:avLst/>
          </a:prstGeom>
          <a:solidFill>
            <a:schemeClr val="bg1"/>
          </a:solidFill>
        </p:spPr>
        <p:txBody>
          <a:bodyPr wrap="square" lIns="0" rtlCol="0" anchor="t">
            <a:spAutoFit/>
          </a:bodyPr>
          <a:lstStyle/>
          <a:p>
            <a:pPr>
              <a:lnSpc>
                <a:spcPct val="120000"/>
              </a:lnSpc>
            </a:pPr>
            <a:r>
              <a:rPr kumimoji="1" lang="zh-TW" altLang="en-US" sz="3600" b="1">
                <a:latin typeface="Segoe UI Light" panose="020B0502040204020203" pitchFamily="34" charset="0"/>
                <a:cs typeface="Segoe UI Light" panose="020B0502040204020203" pitchFamily="34" charset="0"/>
              </a:rPr>
              <a:t> </a:t>
            </a:r>
            <a:r>
              <a:rPr kumimoji="1" lang="en-US" altLang="zh-TW" sz="3600" b="1" dirty="0">
                <a:latin typeface="Segoe UI Light" panose="020B0502040204020203" pitchFamily="34" charset="0"/>
                <a:cs typeface="Segoe UI Light" panose="020B0502040204020203" pitchFamily="34" charset="0"/>
              </a:rPr>
              <a:t>CNN </a:t>
            </a:r>
            <a:r>
              <a:rPr kumimoji="1" lang="zh-CN" altLang="en-US" sz="3600" b="1">
                <a:latin typeface="Segoe UI Light" panose="020B0502040204020203" pitchFamily="34" charset="0"/>
                <a:cs typeface="Segoe UI Light" panose="020B0502040204020203" pitchFamily="34" charset="0"/>
              </a:rPr>
              <a:t>卷積神經網路</a:t>
            </a:r>
            <a:endParaRPr kumimoji="1" lang="zh-TW" altLang="en-US" sz="3600" b="1">
              <a:latin typeface="Segoe UI Light" panose="020B0502040204020203" pitchFamily="34" charset="0"/>
              <a:cs typeface="Segoe UI Light" panose="020B0502040204020203" pitchFamily="34" charset="0"/>
            </a:endParaRPr>
          </a:p>
        </p:txBody>
      </p:sp>
      <p:sp>
        <p:nvSpPr>
          <p:cNvPr id="18" name="文字方塊 17">
            <a:extLst>
              <a:ext uri="{FF2B5EF4-FFF2-40B4-BE49-F238E27FC236}">
                <a16:creationId xmlns:a16="http://schemas.microsoft.com/office/drawing/2014/main" id="{DF3821FE-2516-7940-9FD0-F85820D10F76}"/>
              </a:ext>
            </a:extLst>
          </p:cNvPr>
          <p:cNvSpPr txBox="1"/>
          <p:nvPr/>
        </p:nvSpPr>
        <p:spPr>
          <a:xfrm>
            <a:off x="6930050" y="3380013"/>
            <a:ext cx="5261950" cy="709425"/>
          </a:xfrm>
          <a:prstGeom prst="rect">
            <a:avLst/>
          </a:prstGeom>
          <a:solidFill>
            <a:schemeClr val="bg1"/>
          </a:solidFill>
        </p:spPr>
        <p:txBody>
          <a:bodyPr wrap="square" lIns="0" rtlCol="0" anchor="t">
            <a:spAutoFit/>
          </a:bodyPr>
          <a:lstStyle/>
          <a:p>
            <a:pPr>
              <a:lnSpc>
                <a:spcPct val="120000"/>
              </a:lnSpc>
            </a:pPr>
            <a:r>
              <a:rPr kumimoji="1" lang="zh-TW" altLang="en-US" sz="3600" b="1">
                <a:latin typeface="Segoe UI Light" panose="020B0502040204020203" pitchFamily="34" charset="0"/>
                <a:cs typeface="Segoe UI Light" panose="020B0502040204020203" pitchFamily="34" charset="0"/>
              </a:rPr>
              <a:t> </a:t>
            </a:r>
            <a:r>
              <a:rPr kumimoji="1" lang="en-US" altLang="zh-TW" sz="3600" b="1" dirty="0">
                <a:latin typeface="Segoe UI Light" panose="020B0502040204020203" pitchFamily="34" charset="0"/>
                <a:cs typeface="Segoe UI Light" panose="020B0502040204020203" pitchFamily="34" charset="0"/>
              </a:rPr>
              <a:t>RNN </a:t>
            </a:r>
            <a:r>
              <a:rPr kumimoji="1" lang="zh-CN" altLang="en-US" sz="3600" b="1">
                <a:latin typeface="Segoe UI Light" panose="020B0502040204020203" pitchFamily="34" charset="0"/>
                <a:cs typeface="Segoe UI Light" panose="020B0502040204020203" pitchFamily="34" charset="0"/>
              </a:rPr>
              <a:t>循環神經網路</a:t>
            </a:r>
            <a:endParaRPr kumimoji="1" lang="zh-TW" altLang="en-US" sz="3600" b="1">
              <a:latin typeface="Segoe UI Light" panose="020B0502040204020203" pitchFamily="34" charset="0"/>
              <a:cs typeface="Segoe UI Light" panose="020B0502040204020203" pitchFamily="34" charset="0"/>
            </a:endParaRPr>
          </a:p>
        </p:txBody>
      </p:sp>
      <p:sp>
        <p:nvSpPr>
          <p:cNvPr id="17" name="矩形 16">
            <a:extLst>
              <a:ext uri="{FF2B5EF4-FFF2-40B4-BE49-F238E27FC236}">
                <a16:creationId xmlns:a16="http://schemas.microsoft.com/office/drawing/2014/main" id="{FB8B4E60-91CD-7A46-9537-CC577B9B85E1}"/>
              </a:ext>
            </a:extLst>
          </p:cNvPr>
          <p:cNvSpPr/>
          <p:nvPr/>
        </p:nvSpPr>
        <p:spPr>
          <a:xfrm>
            <a:off x="6814160" y="5809157"/>
            <a:ext cx="5377840" cy="1048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1169618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範例 </a:t>
            </a:r>
            <a:r>
              <a:rPr lang="zh-TW" altLang="en-US" sz="4400" b="1" dirty="0">
                <a:solidFill>
                  <a:schemeClr val="accent1"/>
                </a:solidFill>
                <a:latin typeface="Segoe UI Semibold" panose="020B0702040204020203" pitchFamily="34" charset="0"/>
                <a:cs typeface="Segoe UI Semibold" panose="020B0702040204020203" pitchFamily="34" charset="0"/>
              </a:rPr>
              <a:t>說明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MNIST</a:t>
            </a:r>
            <a:r>
              <a:rPr lang="zh-TW" altLang="en-US" sz="4400" b="1" dirty="0">
                <a:solidFill>
                  <a:schemeClr val="accent1"/>
                </a:solidFill>
                <a:latin typeface="Segoe UI Semibold" panose="020B0702040204020203" pitchFamily="34" charset="0"/>
                <a:cs typeface="Segoe UI Semibold" panose="020B0702040204020203" pitchFamily="34" charset="0"/>
              </a:rPr>
              <a:t> 介紹</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986970" y="1722993"/>
            <a:ext cx="10218058" cy="2643159"/>
          </a:xfrm>
          <a:prstGeom prst="rect">
            <a:avLst/>
          </a:prstGeom>
          <a:noFill/>
        </p:spPr>
        <p:txBody>
          <a:bodyPr wrap="square" lIns="0" rtlCol="0" anchor="t">
            <a:spAutoFit/>
          </a:bodyPr>
          <a:lstStyle/>
          <a:p>
            <a:pPr>
              <a:lnSpc>
                <a:spcPct val="120000"/>
              </a:lnSpc>
            </a:pPr>
            <a:r>
              <a:rPr lang="en-US" altLang="zh-TW" sz="2800" dirty="0">
                <a:solidFill>
                  <a:srgbClr val="FF0000"/>
                </a:solidFill>
              </a:rPr>
              <a:t>MNIST</a:t>
            </a:r>
            <a:r>
              <a:rPr lang="en-US" altLang="zh-TW" sz="2800" dirty="0"/>
              <a:t> ( </a:t>
            </a:r>
            <a:r>
              <a:rPr lang="en-US" altLang="zh-TW" sz="2800" dirty="0">
                <a:hlinkClick r:id="rId3"/>
              </a:rPr>
              <a:t>http://</a:t>
            </a:r>
            <a:r>
              <a:rPr lang="en-US" altLang="zh-TW" sz="2800" dirty="0" err="1">
                <a:hlinkClick r:id="rId3"/>
              </a:rPr>
              <a:t>yann.lecun.com</a:t>
            </a:r>
            <a:r>
              <a:rPr lang="en-US" altLang="zh-TW" sz="2800" dirty="0">
                <a:hlinkClick r:id="rId3"/>
              </a:rPr>
              <a:t>/</a:t>
            </a:r>
            <a:r>
              <a:rPr lang="en-US" altLang="zh-TW" sz="2800" dirty="0" err="1">
                <a:hlinkClick r:id="rId3"/>
              </a:rPr>
              <a:t>exdb</a:t>
            </a:r>
            <a:r>
              <a:rPr lang="en-US" altLang="zh-TW" sz="2800" dirty="0">
                <a:hlinkClick r:id="rId3"/>
              </a:rPr>
              <a:t>/</a:t>
            </a:r>
            <a:r>
              <a:rPr lang="en-US" altLang="zh-TW" sz="2800" dirty="0" err="1">
                <a:hlinkClick r:id="rId3"/>
              </a:rPr>
              <a:t>mnist</a:t>
            </a:r>
            <a:r>
              <a:rPr lang="en-US" altLang="zh-TW" sz="2800" dirty="0">
                <a:hlinkClick r:id="rId3"/>
              </a:rPr>
              <a:t>/ </a:t>
            </a:r>
            <a:r>
              <a:rPr lang="en-US" altLang="zh-TW" sz="2800" dirty="0"/>
              <a:t>) </a:t>
            </a:r>
            <a:r>
              <a:rPr lang="zh-TW" altLang="en-US" sz="2800" dirty="0"/>
              <a:t>是一個入門級的計算機視覺數據集，它包含各種手寫數字圖片，</a:t>
            </a:r>
            <a:r>
              <a:rPr lang="zh-CN" altLang="en-US" sz="2800" dirty="0"/>
              <a:t>共</a:t>
            </a:r>
            <a:r>
              <a:rPr lang="zh-CN" altLang="en-US" sz="2800" dirty="0">
                <a:solidFill>
                  <a:srgbClr val="FF0000"/>
                </a:solidFill>
              </a:rPr>
              <a:t>有</a:t>
            </a:r>
            <a:r>
              <a:rPr lang="en-US" altLang="zh-CN" sz="2800" dirty="0">
                <a:solidFill>
                  <a:srgbClr val="FF0000"/>
                </a:solidFill>
              </a:rPr>
              <a:t> 70,000 </a:t>
            </a:r>
            <a:r>
              <a:rPr lang="zh-CN" altLang="en-US" sz="2800" dirty="0"/>
              <a:t>筆圖片資料，其中</a:t>
            </a:r>
            <a:r>
              <a:rPr lang="zh-TW" altLang="en-US" sz="2800" dirty="0"/>
              <a:t> </a:t>
            </a:r>
            <a:r>
              <a:rPr lang="en-US" altLang="zh-TW" sz="2800" dirty="0">
                <a:solidFill>
                  <a:srgbClr val="FF0000"/>
                </a:solidFill>
              </a:rPr>
              <a:t>60,000</a:t>
            </a:r>
            <a:r>
              <a:rPr lang="zh-TW" altLang="en-US" sz="2800" dirty="0"/>
              <a:t> 筆為訓練資料、</a:t>
            </a:r>
            <a:r>
              <a:rPr lang="en-US" altLang="zh-TW" sz="2800" dirty="0">
                <a:solidFill>
                  <a:srgbClr val="FF0000"/>
                </a:solidFill>
              </a:rPr>
              <a:t>10,000</a:t>
            </a:r>
            <a:r>
              <a:rPr lang="zh-TW" altLang="en-US" sz="2800" dirty="0"/>
              <a:t> 筆為測試資料，每組包含了對應數字的標籤，即正確答案，如下圖：</a:t>
            </a:r>
            <a:br>
              <a:rPr lang="en-US" altLang="zh-TW" sz="2800" dirty="0"/>
            </a:br>
            <a:endParaRPr lang="sv-SE" altLang="zh-TW" sz="2800" dirty="0"/>
          </a:p>
        </p:txBody>
      </p:sp>
      <p:pic>
        <p:nvPicPr>
          <p:cNvPr id="9" name="圖片 8">
            <a:extLst>
              <a:ext uri="{FF2B5EF4-FFF2-40B4-BE49-F238E27FC236}">
                <a16:creationId xmlns:a16="http://schemas.microsoft.com/office/drawing/2014/main" id="{3BB0616B-F450-B243-9CD3-668166D3E3D9}"/>
              </a:ext>
            </a:extLst>
          </p:cNvPr>
          <p:cNvPicPr>
            <a:picLocks noChangeAspect="1"/>
          </p:cNvPicPr>
          <p:nvPr/>
        </p:nvPicPr>
        <p:blipFill>
          <a:blip r:embed="rId4"/>
          <a:stretch>
            <a:fillRect/>
          </a:stretch>
        </p:blipFill>
        <p:spPr>
          <a:xfrm>
            <a:off x="2096062" y="4039738"/>
            <a:ext cx="7962338" cy="2489370"/>
          </a:xfrm>
          <a:prstGeom prst="rect">
            <a:avLst/>
          </a:prstGeom>
        </p:spPr>
      </p:pic>
    </p:spTree>
    <p:extLst>
      <p:ext uri="{BB962C8B-B14F-4D97-AF65-F5344CB8AC3E}">
        <p14:creationId xmlns:p14="http://schemas.microsoft.com/office/powerpoint/2010/main" val="49548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範例 </a:t>
            </a:r>
            <a:r>
              <a:rPr lang="zh-TW" altLang="en-US" sz="4400" b="1" dirty="0">
                <a:solidFill>
                  <a:schemeClr val="accent1"/>
                </a:solidFill>
                <a:latin typeface="Segoe UI Semibold" panose="020B0702040204020203" pitchFamily="34" charset="0"/>
                <a:cs typeface="Segoe UI Semibold" panose="020B0702040204020203" pitchFamily="34" charset="0"/>
              </a:rPr>
              <a:t>說明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MNIST</a:t>
            </a:r>
            <a:r>
              <a:rPr lang="zh-TW" altLang="en-US" sz="4400" b="1" dirty="0">
                <a:solidFill>
                  <a:schemeClr val="accent1"/>
                </a:solidFill>
                <a:latin typeface="Segoe UI Semibold" panose="020B0702040204020203" pitchFamily="34" charset="0"/>
                <a:cs typeface="Segoe UI Semibold" panose="020B0702040204020203" pitchFamily="34" charset="0"/>
              </a:rPr>
              <a:t> 下載</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986970" y="1722993"/>
            <a:ext cx="10218058" cy="1089337"/>
          </a:xfrm>
          <a:prstGeom prst="rect">
            <a:avLst/>
          </a:prstGeom>
          <a:noFill/>
        </p:spPr>
        <p:txBody>
          <a:bodyPr wrap="square" lIns="0" rtlCol="0" anchor="t">
            <a:spAutoFit/>
          </a:bodyPr>
          <a:lstStyle/>
          <a:p>
            <a:pPr>
              <a:lnSpc>
                <a:spcPct val="120000"/>
              </a:lnSpc>
            </a:pPr>
            <a:r>
              <a:rPr lang="zh-CN" altLang="en-US" sz="2800" dirty="0"/>
              <a:t>目前資料集已被收入於</a:t>
            </a:r>
            <a:r>
              <a:rPr lang="zh-TW" altLang="en-US" sz="2800" dirty="0"/>
              <a:t> </a:t>
            </a:r>
            <a:r>
              <a:rPr lang="en-US" altLang="zh-TW" sz="2800" dirty="0" err="1">
                <a:solidFill>
                  <a:srgbClr val="FF0000"/>
                </a:solidFill>
              </a:rPr>
              <a:t>keras</a:t>
            </a:r>
            <a:r>
              <a:rPr lang="en-US" altLang="zh-TW" sz="2800" dirty="0"/>
              <a:t> </a:t>
            </a:r>
            <a:r>
              <a:rPr lang="zh-CN" altLang="en-US" sz="2800" dirty="0"/>
              <a:t>中，每張圖片包含</a:t>
            </a:r>
            <a:r>
              <a:rPr lang="en-US" altLang="zh-CN" sz="2800" dirty="0"/>
              <a:t> </a:t>
            </a:r>
            <a:r>
              <a:rPr lang="en-US" altLang="zh-CN" sz="2800" dirty="0">
                <a:solidFill>
                  <a:srgbClr val="FF0000"/>
                </a:solidFill>
              </a:rPr>
              <a:t>28x28 </a:t>
            </a:r>
            <a:r>
              <a:rPr lang="zh-CN" altLang="en-US" sz="2800" dirty="0"/>
              <a:t>個像素點，只要兩行程式碼，即可完成下載。</a:t>
            </a:r>
            <a:endParaRPr lang="en-US" altLang="zh-CN" sz="2800" dirty="0"/>
          </a:p>
        </p:txBody>
      </p:sp>
      <p:sp>
        <p:nvSpPr>
          <p:cNvPr id="5" name="文字方塊 4">
            <a:extLst>
              <a:ext uri="{FF2B5EF4-FFF2-40B4-BE49-F238E27FC236}">
                <a16:creationId xmlns:a16="http://schemas.microsoft.com/office/drawing/2014/main" id="{A86496B1-7316-614A-9577-701CA2FE5945}"/>
              </a:ext>
            </a:extLst>
          </p:cNvPr>
          <p:cNvSpPr txBox="1"/>
          <p:nvPr/>
        </p:nvSpPr>
        <p:spPr>
          <a:xfrm>
            <a:off x="986970" y="3141460"/>
            <a:ext cx="10218058" cy="1091966"/>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CN" sz="2800" dirty="0" err="1">
                <a:solidFill>
                  <a:schemeClr val="bg1"/>
                </a:solidFill>
              </a:rPr>
              <a:t>mnist</a:t>
            </a:r>
            <a:r>
              <a:rPr lang="en-US" altLang="zh-CN" sz="2800" dirty="0">
                <a:solidFill>
                  <a:schemeClr val="bg1"/>
                </a:solidFill>
              </a:rPr>
              <a:t> = </a:t>
            </a:r>
            <a:r>
              <a:rPr lang="en-US" altLang="zh-CN" sz="2800" dirty="0" err="1">
                <a:solidFill>
                  <a:schemeClr val="bg1"/>
                </a:solidFill>
              </a:rPr>
              <a:t>tf.keras.datasets.mnist</a:t>
            </a:r>
            <a:endParaRPr lang="en-US" altLang="zh-CN" sz="2800" dirty="0">
              <a:solidFill>
                <a:schemeClr val="bg1"/>
              </a:solidFill>
            </a:endParaRPr>
          </a:p>
          <a:p>
            <a:pPr>
              <a:lnSpc>
                <a:spcPct val="120000"/>
              </a:lnSpc>
            </a:pPr>
            <a:r>
              <a:rPr lang="en-US" altLang="zh-CN" sz="2800" dirty="0">
                <a:solidFill>
                  <a:schemeClr val="bg1"/>
                </a:solidFill>
              </a:rPr>
              <a:t>(</a:t>
            </a:r>
            <a:r>
              <a:rPr lang="en-US" altLang="zh-CN" sz="2800" dirty="0" err="1">
                <a:solidFill>
                  <a:schemeClr val="bg1"/>
                </a:solidFill>
              </a:rPr>
              <a:t>x_train</a:t>
            </a:r>
            <a:r>
              <a:rPr lang="en-US" altLang="zh-CN" sz="2800" dirty="0">
                <a:solidFill>
                  <a:schemeClr val="bg1"/>
                </a:solidFill>
              </a:rPr>
              <a:t>, </a:t>
            </a:r>
            <a:r>
              <a:rPr lang="en-US" altLang="zh-CN" sz="2800" dirty="0" err="1">
                <a:solidFill>
                  <a:schemeClr val="bg1"/>
                </a:solidFill>
              </a:rPr>
              <a:t>y_train</a:t>
            </a:r>
            <a:r>
              <a:rPr lang="en-US" altLang="zh-CN" sz="2800" dirty="0">
                <a:solidFill>
                  <a:schemeClr val="bg1"/>
                </a:solidFill>
              </a:rPr>
              <a:t>), (</a:t>
            </a:r>
            <a:r>
              <a:rPr lang="en-US" altLang="zh-CN" sz="2800" dirty="0" err="1">
                <a:solidFill>
                  <a:schemeClr val="bg1"/>
                </a:solidFill>
              </a:rPr>
              <a:t>x_test</a:t>
            </a:r>
            <a:r>
              <a:rPr lang="en-US" altLang="zh-CN" sz="2800" dirty="0">
                <a:solidFill>
                  <a:schemeClr val="bg1"/>
                </a:solidFill>
              </a:rPr>
              <a:t>, </a:t>
            </a:r>
            <a:r>
              <a:rPr lang="en-US" altLang="zh-CN" sz="2800" dirty="0" err="1">
                <a:solidFill>
                  <a:schemeClr val="bg1"/>
                </a:solidFill>
              </a:rPr>
              <a:t>y_test</a:t>
            </a:r>
            <a:r>
              <a:rPr lang="en-US" altLang="zh-CN" sz="2800" dirty="0">
                <a:solidFill>
                  <a:schemeClr val="bg1"/>
                </a:solidFill>
              </a:rPr>
              <a:t>) = </a:t>
            </a:r>
            <a:r>
              <a:rPr lang="en-US" altLang="zh-CN" sz="2800" dirty="0" err="1">
                <a:solidFill>
                  <a:schemeClr val="bg1"/>
                </a:solidFill>
              </a:rPr>
              <a:t>mnist.load_data</a:t>
            </a:r>
            <a:r>
              <a:rPr lang="en-US" altLang="zh-CN" sz="2800" dirty="0">
                <a:solidFill>
                  <a:schemeClr val="bg1"/>
                </a:solidFill>
              </a:rPr>
              <a:t>()</a:t>
            </a:r>
          </a:p>
        </p:txBody>
      </p:sp>
      <p:sp>
        <p:nvSpPr>
          <p:cNvPr id="8" name="文字方塊 7">
            <a:extLst>
              <a:ext uri="{FF2B5EF4-FFF2-40B4-BE49-F238E27FC236}">
                <a16:creationId xmlns:a16="http://schemas.microsoft.com/office/drawing/2014/main" id="{A5FCDB26-C4ED-2341-A544-7474004BB25C}"/>
              </a:ext>
            </a:extLst>
          </p:cNvPr>
          <p:cNvSpPr txBox="1"/>
          <p:nvPr/>
        </p:nvSpPr>
        <p:spPr>
          <a:xfrm>
            <a:off x="986970" y="4441172"/>
            <a:ext cx="10218058" cy="1606402"/>
          </a:xfrm>
          <a:prstGeom prst="rect">
            <a:avLst/>
          </a:prstGeom>
          <a:noFill/>
        </p:spPr>
        <p:txBody>
          <a:bodyPr wrap="square" lIns="0" rtlCol="0" anchor="t">
            <a:spAutoFit/>
          </a:bodyPr>
          <a:lstStyle/>
          <a:p>
            <a:pPr>
              <a:lnSpc>
                <a:spcPct val="120000"/>
              </a:lnSpc>
            </a:pPr>
            <a:r>
              <a:rPr lang="zh-CN" altLang="en-US" sz="2800" dirty="0"/>
              <a:t>將下載的圖片命成變數</a:t>
            </a:r>
            <a:r>
              <a:rPr lang="zh-TW" altLang="en-US" sz="2800" dirty="0"/>
              <a:t> </a:t>
            </a:r>
            <a:r>
              <a:rPr lang="en-US" altLang="zh-TW" sz="2800" dirty="0" err="1">
                <a:solidFill>
                  <a:srgbClr val="FF0000"/>
                </a:solidFill>
              </a:rPr>
              <a:t>mnist</a:t>
            </a:r>
            <a:r>
              <a:rPr lang="zh-TW" altLang="en-US" sz="2800" dirty="0"/>
              <a:t>，利用 </a:t>
            </a:r>
            <a:r>
              <a:rPr lang="en-US" altLang="zh-TW" sz="2800" dirty="0" err="1">
                <a:solidFill>
                  <a:srgbClr val="FF0000"/>
                </a:solidFill>
              </a:rPr>
              <a:t>load_data</a:t>
            </a:r>
            <a:r>
              <a:rPr lang="en-US" altLang="zh-TW" sz="2800" dirty="0">
                <a:solidFill>
                  <a:srgbClr val="FF0000"/>
                </a:solidFill>
              </a:rPr>
              <a:t>() </a:t>
            </a:r>
            <a:r>
              <a:rPr lang="zh-CN" altLang="en-US" sz="2800" dirty="0"/>
              <a:t>讀取這些圖片。</a:t>
            </a:r>
            <a:endParaRPr lang="en-US" altLang="zh-CN" sz="2800" dirty="0"/>
          </a:p>
          <a:p>
            <a:pPr>
              <a:lnSpc>
                <a:spcPct val="120000"/>
              </a:lnSpc>
            </a:pPr>
            <a:r>
              <a:rPr lang="zh-CN" altLang="en-US" sz="2800" dirty="0"/>
              <a:t>其中</a:t>
            </a:r>
            <a:r>
              <a:rPr lang="zh-TW" altLang="en-US" sz="2800" dirty="0"/>
              <a:t> </a:t>
            </a:r>
            <a:r>
              <a:rPr lang="en-US" altLang="zh-TW" sz="2800" dirty="0" err="1">
                <a:solidFill>
                  <a:srgbClr val="FF0000"/>
                </a:solidFill>
              </a:rPr>
              <a:t>x_train</a:t>
            </a:r>
            <a:r>
              <a:rPr lang="zh-TW" altLang="en-US" sz="2800" dirty="0">
                <a:solidFill>
                  <a:srgbClr val="FF0000"/>
                </a:solidFill>
              </a:rPr>
              <a:t> </a:t>
            </a:r>
            <a:r>
              <a:rPr lang="zh-TW" altLang="en-US" sz="2800" dirty="0"/>
              <a:t>為訓練圖片，</a:t>
            </a:r>
            <a:r>
              <a:rPr lang="en-US" altLang="zh-TW" sz="2800" dirty="0" err="1">
                <a:solidFill>
                  <a:srgbClr val="FF0000"/>
                </a:solidFill>
              </a:rPr>
              <a:t>y_train</a:t>
            </a:r>
            <a:r>
              <a:rPr lang="zh-TW" altLang="en-US" sz="2800" dirty="0">
                <a:solidFill>
                  <a:srgbClr val="FF0000"/>
                </a:solidFill>
              </a:rPr>
              <a:t> </a:t>
            </a:r>
            <a:r>
              <a:rPr lang="zh-CN" altLang="en-US" sz="2800" dirty="0"/>
              <a:t>為訓練圖片標籤，</a:t>
            </a:r>
            <a:r>
              <a:rPr lang="en-US" altLang="zh-CN" sz="2800" dirty="0" err="1">
                <a:solidFill>
                  <a:srgbClr val="FF0000"/>
                </a:solidFill>
              </a:rPr>
              <a:t>x_test</a:t>
            </a:r>
            <a:r>
              <a:rPr lang="en-US" altLang="zh-CN" sz="2800" dirty="0">
                <a:solidFill>
                  <a:srgbClr val="FF0000"/>
                </a:solidFill>
              </a:rPr>
              <a:t> </a:t>
            </a:r>
            <a:r>
              <a:rPr lang="zh-CN" altLang="en-US" sz="2800" dirty="0"/>
              <a:t>為測試圖片，</a:t>
            </a:r>
            <a:r>
              <a:rPr lang="en-US" altLang="zh-CN" sz="2800" dirty="0" err="1">
                <a:solidFill>
                  <a:srgbClr val="FF0000"/>
                </a:solidFill>
              </a:rPr>
              <a:t>y_test</a:t>
            </a:r>
            <a:r>
              <a:rPr lang="en-US" altLang="zh-CN" sz="2800" dirty="0">
                <a:solidFill>
                  <a:srgbClr val="FF0000"/>
                </a:solidFill>
              </a:rPr>
              <a:t> </a:t>
            </a:r>
            <a:r>
              <a:rPr lang="zh-CN" altLang="en-US" sz="2800" dirty="0"/>
              <a:t>為測試圖片標籤。</a:t>
            </a:r>
            <a:endParaRPr lang="en-US" altLang="zh-CN" sz="2800" dirty="0"/>
          </a:p>
        </p:txBody>
      </p:sp>
    </p:spTree>
    <p:extLst>
      <p:ext uri="{BB962C8B-B14F-4D97-AF65-F5344CB8AC3E}">
        <p14:creationId xmlns:p14="http://schemas.microsoft.com/office/powerpoint/2010/main" val="36810101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範例 </a:t>
            </a:r>
            <a:r>
              <a:rPr lang="zh-TW" altLang="en-US" sz="4400" b="1" dirty="0">
                <a:solidFill>
                  <a:schemeClr val="accent1"/>
                </a:solidFill>
                <a:latin typeface="Segoe UI Semibold" panose="020B0702040204020203" pitchFamily="34" charset="0"/>
                <a:cs typeface="Segoe UI Semibold" panose="020B0702040204020203" pitchFamily="34" charset="0"/>
              </a:rPr>
              <a:t>說明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Fashion</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MNIST</a:t>
            </a:r>
            <a:r>
              <a:rPr lang="zh-TW" altLang="en-US" sz="4400" b="1" dirty="0">
                <a:solidFill>
                  <a:schemeClr val="accent1"/>
                </a:solidFill>
                <a:latin typeface="Segoe UI Semibold" panose="020B0702040204020203" pitchFamily="34" charset="0"/>
                <a:cs typeface="Segoe UI Semibold" panose="020B0702040204020203" pitchFamily="34" charset="0"/>
              </a:rPr>
              <a:t> 介紹</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986970" y="1722993"/>
            <a:ext cx="10218058" cy="2123466"/>
          </a:xfrm>
          <a:prstGeom prst="rect">
            <a:avLst/>
          </a:prstGeom>
          <a:noFill/>
        </p:spPr>
        <p:txBody>
          <a:bodyPr wrap="square" lIns="0" rtlCol="0" anchor="t">
            <a:spAutoFit/>
          </a:bodyPr>
          <a:lstStyle/>
          <a:p>
            <a:pPr>
              <a:lnSpc>
                <a:spcPct val="120000"/>
              </a:lnSpc>
            </a:pPr>
            <a:r>
              <a:rPr lang="en-US" altLang="zh-TW" sz="2800" dirty="0">
                <a:solidFill>
                  <a:srgbClr val="FF0000"/>
                </a:solidFill>
              </a:rPr>
              <a:t>Fashion-MNIST</a:t>
            </a:r>
            <a:r>
              <a:rPr lang="en-US" altLang="zh-TW" sz="2800" dirty="0"/>
              <a:t> (</a:t>
            </a:r>
            <a:r>
              <a:rPr lang="en-US" altLang="zh-TW" sz="2800" dirty="0">
                <a:hlinkClick r:id="rId3"/>
              </a:rPr>
              <a:t>https://</a:t>
            </a:r>
            <a:r>
              <a:rPr lang="en-US" altLang="zh-TW" sz="2800" dirty="0" err="1">
                <a:hlinkClick r:id="rId3"/>
              </a:rPr>
              <a:t>github.com</a:t>
            </a:r>
            <a:r>
              <a:rPr lang="en-US" altLang="zh-TW" sz="2800" dirty="0">
                <a:hlinkClick r:id="rId3"/>
              </a:rPr>
              <a:t>/</a:t>
            </a:r>
            <a:r>
              <a:rPr lang="en-US" altLang="zh-TW" sz="2800" dirty="0" err="1">
                <a:hlinkClick r:id="rId3"/>
              </a:rPr>
              <a:t>zalandoresearch</a:t>
            </a:r>
            <a:r>
              <a:rPr lang="en-US" altLang="zh-TW" sz="2800" dirty="0">
                <a:hlinkClick r:id="rId3"/>
              </a:rPr>
              <a:t>/fashion-</a:t>
            </a:r>
            <a:r>
              <a:rPr lang="en-US" altLang="zh-TW" sz="2800" dirty="0" err="1">
                <a:hlinkClick r:id="rId3"/>
              </a:rPr>
              <a:t>mnist</a:t>
            </a:r>
            <a:r>
              <a:rPr lang="en-US" altLang="zh-TW" sz="2800" dirty="0"/>
              <a:t>) </a:t>
            </a:r>
            <a:r>
              <a:rPr lang="zh-TW" altLang="en-US" sz="2800" dirty="0"/>
              <a:t>是一個入門級的計算機視覺數據集，它包含</a:t>
            </a:r>
            <a:r>
              <a:rPr lang="en-US" altLang="zh-TW" sz="2800" dirty="0"/>
              <a:t> </a:t>
            </a:r>
            <a:r>
              <a:rPr lang="en-US" altLang="zh-TW" sz="2800" dirty="0">
                <a:solidFill>
                  <a:srgbClr val="FF0000"/>
                </a:solidFill>
              </a:rPr>
              <a:t>10 </a:t>
            </a:r>
            <a:r>
              <a:rPr lang="zh-CN" altLang="en-US" sz="2800" dirty="0"/>
              <a:t>項分類的衣著</a:t>
            </a:r>
            <a:r>
              <a:rPr lang="zh-TW" altLang="en-US" sz="2800" dirty="0"/>
              <a:t>圖片，</a:t>
            </a:r>
            <a:r>
              <a:rPr lang="zh-CN" altLang="en-US" sz="2800" dirty="0"/>
              <a:t>共有</a:t>
            </a:r>
            <a:r>
              <a:rPr lang="en-US" altLang="zh-CN" sz="2800" dirty="0"/>
              <a:t> </a:t>
            </a:r>
            <a:r>
              <a:rPr lang="en-US" altLang="zh-CN" sz="2800" dirty="0">
                <a:solidFill>
                  <a:srgbClr val="FF0000"/>
                </a:solidFill>
              </a:rPr>
              <a:t>70,000</a:t>
            </a:r>
            <a:r>
              <a:rPr lang="en-US" altLang="zh-CN" sz="2800" dirty="0"/>
              <a:t> </a:t>
            </a:r>
            <a:r>
              <a:rPr lang="zh-CN" altLang="en-US" sz="2800" dirty="0"/>
              <a:t>筆圖片資料，其中</a:t>
            </a:r>
            <a:r>
              <a:rPr lang="zh-TW" altLang="en-US" sz="2800" dirty="0"/>
              <a:t> </a:t>
            </a:r>
            <a:r>
              <a:rPr lang="en-US" altLang="zh-TW" sz="2800" dirty="0">
                <a:solidFill>
                  <a:srgbClr val="FF0000"/>
                </a:solidFill>
              </a:rPr>
              <a:t>60,000</a:t>
            </a:r>
            <a:r>
              <a:rPr lang="zh-TW" altLang="en-US" sz="2800" dirty="0"/>
              <a:t> 筆為訓練資料、</a:t>
            </a:r>
            <a:r>
              <a:rPr lang="en-US" altLang="zh-TW" sz="2800" dirty="0">
                <a:solidFill>
                  <a:srgbClr val="FF0000"/>
                </a:solidFill>
              </a:rPr>
              <a:t>10,000</a:t>
            </a:r>
            <a:r>
              <a:rPr lang="zh-TW" altLang="en-US" sz="2800" dirty="0"/>
              <a:t> 筆為測試資料，每組包含了對應的分類。</a:t>
            </a:r>
            <a:endParaRPr lang="sv-SE" altLang="zh-TW" sz="2800" dirty="0"/>
          </a:p>
        </p:txBody>
      </p:sp>
      <p:pic>
        <p:nvPicPr>
          <p:cNvPr id="4" name="圖片 3">
            <a:extLst>
              <a:ext uri="{FF2B5EF4-FFF2-40B4-BE49-F238E27FC236}">
                <a16:creationId xmlns:a16="http://schemas.microsoft.com/office/drawing/2014/main" id="{ED44720A-BB06-DD48-AD2E-1E27F8CFC3A2}"/>
              </a:ext>
            </a:extLst>
          </p:cNvPr>
          <p:cNvPicPr>
            <a:picLocks noChangeAspect="1"/>
          </p:cNvPicPr>
          <p:nvPr/>
        </p:nvPicPr>
        <p:blipFill rotWithShape="1">
          <a:blip r:embed="rId4"/>
          <a:srcRect b="79589"/>
          <a:stretch/>
        </p:blipFill>
        <p:spPr>
          <a:xfrm>
            <a:off x="986970" y="4076696"/>
            <a:ext cx="10218058" cy="2570847"/>
          </a:xfrm>
          <a:prstGeom prst="rect">
            <a:avLst/>
          </a:prstGeom>
        </p:spPr>
      </p:pic>
    </p:spTree>
    <p:extLst>
      <p:ext uri="{BB962C8B-B14F-4D97-AF65-F5344CB8AC3E}">
        <p14:creationId xmlns:p14="http://schemas.microsoft.com/office/powerpoint/2010/main" val="31329282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範例 </a:t>
            </a:r>
            <a:r>
              <a:rPr lang="zh-TW" altLang="en-US" sz="4400" b="1" dirty="0">
                <a:solidFill>
                  <a:schemeClr val="accent1"/>
                </a:solidFill>
                <a:latin typeface="Segoe UI Semibold" panose="020B0702040204020203" pitchFamily="34" charset="0"/>
                <a:cs typeface="Segoe UI Semibold" panose="020B0702040204020203" pitchFamily="34" charset="0"/>
              </a:rPr>
              <a:t>說明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Fashion</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MNIST</a:t>
            </a:r>
            <a:r>
              <a:rPr lang="zh-TW" altLang="en-US" sz="4400" b="1" dirty="0">
                <a:solidFill>
                  <a:schemeClr val="accent1"/>
                </a:solidFill>
                <a:latin typeface="Segoe UI Semibold" panose="020B0702040204020203" pitchFamily="34" charset="0"/>
                <a:cs typeface="Segoe UI Semibold" panose="020B0702040204020203" pitchFamily="34" charset="0"/>
              </a:rPr>
              <a:t> 下載</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986970" y="1722993"/>
            <a:ext cx="10218058" cy="1089337"/>
          </a:xfrm>
          <a:prstGeom prst="rect">
            <a:avLst/>
          </a:prstGeom>
          <a:noFill/>
        </p:spPr>
        <p:txBody>
          <a:bodyPr wrap="square" lIns="0" rtlCol="0" anchor="t">
            <a:spAutoFit/>
          </a:bodyPr>
          <a:lstStyle/>
          <a:p>
            <a:pPr>
              <a:lnSpc>
                <a:spcPct val="120000"/>
              </a:lnSpc>
            </a:pPr>
            <a:r>
              <a:rPr lang="zh-CN" altLang="en-US" sz="2800" dirty="0"/>
              <a:t>目前資料集已被收入於</a:t>
            </a:r>
            <a:r>
              <a:rPr lang="zh-TW" altLang="en-US" sz="2800" dirty="0"/>
              <a:t> </a:t>
            </a:r>
            <a:r>
              <a:rPr lang="en-US" altLang="zh-TW" sz="2800" dirty="0" err="1">
                <a:solidFill>
                  <a:srgbClr val="FF0000"/>
                </a:solidFill>
              </a:rPr>
              <a:t>keras</a:t>
            </a:r>
            <a:r>
              <a:rPr lang="en-US" altLang="zh-TW" sz="2800" dirty="0"/>
              <a:t> </a:t>
            </a:r>
            <a:r>
              <a:rPr lang="zh-CN" altLang="en-US" sz="2800" dirty="0"/>
              <a:t>中，每張圖片包含</a:t>
            </a:r>
            <a:r>
              <a:rPr lang="en-US" altLang="zh-CN" sz="2800" dirty="0"/>
              <a:t> </a:t>
            </a:r>
            <a:r>
              <a:rPr lang="en-US" altLang="zh-CN" sz="2800" dirty="0">
                <a:solidFill>
                  <a:srgbClr val="FF0000"/>
                </a:solidFill>
              </a:rPr>
              <a:t>28x28 </a:t>
            </a:r>
            <a:r>
              <a:rPr lang="zh-CN" altLang="en-US" sz="2800" dirty="0"/>
              <a:t>個像素點，只要兩行程式碼，即可完成下載。</a:t>
            </a:r>
            <a:endParaRPr lang="en-US" altLang="zh-CN" sz="2800" dirty="0"/>
          </a:p>
        </p:txBody>
      </p:sp>
      <p:sp>
        <p:nvSpPr>
          <p:cNvPr id="5" name="文字方塊 4">
            <a:extLst>
              <a:ext uri="{FF2B5EF4-FFF2-40B4-BE49-F238E27FC236}">
                <a16:creationId xmlns:a16="http://schemas.microsoft.com/office/drawing/2014/main" id="{A86496B1-7316-614A-9577-701CA2FE5945}"/>
              </a:ext>
            </a:extLst>
          </p:cNvPr>
          <p:cNvSpPr txBox="1"/>
          <p:nvPr/>
        </p:nvSpPr>
        <p:spPr>
          <a:xfrm>
            <a:off x="986970" y="3141460"/>
            <a:ext cx="10218058" cy="1091966"/>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CN" sz="2800" dirty="0" err="1">
                <a:solidFill>
                  <a:schemeClr val="bg1"/>
                </a:solidFill>
              </a:rPr>
              <a:t>fashion_mnist</a:t>
            </a:r>
            <a:r>
              <a:rPr lang="en-US" altLang="zh-CN" sz="2800" dirty="0">
                <a:solidFill>
                  <a:schemeClr val="bg1"/>
                </a:solidFill>
              </a:rPr>
              <a:t> = </a:t>
            </a:r>
            <a:r>
              <a:rPr lang="en-US" altLang="zh-CN" sz="2800" dirty="0" err="1">
                <a:solidFill>
                  <a:schemeClr val="bg1"/>
                </a:solidFill>
              </a:rPr>
              <a:t>tf.keras.datasets</a:t>
            </a:r>
            <a:r>
              <a:rPr lang="en-US" altLang="zh-CN" sz="2800" dirty="0">
                <a:solidFill>
                  <a:schemeClr val="bg1"/>
                </a:solidFill>
              </a:rPr>
              <a:t>. </a:t>
            </a:r>
            <a:r>
              <a:rPr lang="en-US" altLang="zh-CN" sz="2800" dirty="0" err="1">
                <a:solidFill>
                  <a:schemeClr val="bg1"/>
                </a:solidFill>
              </a:rPr>
              <a:t>fashion_mnist</a:t>
            </a:r>
            <a:endParaRPr lang="en-US" altLang="zh-CN" sz="2800" dirty="0">
              <a:solidFill>
                <a:schemeClr val="bg1"/>
              </a:solidFill>
            </a:endParaRPr>
          </a:p>
          <a:p>
            <a:pPr>
              <a:lnSpc>
                <a:spcPct val="120000"/>
              </a:lnSpc>
            </a:pPr>
            <a:r>
              <a:rPr lang="en-US" altLang="zh-CN" sz="2800" dirty="0">
                <a:solidFill>
                  <a:schemeClr val="bg1"/>
                </a:solidFill>
              </a:rPr>
              <a:t>(</a:t>
            </a:r>
            <a:r>
              <a:rPr lang="en-US" altLang="zh-CN" sz="2800" dirty="0" err="1">
                <a:solidFill>
                  <a:schemeClr val="bg1"/>
                </a:solidFill>
              </a:rPr>
              <a:t>x_train</a:t>
            </a:r>
            <a:r>
              <a:rPr lang="en-US" altLang="zh-CN" sz="2800" dirty="0">
                <a:solidFill>
                  <a:schemeClr val="bg1"/>
                </a:solidFill>
              </a:rPr>
              <a:t>, </a:t>
            </a:r>
            <a:r>
              <a:rPr lang="en-US" altLang="zh-CN" sz="2800" dirty="0" err="1">
                <a:solidFill>
                  <a:schemeClr val="bg1"/>
                </a:solidFill>
              </a:rPr>
              <a:t>y_train</a:t>
            </a:r>
            <a:r>
              <a:rPr lang="en-US" altLang="zh-CN" sz="2800" dirty="0">
                <a:solidFill>
                  <a:schemeClr val="bg1"/>
                </a:solidFill>
              </a:rPr>
              <a:t>), (</a:t>
            </a:r>
            <a:r>
              <a:rPr lang="en-US" altLang="zh-CN" sz="2800" dirty="0" err="1">
                <a:solidFill>
                  <a:schemeClr val="bg1"/>
                </a:solidFill>
              </a:rPr>
              <a:t>x_test</a:t>
            </a:r>
            <a:r>
              <a:rPr lang="en-US" altLang="zh-CN" sz="2800" dirty="0">
                <a:solidFill>
                  <a:schemeClr val="bg1"/>
                </a:solidFill>
              </a:rPr>
              <a:t>, </a:t>
            </a:r>
            <a:r>
              <a:rPr lang="en-US" altLang="zh-CN" sz="2800" dirty="0" err="1">
                <a:solidFill>
                  <a:schemeClr val="bg1"/>
                </a:solidFill>
              </a:rPr>
              <a:t>y_test</a:t>
            </a:r>
            <a:r>
              <a:rPr lang="en-US" altLang="zh-CN" sz="2800" dirty="0">
                <a:solidFill>
                  <a:schemeClr val="bg1"/>
                </a:solidFill>
              </a:rPr>
              <a:t>) = </a:t>
            </a:r>
            <a:r>
              <a:rPr lang="en-US" altLang="zh-CN" sz="2800" dirty="0" err="1">
                <a:solidFill>
                  <a:schemeClr val="bg1"/>
                </a:solidFill>
              </a:rPr>
              <a:t>fashion_mnist.load_data</a:t>
            </a:r>
            <a:r>
              <a:rPr lang="en-US" altLang="zh-CN" sz="2800" dirty="0">
                <a:solidFill>
                  <a:schemeClr val="bg1"/>
                </a:solidFill>
              </a:rPr>
              <a:t>()</a:t>
            </a:r>
          </a:p>
        </p:txBody>
      </p:sp>
      <p:sp>
        <p:nvSpPr>
          <p:cNvPr id="8" name="文字方塊 7">
            <a:extLst>
              <a:ext uri="{FF2B5EF4-FFF2-40B4-BE49-F238E27FC236}">
                <a16:creationId xmlns:a16="http://schemas.microsoft.com/office/drawing/2014/main" id="{A5FCDB26-C4ED-2341-A544-7474004BB25C}"/>
              </a:ext>
            </a:extLst>
          </p:cNvPr>
          <p:cNvSpPr txBox="1"/>
          <p:nvPr/>
        </p:nvSpPr>
        <p:spPr>
          <a:xfrm>
            <a:off x="986970" y="4441172"/>
            <a:ext cx="10218058" cy="1606402"/>
          </a:xfrm>
          <a:prstGeom prst="rect">
            <a:avLst/>
          </a:prstGeom>
          <a:noFill/>
        </p:spPr>
        <p:txBody>
          <a:bodyPr wrap="square" lIns="0" rtlCol="0" anchor="t">
            <a:spAutoFit/>
          </a:bodyPr>
          <a:lstStyle/>
          <a:p>
            <a:pPr>
              <a:lnSpc>
                <a:spcPct val="120000"/>
              </a:lnSpc>
            </a:pPr>
            <a:r>
              <a:rPr lang="zh-CN" altLang="en-US" sz="2800" dirty="0"/>
              <a:t>將下載的圖片命成變數</a:t>
            </a:r>
            <a:r>
              <a:rPr lang="zh-TW" altLang="en-US" sz="2800" dirty="0"/>
              <a:t> </a:t>
            </a:r>
            <a:r>
              <a:rPr lang="en-US" altLang="zh-TW" sz="2800" dirty="0" err="1">
                <a:solidFill>
                  <a:srgbClr val="FF0000"/>
                </a:solidFill>
              </a:rPr>
              <a:t>mnist</a:t>
            </a:r>
            <a:r>
              <a:rPr lang="zh-TW" altLang="en-US" sz="2800" dirty="0"/>
              <a:t>，利用 </a:t>
            </a:r>
            <a:r>
              <a:rPr lang="en-US" altLang="zh-TW" sz="2800" dirty="0" err="1">
                <a:solidFill>
                  <a:srgbClr val="FF0000"/>
                </a:solidFill>
              </a:rPr>
              <a:t>load_data</a:t>
            </a:r>
            <a:r>
              <a:rPr lang="en-US" altLang="zh-TW" sz="2800" dirty="0">
                <a:solidFill>
                  <a:srgbClr val="FF0000"/>
                </a:solidFill>
              </a:rPr>
              <a:t>() </a:t>
            </a:r>
            <a:r>
              <a:rPr lang="zh-CN" altLang="en-US" sz="2800" dirty="0"/>
              <a:t>讀取這些圖片。</a:t>
            </a:r>
            <a:endParaRPr lang="en-US" altLang="zh-CN" sz="2800" dirty="0"/>
          </a:p>
          <a:p>
            <a:pPr>
              <a:lnSpc>
                <a:spcPct val="120000"/>
              </a:lnSpc>
            </a:pPr>
            <a:r>
              <a:rPr lang="zh-CN" altLang="en-US" sz="2800" dirty="0"/>
              <a:t>其中</a:t>
            </a:r>
            <a:r>
              <a:rPr lang="zh-TW" altLang="en-US" sz="2800" dirty="0"/>
              <a:t> </a:t>
            </a:r>
            <a:r>
              <a:rPr lang="en-US" altLang="zh-TW" sz="2800" dirty="0" err="1">
                <a:solidFill>
                  <a:srgbClr val="FF0000"/>
                </a:solidFill>
              </a:rPr>
              <a:t>x_train</a:t>
            </a:r>
            <a:r>
              <a:rPr lang="zh-TW" altLang="en-US" sz="2800" dirty="0">
                <a:solidFill>
                  <a:srgbClr val="FF0000"/>
                </a:solidFill>
              </a:rPr>
              <a:t> </a:t>
            </a:r>
            <a:r>
              <a:rPr lang="zh-TW" altLang="en-US" sz="2800" dirty="0"/>
              <a:t>為訓練圖片，</a:t>
            </a:r>
            <a:r>
              <a:rPr lang="en-US" altLang="zh-TW" sz="2800" dirty="0" err="1">
                <a:solidFill>
                  <a:srgbClr val="FF0000"/>
                </a:solidFill>
              </a:rPr>
              <a:t>y_train</a:t>
            </a:r>
            <a:r>
              <a:rPr lang="zh-TW" altLang="en-US" sz="2800" dirty="0">
                <a:solidFill>
                  <a:srgbClr val="FF0000"/>
                </a:solidFill>
              </a:rPr>
              <a:t> </a:t>
            </a:r>
            <a:r>
              <a:rPr lang="zh-CN" altLang="en-US" sz="2800" dirty="0"/>
              <a:t>為訓練圖片標籤，</a:t>
            </a:r>
            <a:r>
              <a:rPr lang="en-US" altLang="zh-CN" sz="2800" dirty="0" err="1">
                <a:solidFill>
                  <a:srgbClr val="FF0000"/>
                </a:solidFill>
              </a:rPr>
              <a:t>x_test</a:t>
            </a:r>
            <a:r>
              <a:rPr lang="en-US" altLang="zh-CN" sz="2800" dirty="0">
                <a:solidFill>
                  <a:srgbClr val="FF0000"/>
                </a:solidFill>
              </a:rPr>
              <a:t> </a:t>
            </a:r>
            <a:r>
              <a:rPr lang="zh-CN" altLang="en-US" sz="2800" dirty="0"/>
              <a:t>為測試圖片，</a:t>
            </a:r>
            <a:r>
              <a:rPr lang="en-US" altLang="zh-CN" sz="2800" dirty="0" err="1">
                <a:solidFill>
                  <a:srgbClr val="FF0000"/>
                </a:solidFill>
              </a:rPr>
              <a:t>y_test</a:t>
            </a:r>
            <a:r>
              <a:rPr lang="en-US" altLang="zh-CN" sz="2800" dirty="0">
                <a:solidFill>
                  <a:srgbClr val="FF0000"/>
                </a:solidFill>
              </a:rPr>
              <a:t> </a:t>
            </a:r>
            <a:r>
              <a:rPr lang="zh-CN" altLang="en-US" sz="2800" dirty="0"/>
              <a:t>為測試圖片標籤。</a:t>
            </a:r>
            <a:endParaRPr lang="en-US" altLang="zh-CN" sz="2800" dirty="0"/>
          </a:p>
        </p:txBody>
      </p:sp>
    </p:spTree>
    <p:extLst>
      <p:ext uri="{BB962C8B-B14F-4D97-AF65-F5344CB8AC3E}">
        <p14:creationId xmlns:p14="http://schemas.microsoft.com/office/powerpoint/2010/main" val="317760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0" y="2799580"/>
            <a:ext cx="12192000" cy="1017907"/>
          </a:xfrm>
          <a:prstGeom prst="rect">
            <a:avLst/>
          </a:prstGeom>
          <a:noFill/>
        </p:spPr>
        <p:txBody>
          <a:bodyPr wrap="square" lIns="0" rtlCol="0">
            <a:spAutoFit/>
          </a:bodyPr>
          <a:lstStyle/>
          <a:p>
            <a:pPr algn="ctr">
              <a:lnSpc>
                <a:spcPct val="120000"/>
              </a:lnSpc>
            </a:pPr>
            <a:r>
              <a:rPr lang="en-US" altLang="zh-TW" sz="5400" b="1" spc="600" dirty="0">
                <a:latin typeface="Segoe UI" panose="020B0502040204020203" pitchFamily="34" charset="0"/>
                <a:cs typeface="Segoe UI" panose="020B0502040204020203" pitchFamily="34" charset="0"/>
              </a:rPr>
              <a:t>DNN </a:t>
            </a:r>
            <a:r>
              <a:rPr lang="zh-CN" altLang="en-US" sz="5400" b="1" spc="600" dirty="0">
                <a:solidFill>
                  <a:schemeClr val="accent1"/>
                </a:solidFill>
                <a:latin typeface="Segoe UI" panose="020B0502040204020203" pitchFamily="34" charset="0"/>
                <a:cs typeface="Segoe UI" panose="020B0502040204020203" pitchFamily="34" charset="0"/>
              </a:rPr>
              <a:t>程式範例</a:t>
            </a:r>
            <a:endParaRPr lang="en-US" altLang="zh-CN" sz="5400" b="1" spc="6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58713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CN" sz="2800" dirty="0">
                <a:solidFill>
                  <a:schemeClr val="bg1"/>
                </a:solidFill>
              </a:rPr>
              <a:t># </a:t>
            </a:r>
            <a:r>
              <a:rPr lang="zh-CN" altLang="en-US" sz="2800" dirty="0">
                <a:solidFill>
                  <a:schemeClr val="bg1"/>
                </a:solidFill>
              </a:rPr>
              <a:t>引入</a:t>
            </a:r>
            <a:r>
              <a:rPr lang="en-US" altLang="zh-CN" sz="2800" dirty="0">
                <a:solidFill>
                  <a:schemeClr val="bg1"/>
                </a:solidFill>
              </a:rPr>
              <a:t> tensorflow </a:t>
            </a:r>
            <a:r>
              <a:rPr lang="zh-CN" altLang="en-US" sz="2800" dirty="0">
                <a:solidFill>
                  <a:schemeClr val="bg1"/>
                </a:solidFill>
              </a:rPr>
              <a:t>以及</a:t>
            </a:r>
            <a:r>
              <a:rPr lang="zh-TW" altLang="en-US" sz="2800" dirty="0">
                <a:solidFill>
                  <a:schemeClr val="bg1"/>
                </a:solidFill>
              </a:rPr>
              <a:t> </a:t>
            </a:r>
            <a:r>
              <a:rPr lang="en-US" altLang="zh-TW" sz="2800" dirty="0">
                <a:solidFill>
                  <a:schemeClr val="bg1"/>
                </a:solidFill>
              </a:rPr>
              <a:t>MNIST </a:t>
            </a:r>
            <a:r>
              <a:rPr lang="zh-TW" altLang="en-US" sz="2800" dirty="0">
                <a:solidFill>
                  <a:schemeClr val="bg1"/>
                </a:solidFill>
              </a:rPr>
              <a:t>資料集</a:t>
            </a:r>
            <a:endParaRPr lang="en-US" altLang="zh-TW" sz="2800" dirty="0">
              <a:solidFill>
                <a:schemeClr val="bg1"/>
              </a:solidFill>
            </a:endParaRPr>
          </a:p>
          <a:p>
            <a:pPr>
              <a:lnSpc>
                <a:spcPct val="120000"/>
              </a:lnSpc>
            </a:pPr>
            <a:r>
              <a:rPr lang="en-US" altLang="zh-TW" sz="2800" dirty="0">
                <a:solidFill>
                  <a:schemeClr val="bg1"/>
                </a:solidFill>
              </a:rPr>
              <a:t>import tensorflow as </a:t>
            </a:r>
            <a:r>
              <a:rPr lang="en-US" altLang="zh-TW" sz="2800" dirty="0" err="1">
                <a:solidFill>
                  <a:schemeClr val="bg1"/>
                </a:solidFill>
              </a:rPr>
              <a:t>tf</a:t>
            </a:r>
            <a:endParaRPr lang="en-US" altLang="zh-TW" sz="2800" dirty="0">
              <a:solidFill>
                <a:schemeClr val="bg1"/>
              </a:solidFill>
            </a:endParaRPr>
          </a:p>
          <a:p>
            <a:pPr>
              <a:lnSpc>
                <a:spcPct val="120000"/>
              </a:lnSpc>
            </a:pPr>
            <a:r>
              <a:rPr lang="en-US" altLang="zh-TW" sz="2800" dirty="0" err="1">
                <a:solidFill>
                  <a:schemeClr val="bg1"/>
                </a:solidFill>
              </a:rPr>
              <a:t>mnist</a:t>
            </a:r>
            <a:r>
              <a:rPr lang="en-US" altLang="zh-TW" sz="2800" dirty="0">
                <a:solidFill>
                  <a:schemeClr val="bg1"/>
                </a:solidFill>
              </a:rPr>
              <a:t> = </a:t>
            </a:r>
            <a:r>
              <a:rPr lang="en-US" altLang="zh-TW" sz="2800" dirty="0" err="1">
                <a:solidFill>
                  <a:schemeClr val="bg1"/>
                </a:solidFill>
              </a:rPr>
              <a:t>tf.keras.datasets.mnist</a:t>
            </a: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a:t>
            </a:r>
            <a:r>
              <a:rPr lang="en-US" altLang="zh-TW" sz="2800" dirty="0" err="1">
                <a:solidFill>
                  <a:schemeClr val="bg1"/>
                </a:solidFill>
              </a:rPr>
              <a:t>x_train</a:t>
            </a:r>
            <a:r>
              <a:rPr lang="en-US" altLang="zh-TW" sz="2800" dirty="0">
                <a:solidFill>
                  <a:schemeClr val="bg1"/>
                </a:solidFill>
              </a:rPr>
              <a:t>, </a:t>
            </a:r>
            <a:r>
              <a:rPr lang="en-US" altLang="zh-TW" sz="2800" dirty="0" err="1">
                <a:solidFill>
                  <a:schemeClr val="bg1"/>
                </a:solidFill>
              </a:rPr>
              <a:t>y_train</a:t>
            </a:r>
            <a:r>
              <a:rPr lang="en-US" altLang="zh-TW" sz="2800" dirty="0">
                <a:solidFill>
                  <a:schemeClr val="bg1"/>
                </a:solidFill>
              </a:rPr>
              <a:t>), (</a:t>
            </a:r>
            <a:r>
              <a:rPr lang="en-US" altLang="zh-TW" sz="2800" dirty="0" err="1">
                <a:solidFill>
                  <a:schemeClr val="bg1"/>
                </a:solidFill>
              </a:rPr>
              <a:t>x_test</a:t>
            </a:r>
            <a:r>
              <a:rPr lang="en-US" altLang="zh-TW" sz="2800" dirty="0">
                <a:solidFill>
                  <a:schemeClr val="bg1"/>
                </a:solidFill>
              </a:rPr>
              <a:t>, </a:t>
            </a:r>
            <a:r>
              <a:rPr lang="en-US" altLang="zh-TW" sz="2800" dirty="0" err="1">
                <a:solidFill>
                  <a:schemeClr val="bg1"/>
                </a:solidFill>
              </a:rPr>
              <a:t>y_test</a:t>
            </a:r>
            <a:r>
              <a:rPr lang="en-US" altLang="zh-TW" sz="2800" dirty="0">
                <a:solidFill>
                  <a:schemeClr val="bg1"/>
                </a:solidFill>
              </a:rPr>
              <a:t>) = </a:t>
            </a:r>
            <a:r>
              <a:rPr lang="en-US" altLang="zh-TW" sz="2800" dirty="0" err="1">
                <a:solidFill>
                  <a:schemeClr val="bg1"/>
                </a:solidFill>
              </a:rPr>
              <a:t>mnist.load_data</a:t>
            </a:r>
            <a:r>
              <a:rPr lang="en-US" altLang="zh-TW" sz="2800" dirty="0">
                <a:solidFill>
                  <a:schemeClr val="bg1"/>
                </a:solidFill>
              </a:rPr>
              <a:t>()</a:t>
            </a:r>
          </a:p>
          <a:p>
            <a:pPr>
              <a:lnSpc>
                <a:spcPct val="120000"/>
              </a:lnSpc>
            </a:pPr>
            <a:r>
              <a:rPr lang="en-US" altLang="zh-TW" sz="2800" dirty="0" err="1">
                <a:solidFill>
                  <a:schemeClr val="bg1"/>
                </a:solidFill>
              </a:rPr>
              <a:t>x_train</a:t>
            </a:r>
            <a:r>
              <a:rPr lang="en-US" altLang="zh-TW" sz="2800" dirty="0">
                <a:solidFill>
                  <a:schemeClr val="bg1"/>
                </a:solidFill>
              </a:rPr>
              <a:t>, </a:t>
            </a:r>
            <a:r>
              <a:rPr lang="en-US" altLang="zh-TW" sz="2800" dirty="0" err="1">
                <a:solidFill>
                  <a:schemeClr val="bg1"/>
                </a:solidFill>
              </a:rPr>
              <a:t>x_test</a:t>
            </a:r>
            <a:r>
              <a:rPr lang="en-US" altLang="zh-TW" sz="2800" dirty="0">
                <a:solidFill>
                  <a:schemeClr val="bg1"/>
                </a:solidFill>
              </a:rPr>
              <a:t> = </a:t>
            </a:r>
            <a:r>
              <a:rPr lang="en-US" altLang="zh-TW" sz="2800" dirty="0" err="1">
                <a:solidFill>
                  <a:schemeClr val="bg1"/>
                </a:solidFill>
              </a:rPr>
              <a:t>x_train</a:t>
            </a:r>
            <a:r>
              <a:rPr lang="en-US" altLang="zh-TW" sz="2800" dirty="0">
                <a:solidFill>
                  <a:schemeClr val="bg1"/>
                </a:solidFill>
              </a:rPr>
              <a:t> / 255.0, </a:t>
            </a:r>
            <a:r>
              <a:rPr lang="en-US" altLang="zh-TW" sz="2800" dirty="0" err="1">
                <a:solidFill>
                  <a:schemeClr val="bg1"/>
                </a:solidFill>
              </a:rPr>
              <a:t>x_test</a:t>
            </a:r>
            <a:r>
              <a:rPr lang="en-US" altLang="zh-TW" sz="2800" dirty="0">
                <a:solidFill>
                  <a:schemeClr val="bg1"/>
                </a:solidFill>
              </a:rPr>
              <a:t> / 255.0</a:t>
            </a: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1089337"/>
          </a:xfrm>
          <a:prstGeom prst="rect">
            <a:avLst/>
          </a:prstGeom>
          <a:noFill/>
        </p:spPr>
        <p:txBody>
          <a:bodyPr wrap="square" lIns="0" rtlCol="0" anchor="t">
            <a:spAutoFit/>
          </a:bodyPr>
          <a:lstStyle/>
          <a:p>
            <a:pPr>
              <a:lnSpc>
                <a:spcPct val="120000"/>
              </a:lnSpc>
            </a:pPr>
            <a:r>
              <a:rPr lang="zh-CN" altLang="en-US" sz="2800" dirty="0"/>
              <a:t>利用</a:t>
            </a:r>
            <a:r>
              <a:rPr lang="zh-TW" altLang="en-US" sz="2800" dirty="0"/>
              <a:t> </a:t>
            </a:r>
            <a:r>
              <a:rPr lang="en-US" altLang="zh-TW" sz="2800" dirty="0">
                <a:solidFill>
                  <a:srgbClr val="FF0000"/>
                </a:solidFill>
              </a:rPr>
              <a:t>import</a:t>
            </a:r>
            <a:r>
              <a:rPr lang="en-US" altLang="zh-TW" sz="2800" dirty="0"/>
              <a:t> </a:t>
            </a:r>
            <a:r>
              <a:rPr lang="zh-CN" altLang="en-US" sz="2800" dirty="0"/>
              <a:t>引入模組。本範例使用</a:t>
            </a:r>
            <a:r>
              <a:rPr lang="zh-TW" altLang="en-US" sz="2800" dirty="0"/>
              <a:t> </a:t>
            </a:r>
            <a:r>
              <a:rPr lang="en-US" altLang="zh-TW" sz="2800" dirty="0">
                <a:solidFill>
                  <a:srgbClr val="FF0000"/>
                </a:solidFill>
              </a:rPr>
              <a:t>MNIST</a:t>
            </a:r>
            <a:r>
              <a:rPr lang="zh-TW" altLang="en-US" sz="2800" dirty="0"/>
              <a:t> 資料集，作為基本範例，進行</a:t>
            </a:r>
            <a:r>
              <a:rPr lang="en-US" altLang="zh-TW" sz="2800" dirty="0"/>
              <a:t> </a:t>
            </a:r>
            <a:r>
              <a:rPr lang="en-US" altLang="zh-TW" sz="2800" dirty="0">
                <a:solidFill>
                  <a:srgbClr val="FF0000"/>
                </a:solidFill>
              </a:rPr>
              <a:t>DNN</a:t>
            </a:r>
            <a:r>
              <a:rPr lang="en-US" altLang="zh-TW" sz="2800" dirty="0"/>
              <a:t> </a:t>
            </a:r>
            <a:r>
              <a:rPr lang="zh-CN" altLang="en-US" sz="2800" dirty="0"/>
              <a:t>的文字辨識</a:t>
            </a:r>
            <a:r>
              <a:rPr lang="zh-TW" altLang="en-US" sz="2800" dirty="0"/>
              <a:t>。</a:t>
            </a:r>
            <a:endParaRPr lang="en-US" altLang="zh-CN" sz="2800" dirty="0"/>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8453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CN" sz="2800" dirty="0">
                <a:solidFill>
                  <a:schemeClr val="bg1"/>
                </a:solidFill>
              </a:rPr>
              <a:t>import </a:t>
            </a:r>
            <a:r>
              <a:rPr lang="en-US" altLang="zh-CN" sz="2800" dirty="0" err="1">
                <a:solidFill>
                  <a:schemeClr val="bg1"/>
                </a:solidFill>
              </a:rPr>
              <a:t>os</a:t>
            </a:r>
            <a:endParaRPr lang="en-US" altLang="zh-CN" sz="2800" dirty="0">
              <a:solidFill>
                <a:schemeClr val="bg1"/>
              </a:solidFill>
            </a:endParaRPr>
          </a:p>
          <a:p>
            <a:pPr>
              <a:lnSpc>
                <a:spcPct val="120000"/>
              </a:lnSpc>
            </a:pPr>
            <a:endParaRPr lang="en-US" altLang="zh-CN" sz="2800" dirty="0">
              <a:solidFill>
                <a:schemeClr val="bg1"/>
              </a:solidFill>
            </a:endParaRPr>
          </a:p>
          <a:p>
            <a:pPr>
              <a:lnSpc>
                <a:spcPct val="120000"/>
              </a:lnSpc>
            </a:pPr>
            <a:r>
              <a:rPr lang="en-US" altLang="zh-CN" sz="2800" dirty="0">
                <a:solidFill>
                  <a:schemeClr val="bg1"/>
                </a:solidFill>
              </a:rPr>
              <a:t># </a:t>
            </a:r>
            <a:r>
              <a:rPr lang="zh-TW" altLang="en-US" sz="2800" dirty="0">
                <a:solidFill>
                  <a:schemeClr val="bg1"/>
                </a:solidFill>
              </a:rPr>
              <a:t>關閉不必要的系統警告</a:t>
            </a:r>
          </a:p>
          <a:p>
            <a:pPr>
              <a:lnSpc>
                <a:spcPct val="120000"/>
              </a:lnSpc>
            </a:pPr>
            <a:r>
              <a:rPr lang="en-US" altLang="zh-CN" sz="2800" dirty="0" err="1">
                <a:solidFill>
                  <a:schemeClr val="bg1"/>
                </a:solidFill>
              </a:rPr>
              <a:t>os.environ</a:t>
            </a:r>
            <a:r>
              <a:rPr lang="en-US" altLang="zh-CN" sz="2800" dirty="0">
                <a:solidFill>
                  <a:schemeClr val="bg1"/>
                </a:solidFill>
              </a:rPr>
              <a:t>['TF_CPP_MIN_LOG_LEVEL'] = '2'</a:t>
            </a:r>
          </a:p>
          <a:p>
            <a:pPr>
              <a:lnSpc>
                <a:spcPct val="120000"/>
              </a:lnSpc>
            </a:pPr>
            <a:endParaRPr lang="en-US" altLang="zh-CN" sz="2800" dirty="0">
              <a:solidFill>
                <a:schemeClr val="bg1"/>
              </a:solidFill>
            </a:endParaRPr>
          </a:p>
          <a:p>
            <a:pPr>
              <a:lnSpc>
                <a:spcPct val="120000"/>
              </a:lnSpc>
            </a:pPr>
            <a:r>
              <a:rPr lang="en-US" altLang="zh-CN" sz="2800" dirty="0">
                <a:solidFill>
                  <a:schemeClr val="bg1"/>
                </a:solidFill>
              </a:rPr>
              <a:t># </a:t>
            </a:r>
            <a:r>
              <a:rPr lang="zh-TW" altLang="en-US" sz="2800" dirty="0">
                <a:solidFill>
                  <a:schemeClr val="bg1"/>
                </a:solidFill>
              </a:rPr>
              <a:t>關閉不必要的 </a:t>
            </a:r>
            <a:r>
              <a:rPr lang="en-US" altLang="zh-CN" sz="2800" dirty="0">
                <a:solidFill>
                  <a:schemeClr val="bg1"/>
                </a:solidFill>
              </a:rPr>
              <a:t>Tensorflow </a:t>
            </a:r>
            <a:r>
              <a:rPr lang="zh-TW" altLang="en-US" sz="2800" dirty="0">
                <a:solidFill>
                  <a:schemeClr val="bg1"/>
                </a:solidFill>
              </a:rPr>
              <a:t>警告</a:t>
            </a:r>
          </a:p>
          <a:p>
            <a:pPr>
              <a:lnSpc>
                <a:spcPct val="120000"/>
              </a:lnSpc>
            </a:pPr>
            <a:r>
              <a:rPr lang="en-US" altLang="zh-CN" sz="2800" dirty="0" err="1">
                <a:solidFill>
                  <a:schemeClr val="bg1"/>
                </a:solidFill>
              </a:rPr>
              <a:t>tf.logging.set_verbosity</a:t>
            </a:r>
            <a:r>
              <a:rPr lang="en-US" altLang="zh-CN" sz="2800" dirty="0">
                <a:solidFill>
                  <a:schemeClr val="bg1"/>
                </a:solidFill>
              </a:rPr>
              <a:t>(</a:t>
            </a:r>
            <a:r>
              <a:rPr lang="en-US" altLang="zh-CN" sz="2800" dirty="0" err="1">
                <a:solidFill>
                  <a:schemeClr val="bg1"/>
                </a:solidFill>
              </a:rPr>
              <a:t>tf.logging.ERROR</a:t>
            </a:r>
            <a:r>
              <a:rPr lang="en-US" altLang="zh-CN" sz="2800" dirty="0">
                <a:solidFill>
                  <a:schemeClr val="bg1"/>
                </a:solidFill>
              </a:rPr>
              <a:t>)</a:t>
            </a: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1089337"/>
          </a:xfrm>
          <a:prstGeom prst="rect">
            <a:avLst/>
          </a:prstGeom>
          <a:noFill/>
        </p:spPr>
        <p:txBody>
          <a:bodyPr wrap="square" lIns="0" rtlCol="0" anchor="t">
            <a:spAutoFit/>
          </a:bodyPr>
          <a:lstStyle/>
          <a:p>
            <a:pPr>
              <a:lnSpc>
                <a:spcPct val="120000"/>
              </a:lnSpc>
            </a:pPr>
            <a:r>
              <a:rPr lang="zh-CN" altLang="en-US" sz="2800" dirty="0"/>
              <a:t>利用</a:t>
            </a:r>
            <a:r>
              <a:rPr lang="zh-TW" altLang="en-US" sz="2800" dirty="0"/>
              <a:t> </a:t>
            </a:r>
            <a:r>
              <a:rPr lang="en-US" altLang="zh-TW" sz="2800" dirty="0">
                <a:solidFill>
                  <a:srgbClr val="FF0000"/>
                </a:solidFill>
              </a:rPr>
              <a:t>import</a:t>
            </a:r>
            <a:r>
              <a:rPr lang="en-US" altLang="zh-TW" sz="2800" dirty="0"/>
              <a:t> </a:t>
            </a:r>
            <a:r>
              <a:rPr lang="zh-CN" altLang="en-US" sz="2800" dirty="0"/>
              <a:t>引入</a:t>
            </a:r>
            <a:r>
              <a:rPr lang="en-US" altLang="zh-CN" sz="2800" dirty="0"/>
              <a:t> </a:t>
            </a:r>
            <a:r>
              <a:rPr lang="en-US" altLang="zh-CN" sz="2800" dirty="0">
                <a:solidFill>
                  <a:srgbClr val="FF0000"/>
                </a:solidFill>
              </a:rPr>
              <a:t>python</a:t>
            </a:r>
            <a:r>
              <a:rPr lang="en-US" altLang="zh-CN" sz="2800" dirty="0"/>
              <a:t> </a:t>
            </a:r>
            <a:r>
              <a:rPr lang="zh-CN" altLang="en-US" sz="2800" dirty="0"/>
              <a:t>的</a:t>
            </a:r>
            <a:r>
              <a:rPr lang="zh-TW" altLang="en-US" sz="2800" dirty="0"/>
              <a:t> </a:t>
            </a:r>
            <a:r>
              <a:rPr lang="en-US" altLang="zh-TW" sz="2800" dirty="0" err="1">
                <a:solidFill>
                  <a:srgbClr val="FF0000"/>
                </a:solidFill>
              </a:rPr>
              <a:t>os</a:t>
            </a:r>
            <a:r>
              <a:rPr lang="en-US" altLang="zh-TW" sz="2800" dirty="0"/>
              <a:t> </a:t>
            </a:r>
            <a:r>
              <a:rPr lang="zh-CN" altLang="en-US" sz="2800" dirty="0"/>
              <a:t>模組，將不必要的系統警語以及</a:t>
            </a:r>
            <a:r>
              <a:rPr lang="zh-TW" altLang="en-US" sz="2800" dirty="0"/>
              <a:t> </a:t>
            </a:r>
            <a:r>
              <a:rPr lang="en-US" altLang="zh-TW" sz="2800" dirty="0">
                <a:solidFill>
                  <a:srgbClr val="FF0000"/>
                </a:solidFill>
              </a:rPr>
              <a:t>Tensorflow</a:t>
            </a:r>
            <a:r>
              <a:rPr lang="en-US" altLang="zh-TW" sz="2800" dirty="0"/>
              <a:t> </a:t>
            </a:r>
            <a:r>
              <a:rPr lang="zh-CN" altLang="en-US" sz="2800" dirty="0"/>
              <a:t>的警語關閉，只留下</a:t>
            </a:r>
            <a:r>
              <a:rPr lang="zh-CN" altLang="en-US" sz="2800" dirty="0">
                <a:solidFill>
                  <a:srgbClr val="FF0000"/>
                </a:solidFill>
              </a:rPr>
              <a:t>錯誤警告</a:t>
            </a:r>
            <a:r>
              <a:rPr lang="zh-TW" altLang="en-US" sz="2800" dirty="0"/>
              <a:t>。</a:t>
            </a:r>
            <a:endParaRPr lang="en-US" altLang="zh-CN" sz="2800" dirty="0"/>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7241524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44815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2123466"/>
          </a:xfrm>
          <a:prstGeom prst="rect">
            <a:avLst/>
          </a:prstGeom>
          <a:noFill/>
        </p:spPr>
        <p:txBody>
          <a:bodyPr wrap="square" lIns="0" rtlCol="0" anchor="t">
            <a:spAutoFit/>
          </a:bodyPr>
          <a:lstStyle/>
          <a:p>
            <a:pPr>
              <a:lnSpc>
                <a:spcPct val="120000"/>
              </a:lnSpc>
            </a:pPr>
            <a:r>
              <a:rPr lang="zh-TW" altLang="en-US" sz="2800" dirty="0"/>
              <a:t>至今已有數種深度學習框架，如深度神經網路、卷積神經網路和深度置信網路和遞迴神經網路已被應用在</a:t>
            </a:r>
            <a:r>
              <a:rPr lang="zh-TW" altLang="en-US" sz="2800" dirty="0">
                <a:solidFill>
                  <a:srgbClr val="FF0000"/>
                </a:solidFill>
              </a:rPr>
              <a:t>電腦視覺</a:t>
            </a:r>
            <a:r>
              <a:rPr lang="zh-TW" altLang="en-US" sz="2800" dirty="0"/>
              <a:t>、</a:t>
            </a:r>
            <a:r>
              <a:rPr lang="zh-TW" altLang="en-US" sz="2800" dirty="0">
                <a:solidFill>
                  <a:srgbClr val="FF0000"/>
                </a:solidFill>
              </a:rPr>
              <a:t>語音辨識</a:t>
            </a:r>
            <a:r>
              <a:rPr lang="zh-TW" altLang="en-US" sz="2800" dirty="0"/>
              <a:t>、</a:t>
            </a:r>
            <a:r>
              <a:rPr lang="zh-TW" altLang="en-US" sz="2800" dirty="0">
                <a:solidFill>
                  <a:srgbClr val="FF0000"/>
                </a:solidFill>
              </a:rPr>
              <a:t>自然語言處理</a:t>
            </a:r>
            <a:r>
              <a:rPr lang="zh-TW" altLang="en-US" sz="2800" dirty="0"/>
              <a:t>、</a:t>
            </a:r>
            <a:r>
              <a:rPr lang="zh-TW" altLang="en-US" sz="2800" dirty="0">
                <a:solidFill>
                  <a:srgbClr val="FF0000"/>
                </a:solidFill>
              </a:rPr>
              <a:t>音訊辨識</a:t>
            </a:r>
            <a:r>
              <a:rPr lang="zh-TW" altLang="en-US" sz="2800" dirty="0"/>
              <a:t>與</a:t>
            </a:r>
            <a:r>
              <a:rPr lang="zh-TW" altLang="en-US" sz="2800" dirty="0">
                <a:solidFill>
                  <a:srgbClr val="FF0000"/>
                </a:solidFill>
              </a:rPr>
              <a:t>生物資訊學</a:t>
            </a:r>
            <a:r>
              <a:rPr lang="zh-TW" altLang="en-US" sz="2800" dirty="0"/>
              <a:t>等領域並取得了極好的效果。</a:t>
            </a:r>
            <a:endParaRPr lang="en-US" altLang="zh-TW" sz="2800" dirty="0"/>
          </a:p>
        </p:txBody>
      </p:sp>
      <p:pic>
        <p:nvPicPr>
          <p:cNvPr id="3" name="圖片 2">
            <a:extLst>
              <a:ext uri="{FF2B5EF4-FFF2-40B4-BE49-F238E27FC236}">
                <a16:creationId xmlns:a16="http://schemas.microsoft.com/office/drawing/2014/main" id="{BE835C55-0B21-2F48-A1FD-E6811CF0420B}"/>
              </a:ext>
            </a:extLst>
          </p:cNvPr>
          <p:cNvPicPr>
            <a:picLocks noChangeAspect="1"/>
          </p:cNvPicPr>
          <p:nvPr/>
        </p:nvPicPr>
        <p:blipFill>
          <a:blip r:embed="rId3"/>
          <a:stretch>
            <a:fillRect/>
          </a:stretch>
        </p:blipFill>
        <p:spPr>
          <a:xfrm>
            <a:off x="5948737" y="3935931"/>
            <a:ext cx="4140486" cy="2419884"/>
          </a:xfrm>
          <a:prstGeom prst="rect">
            <a:avLst/>
          </a:prstGeom>
        </p:spPr>
      </p:pic>
      <p:pic>
        <p:nvPicPr>
          <p:cNvPr id="5" name="圖片 4">
            <a:extLst>
              <a:ext uri="{FF2B5EF4-FFF2-40B4-BE49-F238E27FC236}">
                <a16:creationId xmlns:a16="http://schemas.microsoft.com/office/drawing/2014/main" id="{C57FCAD0-F485-5E43-A2FB-8470314468A6}"/>
              </a:ext>
            </a:extLst>
          </p:cNvPr>
          <p:cNvPicPr>
            <a:picLocks noChangeAspect="1"/>
          </p:cNvPicPr>
          <p:nvPr/>
        </p:nvPicPr>
        <p:blipFill>
          <a:blip r:embed="rId4"/>
          <a:stretch>
            <a:fillRect/>
          </a:stretch>
        </p:blipFill>
        <p:spPr>
          <a:xfrm>
            <a:off x="1737829" y="4232349"/>
            <a:ext cx="3408033" cy="2123466"/>
          </a:xfrm>
          <a:prstGeom prst="rect">
            <a:avLst/>
          </a:prstGeom>
        </p:spPr>
      </p:pic>
    </p:spTree>
    <p:extLst>
      <p:ext uri="{BB962C8B-B14F-4D97-AF65-F5344CB8AC3E}">
        <p14:creationId xmlns:p14="http://schemas.microsoft.com/office/powerpoint/2010/main" val="38223116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建立模型</a:t>
            </a:r>
            <a:endParaRPr lang="en-US" altLang="zh-TW" sz="2800" dirty="0">
              <a:solidFill>
                <a:schemeClr val="bg1"/>
              </a:solidFill>
            </a:endParaRPr>
          </a:p>
          <a:p>
            <a:pPr>
              <a:lnSpc>
                <a:spcPct val="120000"/>
              </a:lnSpc>
            </a:pPr>
            <a:r>
              <a:rPr lang="en-US" altLang="zh-TW" sz="2800" dirty="0">
                <a:solidFill>
                  <a:schemeClr val="bg1"/>
                </a:solidFill>
              </a:rPr>
              <a:t># API - </a:t>
            </a:r>
            <a:r>
              <a:rPr lang="en-US" altLang="zh-TW" sz="2800" dirty="0">
                <a:solidFill>
                  <a:schemeClr val="bg1"/>
                </a:solidFill>
                <a:hlinkClick r:id="rId3"/>
              </a:rPr>
              <a:t>https://</a:t>
            </a:r>
            <a:r>
              <a:rPr lang="en-US" altLang="zh-TW" sz="2800" dirty="0" err="1">
                <a:solidFill>
                  <a:schemeClr val="bg1"/>
                </a:solidFill>
                <a:hlinkClick r:id="rId3"/>
              </a:rPr>
              <a:t>keras-cn.readthedocs.io</a:t>
            </a:r>
            <a:r>
              <a:rPr lang="en-US" altLang="zh-TW" sz="2800" dirty="0">
                <a:solidFill>
                  <a:schemeClr val="bg1"/>
                </a:solidFill>
                <a:hlinkClick r:id="rId3"/>
              </a:rPr>
              <a:t>/</a:t>
            </a:r>
            <a:r>
              <a:rPr lang="en-US" altLang="zh-TW" sz="2800" dirty="0" err="1">
                <a:solidFill>
                  <a:schemeClr val="bg1"/>
                </a:solidFill>
                <a:hlinkClick r:id="rId3"/>
              </a:rPr>
              <a:t>en</a:t>
            </a:r>
            <a:r>
              <a:rPr lang="en-US" altLang="zh-TW" sz="2800" dirty="0">
                <a:solidFill>
                  <a:schemeClr val="bg1"/>
                </a:solidFill>
                <a:hlinkClick r:id="rId3"/>
              </a:rPr>
              <a:t>/latest/models/model/</a:t>
            </a:r>
            <a:endParaRPr lang="en-US" altLang="zh-TW" sz="2800" dirty="0">
              <a:solidFill>
                <a:schemeClr val="bg1"/>
              </a:solidFill>
            </a:endParaRPr>
          </a:p>
          <a:p>
            <a:pPr>
              <a:lnSpc>
                <a:spcPct val="120000"/>
              </a:lnSpc>
            </a:pPr>
            <a:r>
              <a:rPr lang="en-US" altLang="zh-TW" sz="2800" dirty="0">
                <a:solidFill>
                  <a:schemeClr val="bg1"/>
                </a:solidFill>
              </a:rPr>
              <a:t>model = </a:t>
            </a:r>
            <a:r>
              <a:rPr lang="en-US" altLang="zh-TW" sz="2800" dirty="0" err="1">
                <a:solidFill>
                  <a:schemeClr val="bg1"/>
                </a:solidFill>
              </a:rPr>
              <a:t>tf.keras.models.Sequential</a:t>
            </a:r>
            <a:r>
              <a:rPr lang="en-US" altLang="zh-TW" sz="2800" dirty="0">
                <a:solidFill>
                  <a:schemeClr val="bg1"/>
                </a:solidFill>
              </a:rPr>
              <a:t>()</a:t>
            </a:r>
          </a:p>
          <a:p>
            <a:pPr>
              <a:lnSpc>
                <a:spcPct val="120000"/>
              </a:lnSpc>
            </a:pPr>
            <a:r>
              <a:rPr lang="en-US" altLang="zh-TW" sz="2800" dirty="0" err="1">
                <a:solidFill>
                  <a:schemeClr val="bg1"/>
                </a:solidFill>
              </a:rPr>
              <a:t>model.add</a:t>
            </a:r>
            <a:r>
              <a:rPr lang="en-US" altLang="zh-TW" sz="2800" dirty="0">
                <a:solidFill>
                  <a:schemeClr val="bg1"/>
                </a:solidFill>
              </a:rPr>
              <a:t>(</a:t>
            </a:r>
            <a:r>
              <a:rPr lang="en-US" altLang="zh-TW" sz="2800" dirty="0" err="1">
                <a:solidFill>
                  <a:schemeClr val="bg1"/>
                </a:solidFill>
              </a:rPr>
              <a:t>tf.keras.layers.Flatten</a:t>
            </a:r>
            <a:r>
              <a:rPr lang="en-US" altLang="zh-TW" sz="2800" dirty="0">
                <a:solidFill>
                  <a:schemeClr val="bg1"/>
                </a:solidFill>
              </a:rPr>
              <a:t>())    # </a:t>
            </a:r>
            <a:r>
              <a:rPr lang="zh-TW" altLang="en-US" sz="2800" dirty="0">
                <a:solidFill>
                  <a:schemeClr val="bg1"/>
                </a:solidFill>
              </a:rPr>
              <a:t>扁平化</a:t>
            </a:r>
            <a:r>
              <a:rPr lang="en-US" altLang="zh-TW" sz="2800" dirty="0">
                <a:solidFill>
                  <a:schemeClr val="bg1"/>
                </a:solidFill>
              </a:rPr>
              <a:t>(</a:t>
            </a:r>
            <a:r>
              <a:rPr lang="zh-TW" altLang="en-US" sz="2800" dirty="0">
                <a:solidFill>
                  <a:schemeClr val="bg1"/>
                </a:solidFill>
              </a:rPr>
              <a:t>一維化</a:t>
            </a:r>
            <a:r>
              <a:rPr lang="en-US" altLang="zh-TW" sz="2800" dirty="0">
                <a:solidFill>
                  <a:schemeClr val="bg1"/>
                </a:solidFill>
              </a:rPr>
              <a:t>)</a:t>
            </a:r>
          </a:p>
          <a:p>
            <a:pPr>
              <a:lnSpc>
                <a:spcPct val="120000"/>
              </a:lnSpc>
            </a:pPr>
            <a:r>
              <a:rPr lang="en-US" altLang="zh-TW" sz="2800" dirty="0" err="1">
                <a:solidFill>
                  <a:schemeClr val="bg1"/>
                </a:solidFill>
              </a:rPr>
              <a:t>model.add</a:t>
            </a:r>
            <a:r>
              <a:rPr lang="en-US" altLang="zh-TW" sz="2800" dirty="0">
                <a:solidFill>
                  <a:schemeClr val="bg1"/>
                </a:solidFill>
              </a:rPr>
              <a:t>(</a:t>
            </a:r>
            <a:r>
              <a:rPr lang="en-US" altLang="zh-TW" sz="2800" dirty="0" err="1">
                <a:solidFill>
                  <a:schemeClr val="bg1"/>
                </a:solidFill>
              </a:rPr>
              <a:t>tf.keras.layers.Dense</a:t>
            </a:r>
            <a:r>
              <a:rPr lang="en-US" altLang="zh-TW" sz="2800" dirty="0">
                <a:solidFill>
                  <a:schemeClr val="bg1"/>
                </a:solidFill>
              </a:rPr>
              <a:t>(512, activation=tf.nn.relu))    # </a:t>
            </a:r>
            <a:r>
              <a:rPr lang="zh-TW" altLang="en-US" sz="2800" dirty="0">
                <a:solidFill>
                  <a:schemeClr val="bg1"/>
                </a:solidFill>
              </a:rPr>
              <a:t>全連接層</a:t>
            </a:r>
          </a:p>
          <a:p>
            <a:pPr>
              <a:lnSpc>
                <a:spcPct val="120000"/>
              </a:lnSpc>
            </a:pPr>
            <a:r>
              <a:rPr lang="en-US" altLang="zh-TW" sz="2800" dirty="0" err="1">
                <a:solidFill>
                  <a:schemeClr val="bg1"/>
                </a:solidFill>
              </a:rPr>
              <a:t>model.add</a:t>
            </a:r>
            <a:r>
              <a:rPr lang="en-US" altLang="zh-TW" sz="2800" dirty="0">
                <a:solidFill>
                  <a:schemeClr val="bg1"/>
                </a:solidFill>
              </a:rPr>
              <a:t>(</a:t>
            </a:r>
            <a:r>
              <a:rPr lang="en-US" altLang="zh-TW" sz="2800" dirty="0" err="1">
                <a:solidFill>
                  <a:schemeClr val="bg1"/>
                </a:solidFill>
              </a:rPr>
              <a:t>tf.keras.layers.Dropout</a:t>
            </a:r>
            <a:r>
              <a:rPr lang="en-US" altLang="zh-TW" sz="2800" dirty="0">
                <a:solidFill>
                  <a:schemeClr val="bg1"/>
                </a:solidFill>
              </a:rPr>
              <a:t>(0.5))  # </a:t>
            </a:r>
            <a:r>
              <a:rPr lang="zh-TW" altLang="en-US" sz="2800" dirty="0">
                <a:solidFill>
                  <a:schemeClr val="bg1"/>
                </a:solidFill>
              </a:rPr>
              <a:t>丟失率</a:t>
            </a:r>
          </a:p>
          <a:p>
            <a:pPr>
              <a:lnSpc>
                <a:spcPct val="120000"/>
              </a:lnSpc>
            </a:pPr>
            <a:r>
              <a:rPr lang="en-US" altLang="zh-TW" sz="2800" dirty="0" err="1">
                <a:solidFill>
                  <a:schemeClr val="bg1"/>
                </a:solidFill>
              </a:rPr>
              <a:t>model.add</a:t>
            </a:r>
            <a:r>
              <a:rPr lang="en-US" altLang="zh-TW" sz="2800" dirty="0">
                <a:solidFill>
                  <a:schemeClr val="bg1"/>
                </a:solidFill>
              </a:rPr>
              <a:t>(</a:t>
            </a:r>
            <a:r>
              <a:rPr lang="en-US" altLang="zh-TW" sz="2800" dirty="0" err="1">
                <a:solidFill>
                  <a:schemeClr val="bg1"/>
                </a:solidFill>
              </a:rPr>
              <a:t>tf.keras.layers.Dense</a:t>
            </a:r>
            <a:r>
              <a:rPr lang="en-US" altLang="zh-TW" sz="2800" dirty="0">
                <a:solidFill>
                  <a:schemeClr val="bg1"/>
                </a:solidFill>
              </a:rPr>
              <a:t>(10, activation=tf.nn.softmax))  # </a:t>
            </a:r>
            <a:r>
              <a:rPr lang="zh-TW" altLang="en-US" sz="2800" dirty="0">
                <a:solidFill>
                  <a:schemeClr val="bg1"/>
                </a:solidFill>
              </a:rPr>
              <a:t>全連接層</a:t>
            </a: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CN" altLang="en-US" sz="2800" dirty="0"/>
              <a:t>使用</a:t>
            </a:r>
            <a:r>
              <a:rPr lang="zh-TW" altLang="en-US" sz="2800" dirty="0"/>
              <a:t> </a:t>
            </a:r>
            <a:r>
              <a:rPr lang="en-US" altLang="zh-TW" sz="2800" dirty="0" err="1">
                <a:solidFill>
                  <a:srgbClr val="FF0000"/>
                </a:solidFill>
              </a:rPr>
              <a:t>keras</a:t>
            </a:r>
            <a:r>
              <a:rPr lang="en-US" altLang="zh-TW" sz="2800" dirty="0"/>
              <a:t> </a:t>
            </a:r>
            <a:r>
              <a:rPr lang="zh-CN" altLang="en-US" sz="2800" dirty="0"/>
              <a:t>的</a:t>
            </a:r>
            <a:r>
              <a:rPr lang="en-US" altLang="zh-CN" sz="2800" dirty="0"/>
              <a:t> </a:t>
            </a:r>
            <a:r>
              <a:rPr lang="en-US" altLang="zh-CN" sz="2800" dirty="0">
                <a:solidFill>
                  <a:srgbClr val="FF0000"/>
                </a:solidFill>
              </a:rPr>
              <a:t>Sequential</a:t>
            </a:r>
            <a:r>
              <a:rPr lang="zh-TW" altLang="en-US" sz="2800" dirty="0"/>
              <a:t> 建立模型。</a:t>
            </a:r>
            <a:endParaRPr lang="en-US" altLang="zh-CN" sz="2800" dirty="0"/>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建立模型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881221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開始訓練</a:t>
            </a:r>
            <a:endParaRPr lang="en-US" altLang="zh-TW" sz="2800" dirty="0">
              <a:solidFill>
                <a:schemeClr val="bg1"/>
              </a:solidFill>
            </a:endParaRPr>
          </a:p>
          <a:p>
            <a:pPr>
              <a:lnSpc>
                <a:spcPct val="120000"/>
              </a:lnSpc>
            </a:pPr>
            <a:r>
              <a:rPr lang="en" altLang="zh-TW" sz="2800" dirty="0" err="1">
                <a:solidFill>
                  <a:schemeClr val="bg1"/>
                </a:solidFill>
              </a:rPr>
              <a:t>model.compile</a:t>
            </a:r>
            <a:r>
              <a:rPr lang="en" altLang="zh-TW" sz="2800" dirty="0">
                <a:solidFill>
                  <a:schemeClr val="bg1"/>
                </a:solidFill>
              </a:rPr>
              <a:t>(optimizer='</a:t>
            </a:r>
            <a:r>
              <a:rPr lang="en" altLang="zh-TW" sz="2800" dirty="0" err="1">
                <a:solidFill>
                  <a:schemeClr val="bg1"/>
                </a:solidFill>
              </a:rPr>
              <a:t>adam</a:t>
            </a:r>
            <a:r>
              <a:rPr lang="en" altLang="zh-TW" sz="2800" dirty="0">
                <a:solidFill>
                  <a:schemeClr val="bg1"/>
                </a:solidFill>
              </a:rPr>
              <a:t>', loss='</a:t>
            </a:r>
            <a:r>
              <a:rPr lang="en" altLang="zh-TW" sz="2800" dirty="0" err="1">
                <a:solidFill>
                  <a:schemeClr val="bg1"/>
                </a:solidFill>
              </a:rPr>
              <a:t>sparse_categorical_crossentropy</a:t>
            </a:r>
            <a:r>
              <a:rPr lang="en" altLang="zh-TW" sz="2800" dirty="0">
                <a:solidFill>
                  <a:schemeClr val="bg1"/>
                </a:solidFill>
              </a:rPr>
              <a:t>',</a:t>
            </a:r>
          </a:p>
          <a:p>
            <a:pPr>
              <a:lnSpc>
                <a:spcPct val="120000"/>
              </a:lnSpc>
            </a:pPr>
            <a:r>
              <a:rPr lang="en" altLang="zh-TW" sz="2800" dirty="0">
                <a:solidFill>
                  <a:schemeClr val="bg1"/>
                </a:solidFill>
              </a:rPr>
              <a:t>              metrics=['accuracy’])</a:t>
            </a:r>
          </a:p>
          <a:p>
            <a:pPr>
              <a:lnSpc>
                <a:spcPct val="120000"/>
              </a:lnSpc>
            </a:pPr>
            <a:endParaRPr lang="zh-TW" altLang="en-US" sz="2800" dirty="0">
              <a:solidFill>
                <a:schemeClr val="bg1"/>
              </a:solidFill>
            </a:endParaRPr>
          </a:p>
          <a:p>
            <a:pPr>
              <a:lnSpc>
                <a:spcPct val="120000"/>
              </a:lnSpc>
            </a:pPr>
            <a:r>
              <a:rPr lang="en-US" altLang="zh-TW" sz="2800" dirty="0" err="1">
                <a:solidFill>
                  <a:schemeClr val="bg1"/>
                </a:solidFill>
              </a:rPr>
              <a:t>model.fit</a:t>
            </a:r>
            <a:r>
              <a:rPr lang="en-US" altLang="zh-TW" sz="2800" dirty="0">
                <a:solidFill>
                  <a:schemeClr val="bg1"/>
                </a:solidFill>
              </a:rPr>
              <a:t>(</a:t>
            </a:r>
            <a:r>
              <a:rPr lang="en-US" altLang="zh-TW" sz="2800" dirty="0" err="1">
                <a:solidFill>
                  <a:schemeClr val="bg1"/>
                </a:solidFill>
              </a:rPr>
              <a:t>x_train</a:t>
            </a:r>
            <a:r>
              <a:rPr lang="en-US" altLang="zh-TW" sz="2800" dirty="0">
                <a:solidFill>
                  <a:schemeClr val="bg1"/>
                </a:solidFill>
              </a:rPr>
              <a:t>, </a:t>
            </a:r>
            <a:r>
              <a:rPr lang="en-US" altLang="zh-TW" sz="2800" dirty="0" err="1">
                <a:solidFill>
                  <a:schemeClr val="bg1"/>
                </a:solidFill>
              </a:rPr>
              <a:t>y_train</a:t>
            </a:r>
            <a:r>
              <a:rPr lang="en-US" altLang="zh-TW" sz="2800" dirty="0">
                <a:solidFill>
                  <a:schemeClr val="bg1"/>
                </a:solidFill>
              </a:rPr>
              <a:t>, epochs=5)</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CN" altLang="en-US" sz="2800" dirty="0"/>
              <a:t>利用</a:t>
            </a:r>
            <a:r>
              <a:rPr lang="zh-TW" altLang="en-US" sz="2800" dirty="0"/>
              <a:t> </a:t>
            </a:r>
            <a:r>
              <a:rPr lang="en-US" altLang="zh-TW" sz="2800" dirty="0">
                <a:solidFill>
                  <a:srgbClr val="FF0000"/>
                </a:solidFill>
              </a:rPr>
              <a:t>optimizer</a:t>
            </a:r>
            <a:r>
              <a:rPr lang="en-US" altLang="zh-TW" sz="2800" dirty="0"/>
              <a:t> </a:t>
            </a:r>
            <a:r>
              <a:rPr lang="zh-CN" altLang="en-US" sz="2800" dirty="0"/>
              <a:t>設定優化器，透過</a:t>
            </a:r>
            <a:r>
              <a:rPr lang="en-US" altLang="zh-CN" sz="2800" dirty="0"/>
              <a:t> </a:t>
            </a:r>
            <a:r>
              <a:rPr lang="en-US" altLang="zh-CN" sz="2800" dirty="0" err="1"/>
              <a:t>epocks</a:t>
            </a:r>
            <a:r>
              <a:rPr lang="en-US" altLang="zh-CN" sz="2800" dirty="0"/>
              <a:t> </a:t>
            </a:r>
            <a:r>
              <a:rPr lang="zh-CN" altLang="en-US" sz="2800" dirty="0"/>
              <a:t>迭代</a:t>
            </a:r>
            <a:r>
              <a:rPr lang="en-US" altLang="zh-CN" sz="2800" dirty="0">
                <a:solidFill>
                  <a:srgbClr val="FF0000"/>
                </a:solidFill>
              </a:rPr>
              <a:t> 5 </a:t>
            </a:r>
            <a:r>
              <a:rPr lang="zh-CN" altLang="en-US" sz="2800" dirty="0"/>
              <a:t>次</a:t>
            </a:r>
            <a:r>
              <a:rPr lang="zh-TW" altLang="en-US" sz="2800" dirty="0"/>
              <a:t>。</a:t>
            </a:r>
            <a:endParaRPr lang="en-US" altLang="zh-CN" sz="2800" dirty="0"/>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 訓練模型 </a:t>
            </a:r>
            <a:r>
              <a:rPr lang="en-US" altLang="zh-TW" sz="4400" b="1" dirty="0">
                <a:solidFill>
                  <a:schemeClr val="accent1"/>
                </a:solidFill>
                <a:latin typeface="Segoe UI Semibold" panose="020B0702040204020203" pitchFamily="34" charset="0"/>
                <a:cs typeface="Segoe UI Semibold" panose="020B0702040204020203" pitchFamily="34" charset="0"/>
              </a:rPr>
              <a:t> </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8762859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1799621"/>
            <a:ext cx="12192000" cy="264315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loss, </a:t>
            </a:r>
            <a:r>
              <a:rPr lang="en-US" altLang="zh-TW" sz="2800" dirty="0" err="1">
                <a:solidFill>
                  <a:schemeClr val="bg1"/>
                </a:solidFill>
              </a:rPr>
              <a:t>acc</a:t>
            </a:r>
            <a:r>
              <a:rPr lang="en-US" altLang="zh-TW" sz="2800" dirty="0">
                <a:solidFill>
                  <a:schemeClr val="bg1"/>
                </a:solidFill>
              </a:rPr>
              <a:t> = </a:t>
            </a:r>
            <a:r>
              <a:rPr lang="en-US" altLang="zh-TW" sz="2800" dirty="0" err="1">
                <a:solidFill>
                  <a:schemeClr val="bg1"/>
                </a:solidFill>
              </a:rPr>
              <a:t>model.evaluate</a:t>
            </a:r>
            <a:r>
              <a:rPr lang="en-US" altLang="zh-TW" sz="2800" dirty="0">
                <a:solidFill>
                  <a:schemeClr val="bg1"/>
                </a:solidFill>
              </a:rPr>
              <a:t>(</a:t>
            </a:r>
            <a:r>
              <a:rPr lang="en-US" altLang="zh-TW" sz="2800" dirty="0" err="1">
                <a:solidFill>
                  <a:schemeClr val="bg1"/>
                </a:solidFill>
              </a:rPr>
              <a:t>x_test</a:t>
            </a:r>
            <a:r>
              <a:rPr lang="en-US" altLang="zh-TW" sz="2800" dirty="0">
                <a:solidFill>
                  <a:schemeClr val="bg1"/>
                </a:solidFill>
              </a:rPr>
              <a:t>, </a:t>
            </a:r>
            <a:r>
              <a:rPr lang="en-US" altLang="zh-TW" sz="2800" dirty="0" err="1">
                <a:solidFill>
                  <a:schemeClr val="bg1"/>
                </a:solidFill>
              </a:rPr>
              <a:t>y_test</a:t>
            </a:r>
            <a:r>
              <a:rPr lang="en-US" altLang="zh-TW" sz="2800" dirty="0">
                <a:solidFill>
                  <a:schemeClr val="bg1"/>
                </a:solidFill>
              </a:rPr>
              <a:t>)</a:t>
            </a:r>
          </a:p>
          <a:p>
            <a:pPr>
              <a:lnSpc>
                <a:spcPct val="120000"/>
              </a:lnSpc>
            </a:pPr>
            <a:r>
              <a:rPr lang="en-US" altLang="zh-TW" sz="2800" dirty="0">
                <a:solidFill>
                  <a:schemeClr val="bg1"/>
                </a:solidFill>
              </a:rPr>
              <a:t>print('Testing Accuracy: ', </a:t>
            </a:r>
            <a:r>
              <a:rPr lang="en-US" altLang="zh-TW" sz="2800" dirty="0" err="1">
                <a:solidFill>
                  <a:schemeClr val="bg1"/>
                </a:solidFill>
              </a:rPr>
              <a:t>str</a:t>
            </a:r>
            <a:r>
              <a:rPr lang="en-US" altLang="zh-TW" sz="2800" dirty="0">
                <a:solidFill>
                  <a:schemeClr val="bg1"/>
                </a:solidFill>
              </a:rPr>
              <a:t>(</a:t>
            </a:r>
            <a:r>
              <a:rPr lang="en-US" altLang="zh-TW" sz="2800" dirty="0" err="1">
                <a:solidFill>
                  <a:schemeClr val="bg1"/>
                </a:solidFill>
              </a:rPr>
              <a:t>acc</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測試準確度</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pic>
        <p:nvPicPr>
          <p:cNvPr id="3" name="圖片 2">
            <a:extLst>
              <a:ext uri="{FF2B5EF4-FFF2-40B4-BE49-F238E27FC236}">
                <a16:creationId xmlns:a16="http://schemas.microsoft.com/office/drawing/2014/main" id="{23F323F2-0B2A-4B4A-9CEF-3B44E4EA1669}"/>
              </a:ext>
            </a:extLst>
          </p:cNvPr>
          <p:cNvPicPr>
            <a:picLocks noChangeAspect="1"/>
          </p:cNvPicPr>
          <p:nvPr/>
        </p:nvPicPr>
        <p:blipFill>
          <a:blip r:embed="rId3"/>
          <a:stretch>
            <a:fillRect/>
          </a:stretch>
        </p:blipFill>
        <p:spPr>
          <a:xfrm>
            <a:off x="0" y="4127745"/>
            <a:ext cx="12192000" cy="2730255"/>
          </a:xfrm>
          <a:prstGeom prst="rect">
            <a:avLst/>
          </a:prstGeom>
        </p:spPr>
      </p:pic>
    </p:spTree>
    <p:extLst>
      <p:ext uri="{BB962C8B-B14F-4D97-AF65-F5344CB8AC3E}">
        <p14:creationId xmlns:p14="http://schemas.microsoft.com/office/powerpoint/2010/main" val="22608376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0" y="2799580"/>
            <a:ext cx="12192000" cy="1017907"/>
          </a:xfrm>
          <a:prstGeom prst="rect">
            <a:avLst/>
          </a:prstGeom>
          <a:noFill/>
        </p:spPr>
        <p:txBody>
          <a:bodyPr wrap="square" lIns="0" rtlCol="0">
            <a:spAutoFit/>
          </a:bodyPr>
          <a:lstStyle/>
          <a:p>
            <a:pPr algn="ctr">
              <a:lnSpc>
                <a:spcPct val="120000"/>
              </a:lnSpc>
            </a:pPr>
            <a:r>
              <a:rPr lang="en-US" altLang="zh-TW" sz="5400" b="1" spc="600" dirty="0">
                <a:latin typeface="Segoe UI" panose="020B0502040204020203" pitchFamily="34" charset="0"/>
                <a:cs typeface="Segoe UI" panose="020B0502040204020203" pitchFamily="34" charset="0"/>
              </a:rPr>
              <a:t>CNN </a:t>
            </a:r>
            <a:r>
              <a:rPr lang="zh-CN" altLang="en-US" sz="5400" b="1" spc="600" dirty="0">
                <a:solidFill>
                  <a:schemeClr val="accent1"/>
                </a:solidFill>
                <a:latin typeface="Segoe UI" panose="020B0502040204020203" pitchFamily="34" charset="0"/>
                <a:cs typeface="Segoe UI" panose="020B0502040204020203" pitchFamily="34" charset="0"/>
              </a:rPr>
              <a:t>程式範例</a:t>
            </a:r>
            <a:endParaRPr lang="en-US" altLang="zh-CN" sz="5400" b="1" spc="6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675685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CN" sz="2800" dirty="0">
                <a:solidFill>
                  <a:schemeClr val="bg1"/>
                </a:solidFill>
              </a:rPr>
              <a:t># </a:t>
            </a:r>
            <a:r>
              <a:rPr lang="zh-CN" altLang="en-US" sz="2800" dirty="0">
                <a:solidFill>
                  <a:schemeClr val="bg1"/>
                </a:solidFill>
              </a:rPr>
              <a:t>引入</a:t>
            </a:r>
            <a:r>
              <a:rPr lang="en-US" altLang="zh-CN" sz="2800" dirty="0">
                <a:solidFill>
                  <a:schemeClr val="bg1"/>
                </a:solidFill>
              </a:rPr>
              <a:t> tensorflow </a:t>
            </a:r>
            <a:r>
              <a:rPr lang="zh-CN" altLang="en-US" sz="2800" dirty="0">
                <a:solidFill>
                  <a:schemeClr val="bg1"/>
                </a:solidFill>
              </a:rPr>
              <a:t>以及</a:t>
            </a:r>
            <a:r>
              <a:rPr lang="zh-TW" altLang="en-US" sz="2800" dirty="0">
                <a:solidFill>
                  <a:schemeClr val="bg1"/>
                </a:solidFill>
              </a:rPr>
              <a:t> </a:t>
            </a:r>
            <a:r>
              <a:rPr lang="en-US" altLang="zh-TW" sz="2800" dirty="0">
                <a:solidFill>
                  <a:schemeClr val="bg1"/>
                </a:solidFill>
              </a:rPr>
              <a:t>MNIST </a:t>
            </a:r>
            <a:r>
              <a:rPr lang="zh-TW" altLang="en-US" sz="2800" dirty="0">
                <a:solidFill>
                  <a:schemeClr val="bg1"/>
                </a:solidFill>
              </a:rPr>
              <a:t>資料集</a:t>
            </a:r>
            <a:endParaRPr lang="en-US" altLang="zh-TW" sz="2800" dirty="0">
              <a:solidFill>
                <a:schemeClr val="bg1"/>
              </a:solidFill>
            </a:endParaRPr>
          </a:p>
          <a:p>
            <a:pPr>
              <a:lnSpc>
                <a:spcPct val="120000"/>
              </a:lnSpc>
            </a:pPr>
            <a:r>
              <a:rPr lang="en-US" altLang="zh-TW" sz="2800" dirty="0">
                <a:solidFill>
                  <a:schemeClr val="bg1"/>
                </a:solidFill>
              </a:rPr>
              <a:t>import tensorflow as </a:t>
            </a:r>
            <a:r>
              <a:rPr lang="en-US" altLang="zh-TW" sz="2800" dirty="0" err="1">
                <a:solidFill>
                  <a:schemeClr val="bg1"/>
                </a:solidFill>
              </a:rPr>
              <a:t>tf</a:t>
            </a:r>
            <a:endParaRPr lang="en-US" altLang="zh-TW" sz="2800" dirty="0">
              <a:solidFill>
                <a:schemeClr val="bg1"/>
              </a:solidFill>
            </a:endParaRPr>
          </a:p>
          <a:p>
            <a:pPr>
              <a:lnSpc>
                <a:spcPct val="120000"/>
              </a:lnSpc>
            </a:pPr>
            <a:r>
              <a:rPr lang="en-US" altLang="zh-TW" sz="2800" dirty="0" err="1">
                <a:solidFill>
                  <a:schemeClr val="bg1"/>
                </a:solidFill>
              </a:rPr>
              <a:t>mnist</a:t>
            </a:r>
            <a:r>
              <a:rPr lang="en-US" altLang="zh-TW" sz="2800" dirty="0">
                <a:solidFill>
                  <a:schemeClr val="bg1"/>
                </a:solidFill>
              </a:rPr>
              <a:t> = </a:t>
            </a:r>
            <a:r>
              <a:rPr lang="en-US" altLang="zh-TW" sz="2800" dirty="0" err="1">
                <a:solidFill>
                  <a:schemeClr val="bg1"/>
                </a:solidFill>
              </a:rPr>
              <a:t>tf.keras.datasets.mnist</a:t>
            </a: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 </a:t>
            </a:r>
            <a:r>
              <a:rPr lang="zh-TW" altLang="en-US" sz="2800" dirty="0">
                <a:solidFill>
                  <a:schemeClr val="bg1"/>
                </a:solidFill>
              </a:rPr>
              <a:t>資料轉換</a:t>
            </a:r>
          </a:p>
          <a:p>
            <a:pPr>
              <a:lnSpc>
                <a:spcPct val="120000"/>
              </a:lnSpc>
            </a:pPr>
            <a:r>
              <a:rPr lang="en-US" altLang="zh-TW" sz="2800" dirty="0" err="1">
                <a:solidFill>
                  <a:schemeClr val="bg1"/>
                </a:solidFill>
              </a:rPr>
              <a:t>x_train</a:t>
            </a:r>
            <a:r>
              <a:rPr lang="en-US" altLang="zh-TW" sz="2800" dirty="0">
                <a:solidFill>
                  <a:schemeClr val="bg1"/>
                </a:solidFill>
              </a:rPr>
              <a:t> = </a:t>
            </a:r>
            <a:r>
              <a:rPr lang="en-US" altLang="zh-TW" sz="2800" dirty="0" err="1">
                <a:solidFill>
                  <a:schemeClr val="bg1"/>
                </a:solidFill>
              </a:rPr>
              <a:t>x_train.reshape</a:t>
            </a:r>
            <a:r>
              <a:rPr lang="en-US" altLang="zh-TW" sz="2800" dirty="0">
                <a:solidFill>
                  <a:schemeClr val="bg1"/>
                </a:solidFill>
              </a:rPr>
              <a:t>(</a:t>
            </a:r>
            <a:r>
              <a:rPr lang="en-US" altLang="zh-TW" sz="2800" dirty="0" err="1">
                <a:solidFill>
                  <a:schemeClr val="bg1"/>
                </a:solidFill>
              </a:rPr>
              <a:t>x_train.shape</a:t>
            </a:r>
            <a:r>
              <a:rPr lang="en-US" altLang="zh-TW" sz="2800" dirty="0">
                <a:solidFill>
                  <a:schemeClr val="bg1"/>
                </a:solidFill>
              </a:rPr>
              <a:t>[0], 28, 28, 1).</a:t>
            </a:r>
            <a:r>
              <a:rPr lang="en-US" altLang="zh-TW" sz="2800" dirty="0" err="1">
                <a:solidFill>
                  <a:schemeClr val="bg1"/>
                </a:solidFill>
              </a:rPr>
              <a:t>astype</a:t>
            </a:r>
            <a:r>
              <a:rPr lang="en-US" altLang="zh-TW" sz="2800" dirty="0">
                <a:solidFill>
                  <a:schemeClr val="bg1"/>
                </a:solidFill>
              </a:rPr>
              <a:t>('float32')</a:t>
            </a:r>
          </a:p>
          <a:p>
            <a:pPr>
              <a:lnSpc>
                <a:spcPct val="120000"/>
              </a:lnSpc>
            </a:pPr>
            <a:r>
              <a:rPr lang="en-US" altLang="zh-TW" sz="2800" dirty="0" err="1">
                <a:solidFill>
                  <a:schemeClr val="bg1"/>
                </a:solidFill>
              </a:rPr>
              <a:t>x_test</a:t>
            </a:r>
            <a:r>
              <a:rPr lang="en-US" altLang="zh-TW" sz="2800" dirty="0">
                <a:solidFill>
                  <a:schemeClr val="bg1"/>
                </a:solidFill>
              </a:rPr>
              <a:t> = </a:t>
            </a:r>
            <a:r>
              <a:rPr lang="en-US" altLang="zh-TW" sz="2800" dirty="0" err="1">
                <a:solidFill>
                  <a:schemeClr val="bg1"/>
                </a:solidFill>
              </a:rPr>
              <a:t>x_test.reshape</a:t>
            </a:r>
            <a:r>
              <a:rPr lang="en-US" altLang="zh-TW" sz="2800" dirty="0">
                <a:solidFill>
                  <a:schemeClr val="bg1"/>
                </a:solidFill>
              </a:rPr>
              <a:t>(</a:t>
            </a:r>
            <a:r>
              <a:rPr lang="en-US" altLang="zh-TW" sz="2800" dirty="0" err="1">
                <a:solidFill>
                  <a:schemeClr val="bg1"/>
                </a:solidFill>
              </a:rPr>
              <a:t>x_test.shape</a:t>
            </a:r>
            <a:r>
              <a:rPr lang="en-US" altLang="zh-TW" sz="2800" dirty="0">
                <a:solidFill>
                  <a:schemeClr val="bg1"/>
                </a:solidFill>
              </a:rPr>
              <a:t>[0], 28, 28, 1).</a:t>
            </a:r>
            <a:r>
              <a:rPr lang="en-US" altLang="zh-TW" sz="2800" dirty="0" err="1">
                <a:solidFill>
                  <a:schemeClr val="bg1"/>
                </a:solidFill>
              </a:rPr>
              <a:t>astype</a:t>
            </a:r>
            <a:r>
              <a:rPr lang="en-US" altLang="zh-TW" sz="2800" dirty="0">
                <a:solidFill>
                  <a:schemeClr val="bg1"/>
                </a:solidFill>
              </a:rPr>
              <a:t>('float32')</a:t>
            </a: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1089337"/>
          </a:xfrm>
          <a:prstGeom prst="rect">
            <a:avLst/>
          </a:prstGeom>
          <a:noFill/>
        </p:spPr>
        <p:txBody>
          <a:bodyPr wrap="square" lIns="0" rtlCol="0" anchor="t">
            <a:spAutoFit/>
          </a:bodyPr>
          <a:lstStyle/>
          <a:p>
            <a:pPr>
              <a:lnSpc>
                <a:spcPct val="120000"/>
              </a:lnSpc>
            </a:pPr>
            <a:r>
              <a:rPr lang="zh-CN" altLang="en-US" sz="2800" dirty="0"/>
              <a:t>利用</a:t>
            </a:r>
            <a:r>
              <a:rPr lang="zh-TW" altLang="en-US" sz="2800" dirty="0"/>
              <a:t> </a:t>
            </a:r>
            <a:r>
              <a:rPr lang="en-US" altLang="zh-TW" sz="2800" dirty="0">
                <a:solidFill>
                  <a:srgbClr val="FF0000"/>
                </a:solidFill>
              </a:rPr>
              <a:t>import</a:t>
            </a:r>
            <a:r>
              <a:rPr lang="en-US" altLang="zh-TW" sz="2800" dirty="0"/>
              <a:t> </a:t>
            </a:r>
            <a:r>
              <a:rPr lang="zh-CN" altLang="en-US" sz="2800" dirty="0"/>
              <a:t>引入模組。本範例使用</a:t>
            </a:r>
            <a:r>
              <a:rPr lang="zh-TW" altLang="en-US" sz="2800" dirty="0"/>
              <a:t> </a:t>
            </a:r>
            <a:r>
              <a:rPr lang="en-US" altLang="zh-TW" sz="2800" dirty="0">
                <a:solidFill>
                  <a:srgbClr val="FF0000"/>
                </a:solidFill>
              </a:rPr>
              <a:t>MNIST</a:t>
            </a:r>
            <a:r>
              <a:rPr lang="zh-TW" altLang="en-US" sz="2800" dirty="0"/>
              <a:t> 資料集，作為基本範例，進行</a:t>
            </a:r>
            <a:r>
              <a:rPr lang="en-US" altLang="zh-TW" sz="2800" dirty="0"/>
              <a:t> </a:t>
            </a:r>
            <a:r>
              <a:rPr lang="en-US" altLang="zh-TW" sz="2800" dirty="0">
                <a:solidFill>
                  <a:srgbClr val="FF0000"/>
                </a:solidFill>
              </a:rPr>
              <a:t>DNN</a:t>
            </a:r>
            <a:r>
              <a:rPr lang="en-US" altLang="zh-TW" sz="2800" dirty="0"/>
              <a:t> </a:t>
            </a:r>
            <a:r>
              <a:rPr lang="zh-CN" altLang="en-US" sz="2800" dirty="0"/>
              <a:t>的文字辨識</a:t>
            </a:r>
            <a:r>
              <a:rPr lang="zh-TW" altLang="en-US" sz="2800" dirty="0"/>
              <a:t>。</a:t>
            </a:r>
            <a:endParaRPr lang="en-US" altLang="zh-CN" sz="2800" dirty="0"/>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5018642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將圖片數值從原本的 </a:t>
            </a:r>
            <a:r>
              <a:rPr lang="en-US" altLang="zh-TW" sz="2800" dirty="0">
                <a:solidFill>
                  <a:schemeClr val="bg1"/>
                </a:solidFill>
              </a:rPr>
              <a:t>0~255 </a:t>
            </a:r>
            <a:r>
              <a:rPr lang="zh-TW" altLang="en-US" sz="2800" dirty="0">
                <a:solidFill>
                  <a:schemeClr val="bg1"/>
                </a:solidFill>
              </a:rPr>
              <a:t>正規化成 </a:t>
            </a:r>
            <a:r>
              <a:rPr lang="en-US" altLang="zh-TW" sz="2800" dirty="0">
                <a:solidFill>
                  <a:schemeClr val="bg1"/>
                </a:solidFill>
              </a:rPr>
              <a:t>0~1</a:t>
            </a:r>
          </a:p>
          <a:p>
            <a:pPr>
              <a:lnSpc>
                <a:spcPct val="120000"/>
              </a:lnSpc>
            </a:pPr>
            <a:r>
              <a:rPr lang="en-US" altLang="zh-TW" sz="2800" dirty="0" err="1">
                <a:solidFill>
                  <a:schemeClr val="bg1"/>
                </a:solidFill>
              </a:rPr>
              <a:t>x_train</a:t>
            </a:r>
            <a:r>
              <a:rPr lang="en-US" altLang="zh-TW" sz="2800" dirty="0">
                <a:solidFill>
                  <a:schemeClr val="bg1"/>
                </a:solidFill>
              </a:rPr>
              <a:t>, </a:t>
            </a:r>
            <a:r>
              <a:rPr lang="en-US" altLang="zh-TW" sz="2800" dirty="0" err="1">
                <a:solidFill>
                  <a:schemeClr val="bg1"/>
                </a:solidFill>
              </a:rPr>
              <a:t>x_test</a:t>
            </a:r>
            <a:r>
              <a:rPr lang="en-US" altLang="zh-TW" sz="2800" dirty="0">
                <a:solidFill>
                  <a:schemeClr val="bg1"/>
                </a:solidFill>
              </a:rPr>
              <a:t> = </a:t>
            </a:r>
            <a:r>
              <a:rPr lang="en-US" altLang="zh-TW" sz="2800" dirty="0" err="1">
                <a:solidFill>
                  <a:schemeClr val="bg1"/>
                </a:solidFill>
              </a:rPr>
              <a:t>x_train</a:t>
            </a:r>
            <a:r>
              <a:rPr lang="en-US" altLang="zh-TW" sz="2800" dirty="0">
                <a:solidFill>
                  <a:schemeClr val="bg1"/>
                </a:solidFill>
              </a:rPr>
              <a:t> / 255, </a:t>
            </a:r>
            <a:r>
              <a:rPr lang="en-US" altLang="zh-TW" sz="2800" dirty="0" err="1">
                <a:solidFill>
                  <a:schemeClr val="bg1"/>
                </a:solidFill>
              </a:rPr>
              <a:t>x_test</a:t>
            </a:r>
            <a:r>
              <a:rPr lang="en-US" altLang="zh-TW" sz="2800" dirty="0">
                <a:solidFill>
                  <a:schemeClr val="bg1"/>
                </a:solidFill>
              </a:rPr>
              <a:t> / 255</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 </a:t>
            </a:r>
            <a:r>
              <a:rPr lang="zh-TW" altLang="en-US" sz="2800" dirty="0">
                <a:solidFill>
                  <a:schemeClr val="bg1"/>
                </a:solidFill>
              </a:rPr>
              <a:t>將 </a:t>
            </a:r>
            <a:r>
              <a:rPr lang="en-US" altLang="zh-TW" sz="2800" dirty="0">
                <a:solidFill>
                  <a:schemeClr val="bg1"/>
                </a:solidFill>
              </a:rPr>
              <a:t>Features </a:t>
            </a:r>
            <a:r>
              <a:rPr lang="zh-TW" altLang="en-US" sz="2800" dirty="0">
                <a:solidFill>
                  <a:schemeClr val="bg1"/>
                </a:solidFill>
              </a:rPr>
              <a:t>進行標準化與 </a:t>
            </a:r>
            <a:r>
              <a:rPr lang="en-US" altLang="zh-TW" sz="2800" dirty="0">
                <a:solidFill>
                  <a:schemeClr val="bg1"/>
                </a:solidFill>
              </a:rPr>
              <a:t>Label </a:t>
            </a:r>
            <a:r>
              <a:rPr lang="zh-TW" altLang="en-US" sz="2800" dirty="0">
                <a:solidFill>
                  <a:schemeClr val="bg1"/>
                </a:solidFill>
              </a:rPr>
              <a:t>的 </a:t>
            </a:r>
            <a:r>
              <a:rPr lang="en-US" altLang="zh-TW" sz="2800" dirty="0" err="1">
                <a:solidFill>
                  <a:schemeClr val="bg1"/>
                </a:solidFill>
              </a:rPr>
              <a:t>Onehot</a:t>
            </a:r>
            <a:r>
              <a:rPr lang="en-US" altLang="zh-TW" sz="2800" dirty="0">
                <a:solidFill>
                  <a:schemeClr val="bg1"/>
                </a:solidFill>
              </a:rPr>
              <a:t> encoding</a:t>
            </a:r>
          </a:p>
          <a:p>
            <a:pPr>
              <a:lnSpc>
                <a:spcPct val="120000"/>
              </a:lnSpc>
            </a:pPr>
            <a:r>
              <a:rPr lang="en-US" altLang="zh-TW" sz="2800" dirty="0" err="1">
                <a:solidFill>
                  <a:schemeClr val="bg1"/>
                </a:solidFill>
              </a:rPr>
              <a:t>y_train</a:t>
            </a:r>
            <a:r>
              <a:rPr lang="en-US" altLang="zh-TW" sz="2800" dirty="0">
                <a:solidFill>
                  <a:schemeClr val="bg1"/>
                </a:solidFill>
              </a:rPr>
              <a:t> = </a:t>
            </a:r>
            <a:r>
              <a:rPr lang="en-US" altLang="zh-TW" sz="2800" dirty="0" err="1">
                <a:solidFill>
                  <a:schemeClr val="bg1"/>
                </a:solidFill>
              </a:rPr>
              <a:t>np_utils.to_categorical</a:t>
            </a:r>
            <a:r>
              <a:rPr lang="en-US" altLang="zh-TW" sz="2800" dirty="0">
                <a:solidFill>
                  <a:schemeClr val="bg1"/>
                </a:solidFill>
              </a:rPr>
              <a:t>(</a:t>
            </a:r>
            <a:r>
              <a:rPr lang="en-US" altLang="zh-TW" sz="2800" dirty="0" err="1">
                <a:solidFill>
                  <a:schemeClr val="bg1"/>
                </a:solidFill>
              </a:rPr>
              <a:t>y_train</a:t>
            </a:r>
            <a:r>
              <a:rPr lang="en-US" altLang="zh-TW" sz="2800" dirty="0">
                <a:solidFill>
                  <a:schemeClr val="bg1"/>
                </a:solidFill>
              </a:rPr>
              <a:t>)</a:t>
            </a:r>
          </a:p>
          <a:p>
            <a:pPr>
              <a:lnSpc>
                <a:spcPct val="120000"/>
              </a:lnSpc>
            </a:pPr>
            <a:r>
              <a:rPr lang="en-US" altLang="zh-TW" sz="2800" dirty="0" err="1">
                <a:solidFill>
                  <a:schemeClr val="bg1"/>
                </a:solidFill>
              </a:rPr>
              <a:t>y_test</a:t>
            </a:r>
            <a:r>
              <a:rPr lang="en-US" altLang="zh-TW" sz="2800" dirty="0">
                <a:solidFill>
                  <a:schemeClr val="bg1"/>
                </a:solidFill>
              </a:rPr>
              <a:t> = </a:t>
            </a:r>
            <a:r>
              <a:rPr lang="en-US" altLang="zh-TW" sz="2800" dirty="0" err="1">
                <a:solidFill>
                  <a:schemeClr val="bg1"/>
                </a:solidFill>
              </a:rPr>
              <a:t>np_utils.to_categorical</a:t>
            </a:r>
            <a:r>
              <a:rPr lang="en-US" altLang="zh-TW" sz="2800" dirty="0">
                <a:solidFill>
                  <a:schemeClr val="bg1"/>
                </a:solidFill>
              </a:rPr>
              <a:t>(</a:t>
            </a:r>
            <a:r>
              <a:rPr lang="en-US" altLang="zh-TW" sz="2800" dirty="0" err="1">
                <a:solidFill>
                  <a:schemeClr val="bg1"/>
                </a:solidFill>
              </a:rPr>
              <a:t>y_test</a:t>
            </a:r>
            <a:r>
              <a:rPr lang="en-US" altLang="zh-TW" sz="2800" dirty="0">
                <a:solidFill>
                  <a:schemeClr val="bg1"/>
                </a:solidFill>
              </a:rPr>
              <a:t>)</a:t>
            </a: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1089337"/>
          </a:xfrm>
          <a:prstGeom prst="rect">
            <a:avLst/>
          </a:prstGeom>
          <a:noFill/>
        </p:spPr>
        <p:txBody>
          <a:bodyPr wrap="square" lIns="0" rtlCol="0" anchor="t">
            <a:spAutoFit/>
          </a:bodyPr>
          <a:lstStyle/>
          <a:p>
            <a:pPr>
              <a:lnSpc>
                <a:spcPct val="120000"/>
              </a:lnSpc>
            </a:pPr>
            <a:r>
              <a:rPr lang="zh-CN" altLang="en-US" sz="2800" dirty="0"/>
              <a:t>利用</a:t>
            </a:r>
            <a:r>
              <a:rPr lang="zh-TW" altLang="en-US" sz="2800" dirty="0"/>
              <a:t> </a:t>
            </a:r>
            <a:r>
              <a:rPr lang="en-US" altLang="zh-TW" sz="2800" dirty="0">
                <a:solidFill>
                  <a:srgbClr val="FF0000"/>
                </a:solidFill>
              </a:rPr>
              <a:t>import</a:t>
            </a:r>
            <a:r>
              <a:rPr lang="en-US" altLang="zh-TW" sz="2800" dirty="0"/>
              <a:t> </a:t>
            </a:r>
            <a:r>
              <a:rPr lang="zh-CN" altLang="en-US" sz="2800" dirty="0"/>
              <a:t>引入模組。本範例使用</a:t>
            </a:r>
            <a:r>
              <a:rPr lang="zh-TW" altLang="en-US" sz="2800" dirty="0"/>
              <a:t> </a:t>
            </a:r>
            <a:r>
              <a:rPr lang="en-US" altLang="zh-TW" sz="2800" dirty="0">
                <a:solidFill>
                  <a:srgbClr val="FF0000"/>
                </a:solidFill>
              </a:rPr>
              <a:t>MNIST</a:t>
            </a:r>
            <a:r>
              <a:rPr lang="zh-TW" altLang="en-US" sz="2800" dirty="0"/>
              <a:t> 資料集，作為基本範例，進行</a:t>
            </a:r>
            <a:r>
              <a:rPr lang="en-US" altLang="zh-TW" sz="2800" dirty="0"/>
              <a:t> </a:t>
            </a:r>
            <a:r>
              <a:rPr lang="en-US" altLang="zh-TW" sz="2800" dirty="0">
                <a:solidFill>
                  <a:srgbClr val="FF0000"/>
                </a:solidFill>
              </a:rPr>
              <a:t>DNN</a:t>
            </a:r>
            <a:r>
              <a:rPr lang="en-US" altLang="zh-TW" sz="2800" dirty="0"/>
              <a:t> </a:t>
            </a:r>
            <a:r>
              <a:rPr lang="zh-CN" altLang="en-US" sz="2800" dirty="0"/>
              <a:t>的文字辨識</a:t>
            </a:r>
            <a:r>
              <a:rPr lang="zh-TW" altLang="en-US" sz="2800" dirty="0"/>
              <a:t>。</a:t>
            </a:r>
            <a:endParaRPr lang="en-US" altLang="zh-CN" sz="2800" dirty="0"/>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798903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CN" sz="2800" dirty="0">
                <a:solidFill>
                  <a:schemeClr val="bg1"/>
                </a:solidFill>
              </a:rPr>
              <a:t>import </a:t>
            </a:r>
            <a:r>
              <a:rPr lang="en-US" altLang="zh-CN" sz="2800" dirty="0" err="1">
                <a:solidFill>
                  <a:schemeClr val="bg1"/>
                </a:solidFill>
              </a:rPr>
              <a:t>os</a:t>
            </a:r>
            <a:endParaRPr lang="en-US" altLang="zh-CN" sz="2800" dirty="0">
              <a:solidFill>
                <a:schemeClr val="bg1"/>
              </a:solidFill>
            </a:endParaRPr>
          </a:p>
          <a:p>
            <a:pPr>
              <a:lnSpc>
                <a:spcPct val="120000"/>
              </a:lnSpc>
            </a:pPr>
            <a:endParaRPr lang="en-US" altLang="zh-CN" sz="2800" dirty="0">
              <a:solidFill>
                <a:schemeClr val="bg1"/>
              </a:solidFill>
            </a:endParaRPr>
          </a:p>
          <a:p>
            <a:pPr>
              <a:lnSpc>
                <a:spcPct val="120000"/>
              </a:lnSpc>
            </a:pPr>
            <a:r>
              <a:rPr lang="en-US" altLang="zh-CN" sz="2800" dirty="0">
                <a:solidFill>
                  <a:schemeClr val="bg1"/>
                </a:solidFill>
              </a:rPr>
              <a:t># </a:t>
            </a:r>
            <a:r>
              <a:rPr lang="zh-TW" altLang="en-US" sz="2800" dirty="0">
                <a:solidFill>
                  <a:schemeClr val="bg1"/>
                </a:solidFill>
              </a:rPr>
              <a:t>關閉不必要的系統警告</a:t>
            </a:r>
          </a:p>
          <a:p>
            <a:pPr>
              <a:lnSpc>
                <a:spcPct val="120000"/>
              </a:lnSpc>
            </a:pPr>
            <a:r>
              <a:rPr lang="en-US" altLang="zh-CN" sz="2800" dirty="0" err="1">
                <a:solidFill>
                  <a:schemeClr val="bg1"/>
                </a:solidFill>
              </a:rPr>
              <a:t>os.environ</a:t>
            </a:r>
            <a:r>
              <a:rPr lang="en-US" altLang="zh-CN" sz="2800" dirty="0">
                <a:solidFill>
                  <a:schemeClr val="bg1"/>
                </a:solidFill>
              </a:rPr>
              <a:t>['TF_CPP_MIN_LOG_LEVEL'] = '2'</a:t>
            </a:r>
          </a:p>
          <a:p>
            <a:pPr>
              <a:lnSpc>
                <a:spcPct val="120000"/>
              </a:lnSpc>
            </a:pPr>
            <a:endParaRPr lang="en-US" altLang="zh-CN" sz="2800" dirty="0">
              <a:solidFill>
                <a:schemeClr val="bg1"/>
              </a:solidFill>
            </a:endParaRPr>
          </a:p>
          <a:p>
            <a:pPr>
              <a:lnSpc>
                <a:spcPct val="120000"/>
              </a:lnSpc>
            </a:pPr>
            <a:r>
              <a:rPr lang="en-US" altLang="zh-CN" sz="2800" dirty="0">
                <a:solidFill>
                  <a:schemeClr val="bg1"/>
                </a:solidFill>
              </a:rPr>
              <a:t># </a:t>
            </a:r>
            <a:r>
              <a:rPr lang="zh-TW" altLang="en-US" sz="2800" dirty="0">
                <a:solidFill>
                  <a:schemeClr val="bg1"/>
                </a:solidFill>
              </a:rPr>
              <a:t>關閉不必要的 </a:t>
            </a:r>
            <a:r>
              <a:rPr lang="en-US" altLang="zh-CN" sz="2800" dirty="0">
                <a:solidFill>
                  <a:schemeClr val="bg1"/>
                </a:solidFill>
              </a:rPr>
              <a:t>Tensorflow </a:t>
            </a:r>
            <a:r>
              <a:rPr lang="zh-TW" altLang="en-US" sz="2800" dirty="0">
                <a:solidFill>
                  <a:schemeClr val="bg1"/>
                </a:solidFill>
              </a:rPr>
              <a:t>警告</a:t>
            </a:r>
          </a:p>
          <a:p>
            <a:pPr>
              <a:lnSpc>
                <a:spcPct val="120000"/>
              </a:lnSpc>
            </a:pPr>
            <a:r>
              <a:rPr lang="en-US" altLang="zh-CN" sz="2800" dirty="0" err="1">
                <a:solidFill>
                  <a:schemeClr val="bg1"/>
                </a:solidFill>
              </a:rPr>
              <a:t>tf.logging.set_verbosity</a:t>
            </a:r>
            <a:r>
              <a:rPr lang="en-US" altLang="zh-CN" sz="2800" dirty="0">
                <a:solidFill>
                  <a:schemeClr val="bg1"/>
                </a:solidFill>
              </a:rPr>
              <a:t>(</a:t>
            </a:r>
            <a:r>
              <a:rPr lang="en-US" altLang="zh-CN" sz="2800" dirty="0" err="1">
                <a:solidFill>
                  <a:schemeClr val="bg1"/>
                </a:solidFill>
              </a:rPr>
              <a:t>tf.logging.ERROR</a:t>
            </a:r>
            <a:r>
              <a:rPr lang="en-US" altLang="zh-CN" sz="2800" dirty="0">
                <a:solidFill>
                  <a:schemeClr val="bg1"/>
                </a:solidFill>
              </a:rPr>
              <a:t>)</a:t>
            </a: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1089337"/>
          </a:xfrm>
          <a:prstGeom prst="rect">
            <a:avLst/>
          </a:prstGeom>
          <a:noFill/>
        </p:spPr>
        <p:txBody>
          <a:bodyPr wrap="square" lIns="0" rtlCol="0" anchor="t">
            <a:spAutoFit/>
          </a:bodyPr>
          <a:lstStyle/>
          <a:p>
            <a:pPr>
              <a:lnSpc>
                <a:spcPct val="120000"/>
              </a:lnSpc>
            </a:pPr>
            <a:r>
              <a:rPr lang="zh-CN" altLang="en-US" sz="2800" dirty="0"/>
              <a:t>利用</a:t>
            </a:r>
            <a:r>
              <a:rPr lang="zh-TW" altLang="en-US" sz="2800" dirty="0"/>
              <a:t> </a:t>
            </a:r>
            <a:r>
              <a:rPr lang="en-US" altLang="zh-TW" sz="2800" dirty="0">
                <a:solidFill>
                  <a:srgbClr val="FF0000"/>
                </a:solidFill>
              </a:rPr>
              <a:t>import</a:t>
            </a:r>
            <a:r>
              <a:rPr lang="en-US" altLang="zh-TW" sz="2800" dirty="0"/>
              <a:t> </a:t>
            </a:r>
            <a:r>
              <a:rPr lang="zh-CN" altLang="en-US" sz="2800" dirty="0"/>
              <a:t>引入</a:t>
            </a:r>
            <a:r>
              <a:rPr lang="en-US" altLang="zh-CN" sz="2800" dirty="0"/>
              <a:t> </a:t>
            </a:r>
            <a:r>
              <a:rPr lang="en-US" altLang="zh-CN" sz="2800" dirty="0">
                <a:solidFill>
                  <a:srgbClr val="FF0000"/>
                </a:solidFill>
              </a:rPr>
              <a:t>python</a:t>
            </a:r>
            <a:r>
              <a:rPr lang="en-US" altLang="zh-CN" sz="2800" dirty="0"/>
              <a:t> </a:t>
            </a:r>
            <a:r>
              <a:rPr lang="zh-CN" altLang="en-US" sz="2800" dirty="0"/>
              <a:t>的</a:t>
            </a:r>
            <a:r>
              <a:rPr lang="zh-TW" altLang="en-US" sz="2800" dirty="0"/>
              <a:t> </a:t>
            </a:r>
            <a:r>
              <a:rPr lang="en-US" altLang="zh-TW" sz="2800" dirty="0" err="1">
                <a:solidFill>
                  <a:srgbClr val="FF0000"/>
                </a:solidFill>
              </a:rPr>
              <a:t>os</a:t>
            </a:r>
            <a:r>
              <a:rPr lang="en-US" altLang="zh-TW" sz="2800" dirty="0"/>
              <a:t> </a:t>
            </a:r>
            <a:r>
              <a:rPr lang="zh-CN" altLang="en-US" sz="2800" dirty="0"/>
              <a:t>模組，將不必要的系統警語以及</a:t>
            </a:r>
            <a:r>
              <a:rPr lang="zh-TW" altLang="en-US" sz="2800" dirty="0"/>
              <a:t> </a:t>
            </a:r>
            <a:r>
              <a:rPr lang="en-US" altLang="zh-TW" sz="2800" dirty="0">
                <a:solidFill>
                  <a:srgbClr val="FF0000"/>
                </a:solidFill>
              </a:rPr>
              <a:t>Tensorflow</a:t>
            </a:r>
            <a:r>
              <a:rPr lang="en-US" altLang="zh-TW" sz="2800" dirty="0"/>
              <a:t> </a:t>
            </a:r>
            <a:r>
              <a:rPr lang="zh-CN" altLang="en-US" sz="2800" dirty="0"/>
              <a:t>的警語關閉，只留下</a:t>
            </a:r>
            <a:r>
              <a:rPr lang="zh-CN" altLang="en-US" sz="2800" dirty="0">
                <a:solidFill>
                  <a:srgbClr val="FF0000"/>
                </a:solidFill>
              </a:rPr>
              <a:t>錯誤警告</a:t>
            </a:r>
            <a:r>
              <a:rPr lang="zh-TW" altLang="en-US" sz="2800" dirty="0"/>
              <a:t>。</a:t>
            </a:r>
            <a:endParaRPr lang="en-US" altLang="zh-CN" sz="2800" dirty="0"/>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959082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建立模型</a:t>
            </a:r>
          </a:p>
          <a:p>
            <a:pPr>
              <a:lnSpc>
                <a:spcPct val="120000"/>
              </a:lnSpc>
            </a:pPr>
            <a:r>
              <a:rPr lang="en-US" altLang="zh-TW" sz="2800" dirty="0">
                <a:solidFill>
                  <a:schemeClr val="bg1"/>
                </a:solidFill>
              </a:rPr>
              <a:t>model = </a:t>
            </a:r>
            <a:r>
              <a:rPr lang="en-US" altLang="zh-TW" sz="2800" dirty="0" err="1">
                <a:solidFill>
                  <a:schemeClr val="bg1"/>
                </a:solidFill>
              </a:rPr>
              <a:t>tf.keras.models.Sequential</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CN" altLang="en-US" sz="2800" dirty="0"/>
              <a:t>使用</a:t>
            </a:r>
            <a:r>
              <a:rPr lang="zh-TW" altLang="en-US" sz="2800" dirty="0"/>
              <a:t> </a:t>
            </a:r>
            <a:r>
              <a:rPr lang="en-US" altLang="zh-TW" sz="2800" dirty="0" err="1">
                <a:solidFill>
                  <a:srgbClr val="FF0000"/>
                </a:solidFill>
              </a:rPr>
              <a:t>keras</a:t>
            </a:r>
            <a:r>
              <a:rPr lang="en-US" altLang="zh-TW" sz="2800" dirty="0"/>
              <a:t> </a:t>
            </a:r>
            <a:r>
              <a:rPr lang="zh-CN" altLang="en-US" sz="2800" dirty="0"/>
              <a:t>的</a:t>
            </a:r>
            <a:r>
              <a:rPr lang="en-US" altLang="zh-CN" sz="2800" dirty="0"/>
              <a:t> </a:t>
            </a:r>
            <a:r>
              <a:rPr lang="en-US" altLang="zh-CN" sz="2800" dirty="0">
                <a:solidFill>
                  <a:srgbClr val="FF0000"/>
                </a:solidFill>
              </a:rPr>
              <a:t>Sequential</a:t>
            </a:r>
            <a:r>
              <a:rPr lang="zh-TW" altLang="en-US" sz="2800" dirty="0"/>
              <a:t> 建立模型。</a:t>
            </a:r>
            <a:endParaRPr lang="en-US" altLang="zh-CN" sz="2800" dirty="0"/>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建立模型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608767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522848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建立第一個卷積層與池化層</a:t>
            </a:r>
          </a:p>
          <a:p>
            <a:pPr>
              <a:lnSpc>
                <a:spcPct val="120000"/>
              </a:lnSpc>
            </a:pPr>
            <a:r>
              <a:rPr lang="en-US" altLang="zh-TW" sz="2800" dirty="0">
                <a:solidFill>
                  <a:schemeClr val="bg1"/>
                </a:solidFill>
              </a:rPr>
              <a:t># </a:t>
            </a:r>
            <a:r>
              <a:rPr lang="zh-TW" altLang="en-US" sz="2800" dirty="0">
                <a:solidFill>
                  <a:schemeClr val="bg1"/>
                </a:solidFill>
              </a:rPr>
              <a:t>卷積層</a:t>
            </a:r>
          </a:p>
          <a:p>
            <a:pPr>
              <a:lnSpc>
                <a:spcPct val="120000"/>
              </a:lnSpc>
            </a:pPr>
            <a:r>
              <a:rPr lang="en-US" altLang="zh-TW" sz="2800" dirty="0" err="1">
                <a:solidFill>
                  <a:schemeClr val="bg1"/>
                </a:solidFill>
              </a:rPr>
              <a:t>model.add</a:t>
            </a:r>
            <a:r>
              <a:rPr lang="en-US" altLang="zh-TW" sz="2800" dirty="0">
                <a:solidFill>
                  <a:schemeClr val="bg1"/>
                </a:solidFill>
              </a:rPr>
              <a:t>(tf.keras.layers.Conv2D(filters=16,</a:t>
            </a:r>
          </a:p>
          <a:p>
            <a:pPr>
              <a:lnSpc>
                <a:spcPct val="120000"/>
              </a:lnSpc>
            </a:pPr>
            <a:r>
              <a:rPr lang="en-US" altLang="zh-TW" sz="2800" dirty="0">
                <a:solidFill>
                  <a:schemeClr val="bg1"/>
                </a:solidFill>
              </a:rPr>
              <a:t>                                 </a:t>
            </a:r>
            <a:r>
              <a:rPr lang="en-US" altLang="zh-TW" sz="2800" dirty="0" err="1">
                <a:solidFill>
                  <a:schemeClr val="bg1"/>
                </a:solidFill>
              </a:rPr>
              <a:t>kernel_size</a:t>
            </a:r>
            <a:r>
              <a:rPr lang="en-US" altLang="zh-TW" sz="2800" dirty="0">
                <a:solidFill>
                  <a:schemeClr val="bg1"/>
                </a:solidFill>
              </a:rPr>
              <a:t>=(5, 5),</a:t>
            </a:r>
          </a:p>
          <a:p>
            <a:pPr>
              <a:lnSpc>
                <a:spcPct val="120000"/>
              </a:lnSpc>
            </a:pPr>
            <a:r>
              <a:rPr lang="en-US" altLang="zh-TW" sz="2800" dirty="0">
                <a:solidFill>
                  <a:schemeClr val="bg1"/>
                </a:solidFill>
              </a:rPr>
              <a:t>                                 padding='same',</a:t>
            </a:r>
          </a:p>
          <a:p>
            <a:pPr>
              <a:lnSpc>
                <a:spcPct val="120000"/>
              </a:lnSpc>
            </a:pPr>
            <a:r>
              <a:rPr lang="en-US" altLang="zh-TW" sz="2800" dirty="0">
                <a:solidFill>
                  <a:schemeClr val="bg1"/>
                </a:solidFill>
              </a:rPr>
              <a:t>                                 </a:t>
            </a:r>
            <a:r>
              <a:rPr lang="en-US" altLang="zh-TW" sz="2800" dirty="0" err="1">
                <a:solidFill>
                  <a:schemeClr val="bg1"/>
                </a:solidFill>
              </a:rPr>
              <a:t>input_shape</a:t>
            </a:r>
            <a:r>
              <a:rPr lang="en-US" altLang="zh-TW" sz="2800" dirty="0">
                <a:solidFill>
                  <a:schemeClr val="bg1"/>
                </a:solidFill>
              </a:rPr>
              <a:t>=(28, 28, 1),</a:t>
            </a:r>
          </a:p>
          <a:p>
            <a:pPr>
              <a:lnSpc>
                <a:spcPct val="120000"/>
              </a:lnSpc>
            </a:pPr>
            <a:r>
              <a:rPr lang="en-US" altLang="zh-TW" sz="2800" dirty="0">
                <a:solidFill>
                  <a:schemeClr val="bg1"/>
                </a:solidFill>
              </a:rPr>
              <a:t>                                 activation=tf.nn.relu))</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 </a:t>
            </a:r>
            <a:r>
              <a:rPr lang="zh-TW" altLang="en-US" sz="2800" dirty="0">
                <a:solidFill>
                  <a:schemeClr val="bg1"/>
                </a:solidFill>
              </a:rPr>
              <a:t>池化層</a:t>
            </a:r>
          </a:p>
          <a:p>
            <a:pPr>
              <a:lnSpc>
                <a:spcPct val="120000"/>
              </a:lnSpc>
            </a:pPr>
            <a:r>
              <a:rPr lang="en-US" altLang="zh-TW" sz="2800" dirty="0" err="1">
                <a:solidFill>
                  <a:schemeClr val="bg1"/>
                </a:solidFill>
              </a:rPr>
              <a:t>model.add</a:t>
            </a:r>
            <a:r>
              <a:rPr lang="en-US" altLang="zh-TW" sz="2800" dirty="0">
                <a:solidFill>
                  <a:schemeClr val="bg1"/>
                </a:solidFill>
              </a:rPr>
              <a:t>(tf.keras.layers.MaxPooling2D(</a:t>
            </a:r>
            <a:r>
              <a:rPr lang="en-US" altLang="zh-TW" sz="2800" dirty="0" err="1">
                <a:solidFill>
                  <a:schemeClr val="bg1"/>
                </a:solidFill>
              </a:rPr>
              <a:t>pool_size</a:t>
            </a:r>
            <a:r>
              <a:rPr lang="en-US" altLang="zh-TW" sz="2800" dirty="0">
                <a:solidFill>
                  <a:schemeClr val="bg1"/>
                </a:solidFill>
              </a:rPr>
              <a:t>=(2, 2)))</a:t>
            </a:r>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建立模型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70613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146582"/>
            <a:ext cx="12192000" cy="4711418"/>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建立第二個卷積層與池化層</a:t>
            </a:r>
            <a:endParaRPr lang="en-US" altLang="zh-TW" sz="2800" dirty="0">
              <a:solidFill>
                <a:schemeClr val="bg1"/>
              </a:solidFill>
            </a:endParaRPr>
          </a:p>
          <a:p>
            <a:pPr>
              <a:lnSpc>
                <a:spcPct val="120000"/>
              </a:lnSpc>
            </a:pPr>
            <a:r>
              <a:rPr lang="en-US" altLang="zh-TW" sz="2800" dirty="0">
                <a:solidFill>
                  <a:schemeClr val="bg1"/>
                </a:solidFill>
              </a:rPr>
              <a:t># </a:t>
            </a:r>
            <a:r>
              <a:rPr lang="zh-TW" altLang="en-US" sz="2800" dirty="0">
                <a:solidFill>
                  <a:schemeClr val="bg1"/>
                </a:solidFill>
              </a:rPr>
              <a:t>卷積層</a:t>
            </a:r>
          </a:p>
          <a:p>
            <a:pPr>
              <a:lnSpc>
                <a:spcPct val="120000"/>
              </a:lnSpc>
            </a:pPr>
            <a:r>
              <a:rPr lang="en-US" altLang="zh-TW" sz="2800" dirty="0" err="1">
                <a:solidFill>
                  <a:schemeClr val="bg1"/>
                </a:solidFill>
              </a:rPr>
              <a:t>model.add</a:t>
            </a:r>
            <a:r>
              <a:rPr lang="en-US" altLang="zh-TW" sz="2800" dirty="0">
                <a:solidFill>
                  <a:schemeClr val="bg1"/>
                </a:solidFill>
              </a:rPr>
              <a:t>(tf.keras.layers.Conv2D(filters=32,</a:t>
            </a:r>
          </a:p>
          <a:p>
            <a:pPr>
              <a:lnSpc>
                <a:spcPct val="120000"/>
              </a:lnSpc>
            </a:pPr>
            <a:r>
              <a:rPr lang="en-US" altLang="zh-TW" sz="2800" dirty="0">
                <a:solidFill>
                  <a:schemeClr val="bg1"/>
                </a:solidFill>
              </a:rPr>
              <a:t>                                 </a:t>
            </a:r>
            <a:r>
              <a:rPr lang="en-US" altLang="zh-TW" sz="2800" dirty="0" err="1">
                <a:solidFill>
                  <a:schemeClr val="bg1"/>
                </a:solidFill>
              </a:rPr>
              <a:t>kernel_size</a:t>
            </a:r>
            <a:r>
              <a:rPr lang="en-US" altLang="zh-TW" sz="2800" dirty="0">
                <a:solidFill>
                  <a:schemeClr val="bg1"/>
                </a:solidFill>
              </a:rPr>
              <a:t>=(5, 5),</a:t>
            </a:r>
          </a:p>
          <a:p>
            <a:pPr>
              <a:lnSpc>
                <a:spcPct val="120000"/>
              </a:lnSpc>
            </a:pPr>
            <a:r>
              <a:rPr lang="en-US" altLang="zh-TW" sz="2800" dirty="0">
                <a:solidFill>
                  <a:schemeClr val="bg1"/>
                </a:solidFill>
              </a:rPr>
              <a:t>                                 padding='same',</a:t>
            </a:r>
          </a:p>
          <a:p>
            <a:pPr>
              <a:lnSpc>
                <a:spcPct val="120000"/>
              </a:lnSpc>
            </a:pPr>
            <a:r>
              <a:rPr lang="en-US" altLang="zh-TW" sz="2800" dirty="0">
                <a:solidFill>
                  <a:schemeClr val="bg1"/>
                </a:solidFill>
              </a:rPr>
              <a:t>                                 </a:t>
            </a:r>
            <a:r>
              <a:rPr lang="en-US" altLang="zh-TW" sz="2800" dirty="0" err="1">
                <a:solidFill>
                  <a:schemeClr val="bg1"/>
                </a:solidFill>
              </a:rPr>
              <a:t>input_shape</a:t>
            </a:r>
            <a:r>
              <a:rPr lang="en-US" altLang="zh-TW" sz="2800" dirty="0">
                <a:solidFill>
                  <a:schemeClr val="bg1"/>
                </a:solidFill>
              </a:rPr>
              <a:t>=(28, 28, 1),</a:t>
            </a:r>
          </a:p>
          <a:p>
            <a:pPr>
              <a:lnSpc>
                <a:spcPct val="120000"/>
              </a:lnSpc>
            </a:pPr>
            <a:r>
              <a:rPr lang="en-US" altLang="zh-TW" sz="2800" dirty="0">
                <a:solidFill>
                  <a:schemeClr val="bg1"/>
                </a:solidFill>
              </a:rPr>
              <a:t>                                 activation='relu'))</a:t>
            </a:r>
          </a:p>
          <a:p>
            <a:pPr>
              <a:lnSpc>
                <a:spcPct val="120000"/>
              </a:lnSpc>
            </a:pPr>
            <a:r>
              <a:rPr lang="en-US" altLang="zh-TW" sz="2800" dirty="0">
                <a:solidFill>
                  <a:schemeClr val="bg1"/>
                </a:solidFill>
              </a:rPr>
              <a:t># </a:t>
            </a:r>
            <a:r>
              <a:rPr lang="zh-TW" altLang="en-US" sz="2800" dirty="0">
                <a:solidFill>
                  <a:schemeClr val="bg1"/>
                </a:solidFill>
              </a:rPr>
              <a:t>池化層</a:t>
            </a:r>
          </a:p>
          <a:p>
            <a:pPr>
              <a:lnSpc>
                <a:spcPct val="120000"/>
              </a:lnSpc>
            </a:pPr>
            <a:r>
              <a:rPr lang="en-US" altLang="zh-TW" sz="2800" dirty="0" err="1">
                <a:solidFill>
                  <a:schemeClr val="bg1"/>
                </a:solidFill>
              </a:rPr>
              <a:t>model.add</a:t>
            </a:r>
            <a:r>
              <a:rPr lang="en-US" altLang="zh-TW" sz="2800" dirty="0">
                <a:solidFill>
                  <a:schemeClr val="bg1"/>
                </a:solidFill>
              </a:rPr>
              <a:t>(tf.keras.layers.MaxPooling2D(</a:t>
            </a:r>
            <a:r>
              <a:rPr lang="en-US" altLang="zh-TW" sz="2800" dirty="0" err="1">
                <a:solidFill>
                  <a:schemeClr val="bg1"/>
                </a:solidFill>
              </a:rPr>
              <a:t>pool_size</a:t>
            </a:r>
            <a:r>
              <a:rPr lang="en-US" altLang="zh-TW" sz="2800" dirty="0">
                <a:solidFill>
                  <a:schemeClr val="bg1"/>
                </a:solidFill>
              </a:rPr>
              <a:t>=(2, 2)))</a:t>
            </a:r>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建立模型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7090457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7554199"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深度神經網路</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3157596"/>
          </a:xfrm>
          <a:prstGeom prst="rect">
            <a:avLst/>
          </a:prstGeom>
          <a:noFill/>
        </p:spPr>
        <p:txBody>
          <a:bodyPr wrap="square" lIns="0" rtlCol="0" anchor="t">
            <a:spAutoFit/>
          </a:bodyPr>
          <a:lstStyle/>
          <a:p>
            <a:pPr>
              <a:lnSpc>
                <a:spcPct val="120000"/>
              </a:lnSpc>
            </a:pPr>
            <a:r>
              <a:rPr lang="zh-TW" altLang="en-US" sz="2800" dirty="0"/>
              <a:t>深度神經網路是一種具備至少一個隱層的神經網路，深度神經網路通常都是前饋神經網路，但也有語言建模等方面的研究將其拓展到遞迴神經網路。</a:t>
            </a:r>
            <a:r>
              <a:rPr lang="zh-TW" altLang="en-US" sz="2800" dirty="0">
                <a:solidFill>
                  <a:srgbClr val="FF0000"/>
                </a:solidFill>
              </a:rPr>
              <a:t>卷積深度神經網路</a:t>
            </a:r>
            <a:r>
              <a:rPr lang="zh-TW" altLang="en-US" sz="2800" dirty="0"/>
              <a:t>（</a:t>
            </a:r>
            <a:r>
              <a:rPr lang="en" altLang="zh-TW" sz="2800" dirty="0"/>
              <a:t>Convolutional Neural Networks, CNN</a:t>
            </a:r>
            <a:r>
              <a:rPr lang="zh-TW" altLang="en" sz="2800" dirty="0"/>
              <a:t>）</a:t>
            </a:r>
            <a:r>
              <a:rPr lang="zh-TW" altLang="en-US" sz="2800" dirty="0"/>
              <a:t>在電腦視覺領域得到了成功的應用。此後，卷積神經網路也作為聽覺模型被使用在自動語音辨識領域，較以往的方法獲得了更優的結果。</a:t>
            </a:r>
            <a:endParaRPr lang="en-US" altLang="zh-TW" sz="2800" dirty="0"/>
          </a:p>
        </p:txBody>
      </p:sp>
    </p:spTree>
    <p:extLst>
      <p:ext uri="{BB962C8B-B14F-4D97-AF65-F5344CB8AC3E}">
        <p14:creationId xmlns:p14="http://schemas.microsoft.com/office/powerpoint/2010/main" val="3740487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建立神經網路</a:t>
            </a:r>
          </a:p>
          <a:p>
            <a:pPr>
              <a:lnSpc>
                <a:spcPct val="120000"/>
              </a:lnSpc>
            </a:pPr>
            <a:r>
              <a:rPr lang="en-US" altLang="zh-TW" sz="2800" dirty="0" err="1">
                <a:solidFill>
                  <a:schemeClr val="bg1"/>
                </a:solidFill>
              </a:rPr>
              <a:t>model.add</a:t>
            </a:r>
            <a:r>
              <a:rPr lang="en-US" altLang="zh-TW" sz="2800" dirty="0">
                <a:solidFill>
                  <a:schemeClr val="bg1"/>
                </a:solidFill>
              </a:rPr>
              <a:t>(</a:t>
            </a:r>
            <a:r>
              <a:rPr lang="en-US" altLang="zh-TW" sz="2800" dirty="0" err="1">
                <a:solidFill>
                  <a:schemeClr val="bg1"/>
                </a:solidFill>
              </a:rPr>
              <a:t>tf.keras.layers.Flatten</a:t>
            </a:r>
            <a:r>
              <a:rPr lang="en-US" altLang="zh-TW" sz="2800" dirty="0">
                <a:solidFill>
                  <a:schemeClr val="bg1"/>
                </a:solidFill>
              </a:rPr>
              <a:t>())    # </a:t>
            </a:r>
            <a:r>
              <a:rPr lang="zh-TW" altLang="en-US" sz="2800" dirty="0">
                <a:solidFill>
                  <a:schemeClr val="bg1"/>
                </a:solidFill>
              </a:rPr>
              <a:t>扁平化</a:t>
            </a:r>
            <a:r>
              <a:rPr lang="en-US" altLang="zh-TW" sz="2800" dirty="0">
                <a:solidFill>
                  <a:schemeClr val="bg1"/>
                </a:solidFill>
              </a:rPr>
              <a:t>(</a:t>
            </a:r>
            <a:r>
              <a:rPr lang="zh-TW" altLang="en-US" sz="2800" dirty="0">
                <a:solidFill>
                  <a:schemeClr val="bg1"/>
                </a:solidFill>
              </a:rPr>
              <a:t>一維化</a:t>
            </a:r>
            <a:r>
              <a:rPr lang="en-US" altLang="zh-TW" sz="2800" dirty="0">
                <a:solidFill>
                  <a:schemeClr val="bg1"/>
                </a:solidFill>
              </a:rPr>
              <a:t>)</a:t>
            </a:r>
          </a:p>
          <a:p>
            <a:pPr>
              <a:lnSpc>
                <a:spcPct val="120000"/>
              </a:lnSpc>
            </a:pPr>
            <a:r>
              <a:rPr lang="en-US" altLang="zh-TW" sz="2800" dirty="0" err="1">
                <a:solidFill>
                  <a:schemeClr val="bg1"/>
                </a:solidFill>
              </a:rPr>
              <a:t>model.add</a:t>
            </a:r>
            <a:r>
              <a:rPr lang="en-US" altLang="zh-TW" sz="2800" dirty="0">
                <a:solidFill>
                  <a:schemeClr val="bg1"/>
                </a:solidFill>
              </a:rPr>
              <a:t>(</a:t>
            </a:r>
            <a:r>
              <a:rPr lang="en-US" altLang="zh-TW" sz="2800" dirty="0" err="1">
                <a:solidFill>
                  <a:schemeClr val="bg1"/>
                </a:solidFill>
              </a:rPr>
              <a:t>tf.keras.layers.Dense</a:t>
            </a:r>
            <a:r>
              <a:rPr lang="en-US" altLang="zh-TW" sz="2800" dirty="0">
                <a:solidFill>
                  <a:schemeClr val="bg1"/>
                </a:solidFill>
              </a:rPr>
              <a:t>(128, activation=tf.nn.relu))    # </a:t>
            </a:r>
            <a:r>
              <a:rPr lang="zh-TW" altLang="en-US" sz="2800" dirty="0">
                <a:solidFill>
                  <a:schemeClr val="bg1"/>
                </a:solidFill>
              </a:rPr>
              <a:t>全連接層</a:t>
            </a:r>
          </a:p>
          <a:p>
            <a:pPr>
              <a:lnSpc>
                <a:spcPct val="120000"/>
              </a:lnSpc>
            </a:pPr>
            <a:r>
              <a:rPr lang="en-US" altLang="zh-TW" sz="2800" dirty="0" err="1">
                <a:solidFill>
                  <a:schemeClr val="bg1"/>
                </a:solidFill>
              </a:rPr>
              <a:t>model.add</a:t>
            </a:r>
            <a:r>
              <a:rPr lang="en-US" altLang="zh-TW" sz="2800" dirty="0">
                <a:solidFill>
                  <a:schemeClr val="bg1"/>
                </a:solidFill>
              </a:rPr>
              <a:t>(</a:t>
            </a:r>
            <a:r>
              <a:rPr lang="en-US" altLang="zh-TW" sz="2800" dirty="0" err="1">
                <a:solidFill>
                  <a:schemeClr val="bg1"/>
                </a:solidFill>
              </a:rPr>
              <a:t>tf.keras.layers.Dropout</a:t>
            </a:r>
            <a:r>
              <a:rPr lang="en-US" altLang="zh-TW" sz="2800" dirty="0">
                <a:solidFill>
                  <a:schemeClr val="bg1"/>
                </a:solidFill>
              </a:rPr>
              <a:t>(0.5))  # </a:t>
            </a:r>
            <a:r>
              <a:rPr lang="zh-TW" altLang="en-US" sz="2800" dirty="0">
                <a:solidFill>
                  <a:schemeClr val="bg1"/>
                </a:solidFill>
              </a:rPr>
              <a:t>丟失率</a:t>
            </a: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zh-TW" altLang="en-US" sz="2800" dirty="0">
              <a:solidFill>
                <a:schemeClr val="bg1"/>
              </a:solidFill>
            </a:endParaRPr>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建立模型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9905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2663647"/>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最後建立輸出層</a:t>
            </a:r>
            <a:r>
              <a:rPr lang="en-US" altLang="zh-TW" sz="2800" dirty="0">
                <a:solidFill>
                  <a:schemeClr val="bg1"/>
                </a:solidFill>
              </a:rPr>
              <a:t>, </a:t>
            </a:r>
            <a:r>
              <a:rPr lang="zh-TW" altLang="en-US" sz="2800" dirty="0">
                <a:solidFill>
                  <a:schemeClr val="bg1"/>
                </a:solidFill>
              </a:rPr>
              <a:t>共有 </a:t>
            </a:r>
            <a:r>
              <a:rPr lang="en-US" altLang="zh-TW" sz="2800" dirty="0">
                <a:solidFill>
                  <a:schemeClr val="bg1"/>
                </a:solidFill>
              </a:rPr>
              <a:t>10 </a:t>
            </a:r>
            <a:r>
              <a:rPr lang="zh-TW" altLang="en-US" sz="2800" dirty="0">
                <a:solidFill>
                  <a:schemeClr val="bg1"/>
                </a:solidFill>
              </a:rPr>
              <a:t>個神經元</a:t>
            </a:r>
            <a:r>
              <a:rPr lang="en-US" altLang="zh-TW" sz="2800" dirty="0">
                <a:solidFill>
                  <a:schemeClr val="bg1"/>
                </a:solidFill>
              </a:rPr>
              <a:t>, </a:t>
            </a:r>
            <a:r>
              <a:rPr lang="zh-TW" altLang="en-US" sz="2800" dirty="0">
                <a:solidFill>
                  <a:schemeClr val="bg1"/>
                </a:solidFill>
              </a:rPr>
              <a:t>對應到 </a:t>
            </a:r>
            <a:r>
              <a:rPr lang="en-US" altLang="zh-TW" sz="2800" dirty="0">
                <a:solidFill>
                  <a:schemeClr val="bg1"/>
                </a:solidFill>
              </a:rPr>
              <a:t>0~9 </a:t>
            </a:r>
            <a:r>
              <a:rPr lang="zh-TW" altLang="en-US" sz="2800" dirty="0">
                <a:solidFill>
                  <a:schemeClr val="bg1"/>
                </a:solidFill>
              </a:rPr>
              <a:t>共 </a:t>
            </a:r>
            <a:r>
              <a:rPr lang="en-US" altLang="zh-TW" sz="2800" dirty="0">
                <a:solidFill>
                  <a:schemeClr val="bg1"/>
                </a:solidFill>
              </a:rPr>
              <a:t>10 </a:t>
            </a:r>
            <a:r>
              <a:rPr lang="zh-TW" altLang="en-US" sz="2800" dirty="0">
                <a:solidFill>
                  <a:schemeClr val="bg1"/>
                </a:solidFill>
              </a:rPr>
              <a:t>個數字</a:t>
            </a:r>
            <a:r>
              <a:rPr lang="en-US" altLang="zh-TW" sz="2800" dirty="0">
                <a:solidFill>
                  <a:schemeClr val="bg1"/>
                </a:solidFill>
              </a:rPr>
              <a:t>.</a:t>
            </a:r>
          </a:p>
          <a:p>
            <a:pPr>
              <a:lnSpc>
                <a:spcPct val="120000"/>
              </a:lnSpc>
            </a:pPr>
            <a:r>
              <a:rPr lang="en-US" altLang="zh-TW" sz="2800" dirty="0">
                <a:solidFill>
                  <a:schemeClr val="bg1"/>
                </a:solidFill>
              </a:rPr>
              <a:t># </a:t>
            </a:r>
            <a:r>
              <a:rPr lang="zh-TW" altLang="en-US" sz="2800" dirty="0">
                <a:solidFill>
                  <a:schemeClr val="bg1"/>
                </a:solidFill>
              </a:rPr>
              <a:t>並使用 </a:t>
            </a:r>
            <a:r>
              <a:rPr lang="en-US" altLang="zh-TW" sz="2800" dirty="0" err="1">
                <a:solidFill>
                  <a:schemeClr val="bg1"/>
                </a:solidFill>
              </a:rPr>
              <a:t>softmax</a:t>
            </a:r>
            <a:r>
              <a:rPr lang="en-US" altLang="zh-TW" sz="2800" dirty="0">
                <a:solidFill>
                  <a:schemeClr val="bg1"/>
                </a:solidFill>
              </a:rPr>
              <a:t> </a:t>
            </a:r>
            <a:r>
              <a:rPr lang="zh-TW" altLang="en-US" sz="2800" dirty="0">
                <a:solidFill>
                  <a:schemeClr val="bg1"/>
                </a:solidFill>
              </a:rPr>
              <a:t>激活函數 進行轉換</a:t>
            </a:r>
          </a:p>
          <a:p>
            <a:pPr>
              <a:lnSpc>
                <a:spcPct val="120000"/>
              </a:lnSpc>
            </a:pPr>
            <a:r>
              <a:rPr lang="en-US" altLang="zh-TW" sz="2800" dirty="0">
                <a:solidFill>
                  <a:schemeClr val="bg1"/>
                </a:solidFill>
              </a:rPr>
              <a:t># (</a:t>
            </a:r>
            <a:r>
              <a:rPr lang="en-US" altLang="zh-TW" sz="2800" dirty="0" err="1">
                <a:solidFill>
                  <a:schemeClr val="bg1"/>
                </a:solidFill>
              </a:rPr>
              <a:t>softmax</a:t>
            </a:r>
            <a:r>
              <a:rPr lang="en-US" altLang="zh-TW" sz="2800" dirty="0">
                <a:solidFill>
                  <a:schemeClr val="bg1"/>
                </a:solidFill>
              </a:rPr>
              <a:t> </a:t>
            </a:r>
            <a:r>
              <a:rPr lang="zh-TW" altLang="en-US" sz="2800" dirty="0">
                <a:solidFill>
                  <a:schemeClr val="bg1"/>
                </a:solidFill>
              </a:rPr>
              <a:t>函數可以將神經元的輸出轉換成每一個數字的機率</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r>
              <a:rPr lang="en-US" altLang="zh-TW" sz="2800" dirty="0" err="1">
                <a:solidFill>
                  <a:schemeClr val="bg1"/>
                </a:solidFill>
              </a:rPr>
              <a:t>model.add</a:t>
            </a:r>
            <a:r>
              <a:rPr lang="en-US" altLang="zh-TW" sz="2800" dirty="0">
                <a:solidFill>
                  <a:schemeClr val="bg1"/>
                </a:solidFill>
              </a:rPr>
              <a:t>(</a:t>
            </a:r>
            <a:r>
              <a:rPr lang="en-US" altLang="zh-TW" sz="2800" dirty="0" err="1">
                <a:solidFill>
                  <a:schemeClr val="bg1"/>
                </a:solidFill>
              </a:rPr>
              <a:t>tf.keras.layers.Dense</a:t>
            </a:r>
            <a:r>
              <a:rPr lang="en-US" altLang="zh-TW" sz="2800" dirty="0">
                <a:solidFill>
                  <a:schemeClr val="bg1"/>
                </a:solidFill>
              </a:rPr>
              <a:t>(10, activation=tf.nn.softmax))  # </a:t>
            </a:r>
            <a:r>
              <a:rPr lang="zh-TW" altLang="en-US" sz="2800" dirty="0">
                <a:solidFill>
                  <a:schemeClr val="bg1"/>
                </a:solidFill>
              </a:rPr>
              <a:t>全連接層</a:t>
            </a: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建立模型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2035635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定義訓練並進行訓練</a:t>
            </a:r>
          </a:p>
          <a:p>
            <a:pPr>
              <a:lnSpc>
                <a:spcPct val="120000"/>
              </a:lnSpc>
            </a:pPr>
            <a:r>
              <a:rPr lang="en-US" altLang="zh-TW" sz="2800" dirty="0" err="1">
                <a:solidFill>
                  <a:schemeClr val="bg1"/>
                </a:solidFill>
              </a:rPr>
              <a:t>model.compile</a:t>
            </a:r>
            <a:r>
              <a:rPr lang="en-US" altLang="zh-TW" sz="2800" dirty="0">
                <a:solidFill>
                  <a:schemeClr val="bg1"/>
                </a:solidFill>
              </a:rPr>
              <a:t>(optimizer='</a:t>
            </a:r>
            <a:r>
              <a:rPr lang="en-US" altLang="zh-TW" sz="2800" dirty="0" err="1">
                <a:solidFill>
                  <a:schemeClr val="bg1"/>
                </a:solidFill>
              </a:rPr>
              <a:t>adam</a:t>
            </a:r>
            <a:r>
              <a:rPr lang="en-US" altLang="zh-TW" sz="2800" dirty="0">
                <a:solidFill>
                  <a:schemeClr val="bg1"/>
                </a:solidFill>
              </a:rPr>
              <a:t>',</a:t>
            </a:r>
          </a:p>
          <a:p>
            <a:pPr>
              <a:lnSpc>
                <a:spcPct val="120000"/>
              </a:lnSpc>
            </a:pPr>
            <a:r>
              <a:rPr lang="en-US" altLang="zh-TW" sz="2800" dirty="0">
                <a:solidFill>
                  <a:schemeClr val="bg1"/>
                </a:solidFill>
              </a:rPr>
              <a:t>              loss='</a:t>
            </a:r>
            <a:r>
              <a:rPr lang="en-US" altLang="zh-TW" sz="2800" dirty="0" err="1">
                <a:solidFill>
                  <a:schemeClr val="bg1"/>
                </a:solidFill>
              </a:rPr>
              <a:t>categorical_crossentropy</a:t>
            </a:r>
            <a:r>
              <a:rPr lang="en-US" altLang="zh-TW" sz="2800" dirty="0">
                <a:solidFill>
                  <a:schemeClr val="bg1"/>
                </a:solidFill>
              </a:rPr>
              <a:t>',</a:t>
            </a:r>
          </a:p>
          <a:p>
            <a:pPr>
              <a:lnSpc>
                <a:spcPct val="120000"/>
              </a:lnSpc>
            </a:pPr>
            <a:r>
              <a:rPr lang="en-US" altLang="zh-TW" sz="2800" dirty="0">
                <a:solidFill>
                  <a:schemeClr val="bg1"/>
                </a:solidFill>
              </a:rPr>
              <a:t>              metrics=['accuracy’])</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 </a:t>
            </a:r>
            <a:r>
              <a:rPr lang="zh-TW" altLang="en-US" sz="2800" dirty="0">
                <a:solidFill>
                  <a:schemeClr val="bg1"/>
                </a:solidFill>
              </a:rPr>
              <a:t>開始訓練</a:t>
            </a:r>
          </a:p>
          <a:p>
            <a:pPr>
              <a:lnSpc>
                <a:spcPct val="120000"/>
              </a:lnSpc>
            </a:pPr>
            <a:r>
              <a:rPr lang="en-US" altLang="zh-TW" sz="2800" dirty="0" err="1">
                <a:solidFill>
                  <a:schemeClr val="bg1"/>
                </a:solidFill>
              </a:rPr>
              <a:t>model.fit</a:t>
            </a:r>
            <a:r>
              <a:rPr lang="en-US" altLang="zh-TW" sz="2800" dirty="0">
                <a:solidFill>
                  <a:schemeClr val="bg1"/>
                </a:solidFill>
              </a:rPr>
              <a:t>(</a:t>
            </a:r>
            <a:r>
              <a:rPr lang="en-US" altLang="zh-TW" sz="2800" dirty="0" err="1">
                <a:solidFill>
                  <a:schemeClr val="bg1"/>
                </a:solidFill>
              </a:rPr>
              <a:t>x_train</a:t>
            </a:r>
            <a:r>
              <a:rPr lang="en-US" altLang="zh-TW" sz="2800" dirty="0">
                <a:solidFill>
                  <a:schemeClr val="bg1"/>
                </a:solidFill>
              </a:rPr>
              <a:t>, </a:t>
            </a:r>
            <a:r>
              <a:rPr lang="en-US" altLang="zh-TW" sz="2800" dirty="0" err="1">
                <a:solidFill>
                  <a:schemeClr val="bg1"/>
                </a:solidFill>
              </a:rPr>
              <a:t>y_train</a:t>
            </a:r>
            <a:r>
              <a:rPr lang="en-US" altLang="zh-TW" sz="2800" dirty="0">
                <a:solidFill>
                  <a:schemeClr val="bg1"/>
                </a:solidFill>
              </a:rPr>
              <a:t>, </a:t>
            </a:r>
            <a:r>
              <a:rPr lang="en-US" altLang="zh-TW" sz="2800" dirty="0" err="1">
                <a:solidFill>
                  <a:schemeClr val="bg1"/>
                </a:solidFill>
              </a:rPr>
              <a:t>validation_split</a:t>
            </a:r>
            <a:r>
              <a:rPr lang="en-US" altLang="zh-TW" sz="2800" dirty="0">
                <a:solidFill>
                  <a:schemeClr val="bg1"/>
                </a:solidFill>
              </a:rPr>
              <a:t>=0.2, epochs=5, </a:t>
            </a:r>
            <a:r>
              <a:rPr lang="en-US" altLang="zh-TW" sz="2800" dirty="0" err="1">
                <a:solidFill>
                  <a:schemeClr val="bg1"/>
                </a:solidFill>
              </a:rPr>
              <a:t>batch_size</a:t>
            </a:r>
            <a:r>
              <a:rPr lang="en-US" altLang="zh-TW" sz="2800" dirty="0">
                <a:solidFill>
                  <a:schemeClr val="bg1"/>
                </a:solidFill>
              </a:rPr>
              <a:t>=300)</a:t>
            </a: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CN" altLang="en-US" sz="2800" dirty="0"/>
              <a:t>利用</a:t>
            </a:r>
            <a:r>
              <a:rPr lang="zh-TW" altLang="en-US" sz="2800" dirty="0"/>
              <a:t> </a:t>
            </a:r>
            <a:r>
              <a:rPr lang="en-US" altLang="zh-TW" sz="2800" dirty="0">
                <a:solidFill>
                  <a:srgbClr val="FF0000"/>
                </a:solidFill>
              </a:rPr>
              <a:t>optimizer</a:t>
            </a:r>
            <a:r>
              <a:rPr lang="en-US" altLang="zh-TW" sz="2800" dirty="0"/>
              <a:t> </a:t>
            </a:r>
            <a:r>
              <a:rPr lang="zh-CN" altLang="en-US" sz="2800" dirty="0"/>
              <a:t>設定優化器，透過</a:t>
            </a:r>
            <a:r>
              <a:rPr lang="en-US" altLang="zh-CN" sz="2800" dirty="0"/>
              <a:t> </a:t>
            </a:r>
            <a:r>
              <a:rPr lang="en-US" altLang="zh-CN" sz="2800" dirty="0" err="1"/>
              <a:t>epocks</a:t>
            </a:r>
            <a:r>
              <a:rPr lang="en-US" altLang="zh-CN" sz="2800" dirty="0"/>
              <a:t> </a:t>
            </a:r>
            <a:r>
              <a:rPr lang="zh-CN" altLang="en-US" sz="2800" dirty="0"/>
              <a:t>迭代</a:t>
            </a:r>
            <a:r>
              <a:rPr lang="en-US" altLang="zh-CN" sz="2800" dirty="0">
                <a:solidFill>
                  <a:srgbClr val="FF0000"/>
                </a:solidFill>
              </a:rPr>
              <a:t> 5 </a:t>
            </a:r>
            <a:r>
              <a:rPr lang="zh-CN" altLang="en-US" sz="2800" dirty="0"/>
              <a:t>次</a:t>
            </a:r>
            <a:r>
              <a:rPr lang="zh-TW" altLang="en-US" sz="2800" dirty="0"/>
              <a:t>。</a:t>
            </a:r>
            <a:endParaRPr lang="en-US" altLang="zh-CN" sz="2800" dirty="0"/>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 訓練模型 </a:t>
            </a:r>
            <a:r>
              <a:rPr lang="en-US" altLang="zh-TW" sz="4400" b="1" dirty="0">
                <a:solidFill>
                  <a:schemeClr val="accent1"/>
                </a:solidFill>
                <a:latin typeface="Segoe UI Semibold" panose="020B0702040204020203" pitchFamily="34" charset="0"/>
                <a:cs typeface="Segoe UI Semibold" panose="020B0702040204020203" pitchFamily="34" charset="0"/>
              </a:rPr>
              <a:t> </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35017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B234F0B9-B0A9-4B6A-BF25-CC5A79B3D275}"/>
              </a:ext>
            </a:extLst>
          </p:cNvPr>
          <p:cNvSpPr txBox="1"/>
          <p:nvPr/>
        </p:nvSpPr>
        <p:spPr>
          <a:xfrm>
            <a:off x="0" y="1799621"/>
            <a:ext cx="12192000" cy="264315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loss, </a:t>
            </a:r>
            <a:r>
              <a:rPr lang="en-US" altLang="zh-TW" sz="2800" dirty="0" err="1">
                <a:solidFill>
                  <a:schemeClr val="bg1"/>
                </a:solidFill>
              </a:rPr>
              <a:t>acc</a:t>
            </a:r>
            <a:r>
              <a:rPr lang="en-US" altLang="zh-TW" sz="2800" dirty="0">
                <a:solidFill>
                  <a:schemeClr val="bg1"/>
                </a:solidFill>
              </a:rPr>
              <a:t> = </a:t>
            </a:r>
            <a:r>
              <a:rPr lang="en-US" altLang="zh-TW" sz="2800" dirty="0" err="1">
                <a:solidFill>
                  <a:schemeClr val="bg1"/>
                </a:solidFill>
              </a:rPr>
              <a:t>model.evaluate</a:t>
            </a:r>
            <a:r>
              <a:rPr lang="en-US" altLang="zh-TW" sz="2800" dirty="0">
                <a:solidFill>
                  <a:schemeClr val="bg1"/>
                </a:solidFill>
              </a:rPr>
              <a:t>(</a:t>
            </a:r>
            <a:r>
              <a:rPr lang="en-US" altLang="zh-TW" sz="2800" dirty="0" err="1">
                <a:solidFill>
                  <a:schemeClr val="bg1"/>
                </a:solidFill>
              </a:rPr>
              <a:t>x_test</a:t>
            </a:r>
            <a:r>
              <a:rPr lang="en-US" altLang="zh-TW" sz="2800" dirty="0">
                <a:solidFill>
                  <a:schemeClr val="bg1"/>
                </a:solidFill>
              </a:rPr>
              <a:t>, </a:t>
            </a:r>
            <a:r>
              <a:rPr lang="en-US" altLang="zh-TW" sz="2800" dirty="0" err="1">
                <a:solidFill>
                  <a:schemeClr val="bg1"/>
                </a:solidFill>
              </a:rPr>
              <a:t>y_test</a:t>
            </a:r>
            <a:r>
              <a:rPr lang="en-US" altLang="zh-TW" sz="2800" dirty="0">
                <a:solidFill>
                  <a:schemeClr val="bg1"/>
                </a:solidFill>
              </a:rPr>
              <a:t>)</a:t>
            </a:r>
          </a:p>
          <a:p>
            <a:pPr>
              <a:lnSpc>
                <a:spcPct val="120000"/>
              </a:lnSpc>
            </a:pPr>
            <a:r>
              <a:rPr lang="en-US" altLang="zh-TW" sz="2800" dirty="0">
                <a:solidFill>
                  <a:schemeClr val="bg1"/>
                </a:solidFill>
              </a:rPr>
              <a:t>print('Testing Accuracy: ', </a:t>
            </a:r>
            <a:r>
              <a:rPr lang="en-US" altLang="zh-TW" sz="2800" dirty="0" err="1">
                <a:solidFill>
                  <a:schemeClr val="bg1"/>
                </a:solidFill>
              </a:rPr>
              <a:t>str</a:t>
            </a:r>
            <a:r>
              <a:rPr lang="en-US" altLang="zh-TW" sz="2800" dirty="0">
                <a:solidFill>
                  <a:schemeClr val="bg1"/>
                </a:solidFill>
              </a:rPr>
              <a:t>(</a:t>
            </a:r>
            <a:r>
              <a:rPr lang="en-US" altLang="zh-TW" sz="2800" dirty="0" err="1">
                <a:solidFill>
                  <a:schemeClr val="bg1"/>
                </a:solidFill>
              </a:rPr>
              <a:t>acc</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6" name="Text Placeholder 2">
            <a:extLst>
              <a:ext uri="{FF2B5EF4-FFF2-40B4-BE49-F238E27FC236}">
                <a16:creationId xmlns:a16="http://schemas.microsoft.com/office/drawing/2014/main" id="{7C046C48-6652-2E43-A153-D3DCF2D93A14}"/>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DNN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r>
              <a:rPr lang="zh-TW" altLang="en-US" sz="4400" b="1" dirty="0">
                <a:solidFill>
                  <a:schemeClr val="accent1"/>
                </a:solidFill>
                <a:latin typeface="Segoe UI Semibold" panose="020B0702040204020203" pitchFamily="34" charset="0"/>
                <a:cs typeface="Segoe UI Semibold" panose="020B0702040204020203" pitchFamily="34" charset="0"/>
              </a:rPr>
              <a:t>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測試準確度</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pic>
        <p:nvPicPr>
          <p:cNvPr id="3" name="圖片 2">
            <a:extLst>
              <a:ext uri="{FF2B5EF4-FFF2-40B4-BE49-F238E27FC236}">
                <a16:creationId xmlns:a16="http://schemas.microsoft.com/office/drawing/2014/main" id="{23F323F2-0B2A-4B4A-9CEF-3B44E4EA1669}"/>
              </a:ext>
            </a:extLst>
          </p:cNvPr>
          <p:cNvPicPr>
            <a:picLocks noChangeAspect="1"/>
          </p:cNvPicPr>
          <p:nvPr/>
        </p:nvPicPr>
        <p:blipFill>
          <a:blip r:embed="rId3"/>
          <a:stretch>
            <a:fillRect/>
          </a:stretch>
        </p:blipFill>
        <p:spPr>
          <a:xfrm>
            <a:off x="0" y="4127745"/>
            <a:ext cx="12192000" cy="2730255"/>
          </a:xfrm>
          <a:prstGeom prst="rect">
            <a:avLst/>
          </a:prstGeom>
        </p:spPr>
      </p:pic>
    </p:spTree>
    <p:extLst>
      <p:ext uri="{BB962C8B-B14F-4D97-AF65-F5344CB8AC3E}">
        <p14:creationId xmlns:p14="http://schemas.microsoft.com/office/powerpoint/2010/main" val="14533881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11">
            <a:extLst>
              <a:ext uri="{FF2B5EF4-FFF2-40B4-BE49-F238E27FC236}">
                <a16:creationId xmlns:a16="http://schemas.microsoft.com/office/drawing/2014/main" id="{5648F460-37F9-4DAF-938E-7C50EC5185B3}"/>
              </a:ext>
            </a:extLst>
          </p:cNvPr>
          <p:cNvGrpSpPr/>
          <p:nvPr/>
        </p:nvGrpSpPr>
        <p:grpSpPr>
          <a:xfrm>
            <a:off x="69449" y="-115747"/>
            <a:ext cx="7532015" cy="6858000"/>
            <a:chOff x="2958926" y="-7088"/>
            <a:chExt cx="5702472" cy="5150588"/>
          </a:xfrm>
        </p:grpSpPr>
        <p:sp>
          <p:nvSpPr>
            <p:cNvPr id="23" name="Shape 12">
              <a:extLst>
                <a:ext uri="{FF2B5EF4-FFF2-40B4-BE49-F238E27FC236}">
                  <a16:creationId xmlns:a16="http://schemas.microsoft.com/office/drawing/2014/main" id="{B4551A35-D195-4CFF-B479-F64AE0E8F40C}"/>
                </a:ext>
              </a:extLst>
            </p:cNvPr>
            <p:cNvSpPr/>
            <p:nvPr/>
          </p:nvSpPr>
          <p:spPr>
            <a:xfrm>
              <a:off x="2958926" y="0"/>
              <a:ext cx="566075" cy="5143500"/>
            </a:xfrm>
            <a:prstGeom prst="rect">
              <a:avLst/>
            </a:prstGeom>
            <a:solidFill>
              <a:schemeClr val="bg1"/>
            </a:solidFill>
            <a:ln>
              <a:noFill/>
            </a:ln>
          </p:spPr>
          <p:txBody>
            <a:bodyPr wrap="square" lIns="91425" tIns="91425" rIns="91425" bIns="91425" anchor="ctr" anchorCtr="0">
              <a:noAutofit/>
            </a:bodyPr>
            <a:lstStyle/>
            <a:p>
              <a:pPr lvl="0">
                <a:spcBef>
                  <a:spcPts val="0"/>
                </a:spcBef>
                <a:buNone/>
              </a:pPr>
              <a:endParaRPr dirty="0"/>
            </a:p>
          </p:txBody>
        </p:sp>
        <p:sp>
          <p:nvSpPr>
            <p:cNvPr id="24" name="Shape 13">
              <a:extLst>
                <a:ext uri="{FF2B5EF4-FFF2-40B4-BE49-F238E27FC236}">
                  <a16:creationId xmlns:a16="http://schemas.microsoft.com/office/drawing/2014/main" id="{490A920A-FD67-4264-8D2E-8A79F70DA2AD}"/>
                </a:ext>
              </a:extLst>
            </p:cNvPr>
            <p:cNvSpPr/>
            <p:nvPr/>
          </p:nvSpPr>
          <p:spPr>
            <a:xfrm rot="10800000" flipH="1">
              <a:off x="3517898" y="-7088"/>
              <a:ext cx="5143500" cy="5143500"/>
            </a:xfrm>
            <a:prstGeom prst="rtTriangle">
              <a:avLst/>
            </a:prstGeom>
            <a:solidFill>
              <a:schemeClr val="bg1"/>
            </a:solidFill>
            <a:ln>
              <a:noFill/>
            </a:ln>
          </p:spPr>
          <p:txBody>
            <a:bodyPr wrap="square" lIns="91425" tIns="91425" rIns="91425" bIns="91425" anchor="ctr" anchorCtr="0">
              <a:noAutofit/>
            </a:bodyPr>
            <a:lstStyle/>
            <a:p>
              <a:pPr lvl="0" rtl="0">
                <a:spcBef>
                  <a:spcPts val="0"/>
                </a:spcBef>
                <a:buNone/>
              </a:pPr>
              <a:endParaRPr dirty="0">
                <a:latin typeface="Arvo"/>
                <a:ea typeface="Arvo"/>
                <a:cs typeface="Arvo"/>
                <a:sym typeface="Arvo"/>
              </a:endParaRPr>
            </a:p>
          </p:txBody>
        </p:sp>
      </p:grpSp>
      <p:sp>
        <p:nvSpPr>
          <p:cNvPr id="12" name="TextBox 11"/>
          <p:cNvSpPr txBox="1"/>
          <p:nvPr/>
        </p:nvSpPr>
        <p:spPr>
          <a:xfrm>
            <a:off x="0" y="2799580"/>
            <a:ext cx="12192000" cy="1017907"/>
          </a:xfrm>
          <a:prstGeom prst="rect">
            <a:avLst/>
          </a:prstGeom>
          <a:noFill/>
        </p:spPr>
        <p:txBody>
          <a:bodyPr wrap="square" lIns="0" rtlCol="0">
            <a:spAutoFit/>
          </a:bodyPr>
          <a:lstStyle/>
          <a:p>
            <a:pPr algn="ctr">
              <a:lnSpc>
                <a:spcPct val="120000"/>
              </a:lnSpc>
            </a:pPr>
            <a:r>
              <a:rPr lang="en-US" altLang="zh-TW" sz="5400" b="1" spc="600" dirty="0">
                <a:latin typeface="Segoe UI" panose="020B0502040204020203" pitchFamily="34" charset="0"/>
                <a:cs typeface="Segoe UI" panose="020B0502040204020203" pitchFamily="34" charset="0"/>
              </a:rPr>
              <a:t>RNN </a:t>
            </a:r>
            <a:r>
              <a:rPr lang="zh-CN" altLang="en-US" sz="5400" b="1" spc="600" dirty="0">
                <a:solidFill>
                  <a:schemeClr val="accent1"/>
                </a:solidFill>
                <a:latin typeface="Segoe UI" panose="020B0502040204020203" pitchFamily="34" charset="0"/>
                <a:cs typeface="Segoe UI" panose="020B0502040204020203" pitchFamily="34" charset="0"/>
              </a:rPr>
              <a:t>程式範例</a:t>
            </a:r>
            <a:endParaRPr lang="en-US" altLang="zh-CN" sz="5400" b="1" spc="6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18284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ppt_w</p:attrName>
                                        </p:attrNameLst>
                                      </p:cBhvr>
                                      <p:tavLst>
                                        <p:tav tm="0" fmla="#ppt_w*sin(2.5*pi*$)">
                                          <p:val>
                                            <p:fltVal val="0"/>
                                          </p:val>
                                        </p:tav>
                                        <p:tav tm="100000">
                                          <p:val>
                                            <p:fltVal val="1"/>
                                          </p:val>
                                        </p:tav>
                                      </p:tavLst>
                                    </p:anim>
                                    <p:anim calcmode="lin" valueType="num">
                                      <p:cBhvr>
                                        <p:cTn id="9" dur="75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CN" altLang="en-US" sz="4400" b="1" dirty="0">
                <a:solidFill>
                  <a:schemeClr val="accent1"/>
                </a:solidFill>
                <a:latin typeface="Segoe UI Semibold" panose="020B0702040204020203" pitchFamily="34" charset="0"/>
                <a:cs typeface="Segoe UI Semibold" panose="020B0702040204020203" pitchFamily="34" charset="0"/>
              </a:rPr>
              <a:t>程式範例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3141460"/>
            <a:ext cx="12192000" cy="3677289"/>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a:t>
            </a:r>
            <a:r>
              <a:rPr lang="zh-TW" altLang="en-US" sz="2800" dirty="0">
                <a:solidFill>
                  <a:schemeClr val="bg1"/>
                </a:solidFill>
              </a:rPr>
              <a:t> 模組引入</a:t>
            </a:r>
            <a:endParaRPr lang="en-US" altLang="zh-TW" sz="2800" dirty="0">
              <a:solidFill>
                <a:schemeClr val="bg1"/>
              </a:solidFill>
            </a:endParaRPr>
          </a:p>
          <a:p>
            <a:pPr>
              <a:lnSpc>
                <a:spcPct val="120000"/>
              </a:lnSpc>
            </a:pPr>
            <a:r>
              <a:rPr lang="en-US" altLang="zh-TW" sz="2800" dirty="0">
                <a:solidFill>
                  <a:schemeClr val="bg1"/>
                </a:solidFill>
              </a:rPr>
              <a:t>Import tensorflow as tf</a:t>
            </a:r>
          </a:p>
          <a:p>
            <a:pPr>
              <a:lnSpc>
                <a:spcPct val="120000"/>
              </a:lnSpc>
            </a:pPr>
            <a:r>
              <a:rPr lang="en-US" altLang="zh-TW" sz="2800" dirty="0">
                <a:solidFill>
                  <a:schemeClr val="bg1"/>
                </a:solidFill>
              </a:rPr>
              <a:t>from tensorflow.examples.tutorials.mnist import input_data</a:t>
            </a:r>
          </a:p>
          <a:p>
            <a:pPr>
              <a:lnSpc>
                <a:spcPct val="120000"/>
              </a:lnSpc>
            </a:pPr>
            <a:r>
              <a:rPr lang="en-US" altLang="zh-TW" sz="2800" dirty="0">
                <a:solidFill>
                  <a:schemeClr val="bg1"/>
                </a:solidFill>
              </a:rPr>
              <a:t>mnist = input_data.read_data_sets(r"./MNIST_data", one_hot=True)</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1089337"/>
          </a:xfrm>
          <a:prstGeom prst="rect">
            <a:avLst/>
          </a:prstGeom>
          <a:noFill/>
        </p:spPr>
        <p:txBody>
          <a:bodyPr wrap="square" lIns="0" rtlCol="0" anchor="t">
            <a:spAutoFit/>
          </a:bodyPr>
          <a:lstStyle/>
          <a:p>
            <a:pPr>
              <a:lnSpc>
                <a:spcPct val="120000"/>
              </a:lnSpc>
            </a:pPr>
            <a:r>
              <a:rPr lang="zh-CN" altLang="en-US" sz="2800" dirty="0"/>
              <a:t>利用</a:t>
            </a:r>
            <a:r>
              <a:rPr lang="zh-TW" altLang="en-US" sz="2800" dirty="0"/>
              <a:t> </a:t>
            </a:r>
            <a:r>
              <a:rPr lang="en-US" altLang="zh-TW" sz="2800" dirty="0">
                <a:solidFill>
                  <a:srgbClr val="FF0000"/>
                </a:solidFill>
              </a:rPr>
              <a:t>import</a:t>
            </a:r>
            <a:r>
              <a:rPr lang="en-US" altLang="zh-TW" sz="2800" dirty="0"/>
              <a:t> </a:t>
            </a:r>
            <a:r>
              <a:rPr lang="zh-CN" altLang="en-US" sz="2800" dirty="0"/>
              <a:t>以及</a:t>
            </a:r>
            <a:r>
              <a:rPr lang="zh-TW" altLang="en-US" sz="2800" dirty="0"/>
              <a:t> </a:t>
            </a:r>
            <a:r>
              <a:rPr lang="en-US" altLang="zh-TW" sz="2800" dirty="0">
                <a:solidFill>
                  <a:srgbClr val="FF0000"/>
                </a:solidFill>
              </a:rPr>
              <a:t>from ... import </a:t>
            </a:r>
            <a:r>
              <a:rPr lang="zh-CN" altLang="en-US" sz="2800" dirty="0"/>
              <a:t>引入模組。本範例使用</a:t>
            </a:r>
            <a:r>
              <a:rPr lang="zh-TW" altLang="en-US" sz="2800" dirty="0"/>
              <a:t> </a:t>
            </a:r>
            <a:r>
              <a:rPr lang="en-US" altLang="zh-TW" sz="2800" dirty="0">
                <a:solidFill>
                  <a:srgbClr val="FF0000"/>
                </a:solidFill>
              </a:rPr>
              <a:t>MNIST</a:t>
            </a:r>
            <a:r>
              <a:rPr lang="zh-TW" altLang="en-US" sz="2800" dirty="0"/>
              <a:t> 資料集，作為基本範例，進行</a:t>
            </a:r>
            <a:r>
              <a:rPr lang="en-US" altLang="zh-TW" sz="2800" dirty="0"/>
              <a:t> </a:t>
            </a:r>
            <a:r>
              <a:rPr lang="en-US" altLang="zh-TW" sz="2800" dirty="0">
                <a:solidFill>
                  <a:srgbClr val="FF0000"/>
                </a:solidFill>
              </a:rPr>
              <a:t>RNN</a:t>
            </a:r>
            <a:r>
              <a:rPr lang="en-US" altLang="zh-TW" sz="2800" dirty="0"/>
              <a:t> </a:t>
            </a:r>
            <a:r>
              <a:rPr lang="zh-CN" altLang="en-US" sz="2800" dirty="0"/>
              <a:t>的文字辨識</a:t>
            </a:r>
            <a:r>
              <a:rPr lang="zh-TW" altLang="en-US" sz="2800" dirty="0"/>
              <a:t>。</a:t>
            </a:r>
            <a:endParaRPr lang="en-US" altLang="zh-CN" sz="2800" dirty="0"/>
          </a:p>
        </p:txBody>
      </p:sp>
    </p:spTree>
    <p:extLst>
      <p:ext uri="{BB962C8B-B14F-4D97-AF65-F5344CB8AC3E}">
        <p14:creationId xmlns:p14="http://schemas.microsoft.com/office/powerpoint/2010/main" val="24095339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zh-CN" altLang="en-US" sz="4400" b="1">
                <a:solidFill>
                  <a:schemeClr val="accent1"/>
                </a:solidFill>
                <a:latin typeface="Segoe UI Semibold" panose="020B0702040204020203" pitchFamily="34" charset="0"/>
                <a:cs typeface="Segoe UI Semibold" panose="020B0702040204020203" pitchFamily="34" charset="0"/>
              </a:rPr>
              <a:t>設定結構</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2624396"/>
            <a:ext cx="12192000" cy="4194353"/>
          </a:xfrm>
          <a:prstGeom prst="rect">
            <a:avLst/>
          </a:prstGeom>
          <a:solidFill>
            <a:schemeClr val="bg2">
              <a:lumMod val="25000"/>
            </a:schemeClr>
          </a:solidFill>
          <a:ln>
            <a:solidFill>
              <a:schemeClr val="bg1"/>
            </a:solidFill>
          </a:ln>
        </p:spPr>
        <p:txBody>
          <a:bodyPr wrap="square" lIns="0" rtlCol="0" anchor="t">
            <a:spAutoFit/>
          </a:bodyPr>
          <a:lstStyle/>
          <a:p>
            <a:pPr>
              <a:lnSpc>
                <a:spcPct val="120000"/>
              </a:lnSpc>
            </a:pPr>
            <a:r>
              <a:rPr lang="en-US" altLang="zh-TW" sz="2800" dirty="0">
                <a:solidFill>
                  <a:schemeClr val="bg1"/>
                </a:solidFill>
              </a:rPr>
              <a:t># RNN </a:t>
            </a:r>
            <a:r>
              <a:rPr lang="zh-CN" altLang="en-US" sz="2800" dirty="0">
                <a:solidFill>
                  <a:schemeClr val="bg1"/>
                </a:solidFill>
              </a:rPr>
              <a:t>結構</a:t>
            </a:r>
            <a:endParaRPr lang="en-US" altLang="zh-TW" sz="2800" dirty="0">
              <a:solidFill>
                <a:schemeClr val="bg1"/>
              </a:solidFill>
            </a:endParaRPr>
          </a:p>
          <a:p>
            <a:pPr>
              <a:lnSpc>
                <a:spcPct val="120000"/>
              </a:lnSpc>
            </a:pPr>
            <a:r>
              <a:rPr lang="en-US" altLang="zh-TW" sz="2800" dirty="0">
                <a:solidFill>
                  <a:schemeClr val="bg1"/>
                </a:solidFill>
              </a:rPr>
              <a:t>element_size = 28</a:t>
            </a:r>
          </a:p>
          <a:p>
            <a:pPr>
              <a:lnSpc>
                <a:spcPct val="120000"/>
              </a:lnSpc>
            </a:pPr>
            <a:r>
              <a:rPr lang="en-US" altLang="zh-TW" sz="2800" dirty="0">
                <a:solidFill>
                  <a:schemeClr val="bg1"/>
                </a:solidFill>
              </a:rPr>
              <a:t>time_steps = 28</a:t>
            </a:r>
          </a:p>
          <a:p>
            <a:pPr>
              <a:lnSpc>
                <a:spcPct val="120000"/>
              </a:lnSpc>
            </a:pPr>
            <a:r>
              <a:rPr lang="en-US" altLang="zh-TW" sz="2800" dirty="0">
                <a:solidFill>
                  <a:schemeClr val="bg1"/>
                </a:solidFill>
              </a:rPr>
              <a:t>num_classes = 10</a:t>
            </a:r>
          </a:p>
          <a:p>
            <a:pPr>
              <a:lnSpc>
                <a:spcPct val="120000"/>
              </a:lnSpc>
            </a:pPr>
            <a:r>
              <a:rPr lang="en-US" altLang="zh-TW" sz="2800" dirty="0">
                <a:solidFill>
                  <a:schemeClr val="bg1"/>
                </a:solidFill>
              </a:rPr>
              <a:t>batch_size = 128</a:t>
            </a:r>
          </a:p>
          <a:p>
            <a:pPr>
              <a:lnSpc>
                <a:spcPct val="120000"/>
              </a:lnSpc>
            </a:pPr>
            <a:r>
              <a:rPr lang="en-US" altLang="zh-TW" sz="2800" dirty="0">
                <a:solidFill>
                  <a:schemeClr val="bg1"/>
                </a:solidFill>
              </a:rPr>
              <a:t>hidden_layer_size = 50</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
        <p:nvSpPr>
          <p:cNvPr id="12" name="文字方塊 11">
            <a:extLst>
              <a:ext uri="{FF2B5EF4-FFF2-40B4-BE49-F238E27FC236}">
                <a16:creationId xmlns:a16="http://schemas.microsoft.com/office/drawing/2014/main" id="{2F687A4F-FB78-E44E-9DBB-7BBF60B2B014}"/>
              </a:ext>
            </a:extLst>
          </p:cNvPr>
          <p:cNvSpPr txBox="1"/>
          <p:nvPr/>
        </p:nvSpPr>
        <p:spPr>
          <a:xfrm>
            <a:off x="986971" y="1707127"/>
            <a:ext cx="10218058" cy="572273"/>
          </a:xfrm>
          <a:prstGeom prst="rect">
            <a:avLst/>
          </a:prstGeom>
          <a:noFill/>
        </p:spPr>
        <p:txBody>
          <a:bodyPr wrap="square" lIns="0" rtlCol="0" anchor="t">
            <a:spAutoFit/>
          </a:bodyPr>
          <a:lstStyle/>
          <a:p>
            <a:pPr>
              <a:lnSpc>
                <a:spcPct val="120000"/>
              </a:lnSpc>
            </a:pPr>
            <a:r>
              <a:rPr lang="zh-TW" altLang="en-US" sz="2800"/>
              <a:t>定義 </a:t>
            </a:r>
            <a:r>
              <a:rPr lang="en-US" altLang="zh-TW" sz="2800" dirty="0"/>
              <a:t>RNN </a:t>
            </a:r>
            <a:r>
              <a:rPr lang="zh-CN" altLang="en-US" sz="2800"/>
              <a:t>的結構</a:t>
            </a:r>
            <a:r>
              <a:rPr lang="zh-TW" altLang="en-US" sz="2800"/>
              <a:t>。</a:t>
            </a:r>
            <a:endParaRPr lang="en-US" altLang="zh-CN" sz="2800" dirty="0"/>
          </a:p>
        </p:txBody>
      </p:sp>
    </p:spTree>
    <p:extLst>
      <p:ext uri="{BB962C8B-B14F-4D97-AF65-F5344CB8AC3E}">
        <p14:creationId xmlns:p14="http://schemas.microsoft.com/office/powerpoint/2010/main" val="20453371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zh-CN" altLang="en-US" sz="4400" b="1">
                <a:solidFill>
                  <a:schemeClr val="accent1"/>
                </a:solidFill>
                <a:latin typeface="Segoe UI Semibold" panose="020B0702040204020203" pitchFamily="34" charset="0"/>
                <a:cs typeface="Segoe UI Semibold" panose="020B0702040204020203" pitchFamily="34" charset="0"/>
              </a:rPr>
              <a:t>建立隱藏層</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28483"/>
          </a:xfrm>
          <a:prstGeom prst="rect">
            <a:avLst/>
          </a:prstGeom>
          <a:solidFill>
            <a:schemeClr val="bg2">
              <a:lumMod val="25000"/>
            </a:schemeClr>
          </a:solidFill>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定義 </a:t>
            </a:r>
            <a:r>
              <a:rPr lang="en-US" altLang="zh-TW" sz="2800" dirty="0">
                <a:solidFill>
                  <a:schemeClr val="bg1"/>
                </a:solidFill>
              </a:rPr>
              <a:t>input type</a:t>
            </a:r>
          </a:p>
          <a:p>
            <a:pPr>
              <a:lnSpc>
                <a:spcPct val="120000"/>
              </a:lnSpc>
            </a:pPr>
            <a:r>
              <a:rPr lang="en-US" altLang="zh-TW" sz="2800" dirty="0">
                <a:solidFill>
                  <a:schemeClr val="bg1"/>
                </a:solidFill>
              </a:rPr>
              <a:t>_inputs = tf.placeholder(</a:t>
            </a:r>
          </a:p>
          <a:p>
            <a:pPr>
              <a:lnSpc>
                <a:spcPct val="120000"/>
              </a:lnSpc>
            </a:pPr>
            <a:r>
              <a:rPr lang="en-US" altLang="zh-TW" sz="2800" dirty="0">
                <a:solidFill>
                  <a:schemeClr val="bg1"/>
                </a:solidFill>
              </a:rPr>
              <a:t>    tf.float32, shape=[None, time_steps, element_size], name='inputs')</a:t>
            </a:r>
          </a:p>
          <a:p>
            <a:pPr>
              <a:lnSpc>
                <a:spcPct val="120000"/>
              </a:lnSpc>
            </a:pPr>
            <a:r>
              <a:rPr lang="en-US" altLang="zh-TW" sz="2800" dirty="0">
                <a:solidFill>
                  <a:schemeClr val="bg1"/>
                </a:solidFill>
              </a:rPr>
              <a:t>y = tf.placeholder(tf.float32, shape=[None, num_classes], name='inputs')</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 </a:t>
            </a:r>
            <a:r>
              <a:rPr lang="zh-TW" altLang="en-US" sz="2800" dirty="0">
                <a:solidFill>
                  <a:schemeClr val="bg1"/>
                </a:solidFill>
              </a:rPr>
              <a:t>隱藏層數量</a:t>
            </a:r>
          </a:p>
          <a:p>
            <a:pPr>
              <a:lnSpc>
                <a:spcPct val="120000"/>
              </a:lnSpc>
            </a:pPr>
            <a:r>
              <a:rPr lang="en-US" altLang="zh-TW" sz="2800" dirty="0">
                <a:solidFill>
                  <a:schemeClr val="bg1"/>
                </a:solidFill>
              </a:rPr>
              <a:t>rnn_cell = tf.contrib.rnn.BasicRNNCell(hidden_layer_size)</a:t>
            </a:r>
          </a:p>
          <a:p>
            <a:pPr>
              <a:lnSpc>
                <a:spcPct val="120000"/>
              </a:lnSpc>
            </a:pPr>
            <a:r>
              <a:rPr lang="en-US" altLang="zh-TW" sz="2800" dirty="0">
                <a:solidFill>
                  <a:schemeClr val="bg1"/>
                </a:solidFill>
              </a:rPr>
              <a:t>outputs, _ = tf.nn.dynamic_rnn(rnn_cell, _inputs, dtype=tf.float32)</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Tree>
    <p:extLst>
      <p:ext uri="{BB962C8B-B14F-4D97-AF65-F5344CB8AC3E}">
        <p14:creationId xmlns:p14="http://schemas.microsoft.com/office/powerpoint/2010/main" val="25368713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zh-CN" altLang="en-US" sz="4400" b="1">
                <a:solidFill>
                  <a:schemeClr val="accent1"/>
                </a:solidFill>
                <a:latin typeface="Segoe UI Semibold" panose="020B0702040204020203" pitchFamily="34" charset="0"/>
                <a:cs typeface="Segoe UI Semibold" panose="020B0702040204020203" pitchFamily="34" charset="0"/>
              </a:rPr>
              <a:t>設定權重與偏向量</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28483"/>
          </a:xfrm>
          <a:prstGeom prst="rect">
            <a:avLst/>
          </a:prstGeom>
          <a:solidFill>
            <a:schemeClr val="bg2">
              <a:lumMod val="25000"/>
            </a:schemeClr>
          </a:solidFill>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權重</a:t>
            </a:r>
          </a:p>
          <a:p>
            <a:pPr>
              <a:lnSpc>
                <a:spcPct val="120000"/>
              </a:lnSpc>
            </a:pPr>
            <a:r>
              <a:rPr lang="en-US" altLang="zh-TW" sz="2800" dirty="0">
                <a:solidFill>
                  <a:schemeClr val="bg1"/>
                </a:solidFill>
              </a:rPr>
              <a:t>Wl = tf.Variable(tf.truncated_normal(</a:t>
            </a:r>
          </a:p>
          <a:p>
            <a:pPr>
              <a:lnSpc>
                <a:spcPct val="120000"/>
              </a:lnSpc>
            </a:pPr>
            <a:r>
              <a:rPr lang="en-US" altLang="zh-TW" sz="2800" dirty="0">
                <a:solidFill>
                  <a:schemeClr val="bg1"/>
                </a:solidFill>
              </a:rPr>
              <a:t>    [hidden_layer_size, num_classes], mean=0, stddev=.01))</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 </a:t>
            </a:r>
            <a:r>
              <a:rPr lang="zh-TW" altLang="en-US" sz="2800" dirty="0">
                <a:solidFill>
                  <a:schemeClr val="bg1"/>
                </a:solidFill>
              </a:rPr>
              <a:t>偏向量</a:t>
            </a:r>
          </a:p>
          <a:p>
            <a:pPr>
              <a:lnSpc>
                <a:spcPct val="120000"/>
              </a:lnSpc>
            </a:pPr>
            <a:r>
              <a:rPr lang="en-US" altLang="zh-TW" sz="2800" dirty="0">
                <a:solidFill>
                  <a:schemeClr val="bg1"/>
                </a:solidFill>
              </a:rPr>
              <a:t>bl = tf.Variable(tf.truncated_normal([num_classes], mean=0, stddev=.01))</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Tree>
    <p:extLst>
      <p:ext uri="{BB962C8B-B14F-4D97-AF65-F5344CB8AC3E}">
        <p14:creationId xmlns:p14="http://schemas.microsoft.com/office/powerpoint/2010/main" val="687005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zh-CN" altLang="en-US" sz="4400" b="1">
                <a:solidFill>
                  <a:schemeClr val="accent1"/>
                </a:solidFill>
                <a:latin typeface="Segoe UI Semibold" panose="020B0702040204020203" pitchFamily="34" charset="0"/>
                <a:cs typeface="Segoe UI Semibold" panose="020B0702040204020203" pitchFamily="34" charset="0"/>
              </a:rPr>
              <a:t>設定權重與偏向量</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28483"/>
          </a:xfrm>
          <a:prstGeom prst="rect">
            <a:avLst/>
          </a:prstGeom>
          <a:solidFill>
            <a:schemeClr val="bg2">
              <a:lumMod val="25000"/>
            </a:schemeClr>
          </a:solidFill>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矩陣相乘</a:t>
            </a:r>
          </a:p>
          <a:p>
            <a:pPr>
              <a:lnSpc>
                <a:spcPct val="120000"/>
              </a:lnSpc>
            </a:pPr>
            <a:r>
              <a:rPr lang="en-US" altLang="zh-TW" sz="2800" dirty="0">
                <a:solidFill>
                  <a:schemeClr val="bg1"/>
                </a:solidFill>
              </a:rPr>
              <a:t>def get_linear_layer(vector):</a:t>
            </a:r>
          </a:p>
          <a:p>
            <a:pPr>
              <a:lnSpc>
                <a:spcPct val="120000"/>
              </a:lnSpc>
            </a:pPr>
            <a:r>
              <a:rPr lang="en-US" altLang="zh-TW" sz="2800" dirty="0">
                <a:solidFill>
                  <a:schemeClr val="bg1"/>
                </a:solidFill>
              </a:rPr>
              <a:t>    return tf.matmul(vector, Wl) + bl</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last_rnn_output = outputs[:, -1, :]</a:t>
            </a:r>
          </a:p>
          <a:p>
            <a:pPr>
              <a:lnSpc>
                <a:spcPct val="120000"/>
              </a:lnSpc>
            </a:pPr>
            <a:r>
              <a:rPr lang="en-US" altLang="zh-TW" sz="2800" dirty="0">
                <a:solidFill>
                  <a:schemeClr val="bg1"/>
                </a:solidFill>
              </a:rPr>
              <a:t>final_output = get_linear_layer(</a:t>
            </a:r>
            <a:r>
              <a:rPr lang="en-US" altLang="zh-TW" sz="2800" dirty="0" err="1">
                <a:solidFill>
                  <a:schemeClr val="bg1"/>
                </a:solidFill>
              </a:rPr>
              <a:t>last_rnn_output</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Tree>
    <p:extLst>
      <p:ext uri="{BB962C8B-B14F-4D97-AF65-F5344CB8AC3E}">
        <p14:creationId xmlns:p14="http://schemas.microsoft.com/office/powerpoint/2010/main" val="11262781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7554199"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深度神經網路</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1606402"/>
          </a:xfrm>
          <a:prstGeom prst="rect">
            <a:avLst/>
          </a:prstGeom>
          <a:noFill/>
        </p:spPr>
        <p:txBody>
          <a:bodyPr wrap="square" lIns="0" rtlCol="0" anchor="t">
            <a:spAutoFit/>
          </a:bodyPr>
          <a:lstStyle/>
          <a:p>
            <a:pPr>
              <a:lnSpc>
                <a:spcPct val="120000"/>
              </a:lnSpc>
            </a:pPr>
            <a:r>
              <a:rPr lang="zh-TW" altLang="en-US" sz="2800" dirty="0"/>
              <a:t>深度神經網路（</a:t>
            </a:r>
            <a:r>
              <a:rPr lang="en" altLang="zh-TW" sz="2800" dirty="0"/>
              <a:t>Deep Neural Networks, DNN</a:t>
            </a:r>
            <a:r>
              <a:rPr lang="zh-TW" altLang="en" sz="2800" dirty="0"/>
              <a:t>）</a:t>
            </a:r>
            <a:r>
              <a:rPr lang="zh-TW" altLang="en-US" sz="2800" dirty="0"/>
              <a:t>是一種判別模型，可以使用</a:t>
            </a:r>
            <a:r>
              <a:rPr lang="zh-TW" altLang="en-US" sz="2800" dirty="0">
                <a:solidFill>
                  <a:srgbClr val="FF0000"/>
                </a:solidFill>
              </a:rPr>
              <a:t>反向傳播演算法</a:t>
            </a:r>
            <a:r>
              <a:rPr lang="zh-TW" altLang="en-US" sz="2800" dirty="0"/>
              <a:t>進行訓練。</a:t>
            </a:r>
            <a:r>
              <a:rPr lang="zh-TW" altLang="en-US" sz="2800" dirty="0">
                <a:solidFill>
                  <a:srgbClr val="FF0000"/>
                </a:solidFill>
              </a:rPr>
              <a:t>權重</a:t>
            </a:r>
            <a:r>
              <a:rPr lang="zh-TW" altLang="en-US" sz="2800" dirty="0"/>
              <a:t>更新可以使用下式進行</a:t>
            </a:r>
            <a:r>
              <a:rPr lang="zh-TW" altLang="en-US" sz="2800" dirty="0">
                <a:solidFill>
                  <a:srgbClr val="FF0000"/>
                </a:solidFill>
              </a:rPr>
              <a:t>隨機梯度下降</a:t>
            </a:r>
            <a:r>
              <a:rPr lang="zh-TW" altLang="en-US" sz="2800" dirty="0"/>
              <a:t>法求解：</a:t>
            </a:r>
            <a:endParaRPr lang="en-US" altLang="zh-TW" sz="2800" dirty="0"/>
          </a:p>
        </p:txBody>
      </p:sp>
      <p:pic>
        <p:nvPicPr>
          <p:cNvPr id="3" name="圖形 2">
            <a:extLst>
              <a:ext uri="{FF2B5EF4-FFF2-40B4-BE49-F238E27FC236}">
                <a16:creationId xmlns:a16="http://schemas.microsoft.com/office/drawing/2014/main" id="{3B78C9D4-8E5B-F74D-A34E-2FBBB7841B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6971" y="3647967"/>
            <a:ext cx="5819004" cy="1098693"/>
          </a:xfrm>
          <a:prstGeom prst="rect">
            <a:avLst/>
          </a:prstGeom>
        </p:spPr>
      </p:pic>
      <p:sp>
        <p:nvSpPr>
          <p:cNvPr id="7" name="文字方塊 6">
            <a:extLst>
              <a:ext uri="{FF2B5EF4-FFF2-40B4-BE49-F238E27FC236}">
                <a16:creationId xmlns:a16="http://schemas.microsoft.com/office/drawing/2014/main" id="{43198BC4-3A7C-AA43-B94A-CEEC053C3FB8}"/>
              </a:ext>
            </a:extLst>
          </p:cNvPr>
          <p:cNvSpPr txBox="1"/>
          <p:nvPr/>
        </p:nvSpPr>
        <p:spPr>
          <a:xfrm>
            <a:off x="986971" y="4932605"/>
            <a:ext cx="10218058" cy="1609030"/>
          </a:xfrm>
          <a:prstGeom prst="rect">
            <a:avLst/>
          </a:prstGeom>
          <a:noFill/>
        </p:spPr>
        <p:txBody>
          <a:bodyPr wrap="square" lIns="0" rtlCol="0" anchor="t">
            <a:spAutoFit/>
          </a:bodyPr>
          <a:lstStyle/>
          <a:p>
            <a:pPr>
              <a:lnSpc>
                <a:spcPct val="120000"/>
              </a:lnSpc>
            </a:pPr>
            <a:r>
              <a:rPr lang="zh-TW" altLang="en-US" sz="2800" dirty="0"/>
              <a:t>其中，    為學習率，    為代價函式。這一函式的選擇與學習的類型（例如</a:t>
            </a:r>
            <a:r>
              <a:rPr lang="zh-TW" altLang="en-US" sz="2800" dirty="0">
                <a:solidFill>
                  <a:srgbClr val="FF0000"/>
                </a:solidFill>
              </a:rPr>
              <a:t>監督學習</a:t>
            </a:r>
            <a:r>
              <a:rPr lang="zh-TW" altLang="en-US" sz="2800" dirty="0"/>
              <a:t>、</a:t>
            </a:r>
            <a:r>
              <a:rPr lang="zh-TW" altLang="en-US" sz="2800" dirty="0">
                <a:solidFill>
                  <a:srgbClr val="FF0000"/>
                </a:solidFill>
              </a:rPr>
              <a:t>無監督學習</a:t>
            </a:r>
            <a:r>
              <a:rPr lang="zh-TW" altLang="en-US" sz="2800" dirty="0"/>
              <a:t>、</a:t>
            </a:r>
            <a:r>
              <a:rPr lang="zh-TW" altLang="en-US" sz="2800" dirty="0">
                <a:solidFill>
                  <a:srgbClr val="FF0000"/>
                </a:solidFill>
              </a:rPr>
              <a:t>增強學習</a:t>
            </a:r>
            <a:r>
              <a:rPr lang="zh-TW" altLang="en-US" sz="2800" dirty="0"/>
              <a:t>）以及</a:t>
            </a:r>
            <a:r>
              <a:rPr lang="zh-TW" altLang="en-US" sz="2800" dirty="0">
                <a:solidFill>
                  <a:srgbClr val="FF0000"/>
                </a:solidFill>
              </a:rPr>
              <a:t>啟用功能</a:t>
            </a:r>
            <a:r>
              <a:rPr lang="zh-TW" altLang="en-US" sz="2800" dirty="0"/>
              <a:t>相關。</a:t>
            </a:r>
            <a:endParaRPr lang="en-US" altLang="zh-TW" sz="2800" dirty="0"/>
          </a:p>
          <a:p>
            <a:pPr>
              <a:lnSpc>
                <a:spcPct val="120000"/>
              </a:lnSpc>
            </a:pPr>
            <a:endParaRPr lang="en-US" altLang="zh-TW" sz="2800" dirty="0"/>
          </a:p>
        </p:txBody>
      </p:sp>
      <p:pic>
        <p:nvPicPr>
          <p:cNvPr id="9" name="圖形 8">
            <a:extLst>
              <a:ext uri="{FF2B5EF4-FFF2-40B4-BE49-F238E27FC236}">
                <a16:creationId xmlns:a16="http://schemas.microsoft.com/office/drawing/2014/main" id="{945F9765-B15B-2440-BFBB-A2A0C6C7A2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9422" t="29193" r="16054" b="30454"/>
          <a:stretch/>
        </p:blipFill>
        <p:spPr>
          <a:xfrm>
            <a:off x="2008910" y="4987636"/>
            <a:ext cx="263237" cy="443346"/>
          </a:xfrm>
          <a:prstGeom prst="rect">
            <a:avLst/>
          </a:prstGeom>
        </p:spPr>
      </p:pic>
      <p:pic>
        <p:nvPicPr>
          <p:cNvPr id="16" name="圖形 15">
            <a:extLst>
              <a:ext uri="{FF2B5EF4-FFF2-40B4-BE49-F238E27FC236}">
                <a16:creationId xmlns:a16="http://schemas.microsoft.com/office/drawing/2014/main" id="{3CFF3DE7-8AE2-5B4B-95D0-762461FE87A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0895" t="-1261" r="3391" b="60908"/>
          <a:stretch/>
        </p:blipFill>
        <p:spPr>
          <a:xfrm>
            <a:off x="4087091" y="5001492"/>
            <a:ext cx="332510" cy="443346"/>
          </a:xfrm>
          <a:prstGeom prst="rect">
            <a:avLst/>
          </a:prstGeom>
        </p:spPr>
      </p:pic>
    </p:spTree>
    <p:extLst>
      <p:ext uri="{BB962C8B-B14F-4D97-AF65-F5344CB8AC3E}">
        <p14:creationId xmlns:p14="http://schemas.microsoft.com/office/powerpoint/2010/main" val="24916473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zh-CN" altLang="en-US" sz="4400" b="1">
                <a:solidFill>
                  <a:schemeClr val="accent1"/>
                </a:solidFill>
                <a:latin typeface="Segoe UI Semibold" panose="020B0702040204020203" pitchFamily="34" charset="0"/>
                <a:cs typeface="Segoe UI Semibold" panose="020B0702040204020203" pitchFamily="34" charset="0"/>
              </a:rPr>
              <a:t>損失函數與優化</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28483"/>
          </a:xfrm>
          <a:prstGeom prst="rect">
            <a:avLst/>
          </a:prstGeom>
          <a:solidFill>
            <a:schemeClr val="bg2">
              <a:lumMod val="25000"/>
            </a:schemeClr>
          </a:solidFill>
        </p:spPr>
        <p:txBody>
          <a:bodyPr wrap="square" lIns="0" rtlCol="0" anchor="t">
            <a:spAutoFit/>
          </a:bodyPr>
          <a:lstStyle/>
          <a:p>
            <a:pPr>
              <a:lnSpc>
                <a:spcPct val="120000"/>
              </a:lnSpc>
            </a:pPr>
            <a:r>
              <a:rPr lang="en-US" altLang="zh-TW" sz="2800" dirty="0">
                <a:solidFill>
                  <a:schemeClr val="bg1"/>
                </a:solidFill>
              </a:rPr>
              <a:t># </a:t>
            </a:r>
            <a:r>
              <a:rPr lang="zh-TW" altLang="en-US" sz="2800" dirty="0">
                <a:solidFill>
                  <a:schemeClr val="bg1"/>
                </a:solidFill>
              </a:rPr>
              <a:t>定義損失函數並用</a:t>
            </a:r>
            <a:r>
              <a:rPr lang="en-US" altLang="zh-TW" sz="2800" dirty="0">
                <a:solidFill>
                  <a:schemeClr val="bg1"/>
                </a:solidFill>
              </a:rPr>
              <a:t>RMSPropOptimizer</a:t>
            </a:r>
            <a:r>
              <a:rPr lang="zh-TW" altLang="en-US" sz="2800" dirty="0">
                <a:solidFill>
                  <a:schemeClr val="bg1"/>
                </a:solidFill>
              </a:rPr>
              <a:t>優化</a:t>
            </a:r>
            <a:endParaRPr lang="en-US" altLang="zh-TW" sz="2800" dirty="0">
              <a:solidFill>
                <a:schemeClr val="bg1"/>
              </a:solidFill>
            </a:endParaRPr>
          </a:p>
          <a:p>
            <a:pPr>
              <a:lnSpc>
                <a:spcPct val="120000"/>
              </a:lnSpc>
            </a:pPr>
            <a:r>
              <a:rPr lang="en-US" altLang="zh-TW" sz="2800" dirty="0">
                <a:solidFill>
                  <a:schemeClr val="bg1"/>
                </a:solidFill>
              </a:rPr>
              <a:t>softmax = tf.nn.softmax_cross_entropy_with_logits(</a:t>
            </a:r>
          </a:p>
          <a:p>
            <a:pPr>
              <a:lnSpc>
                <a:spcPct val="120000"/>
              </a:lnSpc>
            </a:pPr>
            <a:r>
              <a:rPr lang="en-US" altLang="zh-TW" sz="2800" dirty="0">
                <a:solidFill>
                  <a:schemeClr val="bg1"/>
                </a:solidFill>
              </a:rPr>
              <a:t>    logits=final_output, labels=y)</a:t>
            </a:r>
          </a:p>
          <a:p>
            <a:pPr>
              <a:lnSpc>
                <a:spcPct val="120000"/>
              </a:lnSpc>
            </a:pPr>
            <a:r>
              <a:rPr lang="en-US" altLang="zh-TW" sz="2800" dirty="0">
                <a:solidFill>
                  <a:schemeClr val="bg1"/>
                </a:solidFill>
              </a:rPr>
              <a:t>cross_entropy = tf.reduce_mean(softmax)</a:t>
            </a:r>
          </a:p>
          <a:p>
            <a:pPr>
              <a:lnSpc>
                <a:spcPct val="120000"/>
              </a:lnSpc>
            </a:pPr>
            <a:r>
              <a:rPr lang="en-US" altLang="zh-TW" sz="2800" dirty="0">
                <a:solidFill>
                  <a:schemeClr val="bg1"/>
                </a:solidFill>
              </a:rPr>
              <a:t>train_step = tf.train.RMSPropOptimizer(0.001, 0.9).minimize(</a:t>
            </a:r>
            <a:r>
              <a:rPr lang="en-US" altLang="zh-TW" sz="2800" dirty="0" err="1">
                <a:solidFill>
                  <a:schemeClr val="bg1"/>
                </a:solidFill>
              </a:rPr>
              <a:t>cross_entropy</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Tree>
    <p:extLst>
      <p:ext uri="{BB962C8B-B14F-4D97-AF65-F5344CB8AC3E}">
        <p14:creationId xmlns:p14="http://schemas.microsoft.com/office/powerpoint/2010/main" val="41025160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a:t>
            </a:r>
            <a:r>
              <a:rPr lang="zh-CN" altLang="en-US" sz="4400" b="1">
                <a:solidFill>
                  <a:schemeClr val="accent1"/>
                </a:solidFill>
                <a:latin typeface="Segoe UI Semibold" panose="020B0702040204020203" pitchFamily="34" charset="0"/>
                <a:cs typeface="Segoe UI Semibold" panose="020B0702040204020203" pitchFamily="34" charset="0"/>
              </a:rPr>
              <a:t>統計準確率</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28483"/>
          </a:xfrm>
          <a:prstGeom prst="rect">
            <a:avLst/>
          </a:prstGeom>
          <a:solidFill>
            <a:schemeClr val="bg2">
              <a:lumMod val="25000"/>
            </a:schemeClr>
          </a:solidFill>
        </p:spPr>
        <p:txBody>
          <a:bodyPr wrap="square" lIns="0" rtlCol="0" anchor="t">
            <a:spAutoFit/>
          </a:bodyPr>
          <a:lstStyle/>
          <a:p>
            <a:pPr>
              <a:lnSpc>
                <a:spcPct val="120000"/>
              </a:lnSpc>
            </a:pPr>
            <a:r>
              <a:rPr lang="en-US" altLang="zh-TW" sz="2800" dirty="0">
                <a:solidFill>
                  <a:schemeClr val="bg1"/>
                </a:solidFill>
              </a:rPr>
              <a:t>correct_prediction = tf.equal(tf.argmax(y, 1), tf.argmax(final_output, 1))</a:t>
            </a:r>
          </a:p>
          <a:p>
            <a:pPr>
              <a:lnSpc>
                <a:spcPct val="120000"/>
              </a:lnSpc>
            </a:pPr>
            <a:r>
              <a:rPr lang="en-US" altLang="zh-TW" sz="2800" dirty="0">
                <a:solidFill>
                  <a:schemeClr val="bg1"/>
                </a:solidFill>
              </a:rPr>
              <a:t>accuracy = (tf.reduce_mean(tf.cast(correct_prediction, tf.float32)))*100</a:t>
            </a:r>
          </a:p>
          <a:p>
            <a:pPr>
              <a:lnSpc>
                <a:spcPct val="120000"/>
              </a:lnSpc>
            </a:pPr>
            <a:endParaRPr lang="en-US" altLang="zh-TW" sz="2800" dirty="0">
              <a:solidFill>
                <a:schemeClr val="bg1"/>
              </a:solidFill>
            </a:endParaRPr>
          </a:p>
          <a:p>
            <a:pPr>
              <a:lnSpc>
                <a:spcPct val="120000"/>
              </a:lnSpc>
            </a:pPr>
            <a:r>
              <a:rPr lang="en-US" altLang="zh-TW" sz="2800" dirty="0">
                <a:solidFill>
                  <a:schemeClr val="bg1"/>
                </a:solidFill>
              </a:rPr>
              <a:t>sess = tf.InteractiveSession()</a:t>
            </a:r>
          </a:p>
          <a:p>
            <a:pPr>
              <a:lnSpc>
                <a:spcPct val="120000"/>
              </a:lnSpc>
            </a:pPr>
            <a:r>
              <a:rPr lang="en-US" altLang="zh-TW" sz="2800" dirty="0">
                <a:solidFill>
                  <a:schemeClr val="bg1"/>
                </a:solidFill>
              </a:rPr>
              <a:t>sess.run(</a:t>
            </a:r>
            <a:r>
              <a:rPr lang="en-US" altLang="zh-TW" sz="2800" dirty="0" err="1">
                <a:solidFill>
                  <a:schemeClr val="bg1"/>
                </a:solidFill>
              </a:rPr>
              <a:t>tf.global_variables_initializer</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Tree>
    <p:extLst>
      <p:ext uri="{BB962C8B-B14F-4D97-AF65-F5344CB8AC3E}">
        <p14:creationId xmlns:p14="http://schemas.microsoft.com/office/powerpoint/2010/main" val="34518371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建立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a:solidFill>
                  <a:schemeClr val="accent1"/>
                </a:solidFill>
                <a:latin typeface="Segoe UI Semibold" panose="020B0702040204020203" pitchFamily="34" charset="0"/>
                <a:cs typeface="Segoe UI Semibold" panose="020B0702040204020203" pitchFamily="34" charset="0"/>
              </a:rPr>
              <a:t> 建立測試集</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28483"/>
          </a:xfrm>
          <a:prstGeom prst="rect">
            <a:avLst/>
          </a:prstGeom>
          <a:solidFill>
            <a:schemeClr val="bg2">
              <a:lumMod val="25000"/>
            </a:schemeClr>
          </a:solidFill>
        </p:spPr>
        <p:txBody>
          <a:bodyPr wrap="square" lIns="0" rtlCol="0" anchor="t">
            <a:spAutoFit/>
          </a:bodyPr>
          <a:lstStyle/>
          <a:p>
            <a:pPr>
              <a:lnSpc>
                <a:spcPct val="120000"/>
              </a:lnSpc>
            </a:pPr>
            <a:r>
              <a:rPr lang="en-US" altLang="zh-TW" sz="2800" dirty="0">
                <a:solidFill>
                  <a:schemeClr val="bg1"/>
                </a:solidFill>
              </a:rPr>
              <a:t>test_data = mnist.test.images[:batch_size].reshape(</a:t>
            </a:r>
          </a:p>
          <a:p>
            <a:pPr>
              <a:lnSpc>
                <a:spcPct val="120000"/>
              </a:lnSpc>
            </a:pPr>
            <a:r>
              <a:rPr lang="en-US" altLang="zh-TW" sz="2800" dirty="0">
                <a:solidFill>
                  <a:schemeClr val="bg1"/>
                </a:solidFill>
              </a:rPr>
              <a:t>    (-1, time_steps, element_size))</a:t>
            </a:r>
          </a:p>
          <a:p>
            <a:pPr>
              <a:lnSpc>
                <a:spcPct val="120000"/>
              </a:lnSpc>
            </a:pPr>
            <a:r>
              <a:rPr lang="en-US" altLang="zh-TW" sz="2800" dirty="0">
                <a:solidFill>
                  <a:schemeClr val="bg1"/>
                </a:solidFill>
              </a:rPr>
              <a:t>test_label = mnist.test.labels[:</a:t>
            </a:r>
            <a:r>
              <a:rPr lang="en-US" altLang="zh-TW" sz="2800" dirty="0" err="1">
                <a:solidFill>
                  <a:schemeClr val="bg1"/>
                </a:solidFill>
              </a:rPr>
              <a:t>batch_size</a:t>
            </a:r>
            <a:r>
              <a:rPr lang="en-US" altLang="zh-TW" sz="2800" dirty="0">
                <a:solidFill>
                  <a:schemeClr val="bg1"/>
                </a:solidFill>
              </a:rPr>
              <a:t>]</a:t>
            </a: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a:p>
            <a:pPr>
              <a:lnSpc>
                <a:spcPct val="120000"/>
              </a:lnSpc>
            </a:pPr>
            <a:endParaRPr lang="en-US" altLang="zh-TW" sz="2800" dirty="0">
              <a:solidFill>
                <a:schemeClr val="bg1"/>
              </a:solidFill>
            </a:endParaRPr>
          </a:p>
        </p:txBody>
      </p:sp>
    </p:spTree>
    <p:extLst>
      <p:ext uri="{BB962C8B-B14F-4D97-AF65-F5344CB8AC3E}">
        <p14:creationId xmlns:p14="http://schemas.microsoft.com/office/powerpoint/2010/main" val="10177697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TW" altLang="en-US" sz="4400">
                <a:solidFill>
                  <a:schemeClr val="tx1">
                    <a:lumMod val="75000"/>
                    <a:lumOff val="25000"/>
                  </a:schemeClr>
                </a:solidFill>
                <a:latin typeface="Segoe UI Semibold" panose="020B0702040204020203" pitchFamily="34" charset="0"/>
                <a:cs typeface="Segoe UI Semibold" panose="020B0702040204020203" pitchFamily="34" charset="0"/>
              </a:rPr>
              <a:t>模型 </a:t>
            </a:r>
            <a:r>
              <a:rPr lang="zh-TW" altLang="en-US" sz="4400" b="1">
                <a:solidFill>
                  <a:schemeClr val="accent1"/>
                </a:solidFill>
                <a:latin typeface="Segoe UI Semibold" panose="020B0702040204020203" pitchFamily="34" charset="0"/>
                <a:cs typeface="Segoe UI Semibold" panose="020B0702040204020203" pitchFamily="34" charset="0"/>
              </a:rPr>
              <a:t>訓練</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5238357"/>
          </a:xfrm>
          <a:prstGeom prst="rect">
            <a:avLst/>
          </a:prstGeom>
          <a:solidFill>
            <a:schemeClr val="bg2">
              <a:lumMod val="25000"/>
            </a:schemeClr>
          </a:solidFill>
        </p:spPr>
        <p:txBody>
          <a:bodyPr wrap="square" lIns="0" rtlCol="0" anchor="t">
            <a:spAutoFit/>
          </a:bodyPr>
          <a:lstStyle/>
          <a:p>
            <a:pPr>
              <a:lnSpc>
                <a:spcPct val="120000"/>
              </a:lnSpc>
            </a:pPr>
            <a:r>
              <a:rPr lang="en-US" altLang="zh-TW" sz="2000" dirty="0">
                <a:solidFill>
                  <a:schemeClr val="bg1"/>
                </a:solidFill>
              </a:rPr>
              <a:t># </a:t>
            </a:r>
            <a:r>
              <a:rPr lang="zh-TW" altLang="en-US" sz="2000" dirty="0">
                <a:solidFill>
                  <a:schemeClr val="bg1"/>
                </a:solidFill>
              </a:rPr>
              <a:t>每次訓練</a:t>
            </a:r>
            <a:r>
              <a:rPr lang="en-US" altLang="zh-TW" sz="2000" dirty="0">
                <a:solidFill>
                  <a:schemeClr val="bg1"/>
                </a:solidFill>
              </a:rPr>
              <a:t>batch_size</a:t>
            </a:r>
            <a:r>
              <a:rPr lang="zh-TW" altLang="en-US" sz="2000" dirty="0">
                <a:solidFill>
                  <a:schemeClr val="bg1"/>
                </a:solidFill>
              </a:rPr>
              <a:t>張圖片，一共訓練</a:t>
            </a:r>
            <a:r>
              <a:rPr lang="en-US" altLang="zh-TW" sz="2000" dirty="0">
                <a:solidFill>
                  <a:schemeClr val="bg1"/>
                </a:solidFill>
              </a:rPr>
              <a:t>3000</a:t>
            </a:r>
            <a:r>
              <a:rPr lang="zh-TW" altLang="en-US" sz="2000" dirty="0">
                <a:solidFill>
                  <a:schemeClr val="bg1"/>
                </a:solidFill>
              </a:rPr>
              <a:t>次</a:t>
            </a:r>
            <a:endParaRPr lang="en-US" altLang="zh-TW" sz="2000" dirty="0">
              <a:solidFill>
                <a:schemeClr val="bg1"/>
              </a:solidFill>
            </a:endParaRPr>
          </a:p>
          <a:p>
            <a:pPr>
              <a:lnSpc>
                <a:spcPct val="120000"/>
              </a:lnSpc>
            </a:pPr>
            <a:r>
              <a:rPr lang="en-US" altLang="zh-TW" sz="2000" dirty="0">
                <a:solidFill>
                  <a:schemeClr val="bg1"/>
                </a:solidFill>
              </a:rPr>
              <a:t>for i in range(3001):</a:t>
            </a:r>
          </a:p>
          <a:p>
            <a:pPr>
              <a:lnSpc>
                <a:spcPct val="120000"/>
              </a:lnSpc>
            </a:pPr>
            <a:r>
              <a:rPr lang="en-US" altLang="zh-TW" sz="2000" dirty="0">
                <a:solidFill>
                  <a:schemeClr val="bg1"/>
                </a:solidFill>
              </a:rPr>
              <a:t>    batch_x, batch_y = mnist.train.next_batch(batch_size)</a:t>
            </a:r>
          </a:p>
          <a:p>
            <a:pPr>
              <a:lnSpc>
                <a:spcPct val="120000"/>
              </a:lnSpc>
            </a:pPr>
            <a:r>
              <a:rPr lang="en-US" altLang="zh-TW" sz="2000" dirty="0">
                <a:solidFill>
                  <a:schemeClr val="bg1"/>
                </a:solidFill>
              </a:rPr>
              <a:t>    batch_x = batch_x.reshape((batch_size, time_steps, element_size))</a:t>
            </a:r>
          </a:p>
          <a:p>
            <a:pPr>
              <a:lnSpc>
                <a:spcPct val="120000"/>
              </a:lnSpc>
            </a:pPr>
            <a:r>
              <a:rPr lang="en-US" altLang="zh-TW" sz="2000" dirty="0">
                <a:solidFill>
                  <a:schemeClr val="bg1"/>
                </a:solidFill>
              </a:rPr>
              <a:t>    sess.run(train_step, feed_dict={_inputs: batch_x, y: batch_y})</a:t>
            </a:r>
          </a:p>
          <a:p>
            <a:pPr>
              <a:lnSpc>
                <a:spcPct val="120000"/>
              </a:lnSpc>
            </a:pPr>
            <a:r>
              <a:rPr lang="en-US" altLang="zh-TW" sz="2000" dirty="0">
                <a:solidFill>
                  <a:schemeClr val="bg1"/>
                </a:solidFill>
              </a:rPr>
              <a:t>    if i % 100 == 0:</a:t>
            </a:r>
          </a:p>
          <a:p>
            <a:pPr>
              <a:lnSpc>
                <a:spcPct val="120000"/>
              </a:lnSpc>
            </a:pPr>
            <a:r>
              <a:rPr lang="en-US" altLang="zh-TW" sz="2000" dirty="0">
                <a:solidFill>
                  <a:schemeClr val="bg1"/>
                </a:solidFill>
              </a:rPr>
              <a:t>        loss = sess.run(cross_entropy, feed_dict={</a:t>
            </a:r>
          </a:p>
          <a:p>
            <a:pPr>
              <a:lnSpc>
                <a:spcPct val="120000"/>
              </a:lnSpc>
            </a:pPr>
            <a:r>
              <a:rPr lang="en-US" altLang="zh-TW" sz="2000" dirty="0">
                <a:solidFill>
                  <a:schemeClr val="bg1"/>
                </a:solidFill>
              </a:rPr>
              <a:t>                        _inputs: batch_x, y: batch_y})</a:t>
            </a:r>
          </a:p>
          <a:p>
            <a:pPr>
              <a:lnSpc>
                <a:spcPct val="120000"/>
              </a:lnSpc>
            </a:pPr>
            <a:r>
              <a:rPr lang="en-US" altLang="zh-TW" sz="2000" dirty="0">
                <a:solidFill>
                  <a:schemeClr val="bg1"/>
                </a:solidFill>
              </a:rPr>
              <a:t>        acc = sess.run(accuracy, feed_dict={_inputs: batch_x, y: batch_y})</a:t>
            </a:r>
          </a:p>
          <a:p>
            <a:pPr>
              <a:lnSpc>
                <a:spcPct val="120000"/>
              </a:lnSpc>
            </a:pPr>
            <a:r>
              <a:rPr lang="en-US" altLang="zh-TW" sz="2000" dirty="0">
                <a:solidFill>
                  <a:schemeClr val="bg1"/>
                </a:solidFill>
              </a:rPr>
              <a:t>        print("Iter " + str(i) + ", Minibatch Loss= " +</a:t>
            </a:r>
          </a:p>
          <a:p>
            <a:pPr>
              <a:lnSpc>
                <a:spcPct val="120000"/>
              </a:lnSpc>
            </a:pPr>
            <a:r>
              <a:rPr lang="en-US" altLang="zh-TW" sz="2000" dirty="0">
                <a:solidFill>
                  <a:schemeClr val="bg1"/>
                </a:solidFill>
              </a:rPr>
              <a:t>              "{:.6f}".format(loss) + ", Training Accuracy= " +</a:t>
            </a:r>
          </a:p>
          <a:p>
            <a:pPr>
              <a:lnSpc>
                <a:spcPct val="120000"/>
              </a:lnSpc>
            </a:pPr>
            <a:r>
              <a:rPr lang="en-US" altLang="zh-TW" sz="2000" dirty="0">
                <a:solidFill>
                  <a:schemeClr val="bg1"/>
                </a:solidFill>
              </a:rPr>
              <a:t>              "{:.5f}".format(</a:t>
            </a:r>
            <a:r>
              <a:rPr lang="en-US" altLang="zh-TW" sz="2000" dirty="0" err="1">
                <a:solidFill>
                  <a:schemeClr val="bg1"/>
                </a:solidFill>
              </a:rPr>
              <a:t>acc</a:t>
            </a:r>
            <a:r>
              <a:rPr lang="en-US" altLang="zh-TW" sz="2000" dirty="0">
                <a:solidFill>
                  <a:schemeClr val="bg1"/>
                </a:solidFill>
              </a:rPr>
              <a:t>))</a:t>
            </a:r>
          </a:p>
          <a:p>
            <a:pPr>
              <a:lnSpc>
                <a:spcPct val="120000"/>
              </a:lnSpc>
            </a:pPr>
            <a:endParaRPr lang="en-US" altLang="zh-TW" sz="2000" dirty="0">
              <a:solidFill>
                <a:schemeClr val="bg1"/>
              </a:solidFill>
            </a:endParaRPr>
          </a:p>
          <a:p>
            <a:pPr>
              <a:lnSpc>
                <a:spcPct val="120000"/>
              </a:lnSpc>
            </a:pPr>
            <a:endParaRPr lang="en-US" altLang="zh-TW" sz="2000" dirty="0">
              <a:solidFill>
                <a:schemeClr val="bg1"/>
              </a:solidFill>
            </a:endParaRPr>
          </a:p>
        </p:txBody>
      </p:sp>
    </p:spTree>
    <p:extLst>
      <p:ext uri="{BB962C8B-B14F-4D97-AF65-F5344CB8AC3E}">
        <p14:creationId xmlns:p14="http://schemas.microsoft.com/office/powerpoint/2010/main" val="2021234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8" y="660400"/>
            <a:ext cx="9218612"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4400" dirty="0">
                <a:solidFill>
                  <a:schemeClr val="tx1">
                    <a:lumMod val="75000"/>
                    <a:lumOff val="25000"/>
                  </a:schemeClr>
                </a:solidFill>
                <a:latin typeface="Segoe UI Semibold" panose="020B0702040204020203" pitchFamily="34" charset="0"/>
                <a:cs typeface="Segoe UI Semibold" panose="020B0702040204020203" pitchFamily="34" charset="0"/>
              </a:rPr>
              <a:t>RNN </a:t>
            </a: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準確</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測試</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B234F0B9-B0A9-4B6A-BF25-CC5A79B3D275}"/>
              </a:ext>
            </a:extLst>
          </p:cNvPr>
          <p:cNvSpPr txBox="1"/>
          <p:nvPr/>
        </p:nvSpPr>
        <p:spPr>
          <a:xfrm>
            <a:off x="0" y="1809513"/>
            <a:ext cx="12192000" cy="1914370"/>
          </a:xfrm>
          <a:prstGeom prst="rect">
            <a:avLst/>
          </a:prstGeom>
          <a:solidFill>
            <a:schemeClr val="bg2">
              <a:lumMod val="25000"/>
            </a:schemeClr>
          </a:solidFill>
        </p:spPr>
        <p:txBody>
          <a:bodyPr wrap="square" lIns="0" rtlCol="0" anchor="t">
            <a:spAutoFit/>
          </a:bodyPr>
          <a:lstStyle/>
          <a:p>
            <a:pPr>
              <a:lnSpc>
                <a:spcPct val="120000"/>
              </a:lnSpc>
            </a:pPr>
            <a:r>
              <a:rPr lang="en-US" altLang="zh-TW" sz="2000" dirty="0">
                <a:solidFill>
                  <a:schemeClr val="bg1"/>
                </a:solidFill>
              </a:rPr>
              <a:t># </a:t>
            </a:r>
            <a:r>
              <a:rPr lang="zh-TW" altLang="en-US" sz="2000" dirty="0">
                <a:solidFill>
                  <a:schemeClr val="bg1"/>
                </a:solidFill>
              </a:rPr>
              <a:t>在測試集上的準確率</a:t>
            </a:r>
            <a:endParaRPr lang="en-US" altLang="zh-TW" sz="2000" dirty="0">
              <a:solidFill>
                <a:schemeClr val="bg1"/>
              </a:solidFill>
            </a:endParaRPr>
          </a:p>
          <a:p>
            <a:pPr>
              <a:lnSpc>
                <a:spcPct val="120000"/>
              </a:lnSpc>
            </a:pPr>
            <a:r>
              <a:rPr lang="en-US" altLang="zh-TW" sz="2000" dirty="0">
                <a:solidFill>
                  <a:schemeClr val="bg1"/>
                </a:solidFill>
              </a:rPr>
              <a:t>print("Testing Accuracy:", sess.run(</a:t>
            </a:r>
          </a:p>
          <a:p>
            <a:pPr>
              <a:lnSpc>
                <a:spcPct val="120000"/>
              </a:lnSpc>
            </a:pPr>
            <a:r>
              <a:rPr lang="en-US" altLang="zh-TW" sz="2000" dirty="0">
                <a:solidFill>
                  <a:schemeClr val="bg1"/>
                </a:solidFill>
              </a:rPr>
              <a:t>    accuracy, feed_dict={_inputs: test_data, y: </a:t>
            </a:r>
            <a:r>
              <a:rPr lang="en-US" altLang="zh-TW" sz="2000" dirty="0" err="1">
                <a:solidFill>
                  <a:schemeClr val="bg1"/>
                </a:solidFill>
              </a:rPr>
              <a:t>test_label</a:t>
            </a:r>
            <a:r>
              <a:rPr lang="en-US" altLang="zh-TW" sz="2000" dirty="0">
                <a:solidFill>
                  <a:schemeClr val="bg1"/>
                </a:solidFill>
              </a:rPr>
              <a:t>}))</a:t>
            </a:r>
          </a:p>
          <a:p>
            <a:pPr>
              <a:lnSpc>
                <a:spcPct val="120000"/>
              </a:lnSpc>
            </a:pPr>
            <a:endParaRPr lang="en-US" altLang="zh-TW" sz="2000" dirty="0">
              <a:solidFill>
                <a:schemeClr val="bg1"/>
              </a:solidFill>
            </a:endParaRPr>
          </a:p>
          <a:p>
            <a:pPr>
              <a:lnSpc>
                <a:spcPct val="120000"/>
              </a:lnSpc>
            </a:pPr>
            <a:endParaRPr lang="en-US" altLang="zh-TW" sz="2000" dirty="0">
              <a:solidFill>
                <a:schemeClr val="bg1"/>
              </a:solidFill>
            </a:endParaRPr>
          </a:p>
        </p:txBody>
      </p:sp>
      <p:pic>
        <p:nvPicPr>
          <p:cNvPr id="3" name="圖片 2">
            <a:extLst>
              <a:ext uri="{FF2B5EF4-FFF2-40B4-BE49-F238E27FC236}">
                <a16:creationId xmlns:a16="http://schemas.microsoft.com/office/drawing/2014/main" id="{0E95FC80-895D-7444-90E6-7703E95912C7}"/>
              </a:ext>
            </a:extLst>
          </p:cNvPr>
          <p:cNvPicPr>
            <a:picLocks noChangeAspect="1"/>
          </p:cNvPicPr>
          <p:nvPr/>
        </p:nvPicPr>
        <p:blipFill>
          <a:blip r:embed="rId3"/>
          <a:stretch>
            <a:fillRect/>
          </a:stretch>
        </p:blipFill>
        <p:spPr>
          <a:xfrm>
            <a:off x="0" y="4086489"/>
            <a:ext cx="12191999" cy="2771511"/>
          </a:xfrm>
          <a:prstGeom prst="rect">
            <a:avLst/>
          </a:prstGeom>
        </p:spPr>
      </p:pic>
    </p:spTree>
    <p:extLst>
      <p:ext uri="{BB962C8B-B14F-4D97-AF65-F5344CB8AC3E}">
        <p14:creationId xmlns:p14="http://schemas.microsoft.com/office/powerpoint/2010/main" val="23035855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7554199"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深度神經網路</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1089337"/>
          </a:xfrm>
          <a:prstGeom prst="rect">
            <a:avLst/>
          </a:prstGeom>
          <a:noFill/>
        </p:spPr>
        <p:txBody>
          <a:bodyPr wrap="square" lIns="0" rtlCol="0" anchor="t">
            <a:spAutoFit/>
          </a:bodyPr>
          <a:lstStyle/>
          <a:p>
            <a:pPr>
              <a:lnSpc>
                <a:spcPct val="120000"/>
              </a:lnSpc>
            </a:pPr>
            <a:r>
              <a:rPr lang="zh-TW" altLang="en-US" sz="2800" dirty="0"/>
              <a:t>為了在一個多分類問題上進行監督學習，通常的選擇是使用</a:t>
            </a:r>
            <a:r>
              <a:rPr lang="en" altLang="zh-TW" sz="2800" dirty="0" err="1">
                <a:solidFill>
                  <a:srgbClr val="FF0000"/>
                </a:solidFill>
              </a:rPr>
              <a:t>ReLU</a:t>
            </a:r>
            <a:r>
              <a:rPr lang="zh-TW" altLang="en-US" sz="2800" dirty="0"/>
              <a:t>作為</a:t>
            </a:r>
            <a:r>
              <a:rPr lang="zh-TW" altLang="en-US" sz="2800" dirty="0">
                <a:solidFill>
                  <a:srgbClr val="FF0000"/>
                </a:solidFill>
              </a:rPr>
              <a:t>啟用功能</a:t>
            </a:r>
            <a:r>
              <a:rPr lang="zh-TW" altLang="en-US" sz="2800" dirty="0"/>
              <a:t>，而使用</a:t>
            </a:r>
            <a:r>
              <a:rPr lang="zh-TW" altLang="en-US" sz="2800" dirty="0">
                <a:solidFill>
                  <a:srgbClr val="FF0000"/>
                </a:solidFill>
              </a:rPr>
              <a:t>交叉熵</a:t>
            </a:r>
            <a:r>
              <a:rPr lang="zh-TW" altLang="en-US" sz="2800" dirty="0"/>
              <a:t>作為代價函式。</a:t>
            </a:r>
            <a:endParaRPr lang="en-US" altLang="zh-TW" sz="2800" dirty="0"/>
          </a:p>
        </p:txBody>
      </p:sp>
      <p:sp>
        <p:nvSpPr>
          <p:cNvPr id="4" name="文字方塊 3">
            <a:extLst>
              <a:ext uri="{FF2B5EF4-FFF2-40B4-BE49-F238E27FC236}">
                <a16:creationId xmlns:a16="http://schemas.microsoft.com/office/drawing/2014/main" id="{8613A4FF-AE5E-CD46-A3C5-7BA43BB5FB2D}"/>
              </a:ext>
            </a:extLst>
          </p:cNvPr>
          <p:cNvSpPr txBox="1"/>
          <p:nvPr/>
        </p:nvSpPr>
        <p:spPr>
          <a:xfrm>
            <a:off x="986971" y="3340771"/>
            <a:ext cx="10218058" cy="1089337"/>
          </a:xfrm>
          <a:prstGeom prst="rect">
            <a:avLst/>
          </a:prstGeom>
          <a:noFill/>
        </p:spPr>
        <p:txBody>
          <a:bodyPr wrap="square" lIns="0" rtlCol="0" anchor="t">
            <a:spAutoFit/>
          </a:bodyPr>
          <a:lstStyle/>
          <a:p>
            <a:pPr>
              <a:lnSpc>
                <a:spcPct val="120000"/>
              </a:lnSpc>
            </a:pPr>
            <a:r>
              <a:rPr lang="zh-TW" altLang="en-US" sz="2800" dirty="0"/>
              <a:t>交叉熵定義為</a:t>
            </a:r>
            <a:r>
              <a:rPr lang="en-US" altLang="zh-TW" sz="2800" dirty="0"/>
              <a:t>                                         </a:t>
            </a:r>
            <a:r>
              <a:rPr lang="zh-TW" altLang="en-US" sz="2800" dirty="0"/>
              <a:t>，其中        代表輸出單元       的目標機率，    代表應用了啟用功能後對單元      的機率輸出。</a:t>
            </a:r>
            <a:endParaRPr lang="en-US" altLang="zh-TW" sz="2800" dirty="0"/>
          </a:p>
        </p:txBody>
      </p:sp>
      <p:pic>
        <p:nvPicPr>
          <p:cNvPr id="5" name="圖形 4">
            <a:extLst>
              <a:ext uri="{FF2B5EF4-FFF2-40B4-BE49-F238E27FC236}">
                <a16:creationId xmlns:a16="http://schemas.microsoft.com/office/drawing/2014/main" id="{CD212481-8EA1-2A47-9FC0-EB9F71F4E0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9612" y="3340771"/>
            <a:ext cx="2984988" cy="862330"/>
          </a:xfrm>
          <a:prstGeom prst="rect">
            <a:avLst/>
          </a:prstGeom>
        </p:spPr>
      </p:pic>
      <p:pic>
        <p:nvPicPr>
          <p:cNvPr id="7" name="圖形 6">
            <a:extLst>
              <a:ext uri="{FF2B5EF4-FFF2-40B4-BE49-F238E27FC236}">
                <a16:creationId xmlns:a16="http://schemas.microsoft.com/office/drawing/2014/main" id="{C9758BB5-6592-564B-A5BD-ADBCD7D48C4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1368" t="3432" r="39538" b="46862"/>
          <a:stretch/>
        </p:blipFill>
        <p:spPr>
          <a:xfrm>
            <a:off x="7615238" y="3429071"/>
            <a:ext cx="271464" cy="428625"/>
          </a:xfrm>
          <a:prstGeom prst="rect">
            <a:avLst/>
          </a:prstGeom>
        </p:spPr>
      </p:pic>
      <p:pic>
        <p:nvPicPr>
          <p:cNvPr id="8" name="圖形 7">
            <a:extLst>
              <a:ext uri="{FF2B5EF4-FFF2-40B4-BE49-F238E27FC236}">
                <a16:creationId xmlns:a16="http://schemas.microsoft.com/office/drawing/2014/main" id="{3D03D490-CB45-4444-BEBA-78996A2FC9F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9195" t="23873" r="35540" b="26422"/>
          <a:stretch/>
        </p:blipFill>
        <p:spPr>
          <a:xfrm>
            <a:off x="10401300" y="3383633"/>
            <a:ext cx="271463" cy="740356"/>
          </a:xfrm>
          <a:prstGeom prst="rect">
            <a:avLst/>
          </a:prstGeom>
        </p:spPr>
      </p:pic>
      <p:pic>
        <p:nvPicPr>
          <p:cNvPr id="9" name="圖形 8">
            <a:extLst>
              <a:ext uri="{FF2B5EF4-FFF2-40B4-BE49-F238E27FC236}">
                <a16:creationId xmlns:a16="http://schemas.microsoft.com/office/drawing/2014/main" id="{B176C2B4-BDEF-834F-AF21-DBCABFD8F14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9195" t="23873" r="35540" b="26422"/>
          <a:stretch/>
        </p:blipFill>
        <p:spPr>
          <a:xfrm>
            <a:off x="8164739" y="3871151"/>
            <a:ext cx="271463" cy="740356"/>
          </a:xfrm>
          <a:prstGeom prst="rect">
            <a:avLst/>
          </a:prstGeom>
        </p:spPr>
      </p:pic>
      <p:pic>
        <p:nvPicPr>
          <p:cNvPr id="10" name="圖形 9">
            <a:extLst>
              <a:ext uri="{FF2B5EF4-FFF2-40B4-BE49-F238E27FC236}">
                <a16:creationId xmlns:a16="http://schemas.microsoft.com/office/drawing/2014/main" id="{883028CD-618E-8E48-B443-8A7A09E53BA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84312" t="21053" r="8828" b="48201"/>
          <a:stretch/>
        </p:blipFill>
        <p:spPr>
          <a:xfrm>
            <a:off x="3074184" y="3952159"/>
            <a:ext cx="265428" cy="343660"/>
          </a:xfrm>
          <a:prstGeom prst="rect">
            <a:avLst/>
          </a:prstGeom>
        </p:spPr>
      </p:pic>
    </p:spTree>
    <p:extLst>
      <p:ext uri="{BB962C8B-B14F-4D97-AF65-F5344CB8AC3E}">
        <p14:creationId xmlns:p14="http://schemas.microsoft.com/office/powerpoint/2010/main" val="59738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7554199"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 </a:t>
            </a:r>
            <a:r>
              <a:rPr lang="zh-CN" altLang="en-US" sz="4400" b="1" dirty="0">
                <a:solidFill>
                  <a:schemeClr val="accent1"/>
                </a:solidFill>
                <a:latin typeface="Segoe UI Semibold" panose="020B0702040204020203" pitchFamily="34" charset="0"/>
                <a:cs typeface="Segoe UI Semibold" panose="020B0702040204020203" pitchFamily="34" charset="0"/>
              </a:rPr>
              <a:t>深度神經網路</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7" name="文字方塊 6">
            <a:extLst>
              <a:ext uri="{FF2B5EF4-FFF2-40B4-BE49-F238E27FC236}">
                <a16:creationId xmlns:a16="http://schemas.microsoft.com/office/drawing/2014/main" id="{43198BC4-3A7C-AA43-B94A-CEEC053C3FB8}"/>
              </a:ext>
            </a:extLst>
          </p:cNvPr>
          <p:cNvSpPr txBox="1"/>
          <p:nvPr/>
        </p:nvSpPr>
        <p:spPr>
          <a:xfrm>
            <a:off x="986971" y="2171318"/>
            <a:ext cx="10218058" cy="1606402"/>
          </a:xfrm>
          <a:prstGeom prst="rect">
            <a:avLst/>
          </a:prstGeom>
          <a:noFill/>
        </p:spPr>
        <p:txBody>
          <a:bodyPr wrap="square" lIns="0" rtlCol="0" anchor="t">
            <a:spAutoFit/>
          </a:bodyPr>
          <a:lstStyle/>
          <a:p>
            <a:pPr>
              <a:lnSpc>
                <a:spcPct val="120000"/>
              </a:lnSpc>
            </a:pPr>
            <a:r>
              <a:rPr lang="en" altLang="zh-TW" sz="2800" dirty="0" err="1">
                <a:solidFill>
                  <a:srgbClr val="FF0000"/>
                </a:solidFill>
              </a:rPr>
              <a:t>Softmax</a:t>
            </a:r>
            <a:r>
              <a:rPr lang="zh-TW" altLang="en-US" sz="2800" dirty="0"/>
              <a:t>函式定義為</a:t>
            </a:r>
            <a:r>
              <a:rPr lang="en-US" altLang="zh-TW" sz="2800" dirty="0"/>
              <a:t>                                      </a:t>
            </a:r>
            <a:r>
              <a:rPr lang="zh-TW" altLang="en-US" sz="2800" dirty="0"/>
              <a:t>其中 </a:t>
            </a:r>
            <a:r>
              <a:rPr lang="en-US" altLang="zh-TW" sz="2800" dirty="0"/>
              <a:t>      </a:t>
            </a:r>
            <a:r>
              <a:rPr lang="zh-TW" altLang="en-US" sz="2800" dirty="0"/>
              <a:t>代表類別 </a:t>
            </a:r>
            <a:r>
              <a:rPr lang="en-US" altLang="zh-TW" sz="2800" dirty="0"/>
              <a:t>    </a:t>
            </a:r>
            <a:r>
              <a:rPr lang="zh-TW" altLang="en-US" sz="2800" dirty="0"/>
              <a:t>的機</a:t>
            </a:r>
            <a:endParaRPr lang="en-US" altLang="zh-TW" sz="2800" dirty="0"/>
          </a:p>
          <a:p>
            <a:pPr>
              <a:lnSpc>
                <a:spcPct val="120000"/>
              </a:lnSpc>
            </a:pPr>
            <a:endParaRPr lang="en-US" altLang="zh-TW" sz="2800" dirty="0"/>
          </a:p>
          <a:p>
            <a:pPr>
              <a:lnSpc>
                <a:spcPct val="120000"/>
              </a:lnSpc>
            </a:pPr>
            <a:r>
              <a:rPr lang="zh-TW" altLang="en-US" sz="2800" dirty="0"/>
              <a:t>率，</a:t>
            </a:r>
            <a:r>
              <a:rPr lang="zh-CN" altLang="en-US" sz="2800" dirty="0"/>
              <a:t>而</a:t>
            </a:r>
            <a:r>
              <a:rPr lang="en-US" altLang="zh-TW" sz="2800" dirty="0"/>
              <a:t>       </a:t>
            </a:r>
            <a:r>
              <a:rPr lang="zh-TW" altLang="en-US" sz="2800" dirty="0"/>
              <a:t>和</a:t>
            </a:r>
            <a:r>
              <a:rPr lang="en-US" altLang="zh-TW" sz="2800" dirty="0"/>
              <a:t>     </a:t>
            </a:r>
            <a:r>
              <a:rPr lang="zh-TW" altLang="en-US" sz="2800" dirty="0"/>
              <a:t> 分別代表對單元</a:t>
            </a:r>
            <a:r>
              <a:rPr lang="en-US" altLang="zh-TW" sz="2800" dirty="0"/>
              <a:t>      </a:t>
            </a:r>
            <a:r>
              <a:rPr lang="zh-TW" altLang="en-US" sz="2800" dirty="0"/>
              <a:t>和 </a:t>
            </a:r>
            <a:r>
              <a:rPr lang="en-US" altLang="zh-TW" sz="2800" dirty="0"/>
              <a:t>     </a:t>
            </a:r>
            <a:r>
              <a:rPr lang="zh-TW" altLang="en-US" sz="2800" dirty="0"/>
              <a:t>的輸入。</a:t>
            </a:r>
            <a:endParaRPr lang="en-US" altLang="zh-TW" sz="2800" dirty="0"/>
          </a:p>
        </p:txBody>
      </p:sp>
      <p:pic>
        <p:nvPicPr>
          <p:cNvPr id="4" name="圖形 3">
            <a:extLst>
              <a:ext uri="{FF2B5EF4-FFF2-40B4-BE49-F238E27FC236}">
                <a16:creationId xmlns:a16="http://schemas.microsoft.com/office/drawing/2014/main" id="{14604EEF-3C1E-7748-96CF-4AE9F3CAE4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0330" y="1955642"/>
            <a:ext cx="2652110" cy="961390"/>
          </a:xfrm>
          <a:prstGeom prst="rect">
            <a:avLst/>
          </a:prstGeom>
        </p:spPr>
      </p:pic>
      <p:pic>
        <p:nvPicPr>
          <p:cNvPr id="17" name="圖形 16">
            <a:extLst>
              <a:ext uri="{FF2B5EF4-FFF2-40B4-BE49-F238E27FC236}">
                <a16:creationId xmlns:a16="http://schemas.microsoft.com/office/drawing/2014/main" id="{E890FA0C-44F0-D54A-986B-D99E610AFDB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85561"/>
          <a:stretch/>
        </p:blipFill>
        <p:spPr>
          <a:xfrm>
            <a:off x="7833010" y="1973412"/>
            <a:ext cx="382942" cy="961390"/>
          </a:xfrm>
          <a:prstGeom prst="rect">
            <a:avLst/>
          </a:prstGeom>
        </p:spPr>
      </p:pic>
      <p:pic>
        <p:nvPicPr>
          <p:cNvPr id="18" name="圖形 17">
            <a:extLst>
              <a:ext uri="{FF2B5EF4-FFF2-40B4-BE49-F238E27FC236}">
                <a16:creationId xmlns:a16="http://schemas.microsoft.com/office/drawing/2014/main" id="{17A3CE95-19E6-4441-8D67-24EA8C9D4E7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372" t="42973" r="85561" b="19254"/>
          <a:stretch/>
        </p:blipFill>
        <p:spPr>
          <a:xfrm>
            <a:off x="9841230" y="2319620"/>
            <a:ext cx="251644" cy="412156"/>
          </a:xfrm>
          <a:prstGeom prst="rect">
            <a:avLst/>
          </a:prstGeom>
        </p:spPr>
      </p:pic>
      <p:pic>
        <p:nvPicPr>
          <p:cNvPr id="19" name="圖形 18">
            <a:extLst>
              <a:ext uri="{FF2B5EF4-FFF2-40B4-BE49-F238E27FC236}">
                <a16:creationId xmlns:a16="http://schemas.microsoft.com/office/drawing/2014/main" id="{D5C13962-10C1-DE4D-93A2-02329862059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67708" t="4632" r="18501" b="53757"/>
          <a:stretch/>
        </p:blipFill>
        <p:spPr>
          <a:xfrm>
            <a:off x="2137410" y="3326134"/>
            <a:ext cx="365760" cy="400051"/>
          </a:xfrm>
          <a:prstGeom prst="rect">
            <a:avLst/>
          </a:prstGeom>
        </p:spPr>
      </p:pic>
      <p:pic>
        <p:nvPicPr>
          <p:cNvPr id="21" name="圖形 20">
            <a:extLst>
              <a:ext uri="{FF2B5EF4-FFF2-40B4-BE49-F238E27FC236}">
                <a16:creationId xmlns:a16="http://schemas.microsoft.com/office/drawing/2014/main" id="{0C8F1A88-7841-B341-BDB4-86E8440F59A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8430" t="58255" r="7779" b="134"/>
          <a:stretch/>
        </p:blipFill>
        <p:spPr>
          <a:xfrm>
            <a:off x="3067050" y="3291843"/>
            <a:ext cx="365760" cy="400051"/>
          </a:xfrm>
          <a:prstGeom prst="rect">
            <a:avLst/>
          </a:prstGeom>
        </p:spPr>
      </p:pic>
      <p:pic>
        <p:nvPicPr>
          <p:cNvPr id="22" name="圖形 21">
            <a:extLst>
              <a:ext uri="{FF2B5EF4-FFF2-40B4-BE49-F238E27FC236}">
                <a16:creationId xmlns:a16="http://schemas.microsoft.com/office/drawing/2014/main" id="{BACAA5AB-9BE9-BE40-B154-EC945B2AB63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372" t="42973" r="85561" b="19254"/>
          <a:stretch/>
        </p:blipFill>
        <p:spPr>
          <a:xfrm>
            <a:off x="6137635" y="3291843"/>
            <a:ext cx="251644" cy="412156"/>
          </a:xfrm>
          <a:prstGeom prst="rect">
            <a:avLst/>
          </a:prstGeom>
        </p:spPr>
      </p:pic>
      <p:pic>
        <p:nvPicPr>
          <p:cNvPr id="23" name="圖形 22">
            <a:extLst>
              <a:ext uri="{FF2B5EF4-FFF2-40B4-BE49-F238E27FC236}">
                <a16:creationId xmlns:a16="http://schemas.microsoft.com/office/drawing/2014/main" id="{26B76D28-03DB-B048-9CFC-84E6B1628E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5461" t="69441" r="47472" b="-7214"/>
          <a:stretch/>
        </p:blipFill>
        <p:spPr>
          <a:xfrm>
            <a:off x="6941453" y="3291843"/>
            <a:ext cx="251644" cy="412156"/>
          </a:xfrm>
          <a:prstGeom prst="rect">
            <a:avLst/>
          </a:prstGeom>
        </p:spPr>
      </p:pic>
    </p:spTree>
    <p:extLst>
      <p:ext uri="{BB962C8B-B14F-4D97-AF65-F5344CB8AC3E}">
        <p14:creationId xmlns:p14="http://schemas.microsoft.com/office/powerpoint/2010/main" val="39125629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
            <a:extLst>
              <a:ext uri="{FF2B5EF4-FFF2-40B4-BE49-F238E27FC236}">
                <a16:creationId xmlns:a16="http://schemas.microsoft.com/office/drawing/2014/main" id="{3AA80288-5C74-48FA-BDD8-1F8CF06DF16C}"/>
              </a:ext>
            </a:extLst>
          </p:cNvPr>
          <p:cNvSpPr txBox="1">
            <a:spLocks/>
          </p:cNvSpPr>
          <p:nvPr/>
        </p:nvSpPr>
        <p:spPr>
          <a:xfrm>
            <a:off x="839787" y="660400"/>
            <a:ext cx="8375651" cy="7017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深度</a:t>
            </a:r>
            <a:r>
              <a:rPr lang="zh-TW" altLang="en-US" sz="4400"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zh-TW" altLang="en-US" sz="4400" b="1" dirty="0">
                <a:solidFill>
                  <a:schemeClr val="accent1"/>
                </a:solidFill>
                <a:latin typeface="Segoe UI Semibold" panose="020B0702040204020203" pitchFamily="34" charset="0"/>
                <a:cs typeface="Segoe UI Semibold" panose="020B0702040204020203" pitchFamily="34" charset="0"/>
              </a:rPr>
              <a:t>學習 </a:t>
            </a:r>
            <a:r>
              <a:rPr lang="en-US" altLang="zh-TW" sz="4400" b="1" dirty="0">
                <a:solidFill>
                  <a:schemeClr val="accent1"/>
                </a:solidFill>
                <a:latin typeface="Segoe UI Semibold" panose="020B0702040204020203" pitchFamily="34" charset="0"/>
                <a:cs typeface="Segoe UI Semibold" panose="020B0702040204020203" pitchFamily="34" charset="0"/>
              </a:rPr>
              <a:t>–</a:t>
            </a:r>
            <a:r>
              <a:rPr lang="zh-TW" altLang="en-US" sz="4400" b="1" dirty="0">
                <a:solidFill>
                  <a:schemeClr val="accent1"/>
                </a:solidFill>
                <a:latin typeface="Segoe UI Semibold" panose="020B0702040204020203" pitchFamily="34" charset="0"/>
                <a:cs typeface="Segoe UI Semibold" panose="020B0702040204020203" pitchFamily="34" charset="0"/>
              </a:rPr>
              <a:t>深度神經網路的問題</a:t>
            </a:r>
            <a:endParaRPr lang="fr-FR" altLang="zh-TW" sz="4400" b="1" dirty="0">
              <a:solidFill>
                <a:schemeClr val="accent1"/>
              </a:solidFill>
              <a:latin typeface="Segoe UI Semibold" panose="020B0702040204020203" pitchFamily="34" charset="0"/>
              <a:cs typeface="Segoe UI Semibold" panose="020B0702040204020203" pitchFamily="34" charset="0"/>
            </a:endParaRPr>
          </a:p>
        </p:txBody>
      </p:sp>
      <p:sp>
        <p:nvSpPr>
          <p:cNvPr id="6" name="文字方塊 5">
            <a:extLst>
              <a:ext uri="{FF2B5EF4-FFF2-40B4-BE49-F238E27FC236}">
                <a16:creationId xmlns:a16="http://schemas.microsoft.com/office/drawing/2014/main" id="{45900ECF-152F-48E3-9578-7C0D7E77FF96}"/>
              </a:ext>
            </a:extLst>
          </p:cNvPr>
          <p:cNvSpPr txBox="1"/>
          <p:nvPr/>
        </p:nvSpPr>
        <p:spPr>
          <a:xfrm>
            <a:off x="986971" y="1855620"/>
            <a:ext cx="10218058" cy="4191725"/>
          </a:xfrm>
          <a:prstGeom prst="rect">
            <a:avLst/>
          </a:prstGeom>
          <a:noFill/>
        </p:spPr>
        <p:txBody>
          <a:bodyPr wrap="square" lIns="0" rtlCol="0" anchor="t">
            <a:spAutoFit/>
          </a:bodyPr>
          <a:lstStyle/>
          <a:p>
            <a:pPr>
              <a:lnSpc>
                <a:spcPct val="120000"/>
              </a:lnSpc>
            </a:pPr>
            <a:r>
              <a:rPr lang="zh-TW" altLang="en-US" sz="2800" dirty="0"/>
              <a:t>與其他神經網路模型類似，如果僅僅是簡單地訓練，深度神經網路可能會存在很多問題。常見的兩類問題是</a:t>
            </a:r>
            <a:r>
              <a:rPr lang="zh-TW" altLang="en-US" sz="2800" dirty="0">
                <a:solidFill>
                  <a:srgbClr val="FF0000"/>
                </a:solidFill>
              </a:rPr>
              <a:t>過</a:t>
            </a:r>
            <a:r>
              <a:rPr lang="zh-CN" altLang="en-US" sz="2800" dirty="0">
                <a:solidFill>
                  <a:srgbClr val="FF0000"/>
                </a:solidFill>
              </a:rPr>
              <a:t>度</a:t>
            </a:r>
            <a:r>
              <a:rPr lang="zh-TW" altLang="en-US" sz="2800" dirty="0">
                <a:solidFill>
                  <a:srgbClr val="FF0000"/>
                </a:solidFill>
              </a:rPr>
              <a:t>擬合</a:t>
            </a:r>
            <a:r>
              <a:rPr lang="zh-TW" altLang="en-US" sz="2800" dirty="0"/>
              <a:t>和</a:t>
            </a:r>
            <a:r>
              <a:rPr lang="zh-TW" altLang="en-US" sz="2800" dirty="0">
                <a:solidFill>
                  <a:srgbClr val="FF0000"/>
                </a:solidFill>
              </a:rPr>
              <a:t>過長的運算時間</a:t>
            </a:r>
            <a:r>
              <a:rPr lang="zh-TW" altLang="en-US" sz="2800" dirty="0"/>
              <a:t>。</a:t>
            </a:r>
            <a:endParaRPr lang="en-US" altLang="zh-TW" sz="2800" dirty="0"/>
          </a:p>
          <a:p>
            <a:pPr>
              <a:lnSpc>
                <a:spcPct val="120000"/>
              </a:lnSpc>
            </a:pPr>
            <a:endParaRPr lang="en-US" altLang="zh-TW" sz="2800" dirty="0"/>
          </a:p>
          <a:p>
            <a:pPr>
              <a:lnSpc>
                <a:spcPct val="120000"/>
              </a:lnSpc>
            </a:pPr>
            <a:r>
              <a:rPr lang="zh-TW" altLang="en-US" sz="2800" dirty="0"/>
              <a:t>深度神經網路很容易產生過擬合現象，因為增加的抽象層使得模型能夠對訓練資料中較為罕見的依賴關係進行建模。對此，權重遞減</a:t>
            </a:r>
            <a:r>
              <a:rPr lang="en-US" altLang="zh-TW" sz="2800" dirty="0"/>
              <a:t> (  </a:t>
            </a:r>
            <a:r>
              <a:rPr lang="zh-TW" altLang="en-US" sz="2800" dirty="0"/>
              <a:t>  </a:t>
            </a:r>
            <a:r>
              <a:rPr lang="en-US" altLang="zh-TW" sz="2800" dirty="0"/>
              <a:t> </a:t>
            </a:r>
            <a:r>
              <a:rPr lang="zh-CN" altLang="en-US" sz="2800" dirty="0"/>
              <a:t>正</a:t>
            </a:r>
            <a:r>
              <a:rPr lang="zh-TW" altLang="en-US" sz="2800" dirty="0"/>
              <a:t>規化</a:t>
            </a:r>
            <a:r>
              <a:rPr lang="en-US" altLang="zh-TW" sz="2800" dirty="0"/>
              <a:t>) </a:t>
            </a:r>
            <a:r>
              <a:rPr lang="zh-TW" altLang="en-US" sz="2800" dirty="0"/>
              <a:t>或者稀疏</a:t>
            </a:r>
            <a:r>
              <a:rPr lang="en-US" altLang="zh-TW" sz="2800" dirty="0"/>
              <a:t> ( </a:t>
            </a:r>
            <a:r>
              <a:rPr lang="zh-TW" altLang="en-US" sz="2800" dirty="0"/>
              <a:t> </a:t>
            </a:r>
            <a:r>
              <a:rPr lang="en-US" altLang="zh-TW" sz="2800" dirty="0"/>
              <a:t> </a:t>
            </a:r>
            <a:r>
              <a:rPr lang="zh-TW" altLang="en-US" sz="2800" dirty="0"/>
              <a:t>   </a:t>
            </a:r>
            <a:r>
              <a:rPr lang="en-US" altLang="zh-TW" sz="2800" dirty="0"/>
              <a:t>-</a:t>
            </a:r>
            <a:r>
              <a:rPr lang="zh-TW" altLang="en-US" sz="2800" dirty="0"/>
              <a:t> 正規化 </a:t>
            </a:r>
            <a:r>
              <a:rPr lang="en-US" altLang="zh-TW" sz="2800" dirty="0"/>
              <a:t>) </a:t>
            </a:r>
            <a:r>
              <a:rPr lang="zh-TW" altLang="en-US" sz="2800" dirty="0"/>
              <a:t>等方法可以利用在訓練過程中以減小過擬合現象</a:t>
            </a:r>
            <a:endParaRPr lang="en-US" altLang="zh-TW" sz="2800" dirty="0"/>
          </a:p>
        </p:txBody>
      </p:sp>
      <p:pic>
        <p:nvPicPr>
          <p:cNvPr id="7" name="圖片 6">
            <a:extLst>
              <a:ext uri="{FF2B5EF4-FFF2-40B4-BE49-F238E27FC236}">
                <a16:creationId xmlns:a16="http://schemas.microsoft.com/office/drawing/2014/main" id="{83CB2690-B017-2142-A214-C71D1ABAA90D}"/>
              </a:ext>
            </a:extLst>
          </p:cNvPr>
          <p:cNvPicPr>
            <a:picLocks noChangeAspect="1"/>
          </p:cNvPicPr>
          <p:nvPr/>
        </p:nvPicPr>
        <p:blipFill>
          <a:blip r:embed="rId3"/>
          <a:stretch>
            <a:fillRect/>
          </a:stretch>
        </p:blipFill>
        <p:spPr>
          <a:xfrm>
            <a:off x="1948882" y="5053088"/>
            <a:ext cx="298450" cy="374650"/>
          </a:xfrm>
          <a:prstGeom prst="rect">
            <a:avLst/>
          </a:prstGeom>
        </p:spPr>
      </p:pic>
      <p:pic>
        <p:nvPicPr>
          <p:cNvPr id="9" name="圖片 8">
            <a:extLst>
              <a:ext uri="{FF2B5EF4-FFF2-40B4-BE49-F238E27FC236}">
                <a16:creationId xmlns:a16="http://schemas.microsoft.com/office/drawing/2014/main" id="{6B74AFD2-5549-604D-80CF-6A67E071B97D}"/>
              </a:ext>
            </a:extLst>
          </p:cNvPr>
          <p:cNvPicPr>
            <a:picLocks noChangeAspect="1"/>
          </p:cNvPicPr>
          <p:nvPr/>
        </p:nvPicPr>
        <p:blipFill>
          <a:blip r:embed="rId4"/>
          <a:stretch>
            <a:fillRect/>
          </a:stretch>
        </p:blipFill>
        <p:spPr>
          <a:xfrm>
            <a:off x="5253535" y="5053088"/>
            <a:ext cx="323850" cy="393700"/>
          </a:xfrm>
          <a:prstGeom prst="rect">
            <a:avLst/>
          </a:prstGeom>
        </p:spPr>
      </p:pic>
    </p:spTree>
    <p:extLst>
      <p:ext uri="{BB962C8B-B14F-4D97-AF65-F5344CB8AC3E}">
        <p14:creationId xmlns:p14="http://schemas.microsoft.com/office/powerpoint/2010/main" val="26697771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48">
      <a:dk1>
        <a:srgbClr val="565656"/>
      </a:dk1>
      <a:lt1>
        <a:sysClr val="window" lastClr="FFFFFF"/>
      </a:lt1>
      <a:dk2>
        <a:srgbClr val="44546A"/>
      </a:dk2>
      <a:lt2>
        <a:srgbClr val="E7E6E6"/>
      </a:lt2>
      <a:accent1>
        <a:srgbClr val="1ABC9C"/>
      </a:accent1>
      <a:accent2>
        <a:srgbClr val="3498DB"/>
      </a:accent2>
      <a:accent3>
        <a:srgbClr val="E95849"/>
      </a:accent3>
      <a:accent4>
        <a:srgbClr val="E67E22"/>
      </a:accent4>
      <a:accent5>
        <a:srgbClr val="34495E"/>
      </a:accent5>
      <a:accent6>
        <a:srgbClr val="9B59B6"/>
      </a:accent6>
      <a:hlink>
        <a:srgbClr val="00B0F0"/>
      </a:hlink>
      <a:folHlink>
        <a:srgbClr val="954F72"/>
      </a:folHlink>
    </a:clrScheme>
    <a:fontScheme name="Custom 5">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tlCol="0" anchor="t">
        <a:spAutoFit/>
      </a:bodyPr>
      <a:lstStyle>
        <a:defPPr>
          <a:lnSpc>
            <a:spcPct val="120000"/>
          </a:lnSpc>
          <a:defRPr sz="2000" dirty="0" smtClean="0">
            <a:latin typeface="Segoe UI Light" panose="020B0502040204020203" pitchFamily="34" charset="0"/>
            <a:cs typeface="Segoe UI Light"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FA520563873D4EB8CBD5344A351BEB" ma:contentTypeVersion="0" ma:contentTypeDescription="Crée un document." ma:contentTypeScope="" ma:versionID="005ce72954985de94fc750614f2007cc">
  <xsd:schema xmlns:xsd="http://www.w3.org/2001/XMLSchema" xmlns:xs="http://www.w3.org/2001/XMLSchema" xmlns:p="http://schemas.microsoft.com/office/2006/metadata/properties" targetNamespace="http://schemas.microsoft.com/office/2006/metadata/properties" ma:root="true" ma:fieldsID="36883d0f3030e52908f9a4448a35c02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14EDAB-351E-4851-B148-260C81C296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BF5EC3-CBCF-41C7-846F-A9B4B81CCEA8}">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95457E87-E546-449E-A4D1-371201992E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6081</TotalTime>
  <Words>3736</Words>
  <Application>Microsoft Macintosh PowerPoint</Application>
  <PresentationFormat>寬螢幕</PresentationFormat>
  <Paragraphs>373</Paragraphs>
  <Slides>64</Slides>
  <Notes>57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64</vt:i4>
      </vt:variant>
    </vt:vector>
  </HeadingPairs>
  <TitlesOfParts>
    <vt:vector size="73" baseType="lpstr">
      <vt:lpstr>新細明體</vt:lpstr>
      <vt:lpstr>Arvo</vt:lpstr>
      <vt:lpstr>Segoe UI</vt:lpstr>
      <vt:lpstr>Segoe UI Light</vt:lpstr>
      <vt:lpstr>Segoe UI Semibold</vt:lpstr>
      <vt:lpstr>Arial</vt:lpstr>
      <vt:lpstr>Calibri</vt:lpstr>
      <vt:lpstr>Wingdings</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Peetch by Slidor</dc:title>
  <dc:creator>Slidor</dc:creator>
  <cp:keywords>PowerPoint, Slidor, Template, Pitch</cp:keywords>
  <cp:lastModifiedBy>Microsoft Office 使用者</cp:lastModifiedBy>
  <cp:revision>1053</cp:revision>
  <dcterms:created xsi:type="dcterms:W3CDTF">2015-10-12T10:51:44Z</dcterms:created>
  <dcterms:modified xsi:type="dcterms:W3CDTF">2018-10-24T15:35:23Z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0x01010005FA520563873D4EB8CBD5344A351BEB</vt:lpwstr>
  </property>
</Properties>
</file>