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4"/>
  </p:sldMasterIdLst>
  <p:notesMasterIdLst>
    <p:notesMasterId r:id="rId96"/>
  </p:notesMasterIdLst>
  <p:sldIdLst>
    <p:sldId id="256" r:id="rId5"/>
    <p:sldId id="729" r:id="rId6"/>
    <p:sldId id="802" r:id="rId7"/>
    <p:sldId id="725" r:id="rId8"/>
    <p:sldId id="728" r:id="rId9"/>
    <p:sldId id="726" r:id="rId10"/>
    <p:sldId id="816" r:id="rId11"/>
    <p:sldId id="801" r:id="rId12"/>
    <p:sldId id="730" r:id="rId13"/>
    <p:sldId id="754" r:id="rId14"/>
    <p:sldId id="756" r:id="rId15"/>
    <p:sldId id="755" r:id="rId16"/>
    <p:sldId id="731" r:id="rId17"/>
    <p:sldId id="758" r:id="rId18"/>
    <p:sldId id="749" r:id="rId19"/>
    <p:sldId id="492" r:id="rId20"/>
    <p:sldId id="759" r:id="rId21"/>
    <p:sldId id="732" r:id="rId22"/>
    <p:sldId id="760" r:id="rId23"/>
    <p:sldId id="812" r:id="rId24"/>
    <p:sldId id="763" r:id="rId25"/>
    <p:sldId id="764" r:id="rId26"/>
    <p:sldId id="735" r:id="rId27"/>
    <p:sldId id="766" r:id="rId28"/>
    <p:sldId id="757" r:id="rId29"/>
    <p:sldId id="767" r:id="rId30"/>
    <p:sldId id="813" r:id="rId31"/>
    <p:sldId id="768" r:id="rId32"/>
    <p:sldId id="736" r:id="rId33"/>
    <p:sldId id="769" r:id="rId34"/>
    <p:sldId id="770" r:id="rId35"/>
    <p:sldId id="771" r:id="rId36"/>
    <p:sldId id="737" r:id="rId37"/>
    <p:sldId id="772" r:id="rId38"/>
    <p:sldId id="800" r:id="rId39"/>
    <p:sldId id="806" r:id="rId40"/>
    <p:sldId id="774" r:id="rId41"/>
    <p:sldId id="734" r:id="rId42"/>
    <p:sldId id="750" r:id="rId43"/>
    <p:sldId id="799" r:id="rId44"/>
    <p:sldId id="807" r:id="rId45"/>
    <p:sldId id="776" r:id="rId46"/>
    <p:sldId id="738" r:id="rId47"/>
    <p:sldId id="779" r:id="rId48"/>
    <p:sldId id="696" r:id="rId49"/>
    <p:sldId id="808" r:id="rId50"/>
    <p:sldId id="778" r:id="rId51"/>
    <p:sldId id="739" r:id="rId52"/>
    <p:sldId id="780" r:id="rId53"/>
    <p:sldId id="740" r:id="rId54"/>
    <p:sldId id="781" r:id="rId55"/>
    <p:sldId id="809" r:id="rId56"/>
    <p:sldId id="794" r:id="rId57"/>
    <p:sldId id="741" r:id="rId58"/>
    <p:sldId id="782" r:id="rId59"/>
    <p:sldId id="784" r:id="rId60"/>
    <p:sldId id="783" r:id="rId61"/>
    <p:sldId id="742" r:id="rId62"/>
    <p:sldId id="810" r:id="rId63"/>
    <p:sldId id="708" r:id="rId64"/>
    <p:sldId id="714" r:id="rId65"/>
    <p:sldId id="707" r:id="rId66"/>
    <p:sldId id="709" r:id="rId67"/>
    <p:sldId id="814" r:id="rId68"/>
    <p:sldId id="815" r:id="rId69"/>
    <p:sldId id="786" r:id="rId70"/>
    <p:sldId id="743" r:id="rId71"/>
    <p:sldId id="787" r:id="rId72"/>
    <p:sldId id="788" r:id="rId73"/>
    <p:sldId id="803" r:id="rId74"/>
    <p:sldId id="792" r:id="rId75"/>
    <p:sldId id="744" r:id="rId76"/>
    <p:sldId id="789" r:id="rId77"/>
    <p:sldId id="753" r:id="rId78"/>
    <p:sldId id="790" r:id="rId79"/>
    <p:sldId id="745" r:id="rId80"/>
    <p:sldId id="383" r:id="rId81"/>
    <p:sldId id="797" r:id="rId82"/>
    <p:sldId id="798" r:id="rId83"/>
    <p:sldId id="746" r:id="rId84"/>
    <p:sldId id="796" r:id="rId85"/>
    <p:sldId id="811" r:id="rId86"/>
    <p:sldId id="795" r:id="rId87"/>
    <p:sldId id="747" r:id="rId88"/>
    <p:sldId id="820" r:id="rId89"/>
    <p:sldId id="819" r:id="rId90"/>
    <p:sldId id="821" r:id="rId91"/>
    <p:sldId id="822" r:id="rId92"/>
    <p:sldId id="818" r:id="rId93"/>
    <p:sldId id="817" r:id="rId94"/>
    <p:sldId id="804" r:id="rId9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4" autoAdjust="0"/>
    <p:restoredTop sz="83055" autoAdjust="0"/>
  </p:normalViewPr>
  <p:slideViewPr>
    <p:cSldViewPr snapToGrid="0">
      <p:cViewPr>
        <p:scale>
          <a:sx n="108" d="100"/>
          <a:sy n="108" d="100"/>
        </p:scale>
        <p:origin x="144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77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6062679-231B-4781-8A59-10B2AFB6F568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79A6E2D-F83A-453F-8801-4077225DD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4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Exploratory Testing Foundations by Maaret Pyhäjärvi is licensed under CC BY 4.0. To view a copy of this license, visit http://creativecommons.org/licenses/by/4.0/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 for each slide on this course are available with CC BY 4.0 at https://dev.to/maaretp/exploratory-testing-foundations-4lb3 (v. 1.0 with Robot Framework).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slides, notes and added explanation is included in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LeanPub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 Contemporary Exploratory Testing you can download from https://leanpub.com/ExploratoryTesting. The book is ©Maaret Pyhäjärvi.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7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00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6101D-4955-2E49-AD11-CFDEC25BF6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09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65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6101D-4955-2E49-AD11-CFDEC25BF6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25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6101D-4955-2E49-AD11-CFDEC25BF6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54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70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99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69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6101D-4955-2E49-AD11-CFDEC25BF6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3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54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text moves button outside user's access as vertical scroll is disabled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words separated by line feed are counted as one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 is considered only separator for words and special characters are counted as words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possible violation's category takes possessives and leaves for human assessment and would probably be expected to be something to create programmatic rules on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/ we're / They're contractions not recognised as violations of e-prime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 violations does not handle typesetter's apostrophe, only typewriter's apostrophe in calculation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 being is noun but recognised as violation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part words (like people's last names) in possessive form are not recognised as possible violations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Contractions for word count (I'm) count as two words as per general googleable rules of how word counting works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 missing alt text necessary for accessibility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Accessibility warnings on contrast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 use not supported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 renders page unusable due to missing scroll bars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instructions for user are unclear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texts without spaces go outside the grey area reserved for displaying the texts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Choosing which links are to overload this app and which open new browser window are inconsistent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Resizing the input text field can move it outside view so that it cannot be resized back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 is missing favicon and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security.txt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both common conventions for web applications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validator identifies 3 errors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naming is inconsistent, some are camel case, others not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word is in single quotes, it is not properly recognised as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eprime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box location in UI is not where user would expect it to be as per the logic of how web pages are usually operating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43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6101D-4955-2E49-AD11-CFDEC25BF6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51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71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45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45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516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21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692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82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299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28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75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001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37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501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54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690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82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089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88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6101D-4955-2E49-AD11-CFDEC25BF6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425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106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416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281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6101D-4955-2E49-AD11-CFDEC25BF6C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862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248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326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454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836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208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72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6101D-4955-2E49-AD11-CFDEC25BF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039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194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1A643-47AD-40D4-84D7-51F39DBF4F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5229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327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56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6101D-4955-2E49-AD11-CFDEC25BF6C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104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92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814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6101D-4955-2E49-AD11-CFDEC25BF6C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153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330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BDC1C-D1E6-42F5-A7DB-A1E711AED94D}" type="slidenum">
              <a:rPr lang="en-US"/>
              <a:pPr/>
              <a:t>77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6101D-4955-2E49-AD11-CFDEC25BF6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519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365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72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7424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2422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product: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E-primer is English text validator that checks texts against specific rules around avoiding verb 'to be'. It identifies rule-breaking in two categories: one that can be checked by a rule and one that needs human assessment. 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key potential risks: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suggests the wrong corrections and misses corrections in realistic samples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miscounts words in a way that leads us to underappreciated the scale of processing done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looks wrong in some browsers and data samples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requires too much effort to learn in relation to the value of proofreading it provides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could we test the product in order to evaluate the actual risks associated with it?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 the rules of e-prime through research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 data samples (short/long) that represent both text in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eprime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violations of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eprime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Run them through the program.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the core rules with automation and test core rules on multiple browsers</a:t>
            </a:r>
            <a:b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fooling counting to count less or more with specific examples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page on html validators and accessibility validators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Visually verify with realistic data samples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the code / investigate implementation for tech and implementation specific impacts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Summarise learning obstacles and value for user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919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880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174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0265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63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92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3394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5505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6101D-4955-2E49-AD11-CFDEC25BF6C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92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68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6E2D-F83A-453F-8801-4077225DDC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4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5771" y="1122363"/>
            <a:ext cx="617686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5770" y="3602038"/>
            <a:ext cx="617686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2A7DA9E1-DF11-407C-8CD7-D773BF56648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4" r="30156"/>
          <a:stretch/>
        </p:blipFill>
        <p:spPr bwMode="auto">
          <a:xfrm>
            <a:off x="0" y="4647415"/>
            <a:ext cx="12192000" cy="221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A8EC789-23A3-4383-A7E1-9B5B2D64B3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27" y="942398"/>
            <a:ext cx="3845136" cy="384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705F45-D6F1-453C-8BE9-42ABD018190B}"/>
              </a:ext>
            </a:extLst>
          </p:cNvPr>
          <p:cNvSpPr txBox="1"/>
          <p:nvPr userDrawn="1"/>
        </p:nvSpPr>
        <p:spPr>
          <a:xfrm>
            <a:off x="10720776" y="6301282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@maaretp </a:t>
            </a:r>
          </a:p>
        </p:txBody>
      </p:sp>
      <p:pic>
        <p:nvPicPr>
          <p:cNvPr id="12" name="Picture 11" descr="TwitterLogo_#55acee.png">
            <a:extLst>
              <a:ext uri="{FF2B5EF4-FFF2-40B4-BE49-F238E27FC236}">
                <a16:creationId xmlns:a16="http://schemas.microsoft.com/office/drawing/2014/main" id="{24B6D9AF-F0A9-4B55-9C44-83395220798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03" y="6313857"/>
            <a:ext cx="447773" cy="4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5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2E1210-B476-4461-B019-CDE3FCB47A78}"/>
              </a:ext>
            </a:extLst>
          </p:cNvPr>
          <p:cNvSpPr txBox="1"/>
          <p:nvPr userDrawn="1"/>
        </p:nvSpPr>
        <p:spPr>
          <a:xfrm>
            <a:off x="10720776" y="6301282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@maaretp </a:t>
            </a:r>
          </a:p>
        </p:txBody>
      </p:sp>
      <p:pic>
        <p:nvPicPr>
          <p:cNvPr id="12" name="Picture 11" descr="TwitterLogo_#55acee.png">
            <a:extLst>
              <a:ext uri="{FF2B5EF4-FFF2-40B4-BE49-F238E27FC236}">
                <a16:creationId xmlns:a16="http://schemas.microsoft.com/office/drawing/2014/main" id="{FB8B9902-9BBA-409C-ADA3-0D10E004DA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03" y="6313857"/>
            <a:ext cx="447773" cy="4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173816-F7C2-41A2-9460-C90D99246CF9}"/>
              </a:ext>
            </a:extLst>
          </p:cNvPr>
          <p:cNvSpPr txBox="1"/>
          <p:nvPr userDrawn="1"/>
        </p:nvSpPr>
        <p:spPr>
          <a:xfrm>
            <a:off x="10720776" y="6301282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@maaretp </a:t>
            </a:r>
          </a:p>
        </p:txBody>
      </p:sp>
      <p:pic>
        <p:nvPicPr>
          <p:cNvPr id="12" name="Picture 11" descr="TwitterLogo_#55acee.png">
            <a:extLst>
              <a:ext uri="{FF2B5EF4-FFF2-40B4-BE49-F238E27FC236}">
                <a16:creationId xmlns:a16="http://schemas.microsoft.com/office/drawing/2014/main" id="{0CAE6680-10D0-45E1-9325-1DA1D6D335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03" y="6313857"/>
            <a:ext cx="447773" cy="4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96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2D8D0E37-466B-4355-8DAD-CB995E9B9BD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4" r="30156"/>
          <a:stretch/>
        </p:blipFill>
        <p:spPr bwMode="auto">
          <a:xfrm>
            <a:off x="0" y="4647415"/>
            <a:ext cx="12192000" cy="221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93F3E1-9FEF-4282-BBEC-3F2C24265441}"/>
              </a:ext>
            </a:extLst>
          </p:cNvPr>
          <p:cNvSpPr txBox="1"/>
          <p:nvPr userDrawn="1"/>
        </p:nvSpPr>
        <p:spPr>
          <a:xfrm>
            <a:off x="10720776" y="6301282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@maaretp </a:t>
            </a:r>
          </a:p>
        </p:txBody>
      </p:sp>
      <p:pic>
        <p:nvPicPr>
          <p:cNvPr id="4" name="Picture 3" descr="TwitterLogo_#55acee.png">
            <a:extLst>
              <a:ext uri="{FF2B5EF4-FFF2-40B4-BE49-F238E27FC236}">
                <a16:creationId xmlns:a16="http://schemas.microsoft.com/office/drawing/2014/main" id="{390B8653-ACA1-4745-8AB2-84A814D498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03" y="6313857"/>
            <a:ext cx="447773" cy="4076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0040D84-2FDB-460B-91CA-06E152ACE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35" y="1122363"/>
            <a:ext cx="1174128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KG No Matter What" panose="0200050700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5D85E46-A08B-431D-A319-DBDD2E851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933" y="3602038"/>
            <a:ext cx="1174128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98223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2D8D0E37-466B-4355-8DAD-CB995E9B9BD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4" r="30156"/>
          <a:stretch/>
        </p:blipFill>
        <p:spPr bwMode="auto">
          <a:xfrm>
            <a:off x="0" y="4647415"/>
            <a:ext cx="12192000" cy="221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FCC758-F452-4DB2-AE2D-4301A7B1A644}"/>
              </a:ext>
            </a:extLst>
          </p:cNvPr>
          <p:cNvSpPr txBox="1"/>
          <p:nvPr userDrawn="1"/>
        </p:nvSpPr>
        <p:spPr>
          <a:xfrm>
            <a:off x="10720776" y="6301282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@maaretp </a:t>
            </a:r>
          </a:p>
        </p:txBody>
      </p:sp>
      <p:pic>
        <p:nvPicPr>
          <p:cNvPr id="4" name="Picture 3" descr="TwitterLogo_#55acee.png">
            <a:extLst>
              <a:ext uri="{FF2B5EF4-FFF2-40B4-BE49-F238E27FC236}">
                <a16:creationId xmlns:a16="http://schemas.microsoft.com/office/drawing/2014/main" id="{28F2E247-FA79-4011-B949-7878805BE0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03" y="6313857"/>
            <a:ext cx="447773" cy="4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16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2D8D0E37-466B-4355-8DAD-CB995E9B9BD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4" r="30156"/>
          <a:stretch/>
        </p:blipFill>
        <p:spPr bwMode="auto">
          <a:xfrm rot="5400000">
            <a:off x="-1757118" y="1757120"/>
            <a:ext cx="6858002" cy="334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AB2477-C46E-4042-B6D1-880F9B847DB8}"/>
              </a:ext>
            </a:extLst>
          </p:cNvPr>
          <p:cNvSpPr txBox="1"/>
          <p:nvPr userDrawn="1"/>
        </p:nvSpPr>
        <p:spPr>
          <a:xfrm>
            <a:off x="848997" y="6301282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@maaretp </a:t>
            </a:r>
          </a:p>
        </p:txBody>
      </p:sp>
      <p:pic>
        <p:nvPicPr>
          <p:cNvPr id="4" name="Picture 3" descr="TwitterLogo_#55acee.png">
            <a:extLst>
              <a:ext uri="{FF2B5EF4-FFF2-40B4-BE49-F238E27FC236}">
                <a16:creationId xmlns:a16="http://schemas.microsoft.com/office/drawing/2014/main" id="{9F6A0FFD-80DB-40CC-B945-4722C1EDA1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24" y="6313857"/>
            <a:ext cx="447773" cy="4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50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BD2E3BA1-CD48-4A0A-8645-3BCCB732181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4" r="30156"/>
          <a:stretch/>
        </p:blipFill>
        <p:spPr bwMode="auto">
          <a:xfrm rot="16200000">
            <a:off x="7091115" y="1757118"/>
            <a:ext cx="6858002" cy="334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65E73A-2009-4C32-83D2-BF55E2F5DCC3}"/>
              </a:ext>
            </a:extLst>
          </p:cNvPr>
          <p:cNvSpPr txBox="1"/>
          <p:nvPr userDrawn="1"/>
        </p:nvSpPr>
        <p:spPr>
          <a:xfrm>
            <a:off x="10954047" y="6301282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@maaretp </a:t>
            </a:r>
          </a:p>
        </p:txBody>
      </p:sp>
      <p:pic>
        <p:nvPicPr>
          <p:cNvPr id="5" name="Picture 4" descr="TwitterLogo_#55acee.png">
            <a:extLst>
              <a:ext uri="{FF2B5EF4-FFF2-40B4-BE49-F238E27FC236}">
                <a16:creationId xmlns:a16="http://schemas.microsoft.com/office/drawing/2014/main" id="{0DDB171A-8C3C-4347-A77D-F4F446C239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274" y="6313857"/>
            <a:ext cx="447773" cy="4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33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1827092"/>
            <a:ext cx="10363200" cy="1362075"/>
          </a:xfrm>
        </p:spPr>
        <p:txBody>
          <a:bodyPr anchor="t">
            <a:noAutofit/>
          </a:bodyPr>
          <a:lstStyle>
            <a:lvl1pPr algn="ctr">
              <a:defRPr sz="5400" b="1" cap="none">
                <a:latin typeface="Snell Roundhand"/>
                <a:cs typeface="Snell Roundhand"/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79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1827092"/>
            <a:ext cx="10363200" cy="1362075"/>
          </a:xfrm>
        </p:spPr>
        <p:txBody>
          <a:bodyPr anchor="t">
            <a:noAutofit/>
          </a:bodyPr>
          <a:lstStyle>
            <a:lvl1pPr algn="ctr">
              <a:defRPr sz="5400" b="1" cap="none">
                <a:latin typeface="Snell Roundhand"/>
                <a:cs typeface="Snell Roundhand"/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477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1827092"/>
            <a:ext cx="10363200" cy="1362075"/>
          </a:xfrm>
        </p:spPr>
        <p:txBody>
          <a:bodyPr anchor="t">
            <a:noAutofit/>
          </a:bodyPr>
          <a:lstStyle>
            <a:lvl1pPr algn="ctr">
              <a:defRPr sz="5400" b="1" cap="none">
                <a:latin typeface="Snell Roundhand"/>
                <a:cs typeface="Snell Roundhand"/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7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A4459-F4B5-4104-B4C0-7879C1F55880}"/>
              </a:ext>
            </a:extLst>
          </p:cNvPr>
          <p:cNvSpPr txBox="1"/>
          <p:nvPr userDrawn="1"/>
        </p:nvSpPr>
        <p:spPr>
          <a:xfrm>
            <a:off x="10720776" y="6301282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@maaretp </a:t>
            </a:r>
          </a:p>
        </p:txBody>
      </p:sp>
      <p:pic>
        <p:nvPicPr>
          <p:cNvPr id="12" name="Picture 11" descr="TwitterLogo_#55acee.png">
            <a:extLst>
              <a:ext uri="{FF2B5EF4-FFF2-40B4-BE49-F238E27FC236}">
                <a16:creationId xmlns:a16="http://schemas.microsoft.com/office/drawing/2014/main" id="{F0F779A3-4CB9-47A6-9921-86110AD7E6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03" y="6313857"/>
            <a:ext cx="447773" cy="4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3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2BBCF4-C672-45A2-8301-B741D6005996}"/>
              </a:ext>
            </a:extLst>
          </p:cNvPr>
          <p:cNvSpPr txBox="1"/>
          <p:nvPr userDrawn="1"/>
        </p:nvSpPr>
        <p:spPr>
          <a:xfrm>
            <a:off x="10720776" y="6301282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@maaretp </a:t>
            </a:r>
          </a:p>
        </p:txBody>
      </p:sp>
      <p:pic>
        <p:nvPicPr>
          <p:cNvPr id="12" name="Picture 11" descr="TwitterLogo_#55acee.png">
            <a:extLst>
              <a:ext uri="{FF2B5EF4-FFF2-40B4-BE49-F238E27FC236}">
                <a16:creationId xmlns:a16="http://schemas.microsoft.com/office/drawing/2014/main" id="{944A5197-4EEA-46AE-A118-B68DEDFAA1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03" y="6313857"/>
            <a:ext cx="447773" cy="4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4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D6BC17-7EC1-410E-87D0-2751157E4FE8}"/>
              </a:ext>
            </a:extLst>
          </p:cNvPr>
          <p:cNvSpPr txBox="1"/>
          <p:nvPr userDrawn="1"/>
        </p:nvSpPr>
        <p:spPr>
          <a:xfrm>
            <a:off x="10720776" y="6301282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@maaretp </a:t>
            </a:r>
          </a:p>
        </p:txBody>
      </p:sp>
      <p:pic>
        <p:nvPicPr>
          <p:cNvPr id="15" name="Picture 14" descr="TwitterLogo_#55acee.png">
            <a:extLst>
              <a:ext uri="{FF2B5EF4-FFF2-40B4-BE49-F238E27FC236}">
                <a16:creationId xmlns:a16="http://schemas.microsoft.com/office/drawing/2014/main" id="{C67DE151-5FCE-43FA-96D4-EDCBE6573D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03" y="6313857"/>
            <a:ext cx="447773" cy="4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9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9DE5A-49FA-44C3-B1BC-F3C06D64CB20}"/>
              </a:ext>
            </a:extLst>
          </p:cNvPr>
          <p:cNvSpPr txBox="1"/>
          <p:nvPr userDrawn="1"/>
        </p:nvSpPr>
        <p:spPr>
          <a:xfrm>
            <a:off x="10720776" y="6301282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@maaretp </a:t>
            </a:r>
          </a:p>
        </p:txBody>
      </p:sp>
      <p:pic>
        <p:nvPicPr>
          <p:cNvPr id="15" name="Picture 14" descr="TwitterLogo_#55acee.png">
            <a:extLst>
              <a:ext uri="{FF2B5EF4-FFF2-40B4-BE49-F238E27FC236}">
                <a16:creationId xmlns:a16="http://schemas.microsoft.com/office/drawing/2014/main" id="{2696CD87-B1DB-4B5D-BC34-A055A2D58B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03" y="6313857"/>
            <a:ext cx="447773" cy="4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5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9F32E-00A4-4CA9-B3AA-8B2628838BA9}"/>
              </a:ext>
            </a:extLst>
          </p:cNvPr>
          <p:cNvSpPr txBox="1"/>
          <p:nvPr userDrawn="1"/>
        </p:nvSpPr>
        <p:spPr>
          <a:xfrm>
            <a:off x="10720776" y="6301282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@maaretp </a:t>
            </a:r>
          </a:p>
        </p:txBody>
      </p:sp>
      <p:pic>
        <p:nvPicPr>
          <p:cNvPr id="11" name="Picture 10" descr="TwitterLogo_#55acee.png">
            <a:extLst>
              <a:ext uri="{FF2B5EF4-FFF2-40B4-BE49-F238E27FC236}">
                <a16:creationId xmlns:a16="http://schemas.microsoft.com/office/drawing/2014/main" id="{35BE18F4-48BA-4FE3-8DBA-85B799DE44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03" y="6313857"/>
            <a:ext cx="447773" cy="4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3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D29B27-314E-4AD0-9766-0467BD8A1333}"/>
              </a:ext>
            </a:extLst>
          </p:cNvPr>
          <p:cNvSpPr txBox="1"/>
          <p:nvPr userDrawn="1"/>
        </p:nvSpPr>
        <p:spPr>
          <a:xfrm>
            <a:off x="10720776" y="6301282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@maaretp </a:t>
            </a:r>
          </a:p>
        </p:txBody>
      </p:sp>
      <p:pic>
        <p:nvPicPr>
          <p:cNvPr id="10" name="Picture 9" descr="TwitterLogo_#55acee.png">
            <a:extLst>
              <a:ext uri="{FF2B5EF4-FFF2-40B4-BE49-F238E27FC236}">
                <a16:creationId xmlns:a16="http://schemas.microsoft.com/office/drawing/2014/main" id="{9FD92544-CAD4-4DCD-A620-70A69E24FC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03" y="6313857"/>
            <a:ext cx="447773" cy="4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8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CFD449-AF23-4224-B033-321EB03D157E}"/>
              </a:ext>
            </a:extLst>
          </p:cNvPr>
          <p:cNvSpPr txBox="1"/>
          <p:nvPr userDrawn="1"/>
        </p:nvSpPr>
        <p:spPr>
          <a:xfrm>
            <a:off x="10720776" y="6301282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@maaretp </a:t>
            </a:r>
          </a:p>
        </p:txBody>
      </p:sp>
      <p:pic>
        <p:nvPicPr>
          <p:cNvPr id="13" name="Picture 12" descr="TwitterLogo_#55acee.png">
            <a:extLst>
              <a:ext uri="{FF2B5EF4-FFF2-40B4-BE49-F238E27FC236}">
                <a16:creationId xmlns:a16="http://schemas.microsoft.com/office/drawing/2014/main" id="{29776403-FCA7-460F-99A0-039B5A38D3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03" y="6313857"/>
            <a:ext cx="447773" cy="4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5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708B2D-F9F7-448F-9F94-E00CBAC7B910}"/>
              </a:ext>
            </a:extLst>
          </p:cNvPr>
          <p:cNvSpPr txBox="1"/>
          <p:nvPr userDrawn="1"/>
        </p:nvSpPr>
        <p:spPr>
          <a:xfrm>
            <a:off x="10720776" y="6301282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@maaretp </a:t>
            </a:r>
          </a:p>
        </p:txBody>
      </p:sp>
      <p:pic>
        <p:nvPicPr>
          <p:cNvPr id="13" name="Picture 12" descr="TwitterLogo_#55acee.png">
            <a:extLst>
              <a:ext uri="{FF2B5EF4-FFF2-40B4-BE49-F238E27FC236}">
                <a16:creationId xmlns:a16="http://schemas.microsoft.com/office/drawing/2014/main" id="{5B9389EE-E240-4196-A229-2E23BE7E27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03" y="6313857"/>
            <a:ext cx="447773" cy="4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76BA3-31D3-42A5-B67D-18D4CC767AF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5783-37A5-4C76-9860-632C721E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92" r:id="rId13"/>
    <p:sldLayoutId id="2147483690" r:id="rId14"/>
    <p:sldLayoutId id="2147483691" r:id="rId15"/>
    <p:sldLayoutId id="2147483673" r:id="rId16"/>
    <p:sldLayoutId id="2147483674" r:id="rId17"/>
    <p:sldLayoutId id="214748367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/4.0/?ref=chooser-v1" TargetMode="External"/><Relationship Id="rId4" Type="http://schemas.openxmlformats.org/officeDocument/2006/relationships/hyperlink" Target="https://maaretp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ratorytestingacademy.com/app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eviltester.github.io/TestingApp/apps/eprimer/eprimer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ratorytestingacademy.com/app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eviltester.github.io/TestingApp/apps/eprimer/eprimer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ratorytestingacademy.com/app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eviltester.github.io/TestingApp/apps/eprimer/eprimer.htm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ratorytestingacademy.com/app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eviltester.github.io/TestingApp/apps/eprimer/eprimer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ratorytestingacademy.com/app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eviltester.github.io/TestingApp/apps/eprimer/eprimer.html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ratorytestingacademy.com/app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eviltester.github.io/TestingApp/apps/eprimer/eprimer.html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ratorytestingacademy.com/app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eviltester.github.io/TestingApp/apps/eprimer/eprimer.html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ratorytestingacademy.com/app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eviltester.github.io/TestingApp/apps/eprimer/eprimer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ratorytestingacademy.com/app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eviltester.github.io/TestingApp/apps/eprimer/eprimer.html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ratorytestingacademy.com/app/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eviltester.github.io/TestingApp/apps/eprimer/eprimer.html" TargetMode="Externa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11" Type="http://schemas.openxmlformats.org/officeDocument/2006/relationships/image" Target="../media/image37.jpe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1.png"/><Relationship Id="rId9" Type="http://schemas.openxmlformats.org/officeDocument/2006/relationships/image" Target="../media/image3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6145-D2E9-426E-B23C-39875E615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1514" y="1122363"/>
            <a:ext cx="7421216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l Sans MT" panose="020B0502020104020203" pitchFamily="34" charset="0"/>
              </a:rPr>
              <a:t>Exploratory Testing Foundations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A057C-810A-4064-8FB7-1D9B8CF22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Maaret Pyhäjärvi</a:t>
            </a:r>
          </a:p>
          <a:p>
            <a:r>
              <a:rPr lang="en-US" dirty="0">
                <a:solidFill>
                  <a:schemeClr val="bg2"/>
                </a:solidFill>
                <a:latin typeface="Gill Sans MT" panose="020B0502020104020203" pitchFamily="34" charset="0"/>
              </a:rPr>
              <a:t>v. 2.2 (2022-12-14)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6C67EC-CD7F-4D37-8DAF-8F6020F49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80" y="6100320"/>
            <a:ext cx="1537363" cy="5378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81840E-EDDF-4239-AF4C-A15F4CF1DCEB}"/>
              </a:ext>
            </a:extLst>
          </p:cNvPr>
          <p:cNvSpPr/>
          <p:nvPr/>
        </p:nvSpPr>
        <p:spPr>
          <a:xfrm>
            <a:off x="1896942" y="6218375"/>
            <a:ext cx="72735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Exploratory Testing Foundations by </a:t>
            </a:r>
            <a:r>
              <a:rPr lang="en-US" sz="1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Maaret Pyhäjärvi </a:t>
            </a:r>
            <a:r>
              <a:rPr lang="en-US" sz="1600" dirty="0">
                <a:solidFill>
                  <a:schemeClr val="bg1"/>
                </a:solidFill>
              </a:rPr>
              <a:t>is licensed under </a:t>
            </a:r>
            <a:r>
              <a:rPr lang="en-US" sz="16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4.0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65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D80199-C5DF-453B-A1F4-E9A880311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679174"/>
            <a:ext cx="9144000" cy="549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5F1F9-8F40-48ED-BD17-C6007F27FD7B}"/>
              </a:ext>
            </a:extLst>
          </p:cNvPr>
          <p:cNvSpPr txBox="1"/>
          <p:nvPr/>
        </p:nvSpPr>
        <p:spPr>
          <a:xfrm>
            <a:off x="4566744" y="898635"/>
            <a:ext cx="51853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Stop-and-Think:</a:t>
            </a:r>
            <a:br>
              <a:rPr lang="en-US" sz="4400" dirty="0"/>
            </a:br>
            <a:r>
              <a:rPr lang="en-US" sz="4400" dirty="0"/>
              <a:t>Options for Exploring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0C88B-E564-453B-9C54-DDA59B441E98}"/>
              </a:ext>
            </a:extLst>
          </p:cNvPr>
          <p:cNvSpPr txBox="1"/>
          <p:nvPr/>
        </p:nvSpPr>
        <p:spPr>
          <a:xfrm>
            <a:off x="4566744" y="2743101"/>
            <a:ext cx="57701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would you do first, and soon after you get started?</a:t>
            </a:r>
          </a:p>
          <a:p>
            <a:endParaRPr lang="en-US" sz="2800" dirty="0"/>
          </a:p>
          <a:p>
            <a:r>
              <a:rPr lang="en-US" sz="2800" dirty="0"/>
              <a:t>List all things that come to your mind about how you could test this. What would you start from? What you would not do?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136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6E9A0-22CE-4DD4-9795-9AAB13C2B40F}"/>
              </a:ext>
            </a:extLst>
          </p:cNvPr>
          <p:cNvSpPr txBox="1"/>
          <p:nvPr/>
        </p:nvSpPr>
        <p:spPr>
          <a:xfrm>
            <a:off x="1133061" y="1862673"/>
            <a:ext cx="9925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4"/>
                </a:solidFill>
                <a:latin typeface="KG No Matter What" panose="02000507000000020003" pitchFamily="2" charset="0"/>
              </a:rPr>
              <a:t>Options</a:t>
            </a:r>
            <a:r>
              <a:rPr lang="en-US" sz="7200" dirty="0">
                <a:latin typeface="KG No Matter What" panose="02000507000000020003" pitchFamily="2" charset="0"/>
              </a:rPr>
              <a:t> for Exploring</a:t>
            </a:r>
            <a:endParaRPr lang="en-US" sz="7200" dirty="0">
              <a:solidFill>
                <a:schemeClr val="accent1"/>
              </a:solidFill>
              <a:latin typeface="KG No Matter What" panose="02000507000000020003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1A440-6B79-417F-964B-D727E4BAE673}"/>
              </a:ext>
            </a:extLst>
          </p:cNvPr>
          <p:cNvSpPr txBox="1"/>
          <p:nvPr/>
        </p:nvSpPr>
        <p:spPr>
          <a:xfrm>
            <a:off x="3107651" y="3354364"/>
            <a:ext cx="59767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Research the Domain</a:t>
            </a:r>
          </a:p>
          <a:p>
            <a:pPr algn="ctr"/>
            <a:r>
              <a:rPr lang="en-US" sz="3600" dirty="0"/>
              <a:t>Use test target </a:t>
            </a:r>
            <a:r>
              <a:rPr lang="en-US" sz="3600" i="1" dirty="0"/>
              <a:t>with a constraint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85708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79B5-0F9B-4969-A024-CD06F479C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Self-management Basics on Setting Yourself Constraints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AB9F2-D6EA-44B9-93EE-3344E2F5E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2415057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6E9A0-22CE-4DD4-9795-9AAB13C2B40F}"/>
              </a:ext>
            </a:extLst>
          </p:cNvPr>
          <p:cNvSpPr txBox="1"/>
          <p:nvPr/>
        </p:nvSpPr>
        <p:spPr>
          <a:xfrm>
            <a:off x="2371700" y="1610885"/>
            <a:ext cx="7753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Charters</a:t>
            </a:r>
            <a:endParaRPr lang="en-US" sz="7200" dirty="0">
              <a:solidFill>
                <a:schemeClr val="accent1"/>
              </a:solidFill>
              <a:latin typeface="KG No Matter What" panose="02000507000000020003" pitchFamily="2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2927CE1-38D0-42A5-B9D4-328BF02B9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2" y="2811214"/>
            <a:ext cx="9144000" cy="28699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28C5C7-B8EF-4A45-891E-5A5AB5E65292}"/>
              </a:ext>
            </a:extLst>
          </p:cNvPr>
          <p:cNvSpPr txBox="1"/>
          <p:nvPr/>
        </p:nvSpPr>
        <p:spPr>
          <a:xfrm>
            <a:off x="3920362" y="5601711"/>
            <a:ext cx="438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Elizabeth Zagroba’s concise template adapted from Elizabeth Hendrickson’s template</a:t>
            </a:r>
          </a:p>
        </p:txBody>
      </p:sp>
    </p:spTree>
    <p:extLst>
      <p:ext uri="{BB962C8B-B14F-4D97-AF65-F5344CB8AC3E}">
        <p14:creationId xmlns:p14="http://schemas.microsoft.com/office/powerpoint/2010/main" val="291707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6E9A0-22CE-4DD4-9795-9AAB13C2B40F}"/>
              </a:ext>
            </a:extLst>
          </p:cNvPr>
          <p:cNvSpPr txBox="1"/>
          <p:nvPr/>
        </p:nvSpPr>
        <p:spPr>
          <a:xfrm>
            <a:off x="510209" y="1991433"/>
            <a:ext cx="11171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Choose Your Own </a:t>
            </a:r>
            <a:r>
              <a:rPr lang="en-US" sz="7200" dirty="0">
                <a:solidFill>
                  <a:schemeClr val="accent1"/>
                </a:solidFill>
                <a:latin typeface="KG No Matter What" panose="02000507000000020003" pitchFamily="2" charset="0"/>
              </a:rPr>
              <a:t>Constraint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1A440-6B79-417F-964B-D727E4BAE673}"/>
              </a:ext>
            </a:extLst>
          </p:cNvPr>
          <p:cNvSpPr txBox="1"/>
          <p:nvPr/>
        </p:nvSpPr>
        <p:spPr>
          <a:xfrm>
            <a:off x="2643420" y="3429000"/>
            <a:ext cx="6905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Deliberately excluding perspectives!</a:t>
            </a:r>
          </a:p>
          <a:p>
            <a:pPr algn="ctr"/>
            <a:r>
              <a:rPr lang="en-US" sz="3600" dirty="0"/>
              <a:t>Never Be Bored!</a:t>
            </a:r>
          </a:p>
        </p:txBody>
      </p:sp>
    </p:spTree>
    <p:extLst>
      <p:ext uri="{BB962C8B-B14F-4D97-AF65-F5344CB8AC3E}">
        <p14:creationId xmlns:p14="http://schemas.microsoft.com/office/powerpoint/2010/main" val="2124768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with Intent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107096" y="1850337"/>
            <a:ext cx="8044069" cy="4105769"/>
            <a:chOff x="1324661" y="1970768"/>
            <a:chExt cx="5867930" cy="3097604"/>
          </a:xfrm>
        </p:grpSpPr>
        <p:sp>
          <p:nvSpPr>
            <p:cNvPr id="3" name="Rectangle 2"/>
            <p:cNvSpPr/>
            <p:nvPr/>
          </p:nvSpPr>
          <p:spPr>
            <a:xfrm>
              <a:off x="1324661" y="1970768"/>
              <a:ext cx="2901121" cy="1499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500" dirty="0"/>
                <a:t>Mission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4291470" y="1970768"/>
              <a:ext cx="2901121" cy="1499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500" dirty="0"/>
                <a:t>Charter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324661" y="3568398"/>
              <a:ext cx="2901121" cy="149997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500" dirty="0"/>
                <a:t>Other Charters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91470" y="3568398"/>
              <a:ext cx="2901121" cy="14999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500" dirty="0"/>
                <a:t>Details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 rot="16200000">
            <a:off x="951959" y="2567720"/>
            <a:ext cx="1654564" cy="523188"/>
          </a:xfrm>
          <a:prstGeom prst="rect">
            <a:avLst/>
          </a:prstGeom>
          <a:noFill/>
        </p:spPr>
        <p:txBody>
          <a:bodyPr wrap="none" lIns="91412" tIns="45704" rIns="91412" bIns="45704" rtlCol="0">
            <a:spAutoFit/>
          </a:bodyPr>
          <a:lstStyle/>
          <a:p>
            <a:r>
              <a:rPr lang="en-US" sz="2800" b="1" dirty="0"/>
              <a:t>INTENT</a:t>
            </a:r>
          </a:p>
        </p:txBody>
      </p:sp>
      <p:sp>
        <p:nvSpPr>
          <p:cNvPr id="9" name="TextBox 8"/>
          <p:cNvSpPr txBox="1"/>
          <p:nvPr/>
        </p:nvSpPr>
        <p:spPr>
          <a:xfrm rot="5400000">
            <a:off x="9306835" y="4772881"/>
            <a:ext cx="2391945" cy="523188"/>
          </a:xfrm>
          <a:prstGeom prst="rect">
            <a:avLst/>
          </a:prstGeom>
          <a:noFill/>
        </p:spPr>
        <p:txBody>
          <a:bodyPr wrap="none" lIns="91412" tIns="45704" rIns="91412" bIns="45704" rtlCol="0">
            <a:spAutoFit/>
          </a:bodyPr>
          <a:lstStyle/>
          <a:p>
            <a:r>
              <a:rPr lang="en-US" sz="2800" b="1" dirty="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3083844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5F1F9-8F40-48ED-BD17-C6007F27FD7B}"/>
              </a:ext>
            </a:extLst>
          </p:cNvPr>
          <p:cNvSpPr txBox="1"/>
          <p:nvPr/>
        </p:nvSpPr>
        <p:spPr>
          <a:xfrm>
            <a:off x="4566747" y="898635"/>
            <a:ext cx="535524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Stop-and-Think:</a:t>
            </a:r>
            <a:br>
              <a:rPr lang="en-US" sz="4400" dirty="0"/>
            </a:br>
            <a:r>
              <a:rPr lang="en-US" sz="4400" dirty="0"/>
              <a:t>Charters, Constraints, </a:t>
            </a:r>
            <a:br>
              <a:rPr lang="en-US" sz="4400" dirty="0"/>
            </a:br>
            <a:r>
              <a:rPr lang="en-US" sz="4400" dirty="0"/>
              <a:t>Intent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0C88B-E564-453B-9C54-DDA59B441E98}"/>
              </a:ext>
            </a:extLst>
          </p:cNvPr>
          <p:cNvSpPr txBox="1"/>
          <p:nvPr/>
        </p:nvSpPr>
        <p:spPr>
          <a:xfrm>
            <a:off x="4566744" y="3429000"/>
            <a:ext cx="5770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You’re approaching the moment of first impression.  How do you want to frame your moment of first impression?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4335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762B-EA4A-4E5F-908C-ED5F0D6CE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Moment of First Impression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DECE6-ACF1-4EC1-A41A-315C40700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1191011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6E9A0-22CE-4DD4-9795-9AAB13C2B40F}"/>
              </a:ext>
            </a:extLst>
          </p:cNvPr>
          <p:cNvSpPr txBox="1"/>
          <p:nvPr/>
        </p:nvSpPr>
        <p:spPr>
          <a:xfrm>
            <a:off x="2371699" y="1862673"/>
            <a:ext cx="7753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Options </a:t>
            </a:r>
            <a:r>
              <a:rPr lang="en-US" sz="7200" dirty="0">
                <a:solidFill>
                  <a:srgbClr val="C00000"/>
                </a:solidFill>
                <a:latin typeface="KG No Matter What" panose="02000507000000020003" pitchFamily="2" charset="0"/>
              </a:rPr>
              <a:t>Expire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1A440-6B79-417F-964B-D727E4BAE673}"/>
              </a:ext>
            </a:extLst>
          </p:cNvPr>
          <p:cNvSpPr txBox="1"/>
          <p:nvPr/>
        </p:nvSpPr>
        <p:spPr>
          <a:xfrm>
            <a:off x="2179467" y="3169624"/>
            <a:ext cx="81378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Capture First Impression</a:t>
            </a:r>
          </a:p>
          <a:p>
            <a:pPr algn="ctr"/>
            <a:r>
              <a:rPr lang="en-US" sz="3600" dirty="0"/>
              <a:t>Borrow someone else’s First Impression</a:t>
            </a:r>
          </a:p>
          <a:p>
            <a:pPr algn="ctr"/>
            <a:r>
              <a:rPr lang="en-US" sz="3600" dirty="0"/>
              <a:t>Timing of feedback changes reaction to it! </a:t>
            </a:r>
          </a:p>
        </p:txBody>
      </p:sp>
    </p:spTree>
    <p:extLst>
      <p:ext uri="{BB962C8B-B14F-4D97-AF65-F5344CB8AC3E}">
        <p14:creationId xmlns:p14="http://schemas.microsoft.com/office/powerpoint/2010/main" val="53588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9CCA8B8-6A70-40C2-A24E-9026237BF1DA}"/>
              </a:ext>
            </a:extLst>
          </p:cNvPr>
          <p:cNvSpPr txBox="1"/>
          <p:nvPr/>
        </p:nvSpPr>
        <p:spPr>
          <a:xfrm>
            <a:off x="2007704" y="2274838"/>
            <a:ext cx="81765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KG No Matter What" panose="02000507000000020003" pitchFamily="2" charset="0"/>
              </a:rPr>
              <a:t>Optimizing the </a:t>
            </a:r>
            <a:r>
              <a:rPr lang="en-US" sz="8000" dirty="0">
                <a:solidFill>
                  <a:schemeClr val="accent2"/>
                </a:solidFill>
                <a:latin typeface="KG No Matter What" panose="02000507000000020003" pitchFamily="2" charset="0"/>
              </a:rPr>
              <a:t>value of testing</a:t>
            </a:r>
          </a:p>
        </p:txBody>
      </p:sp>
    </p:spTree>
    <p:extLst>
      <p:ext uri="{BB962C8B-B14F-4D97-AF65-F5344CB8AC3E}">
        <p14:creationId xmlns:p14="http://schemas.microsoft.com/office/powerpoint/2010/main" val="214418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BD0CD-9ACC-4911-9B25-8D60C5A8D584}"/>
              </a:ext>
            </a:extLst>
          </p:cNvPr>
          <p:cNvSpPr txBox="1"/>
          <p:nvPr/>
        </p:nvSpPr>
        <p:spPr>
          <a:xfrm>
            <a:off x="729631" y="2967335"/>
            <a:ext cx="360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Let’s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7A8EA8-FD49-4879-BA06-51B846EDBCBA}"/>
              </a:ext>
            </a:extLst>
          </p:cNvPr>
          <p:cNvSpPr/>
          <p:nvPr/>
        </p:nvSpPr>
        <p:spPr>
          <a:xfrm>
            <a:off x="729631" y="4036001"/>
            <a:ext cx="8546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https://www.exploratorytestingacademy.com/app/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https://eviltester.github.io/TestingApp/apps/eprimer/eprimer.html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9658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78FB38-7392-4E89-B317-6344A911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G No Matter What" panose="02000507000000020003" pitchFamily="2" charset="0"/>
              </a:rPr>
              <a:t>Example: Test Results, Red is Bug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478259-6195-4440-B197-6D7BD1ADD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94862"/>
            <a:ext cx="9144000" cy="456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31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6E9A0-22CE-4DD4-9795-9AAB13C2B40F}"/>
              </a:ext>
            </a:extLst>
          </p:cNvPr>
          <p:cNvSpPr txBox="1"/>
          <p:nvPr/>
        </p:nvSpPr>
        <p:spPr>
          <a:xfrm>
            <a:off x="583095" y="1478360"/>
            <a:ext cx="110258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Bugs are </a:t>
            </a:r>
            <a:r>
              <a:rPr lang="en-US" sz="7200" dirty="0">
                <a:solidFill>
                  <a:schemeClr val="accent1"/>
                </a:solidFill>
                <a:latin typeface="KG No Matter What" panose="02000507000000020003" pitchFamily="2" charset="0"/>
              </a:rPr>
              <a:t>Conversation</a:t>
            </a:r>
            <a:r>
              <a:rPr lang="en-US" sz="7200" dirty="0">
                <a:latin typeface="KG No Matter What" panose="02000507000000020003" pitchFamily="2" charset="0"/>
              </a:rPr>
              <a:t> Starters</a:t>
            </a:r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1A440-6B79-417F-964B-D727E4BAE673}"/>
              </a:ext>
            </a:extLst>
          </p:cNvPr>
          <p:cNvSpPr txBox="1"/>
          <p:nvPr/>
        </p:nvSpPr>
        <p:spPr>
          <a:xfrm>
            <a:off x="1818974" y="3786684"/>
            <a:ext cx="8554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Bug is anything that might bug a user. </a:t>
            </a:r>
          </a:p>
          <a:p>
            <a:pPr algn="ctr"/>
            <a:r>
              <a:rPr lang="en-US" sz="3600" dirty="0"/>
              <a:t>You start conversations about defects and change requests.</a:t>
            </a:r>
          </a:p>
        </p:txBody>
      </p:sp>
    </p:spTree>
    <p:extLst>
      <p:ext uri="{BB962C8B-B14F-4D97-AF65-F5344CB8AC3E}">
        <p14:creationId xmlns:p14="http://schemas.microsoft.com/office/powerpoint/2010/main" val="279109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5230-D439-4D98-BC6D-7483B25E2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Recognizing and Learning a Domain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E5CF0-6CDE-4D56-85C4-DB6B457E5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</p:spTree>
    <p:extLst>
      <p:ext uri="{BB962C8B-B14F-4D97-AF65-F5344CB8AC3E}">
        <p14:creationId xmlns:p14="http://schemas.microsoft.com/office/powerpoint/2010/main" val="50804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80B56F-2AE7-40EB-9FDB-F966B51FCB93}"/>
              </a:ext>
            </a:extLst>
          </p:cNvPr>
          <p:cNvSpPr txBox="1"/>
          <p:nvPr/>
        </p:nvSpPr>
        <p:spPr>
          <a:xfrm>
            <a:off x="2069109" y="1453227"/>
            <a:ext cx="77534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Conference</a:t>
            </a:r>
            <a:br>
              <a:rPr lang="en-US" sz="7200" dirty="0">
                <a:latin typeface="KG No Matter What" panose="02000507000000020003" pitchFamily="2" charset="0"/>
              </a:rPr>
            </a:br>
            <a:r>
              <a:rPr lang="en-US" sz="7200" dirty="0">
                <a:latin typeface="KG No Matter What" panose="02000507000000020003" pitchFamily="2" charset="0"/>
              </a:rPr>
              <a:t>Reference</a:t>
            </a:r>
            <a:br>
              <a:rPr lang="en-US" sz="7200" dirty="0">
                <a:latin typeface="KG No Matter What" panose="02000507000000020003" pitchFamily="2" charset="0"/>
              </a:rPr>
            </a:br>
            <a:r>
              <a:rPr lang="en-US" sz="7200" dirty="0">
                <a:latin typeface="KG No Matter What" panose="02000507000000020003" pitchFamily="2" charset="0"/>
              </a:rPr>
              <a:t>Inference</a:t>
            </a:r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75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76EF7A-13CC-4CD8-B4D3-E9A7A25B1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950" y="0"/>
            <a:ext cx="6846372" cy="633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1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5A90E7-5613-40D8-A955-37A24F8F8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174" y="346841"/>
            <a:ext cx="7743092" cy="61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15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BD0CD-9ACC-4911-9B25-8D60C5A8D584}"/>
              </a:ext>
            </a:extLst>
          </p:cNvPr>
          <p:cNvSpPr txBox="1"/>
          <p:nvPr/>
        </p:nvSpPr>
        <p:spPr>
          <a:xfrm>
            <a:off x="729631" y="2967335"/>
            <a:ext cx="360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Let’s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7A8EA8-FD49-4879-BA06-51B846EDBCBA}"/>
              </a:ext>
            </a:extLst>
          </p:cNvPr>
          <p:cNvSpPr/>
          <p:nvPr/>
        </p:nvSpPr>
        <p:spPr>
          <a:xfrm>
            <a:off x="729631" y="4036001"/>
            <a:ext cx="8546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https://www.exploratorytestingacademy.com/app/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https://eviltester.github.io/TestingApp/apps/eprimer/eprimer.html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6825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A62447-DEE9-407E-A568-D30FEEC7478B}"/>
              </a:ext>
            </a:extLst>
          </p:cNvPr>
          <p:cNvSpPr/>
          <p:nvPr/>
        </p:nvSpPr>
        <p:spPr>
          <a:xfrm>
            <a:off x="3818516" y="469606"/>
            <a:ext cx="78758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KG No Matter What" panose="02000507000000020003" pitchFamily="2" charset="0"/>
              </a:rPr>
              <a:t>Learning of Domain of E-Primer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84B3F4F-30E7-4A18-8BE0-E55FF69B0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56862"/>
              </p:ext>
            </p:extLst>
          </p:nvPr>
        </p:nvGraphicFramePr>
        <p:xfrm>
          <a:off x="4211790" y="1657878"/>
          <a:ext cx="6096000" cy="4206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67989">
                  <a:extLst>
                    <a:ext uri="{9D8B030D-6E8A-4147-A177-3AD203B41FA5}">
                      <a16:colId xmlns:a16="http://schemas.microsoft.com/office/drawing/2014/main" val="3284572817"/>
                    </a:ext>
                  </a:extLst>
                </a:gridCol>
                <a:gridCol w="3928011">
                  <a:extLst>
                    <a:ext uri="{9D8B030D-6E8A-4147-A177-3AD203B41FA5}">
                      <a16:colId xmlns:a16="http://schemas.microsoft.com/office/drawing/2014/main" val="2056818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/>
                        <a:t>Core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Writing English language avoiding verb “be” in all its 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51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Someone claims it had benefits, intellectual challenge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87615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r>
                        <a:rPr lang="en-US" sz="28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Used in sentences</a:t>
                      </a:r>
                    </a:p>
                    <a:p>
                      <a:r>
                        <a:rPr lang="en-US" sz="2800" dirty="0"/>
                        <a:t>Listed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842578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r>
                        <a:rPr lang="en-US" sz="2800" dirty="0"/>
                        <a:t>Sample texts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Bible!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2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172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AC7B-A0B8-4454-8880-B243D8356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Recognizing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FD6CB-113B-4D1C-B3AF-D1C800926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327823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1CA8FB1-EAEE-416E-9AF8-8D69976FBA8C}"/>
              </a:ext>
            </a:extLst>
          </p:cNvPr>
          <p:cNvSpPr txBox="1"/>
          <p:nvPr/>
        </p:nvSpPr>
        <p:spPr>
          <a:xfrm>
            <a:off x="3144933" y="3555187"/>
            <a:ext cx="19663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Test Design </a:t>
            </a:r>
            <a:br>
              <a:rPr lang="en-US" sz="2800" dirty="0"/>
            </a:br>
            <a:r>
              <a:rPr lang="en-US" sz="2800" dirty="0"/>
              <a:t>(ideas)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32CEF0-1694-4394-BE49-4D35DA4E4676}"/>
              </a:ext>
            </a:extLst>
          </p:cNvPr>
          <p:cNvSpPr txBox="1"/>
          <p:nvPr/>
        </p:nvSpPr>
        <p:spPr>
          <a:xfrm>
            <a:off x="6562524" y="3555187"/>
            <a:ext cx="24092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Test Execution </a:t>
            </a:r>
            <a:br>
              <a:rPr lang="en-US" sz="2800" dirty="0"/>
            </a:br>
            <a:r>
              <a:rPr lang="en-US" sz="2800" dirty="0"/>
              <a:t>(information)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3203FF7-7A44-4349-B93F-5211A4080190}"/>
              </a:ext>
            </a:extLst>
          </p:cNvPr>
          <p:cNvSpPr/>
          <p:nvPr/>
        </p:nvSpPr>
        <p:spPr>
          <a:xfrm>
            <a:off x="4093780" y="2577378"/>
            <a:ext cx="3673366" cy="954107"/>
          </a:xfrm>
          <a:custGeom>
            <a:avLst/>
            <a:gdLst>
              <a:gd name="connsiteX0" fmla="*/ 0 w 4162097"/>
              <a:gd name="connsiteY0" fmla="*/ 1255552 h 1302849"/>
              <a:gd name="connsiteX1" fmla="*/ 1292773 w 4162097"/>
              <a:gd name="connsiteY1" fmla="*/ 167731 h 1302849"/>
              <a:gd name="connsiteX2" fmla="*/ 2822028 w 4162097"/>
              <a:gd name="connsiteY2" fmla="*/ 120435 h 1302849"/>
              <a:gd name="connsiteX3" fmla="*/ 4162097 w 4162097"/>
              <a:gd name="connsiteY3" fmla="*/ 1302849 h 130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2097" h="1302849">
                <a:moveTo>
                  <a:pt x="0" y="1255552"/>
                </a:moveTo>
                <a:cubicBezTo>
                  <a:pt x="411217" y="806234"/>
                  <a:pt x="822435" y="356917"/>
                  <a:pt x="1292773" y="167731"/>
                </a:cubicBezTo>
                <a:cubicBezTo>
                  <a:pt x="1763111" y="-21455"/>
                  <a:pt x="2343807" y="-68751"/>
                  <a:pt x="2822028" y="120435"/>
                </a:cubicBezTo>
                <a:cubicBezTo>
                  <a:pt x="3300249" y="309621"/>
                  <a:pt x="3852042" y="1105780"/>
                  <a:pt x="4162097" y="1302849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43BB158-F97F-42CC-B515-FFA0AB469E3C}"/>
              </a:ext>
            </a:extLst>
          </p:cNvPr>
          <p:cNvSpPr/>
          <p:nvPr/>
        </p:nvSpPr>
        <p:spPr>
          <a:xfrm rot="10800000">
            <a:off x="4093780" y="4543507"/>
            <a:ext cx="3673366" cy="954107"/>
          </a:xfrm>
          <a:custGeom>
            <a:avLst/>
            <a:gdLst>
              <a:gd name="connsiteX0" fmla="*/ 0 w 4162097"/>
              <a:gd name="connsiteY0" fmla="*/ 1255552 h 1302849"/>
              <a:gd name="connsiteX1" fmla="*/ 1292773 w 4162097"/>
              <a:gd name="connsiteY1" fmla="*/ 167731 h 1302849"/>
              <a:gd name="connsiteX2" fmla="*/ 2822028 w 4162097"/>
              <a:gd name="connsiteY2" fmla="*/ 120435 h 1302849"/>
              <a:gd name="connsiteX3" fmla="*/ 4162097 w 4162097"/>
              <a:gd name="connsiteY3" fmla="*/ 1302849 h 130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2097" h="1302849">
                <a:moveTo>
                  <a:pt x="0" y="1255552"/>
                </a:moveTo>
                <a:cubicBezTo>
                  <a:pt x="411217" y="806234"/>
                  <a:pt x="822435" y="356917"/>
                  <a:pt x="1292773" y="167731"/>
                </a:cubicBezTo>
                <a:cubicBezTo>
                  <a:pt x="1763111" y="-21455"/>
                  <a:pt x="2343807" y="-68751"/>
                  <a:pt x="2822028" y="120435"/>
                </a:cubicBezTo>
                <a:cubicBezTo>
                  <a:pt x="3300249" y="309621"/>
                  <a:pt x="3852042" y="1105780"/>
                  <a:pt x="4162097" y="1302849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CCA8B8-6A70-40C2-A24E-9026237BF1DA}"/>
              </a:ext>
            </a:extLst>
          </p:cNvPr>
          <p:cNvSpPr txBox="1"/>
          <p:nvPr/>
        </p:nvSpPr>
        <p:spPr>
          <a:xfrm>
            <a:off x="3959838" y="747928"/>
            <a:ext cx="42723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KG No Matter What" panose="02000507000000020003" pitchFamily="2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604646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80B56F-2AE7-40EB-9FDB-F966B51FCB93}"/>
              </a:ext>
            </a:extLst>
          </p:cNvPr>
          <p:cNvSpPr txBox="1"/>
          <p:nvPr/>
        </p:nvSpPr>
        <p:spPr>
          <a:xfrm>
            <a:off x="2069109" y="1453227"/>
            <a:ext cx="7753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Naming of </a:t>
            </a:r>
            <a:r>
              <a:rPr lang="en-US" sz="7200" dirty="0">
                <a:solidFill>
                  <a:srgbClr val="C00000"/>
                </a:solidFill>
                <a:latin typeface="KG No Matter What" panose="02000507000000020003" pitchFamily="2" charset="0"/>
              </a:rPr>
              <a:t>Function</a:t>
            </a:r>
          </a:p>
          <a:p>
            <a:pPr algn="ctr"/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84D9-9D86-435E-A180-D009F3F87269}"/>
              </a:ext>
            </a:extLst>
          </p:cNvPr>
          <p:cNvSpPr txBox="1"/>
          <p:nvPr/>
        </p:nvSpPr>
        <p:spPr>
          <a:xfrm>
            <a:off x="4283744" y="3429000"/>
            <a:ext cx="36245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Functions in Code</a:t>
            </a:r>
          </a:p>
          <a:p>
            <a:pPr algn="ctr"/>
            <a:r>
              <a:rPr lang="en-US" sz="3600" dirty="0"/>
              <a:t>Expected Features</a:t>
            </a:r>
          </a:p>
          <a:p>
            <a:pPr algn="ctr"/>
            <a:r>
              <a:rPr lang="en-US" sz="3600" dirty="0"/>
              <a:t>Visible Features</a:t>
            </a:r>
          </a:p>
        </p:txBody>
      </p:sp>
    </p:spTree>
    <p:extLst>
      <p:ext uri="{BB962C8B-B14F-4D97-AF65-F5344CB8AC3E}">
        <p14:creationId xmlns:p14="http://schemas.microsoft.com/office/powerpoint/2010/main" val="708436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BD0CD-9ACC-4911-9B25-8D60C5A8D584}"/>
              </a:ext>
            </a:extLst>
          </p:cNvPr>
          <p:cNvSpPr txBox="1"/>
          <p:nvPr/>
        </p:nvSpPr>
        <p:spPr>
          <a:xfrm>
            <a:off x="729631" y="2967335"/>
            <a:ext cx="360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Let’s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7A8EA8-FD49-4879-BA06-51B846EDBCBA}"/>
              </a:ext>
            </a:extLst>
          </p:cNvPr>
          <p:cNvSpPr/>
          <p:nvPr/>
        </p:nvSpPr>
        <p:spPr>
          <a:xfrm>
            <a:off x="729631" y="4036001"/>
            <a:ext cx="8546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https://www.exploratorytestingacademy.com/app/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https://eviltester.github.io/TestingApp/apps/eprimer/eprimer.html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276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A62447-DEE9-407E-A568-D30FEEC7478B}"/>
              </a:ext>
            </a:extLst>
          </p:cNvPr>
          <p:cNvSpPr/>
          <p:nvPr/>
        </p:nvSpPr>
        <p:spPr>
          <a:xfrm>
            <a:off x="3818516" y="469606"/>
            <a:ext cx="80217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KG No Matter What" panose="02000507000000020003" pitchFamily="2" charset="0"/>
              </a:rPr>
              <a:t>Learning of Function of E-Primer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84B3F4F-30E7-4A18-8BE0-E55FF69B0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551529"/>
              </p:ext>
            </p:extLst>
          </p:nvPr>
        </p:nvGraphicFramePr>
        <p:xfrm>
          <a:off x="4211790" y="1657878"/>
          <a:ext cx="6096000" cy="438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67989">
                  <a:extLst>
                    <a:ext uri="{9D8B030D-6E8A-4147-A177-3AD203B41FA5}">
                      <a16:colId xmlns:a16="http://schemas.microsoft.com/office/drawing/2014/main" val="3284572817"/>
                    </a:ext>
                  </a:extLst>
                </a:gridCol>
                <a:gridCol w="3928011">
                  <a:extLst>
                    <a:ext uri="{9D8B030D-6E8A-4147-A177-3AD203B41FA5}">
                      <a16:colId xmlns:a16="http://schemas.microsoft.com/office/drawing/2014/main" val="2056818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Text field and 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51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Three numbers, text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87615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r>
                        <a:rPr lang="en-US" sz="2800" dirty="0"/>
                        <a:t>Containers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Resizable text field, resizable browser window,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842578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r>
                        <a:rPr lang="en-US" sz="2800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Fonts, text and element sizes, order of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24413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r>
                        <a:rPr lang="en-US" sz="2800" dirty="0"/>
                        <a:t>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Settings, zoom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494941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r>
                        <a:rPr lang="en-US" sz="2800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Recognizing </a:t>
                      </a:r>
                      <a:r>
                        <a:rPr lang="en-US" sz="2800" dirty="0" err="1"/>
                        <a:t>eprime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994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002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5161-6B60-4603-B739-6AFF8B933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Recognizing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3E794-8D1B-43D4-920A-45A00FEE3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</p:spTree>
    <p:extLst>
      <p:ext uri="{BB962C8B-B14F-4D97-AF65-F5344CB8AC3E}">
        <p14:creationId xmlns:p14="http://schemas.microsoft.com/office/powerpoint/2010/main" val="4090498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CB7B05-849D-4BCF-ACAC-EAF456AF975C}"/>
              </a:ext>
            </a:extLst>
          </p:cNvPr>
          <p:cNvSpPr/>
          <p:nvPr/>
        </p:nvSpPr>
        <p:spPr>
          <a:xfrm>
            <a:off x="8148065" y="4882433"/>
            <a:ext cx="299544" cy="26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831197-4EFE-4070-80EE-6820CF253F5E}"/>
              </a:ext>
            </a:extLst>
          </p:cNvPr>
          <p:cNvSpPr/>
          <p:nvPr/>
        </p:nvSpPr>
        <p:spPr>
          <a:xfrm>
            <a:off x="8584240" y="4882433"/>
            <a:ext cx="299544" cy="26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0B56F-2AE7-40EB-9FDB-F966B51FCB93}"/>
              </a:ext>
            </a:extLst>
          </p:cNvPr>
          <p:cNvSpPr txBox="1"/>
          <p:nvPr/>
        </p:nvSpPr>
        <p:spPr>
          <a:xfrm>
            <a:off x="2069109" y="1453227"/>
            <a:ext cx="7753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6"/>
                </a:solidFill>
                <a:latin typeface="KG No Matter What" panose="02000507000000020003" pitchFamily="2" charset="0"/>
              </a:rPr>
              <a:t>Data</a:t>
            </a:r>
            <a:r>
              <a:rPr lang="en-US" sz="7200" dirty="0">
                <a:latin typeface="KG No Matter What" panose="02000507000000020003" pitchFamily="2" charset="0"/>
              </a:rPr>
              <a:t> or Variables</a:t>
            </a:r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  <a:p>
            <a:pPr algn="ctr"/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3AB874-9691-4CAD-B41E-5B69183F16E2}"/>
              </a:ext>
            </a:extLst>
          </p:cNvPr>
          <p:cNvSpPr txBox="1"/>
          <p:nvPr/>
        </p:nvSpPr>
        <p:spPr>
          <a:xfrm>
            <a:off x="5479869" y="522010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F156F9-050A-4BF4-AA9E-445A68A5E3E8}"/>
              </a:ext>
            </a:extLst>
          </p:cNvPr>
          <p:cNvSpPr/>
          <p:nvPr/>
        </p:nvSpPr>
        <p:spPr>
          <a:xfrm>
            <a:off x="2942897" y="4871545"/>
            <a:ext cx="299544" cy="26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4B7312-6554-4A1B-8F86-52FFD693FA9B}"/>
              </a:ext>
            </a:extLst>
          </p:cNvPr>
          <p:cNvSpPr/>
          <p:nvPr/>
        </p:nvSpPr>
        <p:spPr>
          <a:xfrm>
            <a:off x="3379077" y="4877576"/>
            <a:ext cx="299544" cy="26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AC8C22-698F-4048-B6EB-F530CD77737E}"/>
              </a:ext>
            </a:extLst>
          </p:cNvPr>
          <p:cNvSpPr/>
          <p:nvPr/>
        </p:nvSpPr>
        <p:spPr>
          <a:xfrm>
            <a:off x="3831023" y="4876795"/>
            <a:ext cx="299544" cy="26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D61A3B-DC7E-4D8E-994C-E12FF803AEF5}"/>
              </a:ext>
            </a:extLst>
          </p:cNvPr>
          <p:cNvSpPr/>
          <p:nvPr/>
        </p:nvSpPr>
        <p:spPr>
          <a:xfrm>
            <a:off x="4251440" y="4871538"/>
            <a:ext cx="299544" cy="26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CFF1D6-EE12-44AD-8B94-2F87520D2A4E}"/>
              </a:ext>
            </a:extLst>
          </p:cNvPr>
          <p:cNvSpPr/>
          <p:nvPr/>
        </p:nvSpPr>
        <p:spPr>
          <a:xfrm>
            <a:off x="4687619" y="4877577"/>
            <a:ext cx="299544" cy="26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97F575-2B48-4484-A3BB-7823DC6DB406}"/>
              </a:ext>
            </a:extLst>
          </p:cNvPr>
          <p:cNvSpPr/>
          <p:nvPr/>
        </p:nvSpPr>
        <p:spPr>
          <a:xfrm>
            <a:off x="5123799" y="4876796"/>
            <a:ext cx="299544" cy="26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8F9BAA-C965-40ED-A022-719F6FECFC24}"/>
              </a:ext>
            </a:extLst>
          </p:cNvPr>
          <p:cNvSpPr/>
          <p:nvPr/>
        </p:nvSpPr>
        <p:spPr>
          <a:xfrm>
            <a:off x="5575745" y="4871538"/>
            <a:ext cx="299544" cy="26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E1FA6-50B5-4DB6-81D7-F8FEB47B45B3}"/>
              </a:ext>
            </a:extLst>
          </p:cNvPr>
          <p:cNvSpPr/>
          <p:nvPr/>
        </p:nvSpPr>
        <p:spPr>
          <a:xfrm>
            <a:off x="5996162" y="4877570"/>
            <a:ext cx="299544" cy="26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0FE13-5B94-4F45-AB9A-2041D16FF0D6}"/>
              </a:ext>
            </a:extLst>
          </p:cNvPr>
          <p:cNvSpPr/>
          <p:nvPr/>
        </p:nvSpPr>
        <p:spPr>
          <a:xfrm>
            <a:off x="6400807" y="4876797"/>
            <a:ext cx="299544" cy="26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A1DAF1-ADD0-42AC-AED2-B036A20FF5D1}"/>
              </a:ext>
            </a:extLst>
          </p:cNvPr>
          <p:cNvSpPr/>
          <p:nvPr/>
        </p:nvSpPr>
        <p:spPr>
          <a:xfrm>
            <a:off x="6836987" y="4871539"/>
            <a:ext cx="299544" cy="26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AD31DE-9976-4EDA-8970-727AA397329F}"/>
              </a:ext>
            </a:extLst>
          </p:cNvPr>
          <p:cNvSpPr/>
          <p:nvPr/>
        </p:nvSpPr>
        <p:spPr>
          <a:xfrm>
            <a:off x="7273175" y="4876790"/>
            <a:ext cx="299544" cy="26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F87EF8-5BD8-4BEF-B51E-FDC503E41CD0}"/>
              </a:ext>
            </a:extLst>
          </p:cNvPr>
          <p:cNvSpPr/>
          <p:nvPr/>
        </p:nvSpPr>
        <p:spPr>
          <a:xfrm>
            <a:off x="7709350" y="4876790"/>
            <a:ext cx="299544" cy="26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A0EC78-CC89-4237-BF5B-4C1E81E58EB3}"/>
              </a:ext>
            </a:extLst>
          </p:cNvPr>
          <p:cNvCxnSpPr>
            <a:cxnSpLocks/>
          </p:cNvCxnSpPr>
          <p:nvPr/>
        </p:nvCxnSpPr>
        <p:spPr>
          <a:xfrm>
            <a:off x="2942900" y="5139559"/>
            <a:ext cx="5940887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CD3966-4801-456F-BB40-CCC43F6EACC8}"/>
              </a:ext>
            </a:extLst>
          </p:cNvPr>
          <p:cNvCxnSpPr/>
          <p:nvPr/>
        </p:nvCxnSpPr>
        <p:spPr>
          <a:xfrm flipV="1">
            <a:off x="2942897" y="2991556"/>
            <a:ext cx="0" cy="2147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03937CB-5AFA-44D1-ADA7-0846AC2EEF18}"/>
              </a:ext>
            </a:extLst>
          </p:cNvPr>
          <p:cNvSpPr txBox="1"/>
          <p:nvPr/>
        </p:nvSpPr>
        <p:spPr>
          <a:xfrm rot="16200000">
            <a:off x="2443084" y="381672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97ABF8-640C-4DA1-9123-D694CCCB1158}"/>
              </a:ext>
            </a:extLst>
          </p:cNvPr>
          <p:cNvSpPr/>
          <p:nvPr/>
        </p:nvSpPr>
        <p:spPr>
          <a:xfrm>
            <a:off x="3829270" y="4614423"/>
            <a:ext cx="299544" cy="268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01C3F5-AE20-46CC-B52B-8B76CC6B505E}"/>
              </a:ext>
            </a:extLst>
          </p:cNvPr>
          <p:cNvSpPr/>
          <p:nvPr/>
        </p:nvSpPr>
        <p:spPr>
          <a:xfrm>
            <a:off x="4687622" y="3429000"/>
            <a:ext cx="299541" cy="14369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CC6BBE-1C78-4F58-B504-77FF4673E59A}"/>
              </a:ext>
            </a:extLst>
          </p:cNvPr>
          <p:cNvSpPr/>
          <p:nvPr/>
        </p:nvSpPr>
        <p:spPr>
          <a:xfrm>
            <a:off x="7709354" y="2991559"/>
            <a:ext cx="299540" cy="18743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DC93C-D7F9-4B09-A2AB-39A68A8F4E42}"/>
              </a:ext>
            </a:extLst>
          </p:cNvPr>
          <p:cNvSpPr/>
          <p:nvPr/>
        </p:nvSpPr>
        <p:spPr>
          <a:xfrm>
            <a:off x="5574261" y="4240483"/>
            <a:ext cx="299539" cy="6273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B1A882-EE70-41C4-88A7-9952395A49F3}"/>
              </a:ext>
            </a:extLst>
          </p:cNvPr>
          <p:cNvSpPr/>
          <p:nvPr/>
        </p:nvSpPr>
        <p:spPr>
          <a:xfrm>
            <a:off x="5996642" y="4598278"/>
            <a:ext cx="299544" cy="268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0C82A8-085F-466B-B3BD-1C26FDB60EC7}"/>
              </a:ext>
            </a:extLst>
          </p:cNvPr>
          <p:cNvSpPr/>
          <p:nvPr/>
        </p:nvSpPr>
        <p:spPr>
          <a:xfrm>
            <a:off x="6403037" y="3700530"/>
            <a:ext cx="299540" cy="117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831999-D883-496F-B210-63D124C7A3D8}"/>
              </a:ext>
            </a:extLst>
          </p:cNvPr>
          <p:cNvSpPr/>
          <p:nvPr/>
        </p:nvSpPr>
        <p:spPr>
          <a:xfrm>
            <a:off x="6837662" y="4316547"/>
            <a:ext cx="296342" cy="5553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DEBAD0-ED74-4844-AE73-7E348A71FFD4}"/>
              </a:ext>
            </a:extLst>
          </p:cNvPr>
          <p:cNvSpPr/>
          <p:nvPr/>
        </p:nvSpPr>
        <p:spPr>
          <a:xfrm>
            <a:off x="8147175" y="4599776"/>
            <a:ext cx="299544" cy="268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E05D90-BFC0-4E2D-B05F-50471B2C728A}"/>
              </a:ext>
            </a:extLst>
          </p:cNvPr>
          <p:cNvSpPr/>
          <p:nvPr/>
        </p:nvSpPr>
        <p:spPr>
          <a:xfrm>
            <a:off x="3380164" y="4018677"/>
            <a:ext cx="300772" cy="858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15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C0501-5159-48B9-825B-0D8F37B57545}"/>
              </a:ext>
            </a:extLst>
          </p:cNvPr>
          <p:cNvSpPr txBox="1"/>
          <p:nvPr/>
        </p:nvSpPr>
        <p:spPr>
          <a:xfrm>
            <a:off x="2219295" y="1759785"/>
            <a:ext cx="7753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Versatile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81288-5196-4A17-8CA5-E2DD1FB1EA45}"/>
              </a:ext>
            </a:extLst>
          </p:cNvPr>
          <p:cNvSpPr txBox="1"/>
          <p:nvPr/>
        </p:nvSpPr>
        <p:spPr>
          <a:xfrm>
            <a:off x="549963" y="3107944"/>
            <a:ext cx="11092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Lifecycle of Data: Create, Read, Update, Delete</a:t>
            </a:r>
          </a:p>
          <a:p>
            <a:pPr algn="ctr"/>
            <a:r>
              <a:rPr lang="en-US" sz="3600" dirty="0"/>
              <a:t>Known problematic inputs: GitHub Naughty Strings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E5AAB2-8EA7-4CE4-A4E8-7527FF1D9737}"/>
              </a:ext>
            </a:extLst>
          </p:cNvPr>
          <p:cNvSpPr/>
          <p:nvPr/>
        </p:nvSpPr>
        <p:spPr>
          <a:xfrm>
            <a:off x="2730391" y="4602366"/>
            <a:ext cx="7547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https://github.com/minimaxir/big-list-of-naughty-strings/blob/master/blns.txt</a:t>
            </a:r>
          </a:p>
        </p:txBody>
      </p:sp>
    </p:spTree>
    <p:extLst>
      <p:ext uri="{BB962C8B-B14F-4D97-AF65-F5344CB8AC3E}">
        <p14:creationId xmlns:p14="http://schemas.microsoft.com/office/powerpoint/2010/main" val="368467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BD0CD-9ACC-4911-9B25-8D60C5A8D584}"/>
              </a:ext>
            </a:extLst>
          </p:cNvPr>
          <p:cNvSpPr txBox="1"/>
          <p:nvPr/>
        </p:nvSpPr>
        <p:spPr>
          <a:xfrm>
            <a:off x="729631" y="2967335"/>
            <a:ext cx="360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Let’s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7A8EA8-FD49-4879-BA06-51B846EDBCBA}"/>
              </a:ext>
            </a:extLst>
          </p:cNvPr>
          <p:cNvSpPr/>
          <p:nvPr/>
        </p:nvSpPr>
        <p:spPr>
          <a:xfrm>
            <a:off x="729631" y="4036001"/>
            <a:ext cx="8546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https://www.exploratorytestingacademy.com/app/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https://eviltester.github.io/TestingApp/apps/eprimer/eprimer.html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3006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A62447-DEE9-407E-A568-D30FEEC7478B}"/>
              </a:ext>
            </a:extLst>
          </p:cNvPr>
          <p:cNvSpPr/>
          <p:nvPr/>
        </p:nvSpPr>
        <p:spPr>
          <a:xfrm>
            <a:off x="3818513" y="469606"/>
            <a:ext cx="71929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KG No Matter What" panose="02000507000000020003" pitchFamily="2" charset="0"/>
              </a:rPr>
              <a:t>Learning of Data of E-Primer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84B3F4F-30E7-4A18-8BE0-E55FF69B0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1487"/>
              </p:ext>
            </p:extLst>
          </p:nvPr>
        </p:nvGraphicFramePr>
        <p:xfrm>
          <a:off x="4211790" y="1657878"/>
          <a:ext cx="6096000" cy="4297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67989">
                  <a:extLst>
                    <a:ext uri="{9D8B030D-6E8A-4147-A177-3AD203B41FA5}">
                      <a16:colId xmlns:a16="http://schemas.microsoft.com/office/drawing/2014/main" val="3284572817"/>
                    </a:ext>
                  </a:extLst>
                </a:gridCol>
                <a:gridCol w="3928011">
                  <a:extLst>
                    <a:ext uri="{9D8B030D-6E8A-4147-A177-3AD203B41FA5}">
                      <a16:colId xmlns:a16="http://schemas.microsoft.com/office/drawing/2014/main" val="2056818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/>
                        <a:t>Word delimiter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Space, wordcount breaks with characters and line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51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Types of apostrophes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Typesetter / typewriter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87615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r>
                        <a:rPr lang="en-US" sz="2800" dirty="0"/>
                        <a:t>Long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Copied / tool generated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842578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r>
                        <a:rPr lang="en-US" sz="2800" dirty="0"/>
                        <a:t>Valid </a:t>
                      </a:r>
                      <a:r>
                        <a:rPr lang="en-US" sz="2800" dirty="0" err="1"/>
                        <a:t>eprime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Recognizing right as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24413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Eprime</a:t>
                      </a:r>
                      <a:r>
                        <a:rPr lang="en-US" sz="2800" dirty="0"/>
                        <a:t> violations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Recognizing wrong as wrong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49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533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762B-EA4A-4E5F-908C-ED5F0D6CE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Recognizing Application and Execution Environment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DECE6-ACF1-4EC1-A41A-315C40700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</p:spTree>
    <p:extLst>
      <p:ext uri="{BB962C8B-B14F-4D97-AF65-F5344CB8AC3E}">
        <p14:creationId xmlns:p14="http://schemas.microsoft.com/office/powerpoint/2010/main" val="3864328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3076619-0437-4263-9367-3C8854037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06" y="2765047"/>
            <a:ext cx="7645793" cy="3530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B71749-88F2-4929-9B0B-2766F13A30A6}"/>
              </a:ext>
            </a:extLst>
          </p:cNvPr>
          <p:cNvSpPr txBox="1"/>
          <p:nvPr/>
        </p:nvSpPr>
        <p:spPr>
          <a:xfrm>
            <a:off x="477078" y="456720"/>
            <a:ext cx="11264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What </a:t>
            </a:r>
            <a:r>
              <a:rPr lang="en-US" sz="7200" dirty="0">
                <a:solidFill>
                  <a:schemeClr val="accent2"/>
                </a:solidFill>
                <a:latin typeface="KG No Matter What" panose="02000507000000020003" pitchFamily="2" charset="0"/>
              </a:rPr>
              <a:t>You Coded </a:t>
            </a:r>
            <a:r>
              <a:rPr lang="en-US" sz="7200" dirty="0">
                <a:latin typeface="KG No Matter What" panose="02000507000000020003" pitchFamily="2" charset="0"/>
              </a:rPr>
              <a:t>is a Bad Constraint</a:t>
            </a:r>
            <a:endParaRPr lang="en-US" sz="7200" dirty="0">
              <a:solidFill>
                <a:schemeClr val="accent1"/>
              </a:solidFill>
              <a:latin typeface="KG No Matter What" panose="02000507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58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6E9A0-22CE-4DD4-9795-9AAB13C2B40F}"/>
              </a:ext>
            </a:extLst>
          </p:cNvPr>
          <p:cNvSpPr txBox="1"/>
          <p:nvPr/>
        </p:nvSpPr>
        <p:spPr>
          <a:xfrm>
            <a:off x="2219297" y="1157282"/>
            <a:ext cx="77534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KG No Matter What" panose="02000507000000020003" pitchFamily="2" charset="0"/>
              </a:rPr>
              <a:t>Exploratory Testing </a:t>
            </a:r>
            <a:r>
              <a:rPr lang="en-US" sz="8000" dirty="0">
                <a:solidFill>
                  <a:schemeClr val="accent2"/>
                </a:solidFill>
                <a:latin typeface="KG No Matter What" panose="02000507000000020003" pitchFamily="2" charset="0"/>
              </a:rPr>
              <a:t>the Verb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9827D0-C1FC-4703-AE88-53156407FD6F}"/>
              </a:ext>
            </a:extLst>
          </p:cNvPr>
          <p:cNvGrpSpPr/>
          <p:nvPr/>
        </p:nvGrpSpPr>
        <p:grpSpPr>
          <a:xfrm>
            <a:off x="980660" y="3861378"/>
            <a:ext cx="10204174" cy="1385740"/>
            <a:chOff x="1443869" y="3861378"/>
            <a:chExt cx="6561059" cy="138574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2999497-8F28-46C6-B908-CD049ADA2212}"/>
                </a:ext>
              </a:extLst>
            </p:cNvPr>
            <p:cNvSpPr/>
            <p:nvPr/>
          </p:nvSpPr>
          <p:spPr>
            <a:xfrm>
              <a:off x="3696877" y="3861378"/>
              <a:ext cx="2055043" cy="138574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Doing Testing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EF075890-B8A9-48CB-9870-72B2F455F16D}"/>
                </a:ext>
              </a:extLst>
            </p:cNvPr>
            <p:cNvSpPr/>
            <p:nvPr/>
          </p:nvSpPr>
          <p:spPr>
            <a:xfrm>
              <a:off x="1443869" y="4046790"/>
              <a:ext cx="2055043" cy="103805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INPUT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3AAB1BF3-F17B-494C-B521-DE91DFD7C9FC}"/>
                </a:ext>
              </a:extLst>
            </p:cNvPr>
            <p:cNvSpPr/>
            <p:nvPr/>
          </p:nvSpPr>
          <p:spPr>
            <a:xfrm>
              <a:off x="5949885" y="4046790"/>
              <a:ext cx="2055043" cy="103805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7575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C0501-5159-48B9-825B-0D8F37B57545}"/>
              </a:ext>
            </a:extLst>
          </p:cNvPr>
          <p:cNvSpPr txBox="1"/>
          <p:nvPr/>
        </p:nvSpPr>
        <p:spPr>
          <a:xfrm>
            <a:off x="609600" y="1731522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Execution Environment</a:t>
            </a:r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81288-5196-4A17-8CA5-E2DD1FB1EA45}"/>
              </a:ext>
            </a:extLst>
          </p:cNvPr>
          <p:cNvSpPr txBox="1"/>
          <p:nvPr/>
        </p:nvSpPr>
        <p:spPr>
          <a:xfrm>
            <a:off x="1818975" y="2981547"/>
            <a:ext cx="8554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Different browsers: web and mobile</a:t>
            </a:r>
          </a:p>
          <a:p>
            <a:pPr algn="ctr"/>
            <a:r>
              <a:rPr lang="en-US" sz="3600" dirty="0"/>
              <a:t>Browser functionality and add-ons</a:t>
            </a:r>
          </a:p>
          <a:p>
            <a:pPr algn="ctr"/>
            <a:r>
              <a:rPr lang="en-US" sz="3600" dirty="0"/>
              <a:t>HTML standard compatibility</a:t>
            </a:r>
          </a:p>
          <a:p>
            <a:pPr algn="ctr"/>
            <a:r>
              <a:rPr lang="en-US" sz="3600" dirty="0"/>
              <a:t>Accessibility standard compatibility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59976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BD0CD-9ACC-4911-9B25-8D60C5A8D584}"/>
              </a:ext>
            </a:extLst>
          </p:cNvPr>
          <p:cNvSpPr txBox="1"/>
          <p:nvPr/>
        </p:nvSpPr>
        <p:spPr>
          <a:xfrm>
            <a:off x="729631" y="2967335"/>
            <a:ext cx="360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Let’s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7A8EA8-FD49-4879-BA06-51B846EDBCBA}"/>
              </a:ext>
            </a:extLst>
          </p:cNvPr>
          <p:cNvSpPr/>
          <p:nvPr/>
        </p:nvSpPr>
        <p:spPr>
          <a:xfrm>
            <a:off x="729631" y="4036001"/>
            <a:ext cx="8546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https://www.exploratorytestingacademy.com/app/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https://eviltester.github.io/TestingApp/apps/eprimer/eprimer.html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28427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A62447-DEE9-407E-A568-D30FEEC7478B}"/>
              </a:ext>
            </a:extLst>
          </p:cNvPr>
          <p:cNvSpPr/>
          <p:nvPr/>
        </p:nvSpPr>
        <p:spPr>
          <a:xfrm>
            <a:off x="3505200" y="469606"/>
            <a:ext cx="86867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KG No Matter What" panose="02000507000000020003" pitchFamily="2" charset="0"/>
              </a:rPr>
              <a:t>Learning of Application and Execution Environment of E-Primer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F733304-1462-43EC-A880-CDD1B9241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672414"/>
              </p:ext>
            </p:extLst>
          </p:nvPr>
        </p:nvGraphicFramePr>
        <p:xfrm>
          <a:off x="4251547" y="2386748"/>
          <a:ext cx="6096000" cy="3017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67989">
                  <a:extLst>
                    <a:ext uri="{9D8B030D-6E8A-4147-A177-3AD203B41FA5}">
                      <a16:colId xmlns:a16="http://schemas.microsoft.com/office/drawing/2014/main" val="3284572817"/>
                    </a:ext>
                  </a:extLst>
                </a:gridCol>
                <a:gridCol w="3928011">
                  <a:extLst>
                    <a:ext uri="{9D8B030D-6E8A-4147-A177-3AD203B41FA5}">
                      <a16:colId xmlns:a16="http://schemas.microsoft.com/office/drawing/2014/main" val="2056818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/>
                        <a:t>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2800" b="0" dirty="0"/>
                        <a:t>Chrome, Brave, …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51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Screen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Web, Mobile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87615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r>
                        <a:rPr lang="en-US" sz="2800" dirty="0"/>
                        <a:t>Browser 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2800" dirty="0" err="1"/>
                        <a:t>Zoom</a:t>
                      </a:r>
                      <a:r>
                        <a:rPr lang="fi-FI" sz="2800" dirty="0"/>
                        <a:t>, Security, …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842578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r>
                        <a:rPr lang="en-US" sz="2800" dirty="0"/>
                        <a:t>Add-ons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2800" dirty="0" err="1"/>
                        <a:t>BugMagnet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24413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r>
                        <a:rPr lang="en-US" sz="2800" dirty="0"/>
                        <a:t>Validators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2800" dirty="0"/>
                        <a:t>H</a:t>
                      </a:r>
                      <a:r>
                        <a:rPr lang="en-US" sz="2800" dirty="0"/>
                        <a:t>TML, Accessibility, 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49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3277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FE57-589C-4430-A92C-064BA25E6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Documenting in a Mindmap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8E0E6-D0B7-40D5-B3F5-F94A2D421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2428323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C45005-B5BC-4FDA-8093-FCF730FA2946}"/>
              </a:ext>
            </a:extLst>
          </p:cNvPr>
          <p:cNvSpPr txBox="1"/>
          <p:nvPr/>
        </p:nvSpPr>
        <p:spPr>
          <a:xfrm>
            <a:off x="2055857" y="989404"/>
            <a:ext cx="7753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KG No Matter What" panose="02000507000000020003" pitchFamily="2" charset="0"/>
              </a:rPr>
              <a:t>Mindmap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EBCA0-F9F3-4104-B845-34196B08B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547" y="2074459"/>
            <a:ext cx="5204911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897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82E4A1-B74F-49CE-8675-883931CB6D2A}"/>
              </a:ext>
            </a:extLst>
          </p:cNvPr>
          <p:cNvSpPr txBox="1"/>
          <p:nvPr/>
        </p:nvSpPr>
        <p:spPr>
          <a:xfrm>
            <a:off x="4437686" y="441397"/>
            <a:ext cx="62833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6"/>
                </a:solidFill>
                <a:latin typeface="KG No Matter What" panose="02000507000000020003" pitchFamily="2" charset="0"/>
              </a:rPr>
              <a:t>R</a:t>
            </a:r>
            <a:r>
              <a:rPr lang="en-US" sz="6000" dirty="0">
                <a:latin typeface="Gill Sans MT" panose="020B0502020104020203" pitchFamily="34" charset="0"/>
              </a:rPr>
              <a:t> </a:t>
            </a:r>
            <a:r>
              <a:rPr lang="en-US" sz="6000" dirty="0" err="1">
                <a:latin typeface="Gill Sans MT" panose="020B0502020104020203" pitchFamily="34" charset="0"/>
              </a:rPr>
              <a:t>eplicate</a:t>
            </a:r>
            <a:br>
              <a:rPr lang="en-US" sz="6000" dirty="0">
                <a:latin typeface="Gill Sans MT" panose="020B0502020104020203" pitchFamily="34" charset="0"/>
              </a:rPr>
            </a:br>
            <a:r>
              <a:rPr lang="en-US" sz="6000" dirty="0">
                <a:solidFill>
                  <a:schemeClr val="accent6"/>
                </a:solidFill>
                <a:latin typeface="KG No Matter What" panose="02000507000000020003" pitchFamily="2" charset="0"/>
              </a:rPr>
              <a:t>I</a:t>
            </a:r>
            <a:r>
              <a:rPr lang="en-US" sz="6000" dirty="0">
                <a:latin typeface="Gill Sans MT" panose="020B0502020104020203" pitchFamily="34" charset="0"/>
              </a:rPr>
              <a:t> </a:t>
            </a:r>
            <a:r>
              <a:rPr lang="en-US" sz="6000" dirty="0" err="1">
                <a:latin typeface="Gill Sans MT" panose="020B0502020104020203" pitchFamily="34" charset="0"/>
              </a:rPr>
              <a:t>solate</a:t>
            </a:r>
            <a:br>
              <a:rPr lang="en-US" sz="6000" dirty="0">
                <a:latin typeface="Gill Sans MT" panose="020B0502020104020203" pitchFamily="34" charset="0"/>
              </a:rPr>
            </a:br>
            <a:r>
              <a:rPr lang="en-US" sz="6000" dirty="0">
                <a:solidFill>
                  <a:schemeClr val="accent6"/>
                </a:solidFill>
                <a:latin typeface="KG No Matter What" panose="02000507000000020003" pitchFamily="2" charset="0"/>
              </a:rPr>
              <a:t>M</a:t>
            </a:r>
            <a:r>
              <a:rPr lang="en-US" sz="6000" dirty="0">
                <a:latin typeface="Gill Sans MT" panose="020B0502020104020203" pitchFamily="34" charset="0"/>
              </a:rPr>
              <a:t> </a:t>
            </a:r>
            <a:r>
              <a:rPr lang="en-US" sz="6000" dirty="0" err="1">
                <a:latin typeface="Gill Sans MT" panose="020B0502020104020203" pitchFamily="34" charset="0"/>
              </a:rPr>
              <a:t>azimize</a:t>
            </a:r>
            <a:br>
              <a:rPr lang="en-US" sz="6000" dirty="0">
                <a:latin typeface="Gill Sans MT" panose="020B0502020104020203" pitchFamily="34" charset="0"/>
              </a:rPr>
            </a:br>
            <a:r>
              <a:rPr lang="en-US" sz="6000" dirty="0">
                <a:solidFill>
                  <a:schemeClr val="accent6"/>
                </a:solidFill>
                <a:latin typeface="KG No Matter What" panose="02000507000000020003" pitchFamily="2" charset="0"/>
              </a:rPr>
              <a:t>G</a:t>
            </a:r>
            <a:r>
              <a:rPr lang="en-US" sz="6000" dirty="0">
                <a:latin typeface="Gill Sans MT" panose="020B0502020104020203" pitchFamily="34" charset="0"/>
              </a:rPr>
              <a:t> </a:t>
            </a:r>
            <a:r>
              <a:rPr lang="en-US" sz="6000" dirty="0" err="1">
                <a:latin typeface="Gill Sans MT" panose="020B0502020104020203" pitchFamily="34" charset="0"/>
              </a:rPr>
              <a:t>eneralize</a:t>
            </a:r>
            <a:br>
              <a:rPr lang="en-US" sz="6000" dirty="0">
                <a:latin typeface="Gill Sans MT" panose="020B0502020104020203" pitchFamily="34" charset="0"/>
              </a:rPr>
            </a:br>
            <a:r>
              <a:rPr lang="en-US" sz="6000" dirty="0">
                <a:solidFill>
                  <a:schemeClr val="accent6"/>
                </a:solidFill>
                <a:latin typeface="KG No Matter What" panose="02000507000000020003" pitchFamily="2" charset="0"/>
              </a:rPr>
              <a:t>E</a:t>
            </a:r>
            <a:r>
              <a:rPr lang="en-US" sz="6000" dirty="0">
                <a:latin typeface="Gill Sans MT" panose="020B0502020104020203" pitchFamily="34" charset="0"/>
              </a:rPr>
              <a:t> </a:t>
            </a:r>
            <a:r>
              <a:rPr lang="en-US" sz="6000" dirty="0" err="1">
                <a:latin typeface="Gill Sans MT" panose="020B0502020104020203" pitchFamily="34" charset="0"/>
              </a:rPr>
              <a:t>xternalize</a:t>
            </a:r>
            <a:br>
              <a:rPr lang="en-US" sz="6000" dirty="0">
                <a:latin typeface="Gill Sans MT" panose="020B0502020104020203" pitchFamily="34" charset="0"/>
              </a:rPr>
            </a:br>
            <a:r>
              <a:rPr lang="en-US" sz="6000" dirty="0">
                <a:solidFill>
                  <a:schemeClr val="accent6"/>
                </a:solidFill>
                <a:latin typeface="KG No Matter What" panose="02000507000000020003" pitchFamily="2" charset="0"/>
              </a:rPr>
              <a:t>N</a:t>
            </a:r>
            <a:r>
              <a:rPr lang="en-US" sz="6000" dirty="0">
                <a:latin typeface="Gill Sans MT" panose="020B0502020104020203" pitchFamily="34" charset="0"/>
              </a:rPr>
              <a:t> </a:t>
            </a:r>
            <a:r>
              <a:rPr lang="en-US" sz="6000" dirty="0" err="1">
                <a:latin typeface="Gill Sans MT" panose="020B0502020104020203" pitchFamily="34" charset="0"/>
              </a:rPr>
              <a:t>eutral</a:t>
            </a:r>
            <a:r>
              <a:rPr lang="en-US" sz="6000" dirty="0">
                <a:latin typeface="Gill Sans MT" panose="020B0502020104020203" pitchFamily="34" charset="0"/>
              </a:rPr>
              <a:t> tone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CBCF2-C0CA-4C13-8B64-6F6EC445AD77}"/>
              </a:ext>
            </a:extLst>
          </p:cNvPr>
          <p:cNvSpPr txBox="1"/>
          <p:nvPr/>
        </p:nvSpPr>
        <p:spPr>
          <a:xfrm rot="16200000">
            <a:off x="-495863" y="3026718"/>
            <a:ext cx="480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Cem Kaner. Bug Reporting Heuristic.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8601A-5C86-4D14-84A1-BE7BE21789AA}"/>
              </a:ext>
            </a:extLst>
          </p:cNvPr>
          <p:cNvSpPr txBox="1"/>
          <p:nvPr/>
        </p:nvSpPr>
        <p:spPr>
          <a:xfrm rot="16200000">
            <a:off x="-850818" y="2657385"/>
            <a:ext cx="7753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KG No Matter What" panose="02000507000000020003" pitchFamily="2" charset="0"/>
              </a:rPr>
              <a:t>Bug</a:t>
            </a:r>
            <a:r>
              <a:rPr lang="en-US" sz="7200" dirty="0">
                <a:latin typeface="KG No Matter What" panose="02000507000000020003" pitchFamily="2" charset="0"/>
              </a:rPr>
              <a:t> Reports</a:t>
            </a:r>
          </a:p>
        </p:txBody>
      </p:sp>
    </p:spTree>
    <p:extLst>
      <p:ext uri="{BB962C8B-B14F-4D97-AF65-F5344CB8AC3E}">
        <p14:creationId xmlns:p14="http://schemas.microsoft.com/office/powerpoint/2010/main" val="329235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BD0CD-9ACC-4911-9B25-8D60C5A8D584}"/>
              </a:ext>
            </a:extLst>
          </p:cNvPr>
          <p:cNvSpPr txBox="1"/>
          <p:nvPr/>
        </p:nvSpPr>
        <p:spPr>
          <a:xfrm>
            <a:off x="729631" y="2967335"/>
            <a:ext cx="360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Let’s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7A8EA8-FD49-4879-BA06-51B846EDBCBA}"/>
              </a:ext>
            </a:extLst>
          </p:cNvPr>
          <p:cNvSpPr/>
          <p:nvPr/>
        </p:nvSpPr>
        <p:spPr>
          <a:xfrm>
            <a:off x="729631" y="4036001"/>
            <a:ext cx="8546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https://www.exploratorytestingacademy.com/app/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https://eviltester.github.io/TestingApp/apps/eprimer/eprimer.html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7892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A62447-DEE9-407E-A568-D30FEEC7478B}"/>
              </a:ext>
            </a:extLst>
          </p:cNvPr>
          <p:cNvSpPr/>
          <p:nvPr/>
        </p:nvSpPr>
        <p:spPr>
          <a:xfrm>
            <a:off x="3505201" y="469606"/>
            <a:ext cx="82892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KG No Matter What" panose="02000507000000020003" pitchFamily="2" charset="0"/>
              </a:rPr>
              <a:t>Mindmapping as Future Reference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02167B-FBF3-4811-8DF7-97FD9B0FC468}"/>
              </a:ext>
            </a:extLst>
          </p:cNvPr>
          <p:cNvSpPr txBox="1"/>
          <p:nvPr/>
        </p:nvSpPr>
        <p:spPr>
          <a:xfrm>
            <a:off x="4691272" y="1921565"/>
            <a:ext cx="515615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Notetaking in the moment</a:t>
            </a:r>
          </a:p>
          <a:p>
            <a:endParaRPr lang="en-US" sz="3200" dirty="0"/>
          </a:p>
          <a:p>
            <a:r>
              <a:rPr lang="en-US" sz="3200" dirty="0"/>
              <a:t>Restructure as you learn</a:t>
            </a:r>
          </a:p>
          <a:p>
            <a:endParaRPr lang="en-US" sz="3200" dirty="0"/>
          </a:p>
          <a:p>
            <a:r>
              <a:rPr lang="en-US" sz="3200" dirty="0"/>
              <a:t>Documentation for the future</a:t>
            </a:r>
          </a:p>
          <a:p>
            <a:endParaRPr lang="en-US" sz="3200" dirty="0"/>
          </a:p>
          <a:p>
            <a:r>
              <a:rPr lang="en-US" sz="3200" dirty="0"/>
              <a:t>General purpose mindmaps</a:t>
            </a:r>
          </a:p>
        </p:txBody>
      </p:sp>
    </p:spTree>
    <p:extLst>
      <p:ext uri="{BB962C8B-B14F-4D97-AF65-F5344CB8AC3E}">
        <p14:creationId xmlns:p14="http://schemas.microsoft.com/office/powerpoint/2010/main" val="9977770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4F56-B8EA-4E25-BEEC-4385568D7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pytest </a:t>
            </a:r>
            <a:br>
              <a:rPr lang="en-US" dirty="0"/>
            </a:br>
            <a:r>
              <a:rPr lang="en-US" dirty="0"/>
              <a:t>the Very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40557-7C85-499A-BD03-51471ACDE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</p:txBody>
      </p:sp>
    </p:spTree>
    <p:extLst>
      <p:ext uri="{BB962C8B-B14F-4D97-AF65-F5344CB8AC3E}">
        <p14:creationId xmlns:p14="http://schemas.microsoft.com/office/powerpoint/2010/main" val="24776030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C0501-5159-48B9-825B-0D8F37B57545}"/>
              </a:ext>
            </a:extLst>
          </p:cNvPr>
          <p:cNvSpPr txBox="1"/>
          <p:nvPr/>
        </p:nvSpPr>
        <p:spPr>
          <a:xfrm>
            <a:off x="2069109" y="1453227"/>
            <a:ext cx="7753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pytest</a:t>
            </a:r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  <a:p>
            <a:pPr algn="ctr"/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81288-5196-4A17-8CA5-E2DD1FB1EA45}"/>
              </a:ext>
            </a:extLst>
          </p:cNvPr>
          <p:cNvSpPr txBox="1"/>
          <p:nvPr/>
        </p:nvSpPr>
        <p:spPr>
          <a:xfrm>
            <a:off x="1214287" y="3035704"/>
            <a:ext cx="9763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Popular test runner for python language</a:t>
            </a:r>
          </a:p>
          <a:p>
            <a:pPr algn="ctr"/>
            <a:r>
              <a:rPr lang="en-US" sz="3600" dirty="0"/>
              <a:t>Used both for unit tests and orchestrated tests</a:t>
            </a:r>
          </a:p>
          <a:p>
            <a:pPr algn="ctr"/>
            <a:r>
              <a:rPr lang="en-US" sz="3600" dirty="0"/>
              <a:t>Integrates with libraries in python ecosystem</a:t>
            </a:r>
          </a:p>
        </p:txBody>
      </p:sp>
    </p:spTree>
    <p:extLst>
      <p:ext uri="{BB962C8B-B14F-4D97-AF65-F5344CB8AC3E}">
        <p14:creationId xmlns:p14="http://schemas.microsoft.com/office/powerpoint/2010/main" val="337103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6E9A0-22CE-4DD4-9795-9AAB13C2B40F}"/>
              </a:ext>
            </a:extLst>
          </p:cNvPr>
          <p:cNvSpPr txBox="1"/>
          <p:nvPr/>
        </p:nvSpPr>
        <p:spPr>
          <a:xfrm>
            <a:off x="2219297" y="2022289"/>
            <a:ext cx="77534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KG No Matter What" panose="02000507000000020003" pitchFamily="2" charset="0"/>
              </a:rPr>
              <a:t>Input</a:t>
            </a:r>
            <a:endParaRPr lang="en-US" sz="8000" dirty="0">
              <a:solidFill>
                <a:schemeClr val="accent1"/>
              </a:solidFill>
              <a:latin typeface="KG No Matter What" panose="02000507000000020003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1A440-6B79-417F-964B-D727E4BAE673}"/>
              </a:ext>
            </a:extLst>
          </p:cNvPr>
          <p:cNvSpPr txBox="1"/>
          <p:nvPr/>
        </p:nvSpPr>
        <p:spPr>
          <a:xfrm>
            <a:off x="3011469" y="3345728"/>
            <a:ext cx="61690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</a:rPr>
              <a:t>Tester</a:t>
            </a:r>
          </a:p>
          <a:p>
            <a:pPr algn="ctr"/>
            <a:r>
              <a:rPr lang="en-US" sz="3600" dirty="0"/>
              <a:t>Domain knowledge</a:t>
            </a:r>
          </a:p>
          <a:p>
            <a:pPr algn="ctr"/>
            <a:r>
              <a:rPr lang="en-US" sz="3600" dirty="0"/>
              <a:t>Requirements and specifications</a:t>
            </a:r>
          </a:p>
          <a:p>
            <a:pPr algn="ctr"/>
            <a:r>
              <a:rPr lang="en-US" sz="3600" dirty="0"/>
              <a:t>Testing knowledge</a:t>
            </a:r>
            <a:br>
              <a:rPr lang="en-US" sz="3600" dirty="0"/>
            </a:br>
            <a:r>
              <a:rPr lang="en-US" sz="3600" dirty="0"/>
              <a:t>Miscellaneous knowledge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6A8B78-C46F-4714-AB1E-20A06FA1E1E4}"/>
              </a:ext>
            </a:extLst>
          </p:cNvPr>
          <p:cNvGrpSpPr/>
          <p:nvPr/>
        </p:nvGrpSpPr>
        <p:grpSpPr>
          <a:xfrm>
            <a:off x="4116775" y="270181"/>
            <a:ext cx="4263248" cy="1200329"/>
            <a:chOff x="1443869" y="3861378"/>
            <a:chExt cx="6561059" cy="138574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C4A7924-2CE0-448D-B2F8-AF38ED95465F}"/>
                </a:ext>
              </a:extLst>
            </p:cNvPr>
            <p:cNvSpPr/>
            <p:nvPr/>
          </p:nvSpPr>
          <p:spPr>
            <a:xfrm>
              <a:off x="3696877" y="3861378"/>
              <a:ext cx="2055043" cy="138574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Doing Testing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FCAC3CB-D9B4-4A03-AD58-BC8BAAABFD3E}"/>
                </a:ext>
              </a:extLst>
            </p:cNvPr>
            <p:cNvSpPr/>
            <p:nvPr/>
          </p:nvSpPr>
          <p:spPr>
            <a:xfrm>
              <a:off x="1443869" y="4046790"/>
              <a:ext cx="2055043" cy="103805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CF076005-253B-4FB1-9FA1-D7A8C9D783FD}"/>
                </a:ext>
              </a:extLst>
            </p:cNvPr>
            <p:cNvSpPr/>
            <p:nvPr/>
          </p:nvSpPr>
          <p:spPr>
            <a:xfrm>
              <a:off x="5949885" y="4046790"/>
              <a:ext cx="2055043" cy="103805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6089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4FDC-8BA1-44F0-A28B-D4FEDFF05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Documenting as Skeleton Test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BDA78-F6CA-4121-BC6A-697C7C4BB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10</a:t>
            </a:r>
          </a:p>
        </p:txBody>
      </p:sp>
    </p:spTree>
    <p:extLst>
      <p:ext uri="{BB962C8B-B14F-4D97-AF65-F5344CB8AC3E}">
        <p14:creationId xmlns:p14="http://schemas.microsoft.com/office/powerpoint/2010/main" val="13264228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C0501-5159-48B9-825B-0D8F37B57545}"/>
              </a:ext>
            </a:extLst>
          </p:cNvPr>
          <p:cNvSpPr txBox="1"/>
          <p:nvPr/>
        </p:nvSpPr>
        <p:spPr>
          <a:xfrm>
            <a:off x="451557" y="945682"/>
            <a:ext cx="11740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Document in Context of Code</a:t>
            </a:r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06626-265E-4B8D-808F-56DCEBFF0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6" y="4557322"/>
            <a:ext cx="12131494" cy="17162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BCF50-BA96-4AB0-B99D-ECD434B60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2" y="2283431"/>
            <a:ext cx="3889391" cy="20781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EEF5B7-E171-4AD4-8BC8-693FA4A95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999" y="2283430"/>
            <a:ext cx="8128001" cy="20781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058CC2-A5E9-4121-83B2-77B724BC7AA1}"/>
              </a:ext>
            </a:extLst>
          </p:cNvPr>
          <p:cNvSpPr txBox="1"/>
          <p:nvPr/>
        </p:nvSpPr>
        <p:spPr>
          <a:xfrm>
            <a:off x="9464137" y="4673600"/>
            <a:ext cx="272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 Runnable with pytest-</a:t>
            </a:r>
            <a:r>
              <a:rPr lang="en-US" dirty="0" err="1">
                <a:solidFill>
                  <a:schemeClr val="bg1"/>
                </a:solidFill>
              </a:rPr>
              <a:t>bdd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549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BD0CD-9ACC-4911-9B25-8D60C5A8D584}"/>
              </a:ext>
            </a:extLst>
          </p:cNvPr>
          <p:cNvSpPr txBox="1"/>
          <p:nvPr/>
        </p:nvSpPr>
        <p:spPr>
          <a:xfrm>
            <a:off x="729631" y="2967335"/>
            <a:ext cx="360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Let’s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7A8EA8-FD49-4879-BA06-51B846EDBCBA}"/>
              </a:ext>
            </a:extLst>
          </p:cNvPr>
          <p:cNvSpPr/>
          <p:nvPr/>
        </p:nvSpPr>
        <p:spPr>
          <a:xfrm>
            <a:off x="729631" y="4036001"/>
            <a:ext cx="8546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https://www.exploratorytestingacademy.com/app/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https://eviltester.github.io/TestingApp/apps/eprimer/eprimer.html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17015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A62447-DEE9-407E-A568-D30FEEC7478B}"/>
              </a:ext>
            </a:extLst>
          </p:cNvPr>
          <p:cNvSpPr/>
          <p:nvPr/>
        </p:nvSpPr>
        <p:spPr>
          <a:xfrm>
            <a:off x="3505201" y="469606"/>
            <a:ext cx="70561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KG No Matter What" panose="02000507000000020003" pitchFamily="2" charset="0"/>
              </a:rPr>
              <a:t>Skeleton Test Automation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02167B-FBF3-4811-8DF7-97FD9B0FC468}"/>
              </a:ext>
            </a:extLst>
          </p:cNvPr>
          <p:cNvSpPr txBox="1"/>
          <p:nvPr/>
        </p:nvSpPr>
        <p:spPr>
          <a:xfrm>
            <a:off x="4691272" y="1603516"/>
            <a:ext cx="52081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Stepwise Test Cases as Automation Placeholders</a:t>
            </a:r>
          </a:p>
          <a:p>
            <a:endParaRPr lang="en-US" sz="3200" dirty="0"/>
          </a:p>
          <a:p>
            <a:r>
              <a:rPr lang="en-US" sz="3200" dirty="0"/>
              <a:t>Like test cases but version controlled as code</a:t>
            </a:r>
          </a:p>
          <a:p>
            <a:endParaRPr lang="en-US" sz="3200" dirty="0"/>
          </a:p>
          <a:p>
            <a:r>
              <a:rPr lang="en-US" sz="3200" dirty="0"/>
              <a:t>Handoff to a task that is decomposing testing differently</a:t>
            </a:r>
          </a:p>
        </p:txBody>
      </p:sp>
    </p:spTree>
    <p:extLst>
      <p:ext uri="{BB962C8B-B14F-4D97-AF65-F5344CB8AC3E}">
        <p14:creationId xmlns:p14="http://schemas.microsoft.com/office/powerpoint/2010/main" val="23615031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2ECD-5495-4CCC-B11B-28A207515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Playwright Library and css selectors on Web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1D015-87EE-4C21-A081-84076B9280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11</a:t>
            </a:r>
          </a:p>
        </p:txBody>
      </p:sp>
    </p:spTree>
    <p:extLst>
      <p:ext uri="{BB962C8B-B14F-4D97-AF65-F5344CB8AC3E}">
        <p14:creationId xmlns:p14="http://schemas.microsoft.com/office/powerpoint/2010/main" val="548771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C0501-5159-48B9-825B-0D8F37B57545}"/>
              </a:ext>
            </a:extLst>
          </p:cNvPr>
          <p:cNvSpPr txBox="1"/>
          <p:nvPr/>
        </p:nvSpPr>
        <p:spPr>
          <a:xfrm>
            <a:off x="451556" y="1453227"/>
            <a:ext cx="11345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Playwright  Library</a:t>
            </a:r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  <a:p>
            <a:pPr algn="ctr"/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81288-5196-4A17-8CA5-E2DD1FB1EA45}"/>
              </a:ext>
            </a:extLst>
          </p:cNvPr>
          <p:cNvSpPr txBox="1"/>
          <p:nvPr/>
        </p:nvSpPr>
        <p:spPr>
          <a:xfrm>
            <a:off x="1818975" y="3035704"/>
            <a:ext cx="8554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Browser driver by Microsoft</a:t>
            </a:r>
          </a:p>
          <a:p>
            <a:pPr algn="ctr"/>
            <a:r>
              <a:rPr lang="en-US" sz="3600" dirty="0"/>
              <a:t>Speed – Reliability – Visibility</a:t>
            </a:r>
          </a:p>
          <a:p>
            <a:pPr algn="ctr"/>
            <a:r>
              <a:rPr lang="en-US" sz="3600" dirty="0"/>
              <a:t>Automatic waits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882C3C-B41B-458A-B1EA-D7BE2EC7C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431" y="4908816"/>
            <a:ext cx="5581138" cy="65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764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C0501-5159-48B9-825B-0D8F37B57545}"/>
              </a:ext>
            </a:extLst>
          </p:cNvPr>
          <p:cNvSpPr txBox="1"/>
          <p:nvPr/>
        </p:nvSpPr>
        <p:spPr>
          <a:xfrm>
            <a:off x="1505565" y="1471847"/>
            <a:ext cx="9185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Library / Methods</a:t>
            </a:r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  <a:p>
            <a:pPr algn="ctr"/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F59ACA-BF40-49D9-B861-D9704DFEFA63}"/>
              </a:ext>
            </a:extLst>
          </p:cNvPr>
          <p:cNvSpPr/>
          <p:nvPr/>
        </p:nvSpPr>
        <p:spPr>
          <a:xfrm>
            <a:off x="4076587" y="5489348"/>
            <a:ext cx="4246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https://playwright.dev/python/docs/intro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49DBF7-7CBB-4377-894D-86AE1FBD5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50" y="2913886"/>
            <a:ext cx="11364766" cy="247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312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A7ADEE-A442-4365-992F-CA4BF07F8EC0}"/>
              </a:ext>
            </a:extLst>
          </p:cNvPr>
          <p:cNvSpPr/>
          <p:nvPr/>
        </p:nvSpPr>
        <p:spPr>
          <a:xfrm>
            <a:off x="1723220" y="2488958"/>
            <a:ext cx="96446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css=</a:t>
            </a:r>
          </a:p>
          <a:p>
            <a:r>
              <a:rPr lang="en-US" sz="4000" dirty="0"/>
              <a:t>#id</a:t>
            </a:r>
          </a:p>
          <a:p>
            <a:r>
              <a:rPr lang="en-US" sz="4000" dirty="0"/>
              <a:t>.class</a:t>
            </a:r>
          </a:p>
          <a:p>
            <a:r>
              <a:rPr lang="en-US" sz="4000" dirty="0"/>
              <a:t>tag</a:t>
            </a:r>
          </a:p>
          <a:p>
            <a:r>
              <a:rPr lang="en-US" sz="4000" dirty="0"/>
              <a:t>[attribute='value']</a:t>
            </a:r>
          </a:p>
          <a:p>
            <a:r>
              <a:rPr lang="en-US" sz="4000" dirty="0"/>
              <a:t>[part_of_attribute_value_contains*='value']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03277-3F60-4933-B4F6-00C7DCD7887F}"/>
              </a:ext>
            </a:extLst>
          </p:cNvPr>
          <p:cNvSpPr txBox="1"/>
          <p:nvPr/>
        </p:nvSpPr>
        <p:spPr>
          <a:xfrm>
            <a:off x="2080398" y="1288629"/>
            <a:ext cx="7753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6826528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D4-AAC8-4364-9375-80180D777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Documenting as Executable Test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798C8-FE1D-4F3C-AA57-91097260F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12</a:t>
            </a:r>
          </a:p>
        </p:txBody>
      </p:sp>
    </p:spTree>
    <p:extLst>
      <p:ext uri="{BB962C8B-B14F-4D97-AF65-F5344CB8AC3E}">
        <p14:creationId xmlns:p14="http://schemas.microsoft.com/office/powerpoint/2010/main" val="35767485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BD0CD-9ACC-4911-9B25-8D60C5A8D584}"/>
              </a:ext>
            </a:extLst>
          </p:cNvPr>
          <p:cNvSpPr txBox="1"/>
          <p:nvPr/>
        </p:nvSpPr>
        <p:spPr>
          <a:xfrm>
            <a:off x="729631" y="2967335"/>
            <a:ext cx="360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Let’s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7A8EA8-FD49-4879-BA06-51B846EDBCBA}"/>
              </a:ext>
            </a:extLst>
          </p:cNvPr>
          <p:cNvSpPr/>
          <p:nvPr/>
        </p:nvSpPr>
        <p:spPr>
          <a:xfrm>
            <a:off x="729631" y="4036001"/>
            <a:ext cx="8546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https://www.exploratorytestingacademy.com/app/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https://eviltester.github.io/TestingApp/apps/eprimer/eprimer.html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12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6E9A0-22CE-4DD4-9795-9AAB13C2B40F}"/>
              </a:ext>
            </a:extLst>
          </p:cNvPr>
          <p:cNvSpPr txBox="1"/>
          <p:nvPr/>
        </p:nvSpPr>
        <p:spPr>
          <a:xfrm>
            <a:off x="2371700" y="1894673"/>
            <a:ext cx="7753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Output</a:t>
            </a:r>
            <a:endParaRPr lang="en-US" sz="7200" dirty="0">
              <a:solidFill>
                <a:schemeClr val="accent1"/>
              </a:solidFill>
              <a:latin typeface="KG No Matter What" panose="02000507000000020003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1A440-6B79-417F-964B-D727E4BAE673}"/>
              </a:ext>
            </a:extLst>
          </p:cNvPr>
          <p:cNvSpPr txBox="1"/>
          <p:nvPr/>
        </p:nvSpPr>
        <p:spPr>
          <a:xfrm>
            <a:off x="1969989" y="3282667"/>
            <a:ext cx="85568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</a:rPr>
              <a:t>Better tester</a:t>
            </a:r>
          </a:p>
          <a:p>
            <a:pPr algn="ctr"/>
            <a:r>
              <a:rPr lang="en-US" sz="3600" dirty="0"/>
              <a:t>Coverage</a:t>
            </a:r>
          </a:p>
          <a:p>
            <a:pPr algn="ctr"/>
            <a:r>
              <a:rPr lang="en-US" sz="3600" dirty="0"/>
              <a:t>Information incl. defects and change requests</a:t>
            </a:r>
          </a:p>
          <a:p>
            <a:pPr algn="ctr"/>
            <a:r>
              <a:rPr lang="en-US" sz="3600" dirty="0"/>
              <a:t>Documentation: Strategy</a:t>
            </a:r>
          </a:p>
          <a:p>
            <a:pPr algn="ctr"/>
            <a:r>
              <a:rPr lang="en-US" sz="3600" dirty="0"/>
              <a:t>Documentation: Tests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4EF6C0-32FC-4DCD-AFC5-2C1E745DC6A5}"/>
              </a:ext>
            </a:extLst>
          </p:cNvPr>
          <p:cNvGrpSpPr/>
          <p:nvPr/>
        </p:nvGrpSpPr>
        <p:grpSpPr>
          <a:xfrm>
            <a:off x="4116775" y="270181"/>
            <a:ext cx="4263248" cy="1200329"/>
            <a:chOff x="1443869" y="3861378"/>
            <a:chExt cx="6561059" cy="138574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8E8AA10-A4D2-4CF2-8020-044B433F8DE2}"/>
                </a:ext>
              </a:extLst>
            </p:cNvPr>
            <p:cNvSpPr/>
            <p:nvPr/>
          </p:nvSpPr>
          <p:spPr>
            <a:xfrm>
              <a:off x="3696877" y="3861378"/>
              <a:ext cx="2055043" cy="138574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Doing Testing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210BB8BB-A283-4A24-90D4-B26B7F8ADDEB}"/>
                </a:ext>
              </a:extLst>
            </p:cNvPr>
            <p:cNvSpPr/>
            <p:nvPr/>
          </p:nvSpPr>
          <p:spPr>
            <a:xfrm>
              <a:off x="1443869" y="4046790"/>
              <a:ext cx="2055043" cy="103805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4B1B2D4-F998-4F2C-B39A-6F5794E2078D}"/>
                </a:ext>
              </a:extLst>
            </p:cNvPr>
            <p:cNvSpPr/>
            <p:nvPr/>
          </p:nvSpPr>
          <p:spPr>
            <a:xfrm>
              <a:off x="5949885" y="4046790"/>
              <a:ext cx="2055043" cy="103805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58235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D8869B-1B85-46EA-B496-01C9E0573F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E87BDC6-9FA4-4B21-9626-1B35DB9CDAE1}"/>
              </a:ext>
            </a:extLst>
          </p:cNvPr>
          <p:cNvSpPr/>
          <p:nvPr/>
        </p:nvSpPr>
        <p:spPr>
          <a:xfrm rot="6629105">
            <a:off x="4724400" y="2391508"/>
            <a:ext cx="746299" cy="832339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FB6391-61EB-40EF-AA14-916612DEA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17495"/>
            <a:ext cx="12192000" cy="5722153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AEE2BDE0-C1DD-4C58-BFDA-8343377948EE}"/>
              </a:ext>
            </a:extLst>
          </p:cNvPr>
          <p:cNvSpPr/>
          <p:nvPr/>
        </p:nvSpPr>
        <p:spPr>
          <a:xfrm rot="3425763">
            <a:off x="8540048" y="3870354"/>
            <a:ext cx="746299" cy="832339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534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E73010-C878-4721-A0BD-D5C34083D5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8E538A-592A-4BB4-A278-AB5E64EC2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2767"/>
            <a:ext cx="12191999" cy="541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886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83C3C8-EE77-4258-B7AC-A67A72C8FC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DB2A92-AEEC-48B7-8496-699A389DE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39" y="0"/>
            <a:ext cx="10302587" cy="685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6D77E6-AE7C-43A3-9616-8ED00215C121}"/>
              </a:ext>
            </a:extLst>
          </p:cNvPr>
          <p:cNvSpPr/>
          <p:nvPr/>
        </p:nvSpPr>
        <p:spPr>
          <a:xfrm>
            <a:off x="8914641" y="3429000"/>
            <a:ext cx="1806222" cy="10865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18 tests, </a:t>
            </a:r>
          </a:p>
          <a:p>
            <a:pPr algn="ctr"/>
            <a:r>
              <a:rPr lang="en-US" dirty="0"/>
              <a:t>3 browsers </a:t>
            </a:r>
          </a:p>
        </p:txBody>
      </p:sp>
    </p:spTree>
    <p:extLst>
      <p:ext uri="{BB962C8B-B14F-4D97-AF65-F5344CB8AC3E}">
        <p14:creationId xmlns:p14="http://schemas.microsoft.com/office/powerpoint/2010/main" val="8711699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9A6E4D-C39E-4EC1-8DEF-9C50DFF6558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FCA34-93B2-48A2-A1BE-E4DD70C2F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12" y="1"/>
            <a:ext cx="9748560" cy="685799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40E9C4-6D02-496F-B9CB-9024CAF4DEE1}"/>
              </a:ext>
            </a:extLst>
          </p:cNvPr>
          <p:cNvSpPr/>
          <p:nvPr/>
        </p:nvSpPr>
        <p:spPr>
          <a:xfrm>
            <a:off x="9939461" y="3609622"/>
            <a:ext cx="1806222" cy="10865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 bugs</a:t>
            </a:r>
          </a:p>
        </p:txBody>
      </p:sp>
    </p:spTree>
    <p:extLst>
      <p:ext uri="{BB962C8B-B14F-4D97-AF65-F5344CB8AC3E}">
        <p14:creationId xmlns:p14="http://schemas.microsoft.com/office/powerpoint/2010/main" val="30894327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83C3C8-EE77-4258-B7AC-A67A72C8FC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43928-8C4E-402B-939F-2ED154B20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449"/>
            <a:ext cx="12192000" cy="546798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FF523C-B91B-4528-93B9-E4A52681E696}"/>
              </a:ext>
            </a:extLst>
          </p:cNvPr>
          <p:cNvSpPr/>
          <p:nvPr/>
        </p:nvSpPr>
        <p:spPr>
          <a:xfrm>
            <a:off x="8094133" y="253287"/>
            <a:ext cx="3691467" cy="17448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Requires pytest-</a:t>
            </a:r>
            <a:r>
              <a:rPr lang="en-US" sz="2400" dirty="0" err="1"/>
              <a:t>bdd</a:t>
            </a:r>
            <a:r>
              <a:rPr lang="en-US" sz="2400" dirty="0"/>
              <a:t> + refactoring to step-methods</a:t>
            </a:r>
          </a:p>
        </p:txBody>
      </p:sp>
    </p:spTree>
    <p:extLst>
      <p:ext uri="{BB962C8B-B14F-4D97-AF65-F5344CB8AC3E}">
        <p14:creationId xmlns:p14="http://schemas.microsoft.com/office/powerpoint/2010/main" val="15346376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876927-DE56-4541-AF99-9CC53AD2298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B67ADA-568B-4A8A-A030-28A408C96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725869"/>
            <a:ext cx="12192000" cy="1478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04FEB9-09EC-4EFD-B898-65AE261D4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6062"/>
            <a:ext cx="3244583" cy="28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193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A62447-DEE9-407E-A568-D30FEEC7478B}"/>
              </a:ext>
            </a:extLst>
          </p:cNvPr>
          <p:cNvSpPr/>
          <p:nvPr/>
        </p:nvSpPr>
        <p:spPr>
          <a:xfrm>
            <a:off x="3505200" y="469606"/>
            <a:ext cx="85012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KG No Matter What" panose="02000507000000020003" pitchFamily="2" charset="0"/>
              </a:rPr>
              <a:t>Documenting as Executable Test Automation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99AE2-3E96-4ABD-AAC7-88E6626B5625}"/>
              </a:ext>
            </a:extLst>
          </p:cNvPr>
          <p:cNvSpPr txBox="1"/>
          <p:nvPr/>
        </p:nvSpPr>
        <p:spPr>
          <a:xfrm>
            <a:off x="4058216" y="1987195"/>
            <a:ext cx="595009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Single line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See it fail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800" dirty="0"/>
              <a:t>First test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800" dirty="0"/>
              <a:t>Same test but variables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800" dirty="0"/>
              <a:t>Same test but templates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800" dirty="0">
                <a:solidFill>
                  <a:srgbClr val="FF0000"/>
                </a:solidFill>
              </a:rPr>
              <a:t>Failing test with a bug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800" dirty="0"/>
              <a:t>Spec to tests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800" dirty="0"/>
              <a:t>Guess the values that are likely to fail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800" dirty="0"/>
              <a:t>Multiple browsers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Runs in CI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75E804-863D-47AD-8016-9294760D6E8C}"/>
              </a:ext>
            </a:extLst>
          </p:cNvPr>
          <p:cNvSpPr/>
          <p:nvPr/>
        </p:nvSpPr>
        <p:spPr>
          <a:xfrm>
            <a:off x="7727189" y="1392141"/>
            <a:ext cx="2503170" cy="1645920"/>
          </a:xfrm>
          <a:prstGeom prst="round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Throwaway automation?</a:t>
            </a:r>
          </a:p>
        </p:txBody>
      </p:sp>
    </p:spTree>
    <p:extLst>
      <p:ext uri="{BB962C8B-B14F-4D97-AF65-F5344CB8AC3E}">
        <p14:creationId xmlns:p14="http://schemas.microsoft.com/office/powerpoint/2010/main" val="126766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AF5-1074-438F-B5B9-795A8EE34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This is not about Any Specific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4334A-0666-470F-BEE4-C9594EAAA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13</a:t>
            </a:r>
          </a:p>
        </p:txBody>
      </p:sp>
    </p:spTree>
    <p:extLst>
      <p:ext uri="{BB962C8B-B14F-4D97-AF65-F5344CB8AC3E}">
        <p14:creationId xmlns:p14="http://schemas.microsoft.com/office/powerpoint/2010/main" val="21725325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C0501-5159-48B9-825B-0D8F37B57545}"/>
              </a:ext>
            </a:extLst>
          </p:cNvPr>
          <p:cNvSpPr txBox="1"/>
          <p:nvPr/>
        </p:nvSpPr>
        <p:spPr>
          <a:xfrm>
            <a:off x="371061" y="1943557"/>
            <a:ext cx="11449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Documentation as a Constraint</a:t>
            </a:r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  <a:p>
            <a:pPr algn="ctr"/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81288-5196-4A17-8CA5-E2DD1FB1EA45}"/>
              </a:ext>
            </a:extLst>
          </p:cNvPr>
          <p:cNvSpPr txBox="1"/>
          <p:nvPr/>
        </p:nvSpPr>
        <p:spPr>
          <a:xfrm>
            <a:off x="1818975" y="3207982"/>
            <a:ext cx="8554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 Balancing Act between Now and Future</a:t>
            </a:r>
          </a:p>
          <a:p>
            <a:pPr algn="ctr"/>
            <a:r>
              <a:rPr lang="en-US" sz="3600" dirty="0"/>
              <a:t>Never be bored is not possible without automation</a:t>
            </a:r>
          </a:p>
        </p:txBody>
      </p:sp>
    </p:spTree>
    <p:extLst>
      <p:ext uri="{BB962C8B-B14F-4D97-AF65-F5344CB8AC3E}">
        <p14:creationId xmlns:p14="http://schemas.microsoft.com/office/powerpoint/2010/main" val="8453355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E16FC6-8266-42F1-8A7F-BEA4C6DE44C7}"/>
              </a:ext>
            </a:extLst>
          </p:cNvPr>
          <p:cNvSpPr txBox="1"/>
          <p:nvPr/>
        </p:nvSpPr>
        <p:spPr>
          <a:xfrm>
            <a:off x="357809" y="406814"/>
            <a:ext cx="111450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KG No Matter What" panose="02000507000000020003" pitchFamily="2" charset="0"/>
              </a:rPr>
              <a:t>Automation</a:t>
            </a:r>
            <a:r>
              <a:rPr lang="en-US" sz="7200" dirty="0">
                <a:latin typeface="KG No Matter What" panose="02000507000000020003" pitchFamily="2" charset="0"/>
              </a:rPr>
              <a:t> </a:t>
            </a:r>
            <a:br>
              <a:rPr lang="en-US" sz="7200" dirty="0">
                <a:latin typeface="KG No Matter What" panose="02000507000000020003" pitchFamily="2" charset="0"/>
              </a:rPr>
            </a:br>
            <a:r>
              <a:rPr lang="en-US" sz="7200" dirty="0">
                <a:latin typeface="KG No Matter What" panose="02000507000000020003" pitchFamily="2" charset="0"/>
              </a:rPr>
              <a:t>in Frame of </a:t>
            </a:r>
            <a:br>
              <a:rPr lang="en-US" sz="7200" dirty="0">
                <a:latin typeface="KG No Matter What" panose="02000507000000020003" pitchFamily="2" charset="0"/>
              </a:rPr>
            </a:br>
            <a:r>
              <a:rPr lang="en-US" sz="7200" dirty="0">
                <a:latin typeface="KG No Matter What" panose="02000507000000020003" pitchFamily="2" charset="0"/>
              </a:rPr>
              <a:t>Exploratory Testing</a:t>
            </a:r>
            <a:endParaRPr lang="en-US" sz="7200" dirty="0">
              <a:solidFill>
                <a:schemeClr val="accent1"/>
              </a:solidFill>
              <a:latin typeface="KG No Matter What" panose="02000507000000020003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F2ED9-47AE-44A8-9FE9-555D742EF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064" y="3982294"/>
            <a:ext cx="4438987" cy="230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57CA2E-9E10-434F-84E0-28F7CB705266}"/>
              </a:ext>
            </a:extLst>
          </p:cNvPr>
          <p:cNvSpPr/>
          <p:nvPr/>
        </p:nvSpPr>
        <p:spPr>
          <a:xfrm>
            <a:off x="181753" y="1357615"/>
            <a:ext cx="609977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Chapter 1: Test target and our options for exploring</a:t>
            </a:r>
          </a:p>
          <a:p>
            <a:r>
              <a:rPr lang="en-US" sz="2000" dirty="0"/>
              <a:t>Chapter 2: Self-management basics on setting yourself constraints</a:t>
            </a:r>
          </a:p>
          <a:p>
            <a:r>
              <a:rPr lang="en-US" sz="2000" dirty="0"/>
              <a:t>Chapter 3: The moment of first impression</a:t>
            </a:r>
          </a:p>
          <a:p>
            <a:r>
              <a:rPr lang="en-US" sz="2000" dirty="0"/>
              <a:t>Chapter 4: Recognizing and learning a domain</a:t>
            </a:r>
          </a:p>
          <a:p>
            <a:r>
              <a:rPr lang="en-US" sz="2000" dirty="0"/>
              <a:t>Chapter 5: Recognizing functionality</a:t>
            </a:r>
          </a:p>
          <a:p>
            <a:r>
              <a:rPr lang="en-US" sz="2000" dirty="0"/>
              <a:t>Chapter 6: Recognizing data</a:t>
            </a:r>
          </a:p>
          <a:p>
            <a:r>
              <a:rPr lang="en-US" sz="2000" dirty="0"/>
              <a:t>Chapter 7: Recognizing application and execution environment</a:t>
            </a:r>
          </a:p>
          <a:p>
            <a:r>
              <a:rPr lang="en-US" sz="2000" dirty="0"/>
              <a:t>Chapter 8: Documenting in a mindmap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7687B0-FA6D-4347-A1F2-5B541CE92522}"/>
              </a:ext>
            </a:extLst>
          </p:cNvPr>
          <p:cNvSpPr/>
          <p:nvPr/>
        </p:nvSpPr>
        <p:spPr>
          <a:xfrm>
            <a:off x="6032816" y="1367979"/>
            <a:ext cx="609977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Chapter 9: pytest the very basics</a:t>
            </a:r>
          </a:p>
          <a:p>
            <a:r>
              <a:rPr lang="en-US" sz="2000" dirty="0"/>
              <a:t>Chapter 10: Documenting as skeleton test automation</a:t>
            </a:r>
          </a:p>
          <a:p>
            <a:r>
              <a:rPr lang="en-US" sz="2000" dirty="0"/>
              <a:t>Chapter 11: Playwright library and CSS selectors on web pages</a:t>
            </a:r>
          </a:p>
          <a:p>
            <a:r>
              <a:rPr lang="en-US" sz="2000" dirty="0"/>
              <a:t>Chapter 12: Documenting as executable test automation</a:t>
            </a:r>
          </a:p>
          <a:p>
            <a:r>
              <a:rPr lang="en-US" sz="2000" dirty="0"/>
              <a:t>Chapter 13: Why this is not about any specific tool</a:t>
            </a:r>
          </a:p>
          <a:p>
            <a:r>
              <a:rPr lang="en-US" sz="2000" dirty="0"/>
              <a:t>Chapter 14: Use of time</a:t>
            </a:r>
          </a:p>
          <a:p>
            <a:r>
              <a:rPr lang="en-US" sz="2000" dirty="0"/>
              <a:t>Chapter 15: Coverage</a:t>
            </a:r>
          </a:p>
          <a:p>
            <a:r>
              <a:rPr lang="en-US" sz="2000" dirty="0"/>
              <a:t>Chapter 16:  Test Strategy</a:t>
            </a:r>
          </a:p>
          <a:p>
            <a:r>
              <a:rPr lang="en-US" sz="2000" dirty="0"/>
              <a:t>Chapter 17: Full results and reproducing from customer feedback </a:t>
            </a:r>
          </a:p>
          <a:p>
            <a:r>
              <a:rPr lang="en-US" sz="2000" dirty="0"/>
              <a:t>Chapter 18: Closing remarks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92ADD-6667-4594-AC3C-43BA289651BC}"/>
              </a:ext>
            </a:extLst>
          </p:cNvPr>
          <p:cNvSpPr txBox="1"/>
          <p:nvPr/>
        </p:nvSpPr>
        <p:spPr>
          <a:xfrm>
            <a:off x="2219300" y="347287"/>
            <a:ext cx="7753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Course Outline</a:t>
            </a:r>
            <a:endParaRPr lang="en-US" sz="7200" dirty="0">
              <a:solidFill>
                <a:schemeClr val="accent1"/>
              </a:solidFill>
              <a:latin typeface="KG No Matter What" panose="02000507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409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C482ED-32C9-4C81-84B9-8164F9E8C3D6}"/>
              </a:ext>
            </a:extLst>
          </p:cNvPr>
          <p:cNvSpPr txBox="1"/>
          <p:nvPr/>
        </p:nvSpPr>
        <p:spPr>
          <a:xfrm>
            <a:off x="5319986" y="2208548"/>
            <a:ext cx="1552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Attended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686BFB-690E-4E4A-B0C1-A430F42169B4}"/>
              </a:ext>
            </a:extLst>
          </p:cNvPr>
          <p:cNvSpPr txBox="1"/>
          <p:nvPr/>
        </p:nvSpPr>
        <p:spPr>
          <a:xfrm>
            <a:off x="5288716" y="5748985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Unattended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D1F7C21-E2D4-4341-B995-8353BC77AD17}"/>
              </a:ext>
            </a:extLst>
          </p:cNvPr>
          <p:cNvSpPr/>
          <p:nvPr/>
        </p:nvSpPr>
        <p:spPr>
          <a:xfrm rot="5400000">
            <a:off x="5623141" y="3763328"/>
            <a:ext cx="2924865" cy="954107"/>
          </a:xfrm>
          <a:custGeom>
            <a:avLst/>
            <a:gdLst>
              <a:gd name="connsiteX0" fmla="*/ 0 w 4162097"/>
              <a:gd name="connsiteY0" fmla="*/ 1255552 h 1302849"/>
              <a:gd name="connsiteX1" fmla="*/ 1292773 w 4162097"/>
              <a:gd name="connsiteY1" fmla="*/ 167731 h 1302849"/>
              <a:gd name="connsiteX2" fmla="*/ 2822028 w 4162097"/>
              <a:gd name="connsiteY2" fmla="*/ 120435 h 1302849"/>
              <a:gd name="connsiteX3" fmla="*/ 4162097 w 4162097"/>
              <a:gd name="connsiteY3" fmla="*/ 1302849 h 130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2097" h="1302849">
                <a:moveTo>
                  <a:pt x="0" y="1255552"/>
                </a:moveTo>
                <a:cubicBezTo>
                  <a:pt x="411217" y="806234"/>
                  <a:pt x="822435" y="356917"/>
                  <a:pt x="1292773" y="167731"/>
                </a:cubicBezTo>
                <a:cubicBezTo>
                  <a:pt x="1763111" y="-21455"/>
                  <a:pt x="2343807" y="-68751"/>
                  <a:pt x="2822028" y="120435"/>
                </a:cubicBezTo>
                <a:cubicBezTo>
                  <a:pt x="3300249" y="309621"/>
                  <a:pt x="3852042" y="1105780"/>
                  <a:pt x="4162097" y="1302849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7A7896E-E9E7-4F38-BD3F-023B85E5EC6E}"/>
              </a:ext>
            </a:extLst>
          </p:cNvPr>
          <p:cNvSpPr/>
          <p:nvPr/>
        </p:nvSpPr>
        <p:spPr>
          <a:xfrm rot="16200000">
            <a:off x="3617246" y="3763326"/>
            <a:ext cx="2924867" cy="954107"/>
          </a:xfrm>
          <a:custGeom>
            <a:avLst/>
            <a:gdLst>
              <a:gd name="connsiteX0" fmla="*/ 0 w 4162097"/>
              <a:gd name="connsiteY0" fmla="*/ 1255552 h 1302849"/>
              <a:gd name="connsiteX1" fmla="*/ 1292773 w 4162097"/>
              <a:gd name="connsiteY1" fmla="*/ 167731 h 1302849"/>
              <a:gd name="connsiteX2" fmla="*/ 2822028 w 4162097"/>
              <a:gd name="connsiteY2" fmla="*/ 120435 h 1302849"/>
              <a:gd name="connsiteX3" fmla="*/ 4162097 w 4162097"/>
              <a:gd name="connsiteY3" fmla="*/ 1302849 h 130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2097" h="1302849">
                <a:moveTo>
                  <a:pt x="0" y="1255552"/>
                </a:moveTo>
                <a:cubicBezTo>
                  <a:pt x="411217" y="806234"/>
                  <a:pt x="822435" y="356917"/>
                  <a:pt x="1292773" y="167731"/>
                </a:cubicBezTo>
                <a:cubicBezTo>
                  <a:pt x="1763111" y="-21455"/>
                  <a:pt x="2343807" y="-68751"/>
                  <a:pt x="2822028" y="120435"/>
                </a:cubicBezTo>
                <a:cubicBezTo>
                  <a:pt x="3300249" y="309621"/>
                  <a:pt x="3852042" y="1105780"/>
                  <a:pt x="4162097" y="1302849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B6255-5729-4D07-AC2F-A98A24131AA2}"/>
              </a:ext>
            </a:extLst>
          </p:cNvPr>
          <p:cNvSpPr txBox="1"/>
          <p:nvPr/>
        </p:nvSpPr>
        <p:spPr>
          <a:xfrm>
            <a:off x="3144930" y="759778"/>
            <a:ext cx="5742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KG No Matter What" panose="02000507000000020003" pitchFamily="2" charset="0"/>
              </a:rPr>
              <a:t>Moving Focus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4307D1DE-EA57-4E7B-85DF-4289570758E0}"/>
              </a:ext>
            </a:extLst>
          </p:cNvPr>
          <p:cNvSpPr/>
          <p:nvPr/>
        </p:nvSpPr>
        <p:spPr>
          <a:xfrm>
            <a:off x="1689843" y="2297430"/>
            <a:ext cx="1874520" cy="1474470"/>
          </a:xfrm>
          <a:prstGeom prst="cloud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Learning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8C82EAA0-1B0F-48F3-A505-99C6B332DEC0}"/>
              </a:ext>
            </a:extLst>
          </p:cNvPr>
          <p:cNvSpPr/>
          <p:nvPr/>
        </p:nvSpPr>
        <p:spPr>
          <a:xfrm>
            <a:off x="2155964" y="4027170"/>
            <a:ext cx="1874520" cy="1474470"/>
          </a:xfrm>
          <a:prstGeom prst="cloud">
            <a:avLst/>
          </a:prstGeom>
          <a:ln w="76200">
            <a:solidFill>
              <a:srgbClr val="FF99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Learning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9CEA334-5487-4FB8-A52E-D82F75E85DC7}"/>
              </a:ext>
            </a:extLst>
          </p:cNvPr>
          <p:cNvSpPr/>
          <p:nvPr/>
        </p:nvSpPr>
        <p:spPr>
          <a:xfrm>
            <a:off x="8410326" y="2208548"/>
            <a:ext cx="1874520" cy="1474470"/>
          </a:xfrm>
          <a:prstGeom prst="cloud">
            <a:avLst/>
          </a:prstGeom>
          <a:ln w="76200"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Learning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B6E93158-F940-49AF-9038-47419B252750}"/>
              </a:ext>
            </a:extLst>
          </p:cNvPr>
          <p:cNvSpPr/>
          <p:nvPr/>
        </p:nvSpPr>
        <p:spPr>
          <a:xfrm>
            <a:off x="8760186" y="4385310"/>
            <a:ext cx="1874520" cy="1474470"/>
          </a:xfrm>
          <a:prstGeom prst="cloud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35330765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5F1F9-8F40-48ED-BD17-C6007F27FD7B}"/>
              </a:ext>
            </a:extLst>
          </p:cNvPr>
          <p:cNvSpPr txBox="1"/>
          <p:nvPr/>
        </p:nvSpPr>
        <p:spPr>
          <a:xfrm>
            <a:off x="3884918" y="901132"/>
            <a:ext cx="83070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Stop-and-Think:</a:t>
            </a:r>
            <a:br>
              <a:rPr lang="en-US" sz="4400" dirty="0"/>
            </a:br>
            <a:r>
              <a:rPr lang="en-US" sz="4400" dirty="0"/>
              <a:t>Test Automation as Documentation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0C88B-E564-453B-9C54-DDA59B441E98}"/>
              </a:ext>
            </a:extLst>
          </p:cNvPr>
          <p:cNvSpPr txBox="1"/>
          <p:nvPr/>
        </p:nvSpPr>
        <p:spPr>
          <a:xfrm>
            <a:off x="4566744" y="3429003"/>
            <a:ext cx="57701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would the testing you did before this have been different if you were to start with this?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66502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15F6-3B5F-4E89-81D0-12148537A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of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1ADE6-5ECD-44F1-B51C-F8681104D1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14</a:t>
            </a:r>
          </a:p>
        </p:txBody>
      </p:sp>
    </p:spTree>
    <p:extLst>
      <p:ext uri="{BB962C8B-B14F-4D97-AF65-F5344CB8AC3E}">
        <p14:creationId xmlns:p14="http://schemas.microsoft.com/office/powerpoint/2010/main" val="17038652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C0501-5159-48B9-825B-0D8F37B57545}"/>
              </a:ext>
            </a:extLst>
          </p:cNvPr>
          <p:cNvSpPr txBox="1"/>
          <p:nvPr/>
        </p:nvSpPr>
        <p:spPr>
          <a:xfrm>
            <a:off x="2069109" y="1453230"/>
            <a:ext cx="7753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6"/>
                </a:solidFill>
                <a:latin typeface="KG No Matter What" panose="02000507000000020003" pitchFamily="2" charset="0"/>
              </a:rPr>
              <a:t>Test</a:t>
            </a:r>
            <a:r>
              <a:rPr lang="en-US" sz="7200" dirty="0">
                <a:latin typeface="KG No Matter What" panose="02000507000000020003" pitchFamily="2" charset="0"/>
              </a:rPr>
              <a:t>, Bug, Setup</a:t>
            </a:r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81288-5196-4A17-8CA5-E2DD1FB1EA45}"/>
              </a:ext>
            </a:extLst>
          </p:cNvPr>
          <p:cNvSpPr txBox="1"/>
          <p:nvPr/>
        </p:nvSpPr>
        <p:spPr>
          <a:xfrm>
            <a:off x="1818975" y="3632052"/>
            <a:ext cx="8554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Software with little bugs is faster to test</a:t>
            </a:r>
          </a:p>
          <a:p>
            <a:pPr algn="ctr"/>
            <a:r>
              <a:rPr lang="en-US" sz="3600" dirty="0"/>
              <a:t>Setup is configuring, learning and documenting</a:t>
            </a:r>
          </a:p>
          <a:p>
            <a:pPr algn="ctr"/>
            <a:r>
              <a:rPr lang="en-US" sz="3600" dirty="0"/>
              <a:t>Test grows coverage</a:t>
            </a:r>
          </a:p>
        </p:txBody>
      </p:sp>
    </p:spTree>
    <p:extLst>
      <p:ext uri="{BB962C8B-B14F-4D97-AF65-F5344CB8AC3E}">
        <p14:creationId xmlns:p14="http://schemas.microsoft.com/office/powerpoint/2010/main" val="25567080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95A6C7-7F9D-4699-9614-D98F3EA68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617" y="31981"/>
            <a:ext cx="6790771" cy="614236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D2CB12-FA3A-4485-ADF7-572F91E36590}"/>
              </a:ext>
            </a:extLst>
          </p:cNvPr>
          <p:cNvGrpSpPr/>
          <p:nvPr/>
        </p:nvGrpSpPr>
        <p:grpSpPr>
          <a:xfrm>
            <a:off x="8507731" y="4075758"/>
            <a:ext cx="2000250" cy="1687914"/>
            <a:chOff x="6983731" y="4075758"/>
            <a:chExt cx="2000250" cy="1687914"/>
          </a:xfrm>
        </p:grpSpPr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1DFC34D4-D5FC-4532-9B5C-D310F53236E4}"/>
                </a:ext>
              </a:extLst>
            </p:cNvPr>
            <p:cNvSpPr/>
            <p:nvPr/>
          </p:nvSpPr>
          <p:spPr>
            <a:xfrm rot="6629105">
              <a:off x="7385538" y="4032738"/>
              <a:ext cx="746299" cy="832339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B026990-116B-4482-B1DD-B515DCEEE952}"/>
                </a:ext>
              </a:extLst>
            </p:cNvPr>
            <p:cNvSpPr txBox="1"/>
            <p:nvPr/>
          </p:nvSpPr>
          <p:spPr>
            <a:xfrm>
              <a:off x="6983731" y="4932675"/>
              <a:ext cx="20002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Algorithm trap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056738-4689-48B2-96F8-44A19A24056F}"/>
              </a:ext>
            </a:extLst>
          </p:cNvPr>
          <p:cNvGrpSpPr/>
          <p:nvPr/>
        </p:nvGrpSpPr>
        <p:grpSpPr>
          <a:xfrm>
            <a:off x="6242556" y="3018629"/>
            <a:ext cx="2690519" cy="849887"/>
            <a:chOff x="4718553" y="3018626"/>
            <a:chExt cx="2690519" cy="849887"/>
          </a:xfrm>
        </p:grpSpPr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21C26D7F-9C6D-4CDE-A198-4F105EBFEB90}"/>
                </a:ext>
              </a:extLst>
            </p:cNvPr>
            <p:cNvSpPr/>
            <p:nvPr/>
          </p:nvSpPr>
          <p:spPr>
            <a:xfrm rot="4360678">
              <a:off x="4761573" y="3079194"/>
              <a:ext cx="746299" cy="832339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981C11-15DA-4A7B-820A-02008392545E}"/>
                </a:ext>
              </a:extLst>
            </p:cNvPr>
            <p:cNvSpPr txBox="1"/>
            <p:nvPr/>
          </p:nvSpPr>
          <p:spPr>
            <a:xfrm>
              <a:off x="5571319" y="3018626"/>
              <a:ext cx="183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Bug trap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7507AE-1777-4287-97CE-359682592921}"/>
              </a:ext>
            </a:extLst>
          </p:cNvPr>
          <p:cNvGrpSpPr/>
          <p:nvPr/>
        </p:nvGrpSpPr>
        <p:grpSpPr>
          <a:xfrm>
            <a:off x="7167123" y="2163293"/>
            <a:ext cx="2690519" cy="849887"/>
            <a:chOff x="4718553" y="3018626"/>
            <a:chExt cx="2690519" cy="849887"/>
          </a:xfrm>
        </p:grpSpPr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CC9C8E0B-EE97-417B-B5CB-92D01EC5F2B0}"/>
                </a:ext>
              </a:extLst>
            </p:cNvPr>
            <p:cNvSpPr/>
            <p:nvPr/>
          </p:nvSpPr>
          <p:spPr>
            <a:xfrm rot="4360678">
              <a:off x="4761573" y="3079194"/>
              <a:ext cx="746299" cy="832339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8405AD-CBA4-4E94-A7CF-958F67EAC576}"/>
                </a:ext>
              </a:extLst>
            </p:cNvPr>
            <p:cNvSpPr txBox="1"/>
            <p:nvPr/>
          </p:nvSpPr>
          <p:spPr>
            <a:xfrm>
              <a:off x="5571319" y="3018626"/>
              <a:ext cx="1837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Test Cases trap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0B9DFC-B4A2-41EE-9E76-2FF437A4B9C5}"/>
              </a:ext>
            </a:extLst>
          </p:cNvPr>
          <p:cNvGrpSpPr/>
          <p:nvPr/>
        </p:nvGrpSpPr>
        <p:grpSpPr>
          <a:xfrm>
            <a:off x="1225661" y="4487012"/>
            <a:ext cx="2000250" cy="1335786"/>
            <a:chOff x="6983731" y="4058554"/>
            <a:chExt cx="2000250" cy="1335786"/>
          </a:xfrm>
        </p:grpSpPr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784BCC23-C755-4C23-8FAE-EE79FF901102}"/>
                </a:ext>
              </a:extLst>
            </p:cNvPr>
            <p:cNvSpPr/>
            <p:nvPr/>
          </p:nvSpPr>
          <p:spPr>
            <a:xfrm rot="17276246">
              <a:off x="7719280" y="4015534"/>
              <a:ext cx="746299" cy="832339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4D0DF7-3012-4165-9433-8D19DE7995AD}"/>
                </a:ext>
              </a:extLst>
            </p:cNvPr>
            <p:cNvSpPr txBox="1"/>
            <p:nvPr/>
          </p:nvSpPr>
          <p:spPr>
            <a:xfrm>
              <a:off x="6983731" y="4932675"/>
              <a:ext cx="2000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Data trap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681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5F1F9-8F40-48ED-BD17-C6007F27FD7B}"/>
              </a:ext>
            </a:extLst>
          </p:cNvPr>
          <p:cNvSpPr txBox="1"/>
          <p:nvPr/>
        </p:nvSpPr>
        <p:spPr>
          <a:xfrm>
            <a:off x="4566744" y="898635"/>
            <a:ext cx="38218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Stop-and-Think:</a:t>
            </a:r>
            <a:br>
              <a:rPr lang="en-US" sz="4400" dirty="0"/>
            </a:br>
            <a:r>
              <a:rPr lang="en-US" sz="4400" dirty="0"/>
              <a:t>Time and Traps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0C88B-E564-453B-9C54-DDA59B441E98}"/>
              </a:ext>
            </a:extLst>
          </p:cNvPr>
          <p:cNvSpPr txBox="1"/>
          <p:nvPr/>
        </p:nvSpPr>
        <p:spPr>
          <a:xfrm>
            <a:off x="4566744" y="3429000"/>
            <a:ext cx="57701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Where did your time go on testing of the application?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30287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5C47-F2EA-4515-A4C0-B6B7EB0A4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08CEE-900F-4329-943D-DB442EF93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15</a:t>
            </a:r>
          </a:p>
        </p:txBody>
      </p:sp>
    </p:spTree>
    <p:extLst>
      <p:ext uri="{BB962C8B-B14F-4D97-AF65-F5344CB8AC3E}">
        <p14:creationId xmlns:p14="http://schemas.microsoft.com/office/powerpoint/2010/main" val="109019618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762000"/>
            <a:r>
              <a:rPr lang="fi-FI" sz="5400" dirty="0">
                <a:latin typeface="KG No Matter What" panose="02000507000000020003" pitchFamily="2" charset="0"/>
              </a:rPr>
              <a:t>Setting the Stage for Testing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707188" y="2761839"/>
            <a:ext cx="1295400" cy="762000"/>
            <a:chOff x="3600" y="1776"/>
            <a:chExt cx="816" cy="48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88" y="1776"/>
              <a:ext cx="208" cy="288"/>
              <a:chOff x="664" y="2352"/>
              <a:chExt cx="208" cy="288"/>
            </a:xfrm>
          </p:grpSpPr>
          <p:sp>
            <p:nvSpPr>
              <p:cNvPr id="114693" name="Oval 5"/>
              <p:cNvSpPr>
                <a:spLocks noChangeArrowheads="1"/>
              </p:cNvSpPr>
              <p:nvPr/>
            </p:nvSpPr>
            <p:spPr bwMode="auto">
              <a:xfrm rot="-820714">
                <a:off x="724" y="2445"/>
                <a:ext cx="97" cy="194"/>
              </a:xfrm>
              <a:prstGeom prst="ellipse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694" name="Oval 6"/>
              <p:cNvSpPr>
                <a:spLocks noChangeArrowheads="1"/>
              </p:cNvSpPr>
              <p:nvPr/>
            </p:nvSpPr>
            <p:spPr bwMode="auto">
              <a:xfrm>
                <a:off x="720" y="240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695" name="Freeform 7"/>
              <p:cNvSpPr>
                <a:spLocks/>
              </p:cNvSpPr>
              <p:nvPr/>
            </p:nvSpPr>
            <p:spPr bwMode="auto">
              <a:xfrm>
                <a:off x="768" y="2400"/>
                <a:ext cx="56" cy="56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48" y="48"/>
                  </a:cxn>
                  <a:cxn ang="0">
                    <a:pos x="48" y="0"/>
                  </a:cxn>
                </a:cxnLst>
                <a:rect l="0" t="0" r="r" b="b"/>
                <a:pathLst>
                  <a:path w="56" h="56">
                    <a:moveTo>
                      <a:pt x="0" y="48"/>
                    </a:moveTo>
                    <a:cubicBezTo>
                      <a:pt x="20" y="52"/>
                      <a:pt x="40" y="56"/>
                      <a:pt x="48" y="48"/>
                    </a:cubicBezTo>
                    <a:cubicBezTo>
                      <a:pt x="56" y="40"/>
                      <a:pt x="48" y="8"/>
                      <a:pt x="48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96" name="Freeform 8"/>
              <p:cNvSpPr>
                <a:spLocks/>
              </p:cNvSpPr>
              <p:nvPr/>
            </p:nvSpPr>
            <p:spPr bwMode="auto">
              <a:xfrm>
                <a:off x="808" y="2448"/>
                <a:ext cx="56" cy="56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48" y="48"/>
                  </a:cxn>
                  <a:cxn ang="0">
                    <a:pos x="48" y="0"/>
                  </a:cxn>
                </a:cxnLst>
                <a:rect l="0" t="0" r="r" b="b"/>
                <a:pathLst>
                  <a:path w="56" h="56">
                    <a:moveTo>
                      <a:pt x="0" y="48"/>
                    </a:moveTo>
                    <a:cubicBezTo>
                      <a:pt x="20" y="52"/>
                      <a:pt x="40" y="56"/>
                      <a:pt x="48" y="48"/>
                    </a:cubicBezTo>
                    <a:cubicBezTo>
                      <a:pt x="56" y="40"/>
                      <a:pt x="48" y="8"/>
                      <a:pt x="48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97" name="Freeform 9"/>
              <p:cNvSpPr>
                <a:spLocks/>
              </p:cNvSpPr>
              <p:nvPr/>
            </p:nvSpPr>
            <p:spPr bwMode="auto">
              <a:xfrm>
                <a:off x="816" y="2536"/>
                <a:ext cx="56" cy="56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48" y="48"/>
                  </a:cxn>
                  <a:cxn ang="0">
                    <a:pos x="48" y="0"/>
                  </a:cxn>
                </a:cxnLst>
                <a:rect l="0" t="0" r="r" b="b"/>
                <a:pathLst>
                  <a:path w="56" h="56">
                    <a:moveTo>
                      <a:pt x="0" y="48"/>
                    </a:moveTo>
                    <a:cubicBezTo>
                      <a:pt x="20" y="52"/>
                      <a:pt x="40" y="56"/>
                      <a:pt x="48" y="48"/>
                    </a:cubicBezTo>
                    <a:cubicBezTo>
                      <a:pt x="56" y="40"/>
                      <a:pt x="48" y="8"/>
                      <a:pt x="48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98" name="Freeform 10"/>
              <p:cNvSpPr>
                <a:spLocks/>
              </p:cNvSpPr>
              <p:nvPr/>
            </p:nvSpPr>
            <p:spPr bwMode="auto">
              <a:xfrm flipH="1">
                <a:off x="664" y="2440"/>
                <a:ext cx="56" cy="56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48" y="48"/>
                  </a:cxn>
                  <a:cxn ang="0">
                    <a:pos x="48" y="0"/>
                  </a:cxn>
                </a:cxnLst>
                <a:rect l="0" t="0" r="r" b="b"/>
                <a:pathLst>
                  <a:path w="56" h="56">
                    <a:moveTo>
                      <a:pt x="0" y="48"/>
                    </a:moveTo>
                    <a:cubicBezTo>
                      <a:pt x="20" y="52"/>
                      <a:pt x="40" y="56"/>
                      <a:pt x="48" y="48"/>
                    </a:cubicBezTo>
                    <a:cubicBezTo>
                      <a:pt x="56" y="40"/>
                      <a:pt x="48" y="8"/>
                      <a:pt x="48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99" name="Freeform 11"/>
              <p:cNvSpPr>
                <a:spLocks/>
              </p:cNvSpPr>
              <p:nvPr/>
            </p:nvSpPr>
            <p:spPr bwMode="auto">
              <a:xfrm rot="18539372" flipH="1">
                <a:off x="664" y="2496"/>
                <a:ext cx="56" cy="56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48" y="48"/>
                  </a:cxn>
                  <a:cxn ang="0">
                    <a:pos x="48" y="0"/>
                  </a:cxn>
                </a:cxnLst>
                <a:rect l="0" t="0" r="r" b="b"/>
                <a:pathLst>
                  <a:path w="56" h="56">
                    <a:moveTo>
                      <a:pt x="0" y="48"/>
                    </a:moveTo>
                    <a:cubicBezTo>
                      <a:pt x="20" y="52"/>
                      <a:pt x="40" y="56"/>
                      <a:pt x="48" y="48"/>
                    </a:cubicBezTo>
                    <a:cubicBezTo>
                      <a:pt x="56" y="40"/>
                      <a:pt x="48" y="8"/>
                      <a:pt x="48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0" name="Freeform 12"/>
              <p:cNvSpPr>
                <a:spLocks/>
              </p:cNvSpPr>
              <p:nvPr/>
            </p:nvSpPr>
            <p:spPr bwMode="auto">
              <a:xfrm rot="18539372" flipH="1">
                <a:off x="672" y="2584"/>
                <a:ext cx="56" cy="56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48" y="48"/>
                  </a:cxn>
                  <a:cxn ang="0">
                    <a:pos x="48" y="0"/>
                  </a:cxn>
                </a:cxnLst>
                <a:rect l="0" t="0" r="r" b="b"/>
                <a:pathLst>
                  <a:path w="56" h="56">
                    <a:moveTo>
                      <a:pt x="0" y="48"/>
                    </a:moveTo>
                    <a:cubicBezTo>
                      <a:pt x="20" y="52"/>
                      <a:pt x="40" y="56"/>
                      <a:pt x="48" y="48"/>
                    </a:cubicBezTo>
                    <a:cubicBezTo>
                      <a:pt x="56" y="40"/>
                      <a:pt x="48" y="8"/>
                      <a:pt x="48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1" name="Freeform 13"/>
              <p:cNvSpPr>
                <a:spLocks/>
              </p:cNvSpPr>
              <p:nvPr/>
            </p:nvSpPr>
            <p:spPr bwMode="auto">
              <a:xfrm>
                <a:off x="752" y="2352"/>
                <a:ext cx="16" cy="48"/>
              </a:xfrm>
              <a:custGeom>
                <a:avLst/>
                <a:gdLst/>
                <a:ahLst/>
                <a:cxnLst>
                  <a:cxn ang="0">
                    <a:pos x="16" y="48"/>
                  </a:cxn>
                  <a:cxn ang="0">
                    <a:pos x="16" y="0"/>
                  </a:cxn>
                </a:cxnLst>
                <a:rect l="0" t="0" r="r" b="b"/>
                <a:pathLst>
                  <a:path w="16" h="48">
                    <a:moveTo>
                      <a:pt x="16" y="48"/>
                    </a:moveTo>
                    <a:cubicBezTo>
                      <a:pt x="8" y="32"/>
                      <a:pt x="0" y="16"/>
                      <a:pt x="16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2" name="Freeform 14"/>
              <p:cNvSpPr>
                <a:spLocks/>
              </p:cNvSpPr>
              <p:nvPr/>
            </p:nvSpPr>
            <p:spPr bwMode="auto">
              <a:xfrm>
                <a:off x="704" y="2352"/>
                <a:ext cx="16" cy="48"/>
              </a:xfrm>
              <a:custGeom>
                <a:avLst/>
                <a:gdLst/>
                <a:ahLst/>
                <a:cxnLst>
                  <a:cxn ang="0">
                    <a:pos x="16" y="48"/>
                  </a:cxn>
                  <a:cxn ang="0">
                    <a:pos x="16" y="0"/>
                  </a:cxn>
                </a:cxnLst>
                <a:rect l="0" t="0" r="r" b="b"/>
                <a:pathLst>
                  <a:path w="16" h="48">
                    <a:moveTo>
                      <a:pt x="16" y="48"/>
                    </a:moveTo>
                    <a:cubicBezTo>
                      <a:pt x="8" y="32"/>
                      <a:pt x="0" y="16"/>
                      <a:pt x="16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703" name="Text Box 15"/>
            <p:cNvSpPr txBox="1">
              <a:spLocks noChangeArrowheads="1"/>
            </p:cNvSpPr>
            <p:nvPr/>
          </p:nvSpPr>
          <p:spPr bwMode="auto">
            <a:xfrm>
              <a:off x="3600" y="2064"/>
              <a:ext cx="8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dirty="0">
                  <a:cs typeface="Arial" charset="0"/>
                </a:rPr>
                <a:t>Serious</a:t>
              </a:r>
              <a:endParaRPr lang="en-GB" sz="1400" dirty="0">
                <a:cs typeface="Arial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811588" y="2609439"/>
            <a:ext cx="1295400" cy="990600"/>
            <a:chOff x="1728" y="1536"/>
            <a:chExt cx="816" cy="624"/>
          </a:xfrm>
        </p:grpSpPr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1920" y="1536"/>
              <a:ext cx="384" cy="432"/>
              <a:chOff x="1248" y="1920"/>
              <a:chExt cx="528" cy="432"/>
            </a:xfrm>
          </p:grpSpPr>
          <p:sp>
            <p:nvSpPr>
              <p:cNvPr id="114706" name="AutoShape 18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528" cy="432"/>
              </a:xfrm>
              <a:prstGeom prst="flowChartDocumen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7" name="Line 19"/>
              <p:cNvSpPr>
                <a:spLocks noChangeShapeType="1"/>
              </p:cNvSpPr>
              <p:nvPr/>
            </p:nvSpPr>
            <p:spPr bwMode="auto">
              <a:xfrm>
                <a:off x="1296" y="2016"/>
                <a:ext cx="43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8" name="Line 20"/>
              <p:cNvSpPr>
                <a:spLocks noChangeShapeType="1"/>
              </p:cNvSpPr>
              <p:nvPr/>
            </p:nvSpPr>
            <p:spPr bwMode="auto">
              <a:xfrm>
                <a:off x="1296" y="2064"/>
                <a:ext cx="43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9" name="Line 21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43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0" name="Line 22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43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1" name="Line 23"/>
              <p:cNvSpPr>
                <a:spLocks noChangeShapeType="1"/>
              </p:cNvSpPr>
              <p:nvPr/>
            </p:nvSpPr>
            <p:spPr bwMode="auto">
              <a:xfrm>
                <a:off x="1296" y="2208"/>
                <a:ext cx="43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2" name="Line 24"/>
              <p:cNvSpPr>
                <a:spLocks noChangeShapeType="1"/>
              </p:cNvSpPr>
              <p:nvPr/>
            </p:nvSpPr>
            <p:spPr bwMode="auto">
              <a:xfrm>
                <a:off x="1296" y="2256"/>
                <a:ext cx="43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3" name="Line 25"/>
              <p:cNvSpPr>
                <a:spLocks noChangeShapeType="1"/>
              </p:cNvSpPr>
              <p:nvPr/>
            </p:nvSpPr>
            <p:spPr bwMode="auto">
              <a:xfrm>
                <a:off x="1296" y="2304"/>
                <a:ext cx="240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4" name="Line 26"/>
              <p:cNvSpPr>
                <a:spLocks noChangeShapeType="1"/>
              </p:cNvSpPr>
              <p:nvPr/>
            </p:nvSpPr>
            <p:spPr bwMode="auto">
              <a:xfrm>
                <a:off x="1296" y="1968"/>
                <a:ext cx="43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715" name="Text Box 27"/>
            <p:cNvSpPr txBox="1">
              <a:spLocks noChangeArrowheads="1"/>
            </p:cNvSpPr>
            <p:nvPr/>
          </p:nvSpPr>
          <p:spPr bwMode="auto">
            <a:xfrm>
              <a:off x="1728" y="1968"/>
              <a:ext cx="8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dirty="0">
                  <a:cs typeface="Arial" charset="0"/>
                </a:rPr>
                <a:t>Test ideas</a:t>
              </a:r>
              <a:endParaRPr lang="en-GB" sz="1400" dirty="0">
                <a:cs typeface="Arial" charset="0"/>
              </a:endParaRPr>
            </a:p>
          </p:txBody>
        </p:sp>
      </p:grpSp>
      <p:sp>
        <p:nvSpPr>
          <p:cNvPr id="114716" name="Text Box 28"/>
          <p:cNvSpPr txBox="1">
            <a:spLocks noChangeArrowheads="1"/>
          </p:cNvSpPr>
          <p:nvPr/>
        </p:nvSpPr>
        <p:spPr bwMode="auto">
          <a:xfrm>
            <a:off x="3595670" y="1690269"/>
            <a:ext cx="17843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  <a:cs typeface="Arial" charset="0"/>
              </a:rPr>
              <a:t>We target these… </a:t>
            </a:r>
            <a:endParaRPr lang="en-GB" dirty="0">
              <a:solidFill>
                <a:schemeClr val="hlink"/>
              </a:solidFill>
              <a:cs typeface="Arial" charset="0"/>
            </a:endParaRPr>
          </a:p>
        </p:txBody>
      </p:sp>
      <p:sp>
        <p:nvSpPr>
          <p:cNvPr id="114717" name="Text Box 29"/>
          <p:cNvSpPr txBox="1">
            <a:spLocks noChangeArrowheads="1"/>
          </p:cNvSpPr>
          <p:nvPr/>
        </p:nvSpPr>
        <p:spPr bwMode="auto">
          <a:xfrm>
            <a:off x="5595934" y="1710917"/>
            <a:ext cx="24066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  <a:cs typeface="Arial" charset="0"/>
              </a:rPr>
              <a:t>…to find </a:t>
            </a:r>
            <a:br>
              <a:rPr lang="en-US" dirty="0">
                <a:solidFill>
                  <a:schemeClr val="hlink"/>
                </a:solidFill>
                <a:cs typeface="Arial" charset="0"/>
              </a:rPr>
            </a:br>
            <a:r>
              <a:rPr lang="en-US" dirty="0">
                <a:solidFill>
                  <a:schemeClr val="hlink"/>
                </a:solidFill>
                <a:cs typeface="Arial" charset="0"/>
              </a:rPr>
              <a:t>these…</a:t>
            </a:r>
            <a:endParaRPr lang="en-GB" dirty="0">
              <a:solidFill>
                <a:schemeClr val="hlink"/>
              </a:solidFill>
              <a:cs typeface="Arial" charset="0"/>
            </a:endParaRPr>
          </a:p>
        </p:txBody>
      </p:sp>
      <p:sp>
        <p:nvSpPr>
          <p:cNvPr id="114718" name="Text Box 30"/>
          <p:cNvSpPr txBox="1">
            <a:spLocks noChangeArrowheads="1"/>
          </p:cNvSpPr>
          <p:nvPr/>
        </p:nvSpPr>
        <p:spPr bwMode="auto">
          <a:xfrm>
            <a:off x="4079878" y="4454117"/>
            <a:ext cx="20177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  <a:cs typeface="Arial" charset="0"/>
              </a:rPr>
              <a:t>…to tell if there’s more and what level we know things.</a:t>
            </a: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6173791" y="4666839"/>
            <a:ext cx="1392237" cy="533400"/>
            <a:chOff x="768" y="2976"/>
            <a:chExt cx="816" cy="528"/>
          </a:xfrm>
        </p:grpSpPr>
        <p:sp>
          <p:nvSpPr>
            <p:cNvPr id="114721" name="Rectangle 33"/>
            <p:cNvSpPr>
              <a:spLocks noChangeArrowheads="1"/>
            </p:cNvSpPr>
            <p:nvPr/>
          </p:nvSpPr>
          <p:spPr bwMode="auto">
            <a:xfrm>
              <a:off x="1344" y="2976"/>
              <a:ext cx="240" cy="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22" name="Line 34"/>
            <p:cNvSpPr>
              <a:spLocks noChangeShapeType="1"/>
            </p:cNvSpPr>
            <p:nvPr/>
          </p:nvSpPr>
          <p:spPr bwMode="auto">
            <a:xfrm>
              <a:off x="768" y="30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723" name="Rectangle 35"/>
            <p:cNvSpPr>
              <a:spLocks noChangeArrowheads="1"/>
            </p:cNvSpPr>
            <p:nvPr/>
          </p:nvSpPr>
          <p:spPr bwMode="auto">
            <a:xfrm>
              <a:off x="1344" y="3120"/>
              <a:ext cx="240" cy="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24" name="Line 36"/>
            <p:cNvSpPr>
              <a:spLocks noChangeShapeType="1"/>
            </p:cNvSpPr>
            <p:nvPr/>
          </p:nvSpPr>
          <p:spPr bwMode="auto">
            <a:xfrm>
              <a:off x="960" y="316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725" name="Rectangle 37"/>
            <p:cNvSpPr>
              <a:spLocks noChangeArrowheads="1"/>
            </p:cNvSpPr>
            <p:nvPr/>
          </p:nvSpPr>
          <p:spPr bwMode="auto">
            <a:xfrm>
              <a:off x="1344" y="3264"/>
              <a:ext cx="240" cy="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26" name="Line 38"/>
            <p:cNvSpPr>
              <a:spLocks noChangeShapeType="1"/>
            </p:cNvSpPr>
            <p:nvPr/>
          </p:nvSpPr>
          <p:spPr bwMode="auto">
            <a:xfrm>
              <a:off x="96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727" name="Rectangle 39"/>
            <p:cNvSpPr>
              <a:spLocks noChangeArrowheads="1"/>
            </p:cNvSpPr>
            <p:nvPr/>
          </p:nvSpPr>
          <p:spPr bwMode="auto">
            <a:xfrm>
              <a:off x="1344" y="3408"/>
              <a:ext cx="240" cy="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28" name="Line 40"/>
            <p:cNvSpPr>
              <a:spLocks noChangeShapeType="1"/>
            </p:cNvSpPr>
            <p:nvPr/>
          </p:nvSpPr>
          <p:spPr bwMode="auto">
            <a:xfrm>
              <a:off x="864" y="345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729" name="Line 41"/>
            <p:cNvSpPr>
              <a:spLocks noChangeShapeType="1"/>
            </p:cNvSpPr>
            <p:nvPr/>
          </p:nvSpPr>
          <p:spPr bwMode="auto">
            <a:xfrm flipV="1">
              <a:off x="864" y="302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730" name="Line 42"/>
            <p:cNvSpPr>
              <a:spLocks noChangeShapeType="1"/>
            </p:cNvSpPr>
            <p:nvPr/>
          </p:nvSpPr>
          <p:spPr bwMode="auto">
            <a:xfrm flipV="1">
              <a:off x="960" y="302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4731" name="Text Box 43"/>
          <p:cNvSpPr txBox="1">
            <a:spLocks noChangeArrowheads="1"/>
          </p:cNvSpPr>
          <p:nvPr/>
        </p:nvSpPr>
        <p:spPr bwMode="auto">
          <a:xfrm>
            <a:off x="5945188" y="5200242"/>
            <a:ext cx="2151062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i-FI" sz="1400" dirty="0">
                <a:cs typeface="Arial" charset="0"/>
              </a:rPr>
              <a:t>Coverage</a:t>
            </a:r>
            <a:endParaRPr lang="en-US" sz="1400" dirty="0">
              <a:cs typeface="Arial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1400" dirty="0">
                <a:cs typeface="Arial" charset="0"/>
              </a:rPr>
              <a:t>REQUIREMENTS</a:t>
            </a:r>
            <a:br>
              <a:rPr lang="en-US" sz="1400" dirty="0">
                <a:cs typeface="Arial" charset="0"/>
              </a:rPr>
            </a:br>
            <a:r>
              <a:rPr lang="en-US" sz="1400" dirty="0">
                <a:cs typeface="Arial" charset="0"/>
              </a:rPr>
              <a:t>RISKS (of relevant bugs)</a:t>
            </a:r>
            <a:br>
              <a:rPr lang="en-US" sz="1400" dirty="0">
                <a:cs typeface="Arial" charset="0"/>
              </a:rPr>
            </a:br>
            <a:r>
              <a:rPr lang="en-US" sz="1400" dirty="0">
                <a:cs typeface="Arial" charset="0"/>
              </a:rPr>
              <a:t>CODE</a:t>
            </a:r>
            <a:br>
              <a:rPr lang="en-US" sz="1400" dirty="0">
                <a:cs typeface="Arial" charset="0"/>
              </a:rPr>
            </a:br>
            <a:r>
              <a:rPr lang="en-US" sz="1400" dirty="0">
                <a:cs typeface="Arial" charset="0"/>
              </a:rPr>
              <a:t>ENVIRONMENTS</a:t>
            </a:r>
            <a:endParaRPr lang="en-GB" sz="1400" dirty="0">
              <a:cs typeface="Arial" charset="0"/>
            </a:endParaRPr>
          </a:p>
        </p:txBody>
      </p:sp>
      <p:sp>
        <p:nvSpPr>
          <p:cNvPr id="114732" name="Text Box 44"/>
          <p:cNvSpPr txBox="1">
            <a:spLocks noChangeArrowheads="1"/>
          </p:cNvSpPr>
          <p:nvPr/>
        </p:nvSpPr>
        <p:spPr bwMode="auto">
          <a:xfrm>
            <a:off x="1919288" y="1750602"/>
            <a:ext cx="187166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  <a:cs typeface="Arial" charset="0"/>
              </a:rPr>
              <a:t>WHAT</a:t>
            </a:r>
            <a:br>
              <a:rPr lang="en-US" sz="2000" dirty="0">
                <a:solidFill>
                  <a:schemeClr val="tx2"/>
                </a:solidFill>
                <a:cs typeface="Arial" charset="0"/>
              </a:rPr>
            </a:br>
            <a:r>
              <a:rPr lang="en-US" sz="2000" dirty="0">
                <a:solidFill>
                  <a:schemeClr val="tx2"/>
                </a:solidFill>
                <a:cs typeface="Arial" charset="0"/>
              </a:rPr>
              <a:t>WHEN</a:t>
            </a:r>
            <a:br>
              <a:rPr lang="en-US" sz="2000" dirty="0">
                <a:solidFill>
                  <a:schemeClr val="tx2"/>
                </a:solidFill>
                <a:cs typeface="Arial" charset="0"/>
              </a:rPr>
            </a:br>
            <a:r>
              <a:rPr lang="en-US" sz="2000" dirty="0">
                <a:solidFill>
                  <a:schemeClr val="tx2"/>
                </a:solidFill>
                <a:cs typeface="Arial" charset="0"/>
              </a:rPr>
              <a:t>WHO</a:t>
            </a:r>
            <a:br>
              <a:rPr lang="en-US" sz="2000" dirty="0">
                <a:solidFill>
                  <a:schemeClr val="tx2"/>
                </a:solidFill>
                <a:cs typeface="Arial" charset="0"/>
              </a:rPr>
            </a:br>
            <a:r>
              <a:rPr lang="en-US" sz="2000" dirty="0">
                <a:solidFill>
                  <a:schemeClr val="tx2"/>
                </a:solidFill>
                <a:cs typeface="Arial" charset="0"/>
              </a:rPr>
              <a:t>HOW</a:t>
            </a:r>
            <a:br>
              <a:rPr lang="en-US" sz="2000" dirty="0">
                <a:solidFill>
                  <a:schemeClr val="tx2"/>
                </a:solidFill>
                <a:cs typeface="Arial" charset="0"/>
              </a:rPr>
            </a:br>
            <a:r>
              <a:rPr lang="en-US" sz="2000" dirty="0">
                <a:solidFill>
                  <a:schemeClr val="tx2"/>
                </a:solidFill>
                <a:cs typeface="Arial" charset="0"/>
              </a:rPr>
              <a:t>WHY</a:t>
            </a:r>
          </a:p>
        </p:txBody>
      </p:sp>
      <p:sp>
        <p:nvSpPr>
          <p:cNvPr id="114734" name="Freeform 46"/>
          <p:cNvSpPr>
            <a:spLocks/>
          </p:cNvSpPr>
          <p:nvPr/>
        </p:nvSpPr>
        <p:spPr bwMode="auto">
          <a:xfrm>
            <a:off x="7621588" y="1847439"/>
            <a:ext cx="762000" cy="990600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96" y="288"/>
              </a:cxn>
              <a:cxn ang="0">
                <a:pos x="480" y="0"/>
              </a:cxn>
            </a:cxnLst>
            <a:rect l="0" t="0" r="r" b="b"/>
            <a:pathLst>
              <a:path w="480" h="624">
                <a:moveTo>
                  <a:pt x="0" y="624"/>
                </a:moveTo>
                <a:cubicBezTo>
                  <a:pt x="8" y="508"/>
                  <a:pt x="16" y="392"/>
                  <a:pt x="96" y="288"/>
                </a:cubicBezTo>
                <a:cubicBezTo>
                  <a:pt x="176" y="184"/>
                  <a:pt x="328" y="92"/>
                  <a:pt x="4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38" name="Freeform 50"/>
          <p:cNvSpPr>
            <a:spLocks/>
          </p:cNvSpPr>
          <p:nvPr/>
        </p:nvSpPr>
        <p:spPr bwMode="auto">
          <a:xfrm>
            <a:off x="7621588" y="2533239"/>
            <a:ext cx="6858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144" y="48"/>
              </a:cxn>
              <a:cxn ang="0">
                <a:pos x="432" y="0"/>
              </a:cxn>
            </a:cxnLst>
            <a:rect l="0" t="0" r="r" b="b"/>
            <a:pathLst>
              <a:path w="432" h="288">
                <a:moveTo>
                  <a:pt x="0" y="288"/>
                </a:moveTo>
                <a:cubicBezTo>
                  <a:pt x="36" y="192"/>
                  <a:pt x="72" y="96"/>
                  <a:pt x="144" y="48"/>
                </a:cubicBezTo>
                <a:cubicBezTo>
                  <a:pt x="216" y="0"/>
                  <a:pt x="324" y="0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39" name="Freeform 51"/>
          <p:cNvSpPr>
            <a:spLocks/>
          </p:cNvSpPr>
          <p:nvPr/>
        </p:nvSpPr>
        <p:spPr bwMode="auto">
          <a:xfrm>
            <a:off x="7621588" y="3066639"/>
            <a:ext cx="685800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96"/>
              </a:cxn>
              <a:cxn ang="0">
                <a:pos x="432" y="96"/>
              </a:cxn>
            </a:cxnLst>
            <a:rect l="0" t="0" r="r" b="b"/>
            <a:pathLst>
              <a:path w="432" h="112">
                <a:moveTo>
                  <a:pt x="0" y="0"/>
                </a:moveTo>
                <a:cubicBezTo>
                  <a:pt x="60" y="40"/>
                  <a:pt x="120" y="80"/>
                  <a:pt x="192" y="96"/>
                </a:cubicBezTo>
                <a:cubicBezTo>
                  <a:pt x="264" y="112"/>
                  <a:pt x="348" y="104"/>
                  <a:pt x="43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40" name="Freeform 52"/>
          <p:cNvSpPr>
            <a:spLocks/>
          </p:cNvSpPr>
          <p:nvPr/>
        </p:nvSpPr>
        <p:spPr bwMode="auto">
          <a:xfrm>
            <a:off x="7621588" y="3219039"/>
            <a:ext cx="6858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240"/>
              </a:cxn>
              <a:cxn ang="0">
                <a:pos x="432" y="336"/>
              </a:cxn>
            </a:cxnLst>
            <a:rect l="0" t="0" r="r" b="b"/>
            <a:pathLst>
              <a:path w="432" h="336">
                <a:moveTo>
                  <a:pt x="0" y="0"/>
                </a:moveTo>
                <a:cubicBezTo>
                  <a:pt x="60" y="92"/>
                  <a:pt x="120" y="184"/>
                  <a:pt x="192" y="240"/>
                </a:cubicBezTo>
                <a:cubicBezTo>
                  <a:pt x="264" y="296"/>
                  <a:pt x="348" y="316"/>
                  <a:pt x="432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41" name="Line 53"/>
          <p:cNvSpPr>
            <a:spLocks noChangeShapeType="1"/>
          </p:cNvSpPr>
          <p:nvPr/>
        </p:nvSpPr>
        <p:spPr bwMode="auto">
          <a:xfrm flipH="1" flipV="1">
            <a:off x="4878388" y="3676239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42" name="Line 54"/>
          <p:cNvSpPr>
            <a:spLocks noChangeShapeType="1"/>
          </p:cNvSpPr>
          <p:nvPr/>
        </p:nvSpPr>
        <p:spPr bwMode="auto">
          <a:xfrm flipV="1">
            <a:off x="6630988" y="3600039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43" name="Text Box 55"/>
          <p:cNvSpPr txBox="1">
            <a:spLocks noChangeArrowheads="1"/>
          </p:cNvSpPr>
          <p:nvPr/>
        </p:nvSpPr>
        <p:spPr bwMode="auto">
          <a:xfrm rot="1454346">
            <a:off x="5183188" y="3828639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 dirty="0">
                <a:solidFill>
                  <a:schemeClr val="folHlink"/>
                </a:solidFill>
                <a:cs typeface="Arial" charset="0"/>
              </a:rPr>
              <a:t>Coverage?</a:t>
            </a:r>
            <a:endParaRPr lang="en-GB" sz="1400" dirty="0">
              <a:solidFill>
                <a:schemeClr val="folHlink"/>
              </a:solidFill>
              <a:cs typeface="Arial" charset="0"/>
            </a:endParaRPr>
          </a:p>
        </p:txBody>
      </p:sp>
      <p:sp>
        <p:nvSpPr>
          <p:cNvPr id="114744" name="Line 56"/>
          <p:cNvSpPr>
            <a:spLocks noChangeShapeType="1"/>
          </p:cNvSpPr>
          <p:nvPr/>
        </p:nvSpPr>
        <p:spPr bwMode="auto">
          <a:xfrm>
            <a:off x="4954588" y="2914239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45" name="Oval 57"/>
          <p:cNvSpPr>
            <a:spLocks noChangeArrowheads="1"/>
          </p:cNvSpPr>
          <p:nvPr/>
        </p:nvSpPr>
        <p:spPr bwMode="auto">
          <a:xfrm>
            <a:off x="8528050" y="1733139"/>
            <a:ext cx="304800" cy="3048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>
                <a:cs typeface="Arial" charset="0"/>
              </a:rPr>
              <a:t>B</a:t>
            </a:r>
            <a:endParaRPr lang="en-GB" sz="1400" dirty="0">
              <a:cs typeface="Arial" charset="0"/>
            </a:endParaRPr>
          </a:p>
        </p:txBody>
      </p:sp>
      <p:sp>
        <p:nvSpPr>
          <p:cNvPr id="114746" name="Oval 58"/>
          <p:cNvSpPr>
            <a:spLocks noChangeArrowheads="1"/>
          </p:cNvSpPr>
          <p:nvPr/>
        </p:nvSpPr>
        <p:spPr bwMode="auto">
          <a:xfrm>
            <a:off x="8528050" y="2376077"/>
            <a:ext cx="304800" cy="3048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>
                <a:cs typeface="Arial" charset="0"/>
              </a:rPr>
              <a:t>PM</a:t>
            </a:r>
            <a:endParaRPr lang="en-GB" sz="1400">
              <a:cs typeface="Arial" charset="0"/>
            </a:endParaRPr>
          </a:p>
        </p:txBody>
      </p:sp>
      <p:sp>
        <p:nvSpPr>
          <p:cNvPr id="114747" name="Oval 59"/>
          <p:cNvSpPr>
            <a:spLocks noChangeArrowheads="1"/>
          </p:cNvSpPr>
          <p:nvPr/>
        </p:nvSpPr>
        <p:spPr bwMode="auto">
          <a:xfrm>
            <a:off x="8512175" y="3095214"/>
            <a:ext cx="304800" cy="3048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>
                <a:cs typeface="Arial" charset="0"/>
              </a:rPr>
              <a:t>T</a:t>
            </a:r>
            <a:endParaRPr lang="en-GB" sz="1400">
              <a:cs typeface="Arial" charset="0"/>
            </a:endParaRPr>
          </a:p>
        </p:txBody>
      </p:sp>
      <p:sp>
        <p:nvSpPr>
          <p:cNvPr id="114748" name="Oval 60"/>
          <p:cNvSpPr>
            <a:spLocks noChangeArrowheads="1"/>
          </p:cNvSpPr>
          <p:nvPr/>
        </p:nvSpPr>
        <p:spPr bwMode="auto">
          <a:xfrm>
            <a:off x="8528050" y="3600039"/>
            <a:ext cx="304800" cy="3048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>
                <a:cs typeface="Arial" charset="0"/>
              </a:rPr>
              <a:t>U</a:t>
            </a:r>
            <a:endParaRPr lang="en-GB" sz="1400">
              <a:cs typeface="Arial" charset="0"/>
            </a:endParaRPr>
          </a:p>
        </p:txBody>
      </p:sp>
      <p:sp>
        <p:nvSpPr>
          <p:cNvPr id="114770" name="Text Box 82"/>
          <p:cNvSpPr txBox="1">
            <a:spLocks noChangeArrowheads="1"/>
          </p:cNvSpPr>
          <p:nvPr/>
        </p:nvSpPr>
        <p:spPr bwMode="auto">
          <a:xfrm>
            <a:off x="8832850" y="1677577"/>
            <a:ext cx="1512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i-FI" dirty="0"/>
              <a:t>business</a:t>
            </a:r>
            <a:endParaRPr lang="en-US" dirty="0"/>
          </a:p>
        </p:txBody>
      </p:sp>
      <p:sp>
        <p:nvSpPr>
          <p:cNvPr id="114771" name="Text Box 83"/>
          <p:cNvSpPr txBox="1">
            <a:spLocks noChangeArrowheads="1"/>
          </p:cNvSpPr>
          <p:nvPr/>
        </p:nvSpPr>
        <p:spPr bwMode="auto">
          <a:xfrm>
            <a:off x="8832850" y="2326867"/>
            <a:ext cx="15128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i-FI" dirty="0" err="1"/>
              <a:t>project</a:t>
            </a:r>
            <a:r>
              <a:rPr lang="fi-FI" dirty="0"/>
              <a:t> (</a:t>
            </a:r>
            <a:r>
              <a:rPr lang="fi-FI" dirty="0" err="1"/>
              <a:t>time</a:t>
            </a:r>
            <a:r>
              <a:rPr lang="fi-FI" dirty="0"/>
              <a:t>)</a:t>
            </a:r>
            <a:endParaRPr lang="en-US" dirty="0"/>
          </a:p>
        </p:txBody>
      </p:sp>
      <p:sp>
        <p:nvSpPr>
          <p:cNvPr id="114772" name="Text Box 84"/>
          <p:cNvSpPr txBox="1">
            <a:spLocks noChangeArrowheads="1"/>
          </p:cNvSpPr>
          <p:nvPr/>
        </p:nvSpPr>
        <p:spPr bwMode="auto">
          <a:xfrm>
            <a:off x="8832850" y="3046002"/>
            <a:ext cx="1512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i-FI" dirty="0" err="1"/>
              <a:t>testing</a:t>
            </a:r>
            <a:r>
              <a:rPr lang="fi-FI" dirty="0"/>
              <a:t> (</a:t>
            </a:r>
            <a:r>
              <a:rPr lang="fi-FI" dirty="0" err="1"/>
              <a:t>time</a:t>
            </a:r>
            <a:r>
              <a:rPr lang="fi-FI" dirty="0"/>
              <a:t>)</a:t>
            </a:r>
            <a:endParaRPr lang="en-US" dirty="0"/>
          </a:p>
        </p:txBody>
      </p:sp>
      <p:sp>
        <p:nvSpPr>
          <p:cNvPr id="114773" name="Text Box 85"/>
          <p:cNvSpPr txBox="1">
            <a:spLocks noChangeArrowheads="1"/>
          </p:cNvSpPr>
          <p:nvPr/>
        </p:nvSpPr>
        <p:spPr bwMode="auto">
          <a:xfrm>
            <a:off x="8832850" y="3550827"/>
            <a:ext cx="1512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i-FI" dirty="0" err="1"/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C0501-5159-48B9-825B-0D8F37B57545}"/>
              </a:ext>
            </a:extLst>
          </p:cNvPr>
          <p:cNvSpPr txBox="1"/>
          <p:nvPr/>
        </p:nvSpPr>
        <p:spPr>
          <a:xfrm>
            <a:off x="2069109" y="1453227"/>
            <a:ext cx="7753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Risk Coverage</a:t>
            </a:r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  <a:p>
            <a:pPr algn="ctr"/>
            <a:endParaRPr lang="en-US" sz="7200" dirty="0">
              <a:solidFill>
                <a:srgbClr val="C00000"/>
              </a:solidFill>
              <a:latin typeface="KG No Matter What" panose="0200050700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81288-5196-4A17-8CA5-E2DD1FB1EA45}"/>
              </a:ext>
            </a:extLst>
          </p:cNvPr>
          <p:cNvSpPr txBox="1"/>
          <p:nvPr/>
        </p:nvSpPr>
        <p:spPr>
          <a:xfrm>
            <a:off x="1818975" y="3429000"/>
            <a:ext cx="8554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Coverage of relevant bugs</a:t>
            </a:r>
          </a:p>
          <a:p>
            <a:pPr algn="ctr"/>
            <a:r>
              <a:rPr lang="en-US" sz="3600" dirty="0"/>
              <a:t>Effectiveness – results of overall strategy facilitate experience of quality for stakeholders</a:t>
            </a:r>
          </a:p>
        </p:txBody>
      </p:sp>
    </p:spTree>
    <p:extLst>
      <p:ext uri="{BB962C8B-B14F-4D97-AF65-F5344CB8AC3E}">
        <p14:creationId xmlns:p14="http://schemas.microsoft.com/office/powerpoint/2010/main" val="26168475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5F1F9-8F40-48ED-BD17-C6007F27FD7B}"/>
              </a:ext>
            </a:extLst>
          </p:cNvPr>
          <p:cNvSpPr txBox="1"/>
          <p:nvPr/>
        </p:nvSpPr>
        <p:spPr>
          <a:xfrm>
            <a:off x="4165197" y="889843"/>
            <a:ext cx="63445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Stop-and-Think:</a:t>
            </a:r>
            <a:br>
              <a:rPr lang="en-US" sz="4400" dirty="0"/>
            </a:br>
            <a:r>
              <a:rPr lang="en-US" sz="4400" dirty="0"/>
              <a:t>Coverage of Today’s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0C88B-E564-453B-9C54-DDA59B441E98}"/>
              </a:ext>
            </a:extLst>
          </p:cNvPr>
          <p:cNvSpPr txBox="1"/>
          <p:nvPr/>
        </p:nvSpPr>
        <p:spPr>
          <a:xfrm>
            <a:off x="4566744" y="3429000"/>
            <a:ext cx="57701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Would the testing you thought of have missed any of the bugs we have seen?</a:t>
            </a:r>
          </a:p>
          <a:p>
            <a:endParaRPr lang="en-US" sz="2800" dirty="0"/>
          </a:p>
          <a:p>
            <a:r>
              <a:rPr lang="en-US" sz="2800" dirty="0"/>
              <a:t>What did we not test?</a:t>
            </a:r>
          </a:p>
        </p:txBody>
      </p:sp>
    </p:spTree>
    <p:extLst>
      <p:ext uri="{BB962C8B-B14F-4D97-AF65-F5344CB8AC3E}">
        <p14:creationId xmlns:p14="http://schemas.microsoft.com/office/powerpoint/2010/main" val="289925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C92ADD-6667-4594-AC3C-43BA289651BC}"/>
              </a:ext>
            </a:extLst>
          </p:cNvPr>
          <p:cNvSpPr txBox="1"/>
          <p:nvPr/>
        </p:nvSpPr>
        <p:spPr>
          <a:xfrm>
            <a:off x="2219300" y="347287"/>
            <a:ext cx="7753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Course Outline</a:t>
            </a:r>
            <a:endParaRPr lang="en-US" sz="7200" dirty="0">
              <a:solidFill>
                <a:schemeClr val="accent1"/>
              </a:solidFill>
              <a:latin typeface="KG No Matter What" panose="0200050700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F4884-5BFA-45FD-9542-642ECFF198B0}"/>
              </a:ext>
            </a:extLst>
          </p:cNvPr>
          <p:cNvSpPr/>
          <p:nvPr/>
        </p:nvSpPr>
        <p:spPr>
          <a:xfrm>
            <a:off x="1457740" y="1418141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Section 1: 	Options for Exploring</a:t>
            </a:r>
          </a:p>
          <a:p>
            <a:r>
              <a:rPr lang="en-US" sz="3600" dirty="0"/>
              <a:t>Section II: 	Control through Choices</a:t>
            </a:r>
          </a:p>
          <a:p>
            <a:r>
              <a:rPr lang="en-US" sz="3600" dirty="0"/>
              <a:t>Section III:	Documenting (with Automation)</a:t>
            </a:r>
          </a:p>
          <a:p>
            <a:r>
              <a:rPr lang="en-US" sz="3600" dirty="0"/>
              <a:t>					Extending with Function, Data,</a:t>
            </a:r>
          </a:p>
          <a:p>
            <a:r>
              <a:rPr lang="en-US" sz="3600" dirty="0"/>
              <a:t>	 				Environment and Domain</a:t>
            </a:r>
          </a:p>
          <a:p>
            <a:r>
              <a:rPr lang="en-US" sz="3600" dirty="0"/>
              <a:t>Section IV:  	Use of time and coverage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4DAA1E-36EE-46D4-BE12-F6198A263615}"/>
              </a:ext>
            </a:extLst>
          </p:cNvPr>
          <p:cNvSpPr/>
          <p:nvPr/>
        </p:nvSpPr>
        <p:spPr>
          <a:xfrm>
            <a:off x="9554818" y="1547613"/>
            <a:ext cx="338372" cy="31805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47E521-DB02-4573-99EE-6FADDADA893B}"/>
              </a:ext>
            </a:extLst>
          </p:cNvPr>
          <p:cNvSpPr/>
          <p:nvPr/>
        </p:nvSpPr>
        <p:spPr>
          <a:xfrm>
            <a:off x="10038523" y="2190344"/>
            <a:ext cx="338372" cy="31805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F104C8-59B0-4F83-BF94-8C1FA51DA49E}"/>
              </a:ext>
            </a:extLst>
          </p:cNvPr>
          <p:cNvSpPr/>
          <p:nvPr/>
        </p:nvSpPr>
        <p:spPr>
          <a:xfrm>
            <a:off x="9990941" y="1547613"/>
            <a:ext cx="338372" cy="31805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1B26AC-7144-4164-AA8B-4A5405B311BF}"/>
              </a:ext>
            </a:extLst>
          </p:cNvPr>
          <p:cNvSpPr/>
          <p:nvPr/>
        </p:nvSpPr>
        <p:spPr>
          <a:xfrm>
            <a:off x="2534699" y="3126301"/>
            <a:ext cx="924118" cy="921787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4-13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D0F617-F745-4BBA-A5AE-B83FFA9193D6}"/>
              </a:ext>
            </a:extLst>
          </p:cNvPr>
          <p:cNvSpPr/>
          <p:nvPr/>
        </p:nvSpPr>
        <p:spPr>
          <a:xfrm>
            <a:off x="9222758" y="4237353"/>
            <a:ext cx="924118" cy="921787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14-17</a:t>
            </a:r>
          </a:p>
        </p:txBody>
      </p:sp>
    </p:spTree>
    <p:extLst>
      <p:ext uri="{BB962C8B-B14F-4D97-AF65-F5344CB8AC3E}">
        <p14:creationId xmlns:p14="http://schemas.microsoft.com/office/powerpoint/2010/main" val="13589722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7BCC-1093-4D26-98CD-1D60D9086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6130B-132A-4AD5-82F8-BF579FEB1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16</a:t>
            </a:r>
          </a:p>
        </p:txBody>
      </p:sp>
    </p:spTree>
    <p:extLst>
      <p:ext uri="{BB962C8B-B14F-4D97-AF65-F5344CB8AC3E}">
        <p14:creationId xmlns:p14="http://schemas.microsoft.com/office/powerpoint/2010/main" val="4620527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C0501-5159-48B9-825B-0D8F37B57545}"/>
              </a:ext>
            </a:extLst>
          </p:cNvPr>
          <p:cNvSpPr txBox="1"/>
          <p:nvPr/>
        </p:nvSpPr>
        <p:spPr>
          <a:xfrm>
            <a:off x="225287" y="1929059"/>
            <a:ext cx="11502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6"/>
                </a:solidFill>
                <a:latin typeface="KG No Matter What" panose="02000507000000020003" pitchFamily="2" charset="0"/>
              </a:rPr>
              <a:t>Ideas </a:t>
            </a:r>
            <a:r>
              <a:rPr lang="en-US" sz="7200" dirty="0">
                <a:latin typeface="KG No Matter What" panose="02000507000000020003" pitchFamily="2" charset="0"/>
              </a:rPr>
              <a:t>that Guide Test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81288-5196-4A17-8CA5-E2DD1FB1EA45}"/>
              </a:ext>
            </a:extLst>
          </p:cNvPr>
          <p:cNvSpPr txBox="1"/>
          <p:nvPr/>
        </p:nvSpPr>
        <p:spPr>
          <a:xfrm>
            <a:off x="1818975" y="3429000"/>
            <a:ext cx="855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Specific to Application Under Test</a:t>
            </a:r>
          </a:p>
          <a:p>
            <a:pPr algn="ctr"/>
            <a:r>
              <a:rPr lang="en-US" sz="3600" dirty="0"/>
              <a:t>Risks to ways of testing for them</a:t>
            </a:r>
          </a:p>
        </p:txBody>
      </p:sp>
    </p:spTree>
    <p:extLst>
      <p:ext uri="{BB962C8B-B14F-4D97-AF65-F5344CB8AC3E}">
        <p14:creationId xmlns:p14="http://schemas.microsoft.com/office/powerpoint/2010/main" val="26880456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BD0CD-9ACC-4911-9B25-8D60C5A8D584}"/>
              </a:ext>
            </a:extLst>
          </p:cNvPr>
          <p:cNvSpPr txBox="1"/>
          <p:nvPr/>
        </p:nvSpPr>
        <p:spPr>
          <a:xfrm>
            <a:off x="729631" y="2967335"/>
            <a:ext cx="360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Let’s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7A8EA8-FD49-4879-BA06-51B846EDBCBA}"/>
              </a:ext>
            </a:extLst>
          </p:cNvPr>
          <p:cNvSpPr/>
          <p:nvPr/>
        </p:nvSpPr>
        <p:spPr>
          <a:xfrm>
            <a:off x="729631" y="4036001"/>
            <a:ext cx="8546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https://www.exploratorytestingacademy.com/app/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https://eviltester.github.io/TestingApp/apps/eprimer/eprimer.html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04223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A62447-DEE9-407E-A568-D30FEEC7478B}"/>
              </a:ext>
            </a:extLst>
          </p:cNvPr>
          <p:cNvSpPr/>
          <p:nvPr/>
        </p:nvSpPr>
        <p:spPr>
          <a:xfrm>
            <a:off x="3505201" y="469606"/>
            <a:ext cx="81699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KG No Matter What" panose="02000507000000020003" pitchFamily="2" charset="0"/>
              </a:rPr>
              <a:t>Test Strategy for E-Primer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E23F0-022E-413C-B3F7-9E66CDBA8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485" y="1285464"/>
            <a:ext cx="6172208" cy="557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5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B6EF-9676-42A2-AB26-175F03511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 results and reproducing from customer feedback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501A6-4674-4B74-AF70-19B8B4687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17</a:t>
            </a:r>
          </a:p>
        </p:txBody>
      </p:sp>
    </p:spTree>
    <p:extLst>
      <p:ext uri="{BB962C8B-B14F-4D97-AF65-F5344CB8AC3E}">
        <p14:creationId xmlns:p14="http://schemas.microsoft.com/office/powerpoint/2010/main" val="27511630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C0501-5159-48B9-825B-0D8F37B57545}"/>
              </a:ext>
            </a:extLst>
          </p:cNvPr>
          <p:cNvSpPr txBox="1"/>
          <p:nvPr/>
        </p:nvSpPr>
        <p:spPr>
          <a:xfrm>
            <a:off x="225287" y="1929059"/>
            <a:ext cx="11502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6"/>
                </a:solidFill>
                <a:latin typeface="KG No Matter What" panose="02000507000000020003" pitchFamily="2" charset="0"/>
              </a:rPr>
              <a:t>Invisible </a:t>
            </a:r>
            <a:r>
              <a:rPr lang="en-US" sz="7200" dirty="0">
                <a:latin typeface="KG No Matter What" panose="02000507000000020003" pitchFamily="2" charset="0"/>
              </a:rPr>
              <a:t>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81288-5196-4A17-8CA5-E2DD1FB1EA45}"/>
              </a:ext>
            </a:extLst>
          </p:cNvPr>
          <p:cNvSpPr txBox="1"/>
          <p:nvPr/>
        </p:nvSpPr>
        <p:spPr>
          <a:xfrm>
            <a:off x="692728" y="3295403"/>
            <a:ext cx="10806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Customers will tell you of some of the things you missed</a:t>
            </a:r>
          </a:p>
          <a:p>
            <a:pPr algn="ctr"/>
            <a:r>
              <a:rPr lang="en-US" sz="3600" dirty="0"/>
              <a:t>Observing customers (incl. telemetry) will tell you of some of the things you missed</a:t>
            </a:r>
          </a:p>
          <a:p>
            <a:pPr algn="ctr"/>
            <a:r>
              <a:rPr lang="en-US" sz="3600" dirty="0"/>
              <a:t>Limited reporting capability</a:t>
            </a:r>
          </a:p>
        </p:txBody>
      </p:sp>
    </p:spTree>
    <p:extLst>
      <p:ext uri="{BB962C8B-B14F-4D97-AF65-F5344CB8AC3E}">
        <p14:creationId xmlns:p14="http://schemas.microsoft.com/office/powerpoint/2010/main" val="12446431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56EB33-FAED-8B12-3AD0-5C7BC126B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31" y="366716"/>
            <a:ext cx="9571511" cy="6124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E32130-040C-76FF-3919-34D765975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044" y="448426"/>
            <a:ext cx="5249825" cy="17366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BFC65F-E296-8276-C272-ABCB6650F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665" y="4056991"/>
            <a:ext cx="3239634" cy="102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26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BD0CD-9ACC-4911-9B25-8D60C5A8D584}"/>
              </a:ext>
            </a:extLst>
          </p:cNvPr>
          <p:cNvSpPr txBox="1"/>
          <p:nvPr/>
        </p:nvSpPr>
        <p:spPr>
          <a:xfrm>
            <a:off x="729631" y="2967335"/>
            <a:ext cx="360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Let’s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7A8EA8-FD49-4879-BA06-51B846EDBCBA}"/>
              </a:ext>
            </a:extLst>
          </p:cNvPr>
          <p:cNvSpPr/>
          <p:nvPr/>
        </p:nvSpPr>
        <p:spPr>
          <a:xfrm>
            <a:off x="729631" y="4036001"/>
            <a:ext cx="8546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https://www.exploratorytestingacademy.com/app/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https://eviltester.github.io/TestingApp/apps/eprimer/eprimer.html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63189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A62447-DEE9-407E-A568-D30FEEC7478B}"/>
              </a:ext>
            </a:extLst>
          </p:cNvPr>
          <p:cNvSpPr/>
          <p:nvPr/>
        </p:nvSpPr>
        <p:spPr>
          <a:xfrm>
            <a:off x="3505200" y="469606"/>
            <a:ext cx="86867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KG No Matter What" panose="02000507000000020003" pitchFamily="2" charset="0"/>
              </a:rPr>
              <a:t>Finding (more of some) relevant Conversation Starters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02167B-FBF3-4811-8DF7-97FD9B0FC468}"/>
              </a:ext>
            </a:extLst>
          </p:cNvPr>
          <p:cNvSpPr txBox="1"/>
          <p:nvPr/>
        </p:nvSpPr>
        <p:spPr>
          <a:xfrm>
            <a:off x="4691272" y="2102280"/>
            <a:ext cx="520810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You will never find all bugs. </a:t>
            </a:r>
          </a:p>
          <a:p>
            <a:endParaRPr lang="en-US" sz="3200" dirty="0"/>
          </a:p>
          <a:p>
            <a:r>
              <a:rPr lang="en-US" sz="3200" dirty="0"/>
              <a:t>Target finding only things that matter. Learn what matters. </a:t>
            </a:r>
          </a:p>
          <a:p>
            <a:endParaRPr lang="en-US" sz="3200" dirty="0"/>
          </a:p>
          <a:p>
            <a:r>
              <a:rPr lang="en-US" sz="3200" dirty="0"/>
              <a:t>Seeing and not reporting is better than not seeing problems. </a:t>
            </a:r>
          </a:p>
        </p:txBody>
      </p:sp>
    </p:spTree>
    <p:extLst>
      <p:ext uri="{BB962C8B-B14F-4D97-AF65-F5344CB8AC3E}">
        <p14:creationId xmlns:p14="http://schemas.microsoft.com/office/powerpoint/2010/main" val="12395083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B6EF-9676-42A2-AB26-175F03511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Closing Remarks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501A6-4674-4B74-AF70-19B8B4687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18</a:t>
            </a:r>
          </a:p>
        </p:txBody>
      </p:sp>
    </p:spTree>
    <p:extLst>
      <p:ext uri="{BB962C8B-B14F-4D97-AF65-F5344CB8AC3E}">
        <p14:creationId xmlns:p14="http://schemas.microsoft.com/office/powerpoint/2010/main" val="120461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11F4-9E99-4F5E-9503-F9FB629A5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Test Target and Our Options for Exploring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F2649-5163-4DD8-8576-4781AFF13A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28886733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57CA2E-9E10-434F-84E0-28F7CB705266}"/>
              </a:ext>
            </a:extLst>
          </p:cNvPr>
          <p:cNvSpPr/>
          <p:nvPr/>
        </p:nvSpPr>
        <p:spPr>
          <a:xfrm>
            <a:off x="181753" y="1333866"/>
            <a:ext cx="609977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Chapter 1: Test target and our options for exploring</a:t>
            </a:r>
          </a:p>
          <a:p>
            <a:r>
              <a:rPr lang="en-US" sz="2000" dirty="0"/>
              <a:t>Chapter 2: Self-management basics on setting yourself constraints</a:t>
            </a:r>
          </a:p>
          <a:p>
            <a:r>
              <a:rPr lang="en-US" sz="2000" dirty="0"/>
              <a:t>Chapter 3: The moment of first impression</a:t>
            </a:r>
          </a:p>
          <a:p>
            <a:r>
              <a:rPr lang="en-US" sz="2000" dirty="0"/>
              <a:t>Chapter 4: Recognizing and learning a domain</a:t>
            </a:r>
          </a:p>
          <a:p>
            <a:r>
              <a:rPr lang="en-US" sz="2000" dirty="0"/>
              <a:t>Chapter 5: Recognizing functionality</a:t>
            </a:r>
          </a:p>
          <a:p>
            <a:r>
              <a:rPr lang="en-US" sz="2000" dirty="0"/>
              <a:t>Chapter 6: Recognizing data</a:t>
            </a:r>
          </a:p>
          <a:p>
            <a:r>
              <a:rPr lang="en-US" sz="2000" dirty="0"/>
              <a:t>Chapter 7: Recognizing application and execution environment</a:t>
            </a:r>
          </a:p>
          <a:p>
            <a:r>
              <a:rPr lang="en-US" sz="2000" dirty="0"/>
              <a:t>Chapter 8: Documenting in a mindmap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7687B0-FA6D-4347-A1F2-5B541CE92522}"/>
              </a:ext>
            </a:extLst>
          </p:cNvPr>
          <p:cNvSpPr/>
          <p:nvPr/>
        </p:nvSpPr>
        <p:spPr>
          <a:xfrm>
            <a:off x="6032816" y="1344230"/>
            <a:ext cx="609977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Chapter 9: pytest the very basics</a:t>
            </a:r>
          </a:p>
          <a:p>
            <a:r>
              <a:rPr lang="en-US" sz="2000" dirty="0"/>
              <a:t>Chapter 10: Documenting as skeleton test automation</a:t>
            </a:r>
          </a:p>
          <a:p>
            <a:r>
              <a:rPr lang="en-US" sz="2000" dirty="0"/>
              <a:t>Chapter 11: Playwright library and CSS selectors on web pages</a:t>
            </a:r>
          </a:p>
          <a:p>
            <a:r>
              <a:rPr lang="en-US" sz="2000" dirty="0"/>
              <a:t>Chapter 12: Documenting as executable test automation</a:t>
            </a:r>
          </a:p>
          <a:p>
            <a:r>
              <a:rPr lang="en-US" sz="2000" dirty="0"/>
              <a:t>Chapter 13: Why this is not about any specific tool</a:t>
            </a:r>
          </a:p>
          <a:p>
            <a:r>
              <a:rPr lang="en-US" sz="2000" dirty="0"/>
              <a:t>Chapter 14: Use of time</a:t>
            </a:r>
          </a:p>
          <a:p>
            <a:r>
              <a:rPr lang="en-US" sz="2000" dirty="0"/>
              <a:t>Chapter 15: Coverage</a:t>
            </a:r>
          </a:p>
          <a:p>
            <a:r>
              <a:rPr lang="en-US" sz="2000" dirty="0"/>
              <a:t>Chapter 16: Test strategy</a:t>
            </a:r>
          </a:p>
          <a:p>
            <a:r>
              <a:rPr lang="en-US" sz="2000" dirty="0"/>
              <a:t>Chapter 17: Full results and reproducing from customer feedback</a:t>
            </a:r>
          </a:p>
          <a:p>
            <a:r>
              <a:rPr lang="en-US" sz="2000" dirty="0"/>
              <a:t>Chapter 17: Closing remarks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92ADD-6667-4594-AC3C-43BA289651BC}"/>
              </a:ext>
            </a:extLst>
          </p:cNvPr>
          <p:cNvSpPr txBox="1"/>
          <p:nvPr/>
        </p:nvSpPr>
        <p:spPr>
          <a:xfrm>
            <a:off x="2219300" y="347287"/>
            <a:ext cx="7753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KG No Matter What" panose="02000507000000020003" pitchFamily="2" charset="0"/>
              </a:rPr>
              <a:t>Course Outline</a:t>
            </a:r>
            <a:endParaRPr lang="en-US" sz="7200" dirty="0">
              <a:solidFill>
                <a:schemeClr val="accent1"/>
              </a:solidFill>
              <a:latin typeface="KG No Matter What" panose="02000507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4118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854A0A4B-2E30-48B7-9742-60083A5B38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5"/>
          <a:stretch/>
        </p:blipFill>
        <p:spPr>
          <a:xfrm>
            <a:off x="2919409" y="2198639"/>
            <a:ext cx="2114550" cy="1841234"/>
          </a:xfrm>
          <a:prstGeom prst="rect">
            <a:avLst/>
          </a:prstGeom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87CEA219-8AFB-4554-ADBB-FB7A93103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4" r="30156"/>
          <a:stretch/>
        </p:blipFill>
        <p:spPr bwMode="auto">
          <a:xfrm flipV="1">
            <a:off x="0" y="1527"/>
            <a:ext cx="12192000" cy="221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1F1B449-2966-44CC-8220-B3564B2FA22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3960" y="2319660"/>
            <a:ext cx="1543445" cy="6629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6502B3-4FFD-461F-A833-8217BB9ED1EA}"/>
              </a:ext>
            </a:extLst>
          </p:cNvPr>
          <p:cNvSpPr txBox="1"/>
          <p:nvPr/>
        </p:nvSpPr>
        <p:spPr>
          <a:xfrm>
            <a:off x="3570919" y="3794128"/>
            <a:ext cx="81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 MT" panose="020B0502020104020203" pitchFamily="34" charset="0"/>
              </a:rPr>
              <a:t>2020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4CFDD0-2947-4C5C-AA84-6FDABC423187}"/>
              </a:ext>
            </a:extLst>
          </p:cNvPr>
          <p:cNvSpPr txBox="1"/>
          <p:nvPr/>
        </p:nvSpPr>
        <p:spPr>
          <a:xfrm>
            <a:off x="5687805" y="3779599"/>
            <a:ext cx="81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 MT" panose="020B0502020104020203" pitchFamily="34" charset="0"/>
              </a:rPr>
              <a:t>2016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B64645-B8ED-431F-A0F2-17DBFA31C515}"/>
              </a:ext>
            </a:extLst>
          </p:cNvPr>
          <p:cNvSpPr txBox="1"/>
          <p:nvPr/>
        </p:nvSpPr>
        <p:spPr>
          <a:xfrm>
            <a:off x="4794126" y="2966502"/>
            <a:ext cx="26858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 MT" panose="020B0502020104020203" pitchFamily="34" charset="0"/>
              </a:rPr>
              <a:t>MIATPP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br>
              <a:rPr lang="en-US" dirty="0">
                <a:latin typeface="Gill Sans MT" panose="020B0502020104020203" pitchFamily="34" charset="0"/>
              </a:rPr>
            </a:br>
            <a:r>
              <a:rPr lang="en-US" sz="1350" dirty="0">
                <a:latin typeface="Gill Sans Nova Light" panose="020B0604020202020204" pitchFamily="34" charset="0"/>
              </a:rPr>
              <a:t>Most Influential Agile Testing Professional Person</a:t>
            </a:r>
            <a:endParaRPr lang="en-US" dirty="0">
              <a:latin typeface="Gill Sans Nova Light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D680E0-9A77-4140-916C-51A66B525CBE}"/>
              </a:ext>
            </a:extLst>
          </p:cNvPr>
          <p:cNvSpPr txBox="1"/>
          <p:nvPr/>
        </p:nvSpPr>
        <p:spPr>
          <a:xfrm>
            <a:off x="5202904" y="4729812"/>
            <a:ext cx="41822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MT" panose="020B0502020104020203" pitchFamily="34" charset="0"/>
              </a:rPr>
              <a:t>#PayToSpeak #TechVoices  </a:t>
            </a:r>
            <a:br>
              <a:rPr lang="en-US" sz="1200" dirty="0">
                <a:latin typeface="Gill Sans MT" panose="020B0502020104020203" pitchFamily="34" charset="0"/>
              </a:rPr>
            </a:br>
            <a:r>
              <a:rPr lang="en-US" sz="1200" dirty="0">
                <a:latin typeface="Gill Sans MT" panose="020B0502020104020203" pitchFamily="34" charset="0"/>
              </a:rPr>
              <a:t>#EnsembleTesting #EnsembleProgramming #StrongStylePairing  </a:t>
            </a:r>
            <a:br>
              <a:rPr lang="en-US" sz="1200" dirty="0">
                <a:latin typeface="Gill Sans MT" panose="020B0502020104020203" pitchFamily="34" charset="0"/>
              </a:rPr>
            </a:br>
            <a:r>
              <a:rPr lang="en-US" sz="1200" dirty="0">
                <a:latin typeface="Gill Sans MT" panose="020B0502020104020203" pitchFamily="34" charset="0"/>
              </a:rPr>
              <a:t>#ExploratoryTesting #TestAutomation</a:t>
            </a:r>
          </a:p>
          <a:p>
            <a:r>
              <a:rPr lang="en-US" sz="1200" dirty="0">
                <a:latin typeface="Gill Sans MT" panose="020B0502020104020203" pitchFamily="34" charset="0"/>
              </a:rPr>
              <a:t>#ModernAgile</a:t>
            </a:r>
          </a:p>
          <a:p>
            <a:r>
              <a:rPr lang="en-US" sz="1200" dirty="0">
                <a:latin typeface="Gill Sans MT" panose="020B0502020104020203" pitchFamily="34" charset="0"/>
              </a:rPr>
              <a:t>#AwesomeTesters</a:t>
            </a:r>
          </a:p>
        </p:txBody>
      </p:sp>
      <p:pic>
        <p:nvPicPr>
          <p:cNvPr id="21" name="Picture 20" descr="A close up of a person&#10;&#10;Description automatically generated">
            <a:extLst>
              <a:ext uri="{FF2B5EF4-FFF2-40B4-BE49-F238E27FC236}">
                <a16:creationId xmlns:a16="http://schemas.microsoft.com/office/drawing/2014/main" id="{2C439EBB-35AD-4B75-AC4F-AA29F499EDA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7" t="557" r="30917" b="-557"/>
          <a:stretch/>
        </p:blipFill>
        <p:spPr>
          <a:xfrm>
            <a:off x="395662" y="1219514"/>
            <a:ext cx="2438600" cy="24195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1E0E0D-67BB-4528-B6CB-6F1F9682DC8B}"/>
              </a:ext>
            </a:extLst>
          </p:cNvPr>
          <p:cNvSpPr/>
          <p:nvPr/>
        </p:nvSpPr>
        <p:spPr>
          <a:xfrm>
            <a:off x="144956" y="268448"/>
            <a:ext cx="60901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KG No Matter What" panose="02000507000000020003" pitchFamily="2" charset="0"/>
                <a:ea typeface="KG Manhattan Script" charset="0"/>
                <a:cs typeface="KG Manhattan Script" charset="0"/>
              </a:rPr>
              <a:t>Maaret Pyhäjärvi </a:t>
            </a:r>
            <a:r>
              <a:rPr lang="en-US" dirty="0">
                <a:solidFill>
                  <a:schemeClr val="accent6"/>
                </a:solidFill>
                <a:latin typeface="KG No Matter What" panose="02000507000000020003" pitchFamily="2" charset="0"/>
                <a:ea typeface="KG Manhattan Script" charset="0"/>
                <a:cs typeface="KG Manhattan Script" charset="0"/>
              </a:rPr>
              <a:t>(from Finland)</a:t>
            </a:r>
            <a:endParaRPr lang="en-US" sz="4400" dirty="0">
              <a:solidFill>
                <a:schemeClr val="accent6"/>
              </a:solidFill>
              <a:latin typeface="KG No Matter What" panose="02000507000000020003" pitchFamily="2" charset="0"/>
              <a:ea typeface="KG Manhattan Script" charset="0"/>
              <a:cs typeface="KG Manhattan Script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B441B-3FE2-45AE-91C8-0C2493091641}"/>
              </a:ext>
            </a:extLst>
          </p:cNvPr>
          <p:cNvSpPr/>
          <p:nvPr/>
        </p:nvSpPr>
        <p:spPr>
          <a:xfrm>
            <a:off x="987646" y="4147420"/>
            <a:ext cx="6158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Email: maaret@iki.fi</a:t>
            </a:r>
          </a:p>
          <a:p>
            <a:r>
              <a:rPr lang="en-US" sz="2000" dirty="0"/>
              <a:t>Twitter: @maaretp</a:t>
            </a:r>
            <a:br>
              <a:rPr lang="en-US" sz="2000" dirty="0"/>
            </a:br>
            <a:r>
              <a:rPr lang="en-US" sz="2000" dirty="0"/>
              <a:t>Web: maaretp.com</a:t>
            </a:r>
          </a:p>
          <a:p>
            <a:r>
              <a:rPr lang="en-US" sz="2000" dirty="0"/>
              <a:t>Blog: visible-quality.blogspot.fi</a:t>
            </a:r>
          </a:p>
          <a:p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(please connect with me through </a:t>
            </a:r>
            <a:b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or LinkedIn)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120F171-EB66-4D15-89A4-1331C18F3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441" y="1690650"/>
            <a:ext cx="1275852" cy="127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CT 100 influencers list 2019 and 2020">
            <a:extLst>
              <a:ext uri="{FF2B5EF4-FFF2-40B4-BE49-F238E27FC236}">
                <a16:creationId xmlns:a16="http://schemas.microsoft.com/office/drawing/2014/main" id="{683E1077-B573-4074-8719-F8C2A0A189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70"/>
          <a:stretch/>
        </p:blipFill>
        <p:spPr bwMode="auto">
          <a:xfrm>
            <a:off x="7396849" y="2443840"/>
            <a:ext cx="1553783" cy="85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CBA6622-FF20-431C-8CB2-00646C3452B4}"/>
              </a:ext>
            </a:extLst>
          </p:cNvPr>
          <p:cNvSpPr txBox="1"/>
          <p:nvPr/>
        </p:nvSpPr>
        <p:spPr>
          <a:xfrm>
            <a:off x="7195322" y="3794128"/>
            <a:ext cx="207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 MT" panose="020B0502020104020203" pitchFamily="34" charset="0"/>
              </a:rPr>
              <a:t>2019, 2020, 2021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9128D1-CDD5-4252-8C81-0DE3E04CABC8}"/>
              </a:ext>
            </a:extLst>
          </p:cNvPr>
          <p:cNvSpPr txBox="1"/>
          <p:nvPr/>
        </p:nvSpPr>
        <p:spPr>
          <a:xfrm>
            <a:off x="9770076" y="2918156"/>
            <a:ext cx="2450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ill Sans MT" panose="020B0502020104020203" pitchFamily="34" charset="0"/>
              </a:rPr>
              <a:t>https://exploratorytestingacademy.com</a:t>
            </a:r>
          </a:p>
        </p:txBody>
      </p:sp>
      <p:pic>
        <p:nvPicPr>
          <p:cNvPr id="1028" name="Picture 4" descr="Software Testing Finland ry, non-profit">
            <a:extLst>
              <a:ext uri="{FF2B5EF4-FFF2-40B4-BE49-F238E27FC236}">
                <a16:creationId xmlns:a16="http://schemas.microsoft.com/office/drawing/2014/main" id="{ACDB99F5-F874-46A1-8E9D-B11F2846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586" y="3119256"/>
            <a:ext cx="1278372" cy="127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53035E2-2B1D-4904-96E6-48FD25501EB8}"/>
              </a:ext>
            </a:extLst>
          </p:cNvPr>
          <p:cNvSpPr txBox="1"/>
          <p:nvPr/>
        </p:nvSpPr>
        <p:spPr>
          <a:xfrm>
            <a:off x="9739815" y="4377204"/>
            <a:ext cx="2450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ill Sans MT" panose="020B0502020104020203" pitchFamily="34" charset="0"/>
              </a:rPr>
              <a:t>Ohjelmistotestaus </a:t>
            </a:r>
            <a:r>
              <a:rPr lang="en-US" sz="1100" dirty="0" err="1">
                <a:latin typeface="Gill Sans MT" panose="020B0502020104020203" pitchFamily="34" charset="0"/>
              </a:rPr>
              <a:t>ry</a:t>
            </a:r>
            <a:endParaRPr lang="en-US" sz="1100" dirty="0">
              <a:latin typeface="Gill Sans MT" panose="020B0502020104020203" pitchFamily="34" charset="0"/>
            </a:endParaRPr>
          </a:p>
        </p:txBody>
      </p:sp>
      <p:pic>
        <p:nvPicPr>
          <p:cNvPr id="24" name="Picture 6" descr="Techvoices - diversity in conference speaking">
            <a:extLst>
              <a:ext uri="{FF2B5EF4-FFF2-40B4-BE49-F238E27FC236}">
                <a16:creationId xmlns:a16="http://schemas.microsoft.com/office/drawing/2014/main" id="{F7933A53-A678-4906-BDE6-28F46578E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4"/>
          <a:stretch/>
        </p:blipFill>
        <p:spPr bwMode="auto">
          <a:xfrm>
            <a:off x="10336062" y="4749241"/>
            <a:ext cx="1414896" cy="112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2ADD894-780A-47B1-B9BE-52BD8B3C3632}"/>
              </a:ext>
            </a:extLst>
          </p:cNvPr>
          <p:cNvSpPr txBox="1"/>
          <p:nvPr/>
        </p:nvSpPr>
        <p:spPr>
          <a:xfrm>
            <a:off x="9797772" y="5888020"/>
            <a:ext cx="2450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ill Sans MT" panose="020B0502020104020203" pitchFamily="34" charset="0"/>
              </a:rPr>
              <a:t>https</a:t>
            </a:r>
            <a:r>
              <a:rPr lang="en-US" sz="1100" dirty="0">
                <a:latin typeface="Gill Sans MT" panose="020B0502020104020203" pitchFamily="34" charset="0"/>
                <a:sym typeface="Wingdings" panose="05000000000000000000" pitchFamily="2" charset="2"/>
              </a:rPr>
              <a:t>://techvoices.org</a:t>
            </a:r>
            <a:endParaRPr lang="en-US" sz="1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38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B4FFFB81B68097479F625752AD22F278" ma:contentTypeVersion="12" ma:contentTypeDescription="Luo uusi asiakirja." ma:contentTypeScope="" ma:versionID="345e189057f810c6d491803cbb6923d0">
  <xsd:schema xmlns:xsd="http://www.w3.org/2001/XMLSchema" xmlns:xs="http://www.w3.org/2001/XMLSchema" xmlns:p="http://schemas.microsoft.com/office/2006/metadata/properties" xmlns:ns3="a11aa9f6-e4af-4104-bf81-0f6d6144281c" xmlns:ns4="bea9ce00-4873-47f9-9210-f26416c244f0" targetNamespace="http://schemas.microsoft.com/office/2006/metadata/properties" ma:root="true" ma:fieldsID="0b496fba599b43c137ead1b28b9256d3" ns3:_="" ns4:_="">
    <xsd:import namespace="a11aa9f6-e4af-4104-bf81-0f6d6144281c"/>
    <xsd:import namespace="bea9ce00-4873-47f9-9210-f26416c244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1aa9f6-e4af-4104-bf81-0f6d614428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9ce00-4873-47f9-9210-f26416c244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Jakamisvihjeen hajautu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748BF1-79BA-4763-85F4-459608C239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21AD14-00B7-4381-8EFB-D1659DC3B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1aa9f6-e4af-4104-bf81-0f6d6144281c"/>
    <ds:schemaRef ds:uri="bea9ce00-4873-47f9-9210-f26416c244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68C949-C3C1-45ED-ADB1-4B06CEEE6E69}">
  <ds:schemaRefs>
    <ds:schemaRef ds:uri="http://purl.org/dc/elements/1.1/"/>
    <ds:schemaRef ds:uri="http://schemas.microsoft.com/office/2006/metadata/properties"/>
    <ds:schemaRef ds:uri="a11aa9f6-e4af-4104-bf81-0f6d6144281c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bea9ce00-4873-47f9-9210-f26416c244f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3258</TotalTime>
  <Words>2516</Words>
  <Application>Microsoft Macintosh PowerPoint</Application>
  <PresentationFormat>Widescreen</PresentationFormat>
  <Paragraphs>481</Paragraphs>
  <Slides>91</Slides>
  <Notes>71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9" baseType="lpstr">
      <vt:lpstr>Arial</vt:lpstr>
      <vt:lpstr>Calibri</vt:lpstr>
      <vt:lpstr>Gill Sans MT</vt:lpstr>
      <vt:lpstr>Gill Sans Nova Light</vt:lpstr>
      <vt:lpstr>KG No Matter What</vt:lpstr>
      <vt:lpstr>Snell Roundhand</vt:lpstr>
      <vt:lpstr>Wingdings</vt:lpstr>
      <vt:lpstr>Office Theme</vt:lpstr>
      <vt:lpstr>Exploratory Testing Foundations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Target and Our Options for Exploring</vt:lpstr>
      <vt:lpstr>PowerPoint Presentation</vt:lpstr>
      <vt:lpstr>PowerPoint Presentation</vt:lpstr>
      <vt:lpstr>PowerPoint Presentation</vt:lpstr>
      <vt:lpstr>Self-management Basics on Setting Yourself Constraints</vt:lpstr>
      <vt:lpstr>PowerPoint Presentation</vt:lpstr>
      <vt:lpstr>PowerPoint Presentation</vt:lpstr>
      <vt:lpstr>Explore with Intent</vt:lpstr>
      <vt:lpstr>PowerPoint Presentation</vt:lpstr>
      <vt:lpstr>The Moment of First Impression</vt:lpstr>
      <vt:lpstr>PowerPoint Presentation</vt:lpstr>
      <vt:lpstr>PowerPoint Presentation</vt:lpstr>
      <vt:lpstr>Example: Test Results, Red is Bug</vt:lpstr>
      <vt:lpstr>PowerPoint Presentation</vt:lpstr>
      <vt:lpstr>Recognizing and Learning a Domain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Recognizing Functionality</vt:lpstr>
      <vt:lpstr>PowerPoint Presentation</vt:lpstr>
      <vt:lpstr>PowerPoint Presentation</vt:lpstr>
      <vt:lpstr>PowerPoint Presentation</vt:lpstr>
      <vt:lpstr>Recognizing Data</vt:lpstr>
      <vt:lpstr>PowerPoint Presentation</vt:lpstr>
      <vt:lpstr>PowerPoint Presentation</vt:lpstr>
      <vt:lpstr>PowerPoint Presentation</vt:lpstr>
      <vt:lpstr>PowerPoint Presentation</vt:lpstr>
      <vt:lpstr>Recognizing Application and Execution Environment </vt:lpstr>
      <vt:lpstr>PowerPoint Presentation</vt:lpstr>
      <vt:lpstr>PowerPoint Presentation</vt:lpstr>
      <vt:lpstr>PowerPoint Presentation</vt:lpstr>
      <vt:lpstr>PowerPoint Presentation</vt:lpstr>
      <vt:lpstr>Documenting in a Mindmap</vt:lpstr>
      <vt:lpstr>PowerPoint Presentation</vt:lpstr>
      <vt:lpstr>PowerPoint Presentation</vt:lpstr>
      <vt:lpstr>PowerPoint Presentation</vt:lpstr>
      <vt:lpstr>PowerPoint Presentation</vt:lpstr>
      <vt:lpstr>pytest  the Very Basics</vt:lpstr>
      <vt:lpstr>PowerPoint Presentation</vt:lpstr>
      <vt:lpstr>Documenting as Skeleton Test Automation</vt:lpstr>
      <vt:lpstr>PowerPoint Presentation</vt:lpstr>
      <vt:lpstr>PowerPoint Presentation</vt:lpstr>
      <vt:lpstr>PowerPoint Presentation</vt:lpstr>
      <vt:lpstr>Playwright Library and css selectors on Web Page</vt:lpstr>
      <vt:lpstr>PowerPoint Presentation</vt:lpstr>
      <vt:lpstr>PowerPoint Presentation</vt:lpstr>
      <vt:lpstr>PowerPoint Presentation</vt:lpstr>
      <vt:lpstr>Documenting as Executable Test Automation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This is not about Any Specific Tool</vt:lpstr>
      <vt:lpstr>PowerPoint Presentation</vt:lpstr>
      <vt:lpstr>PowerPoint Presentation</vt:lpstr>
      <vt:lpstr>PowerPoint Presentation</vt:lpstr>
      <vt:lpstr>PowerPoint Presentation</vt:lpstr>
      <vt:lpstr>Use of Time</vt:lpstr>
      <vt:lpstr>PowerPoint Presentation</vt:lpstr>
      <vt:lpstr>PowerPoint Presentation</vt:lpstr>
      <vt:lpstr>PowerPoint Presentation</vt:lpstr>
      <vt:lpstr>Coverage</vt:lpstr>
      <vt:lpstr>Setting the Stage for Testing</vt:lpstr>
      <vt:lpstr>PowerPoint Presentation</vt:lpstr>
      <vt:lpstr>PowerPoint Presentation</vt:lpstr>
      <vt:lpstr>Test Strategy</vt:lpstr>
      <vt:lpstr>PowerPoint Presentation</vt:lpstr>
      <vt:lpstr>PowerPoint Presentation</vt:lpstr>
      <vt:lpstr>PowerPoint Presentation</vt:lpstr>
      <vt:lpstr>Full results and reproducing from customer feedback</vt:lpstr>
      <vt:lpstr>PowerPoint Presentation</vt:lpstr>
      <vt:lpstr>PowerPoint Presentation</vt:lpstr>
      <vt:lpstr>PowerPoint Presentation</vt:lpstr>
      <vt:lpstr>PowerPoint Presentation</vt:lpstr>
      <vt:lpstr>Closing Remarks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Pyhajarvi Maaret</dc:creator>
  <cp:lastModifiedBy>Pyhäjärvi Maaret</cp:lastModifiedBy>
  <cp:revision>105</cp:revision>
  <cp:lastPrinted>2021-02-23T15:00:41Z</cp:lastPrinted>
  <dcterms:created xsi:type="dcterms:W3CDTF">2021-02-02T13:47:49Z</dcterms:created>
  <dcterms:modified xsi:type="dcterms:W3CDTF">2022-12-14T20:19:10Z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0x010100B4FFFB81B68097479F625752AD22F278</vt:lpwstr>
  </property>
  <property fmtid="{D5CDD505-2E9C-101B-9397-08002B2CF9AE}" pid="3" name="MSIP_Label_bd0b42cd-dfeb-4e2e-9713-e8274ec9275c_Enabled">
    <vt:lpwstr>true</vt:lpwstr>
  </property>
  <property fmtid="{D5CDD505-2E9C-101B-9397-08002B2CF9AE}" pid="4" name="MSIP_Label_bd0b42cd-dfeb-4e2e-9713-e8274ec9275c_SetDate">
    <vt:lpwstr>2021-04-26T12:55:29Z</vt:lpwstr>
  </property>
  <property fmtid="{D5CDD505-2E9C-101B-9397-08002B2CF9AE}" pid="5" name="MSIP_Label_bd0b42cd-dfeb-4e2e-9713-e8274ec9275c_Method">
    <vt:lpwstr>Privileged</vt:lpwstr>
  </property>
  <property fmtid="{D5CDD505-2E9C-101B-9397-08002B2CF9AE}" pid="6" name="MSIP_Label_bd0b42cd-dfeb-4e2e-9713-e8274ec9275c_Name">
    <vt:lpwstr>bd0b42cd-dfeb-4e2e-9713-e8274ec9275c</vt:lpwstr>
  </property>
  <property fmtid="{D5CDD505-2E9C-101B-9397-08002B2CF9AE}" pid="7" name="MSIP_Label_bd0b42cd-dfeb-4e2e-9713-e8274ec9275c_SiteId">
    <vt:lpwstr>6d7393e0-41f5-4c2e-9b12-4c2be5da5c57</vt:lpwstr>
  </property>
  <property fmtid="{D5CDD505-2E9C-101B-9397-08002B2CF9AE}" pid="8" name="MSIP_Label_bd0b42cd-dfeb-4e2e-9713-e8274ec9275c_ActionId">
    <vt:lpwstr>81f1049e-19e8-4ffa-9f1b-d2f1bfdb7cb7</vt:lpwstr>
  </property>
  <property fmtid="{D5CDD505-2E9C-101B-9397-08002B2CF9AE}" pid="9" name="MSIP_Label_bd0b42cd-dfeb-4e2e-9713-e8274ec9275c_ContentBits">
    <vt:lpwstr>0</vt:lpwstr>
  </property>
</Properties>
</file>