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94"/>
  </p:notesMasterIdLst>
  <p:sldIdLst>
    <p:sldId id="256" r:id="rId5"/>
    <p:sldId id="729" r:id="rId6"/>
    <p:sldId id="802" r:id="rId7"/>
    <p:sldId id="725" r:id="rId8"/>
    <p:sldId id="728" r:id="rId9"/>
    <p:sldId id="726" r:id="rId10"/>
    <p:sldId id="727" r:id="rId11"/>
    <p:sldId id="801" r:id="rId12"/>
    <p:sldId id="730" r:id="rId13"/>
    <p:sldId id="754" r:id="rId14"/>
    <p:sldId id="756" r:id="rId15"/>
    <p:sldId id="755" r:id="rId16"/>
    <p:sldId id="731" r:id="rId17"/>
    <p:sldId id="758" r:id="rId18"/>
    <p:sldId id="749" r:id="rId19"/>
    <p:sldId id="492" r:id="rId20"/>
    <p:sldId id="759" r:id="rId21"/>
    <p:sldId id="732" r:id="rId22"/>
    <p:sldId id="760" r:id="rId23"/>
    <p:sldId id="812" r:id="rId24"/>
    <p:sldId id="763" r:id="rId25"/>
    <p:sldId id="764" r:id="rId26"/>
    <p:sldId id="735" r:id="rId27"/>
    <p:sldId id="766" r:id="rId28"/>
    <p:sldId id="757" r:id="rId29"/>
    <p:sldId id="767" r:id="rId30"/>
    <p:sldId id="813" r:id="rId31"/>
    <p:sldId id="768" r:id="rId32"/>
    <p:sldId id="736" r:id="rId33"/>
    <p:sldId id="769" r:id="rId34"/>
    <p:sldId id="770" r:id="rId35"/>
    <p:sldId id="771" r:id="rId36"/>
    <p:sldId id="737" r:id="rId37"/>
    <p:sldId id="772" r:id="rId38"/>
    <p:sldId id="800" r:id="rId39"/>
    <p:sldId id="806" r:id="rId40"/>
    <p:sldId id="774" r:id="rId41"/>
    <p:sldId id="734" r:id="rId42"/>
    <p:sldId id="750" r:id="rId43"/>
    <p:sldId id="799" r:id="rId44"/>
    <p:sldId id="807" r:id="rId45"/>
    <p:sldId id="776" r:id="rId46"/>
    <p:sldId id="738" r:id="rId47"/>
    <p:sldId id="779" r:id="rId48"/>
    <p:sldId id="696" r:id="rId49"/>
    <p:sldId id="808" r:id="rId50"/>
    <p:sldId id="778" r:id="rId51"/>
    <p:sldId id="739" r:id="rId52"/>
    <p:sldId id="780" r:id="rId53"/>
    <p:sldId id="740" r:id="rId54"/>
    <p:sldId id="781" r:id="rId55"/>
    <p:sldId id="809" r:id="rId56"/>
    <p:sldId id="794" r:id="rId57"/>
    <p:sldId id="741" r:id="rId58"/>
    <p:sldId id="782" r:id="rId59"/>
    <p:sldId id="783" r:id="rId60"/>
    <p:sldId id="784" r:id="rId61"/>
    <p:sldId id="742" r:id="rId62"/>
    <p:sldId id="810" r:id="rId63"/>
    <p:sldId id="719" r:id="rId64"/>
    <p:sldId id="720" r:id="rId65"/>
    <p:sldId id="721" r:id="rId66"/>
    <p:sldId id="722" r:id="rId67"/>
    <p:sldId id="786" r:id="rId68"/>
    <p:sldId id="743" r:id="rId69"/>
    <p:sldId id="787" r:id="rId70"/>
    <p:sldId id="788" r:id="rId71"/>
    <p:sldId id="803" r:id="rId72"/>
    <p:sldId id="792" r:id="rId73"/>
    <p:sldId id="744" r:id="rId74"/>
    <p:sldId id="789" r:id="rId75"/>
    <p:sldId id="753" r:id="rId76"/>
    <p:sldId id="790" r:id="rId77"/>
    <p:sldId id="745" r:id="rId78"/>
    <p:sldId id="383" r:id="rId79"/>
    <p:sldId id="797" r:id="rId80"/>
    <p:sldId id="798" r:id="rId81"/>
    <p:sldId id="746" r:id="rId82"/>
    <p:sldId id="796" r:id="rId83"/>
    <p:sldId id="811" r:id="rId84"/>
    <p:sldId id="795" r:id="rId85"/>
    <p:sldId id="747" r:id="rId86"/>
    <p:sldId id="820" r:id="rId87"/>
    <p:sldId id="819" r:id="rId88"/>
    <p:sldId id="821" r:id="rId89"/>
    <p:sldId id="822" r:id="rId90"/>
    <p:sldId id="818" r:id="rId91"/>
    <p:sldId id="814" r:id="rId92"/>
    <p:sldId id="804" r:id="rId9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02232-8B7E-44D2-A2B1-7F64DDC63924}" v="270" dt="2021-02-16T06:39:07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1" autoAdjust="0"/>
    <p:restoredTop sz="72017" autoAdjust="0"/>
  </p:normalViewPr>
  <p:slideViewPr>
    <p:cSldViewPr snapToGrid="0">
      <p:cViewPr varScale="1">
        <p:scale>
          <a:sx n="104" d="100"/>
          <a:sy n="104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6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062679-231B-4781-8A59-10B2AFB6F56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9A6E2D-F83A-453F-8801-4077225D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 Testing Foundations by Maaret Pyhäjärvi is licensed under CC BY 4.0. To view a copy of this license, visit http://creativecommons.org/licenses/by/4.0/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for each slide on this course are available with CC BY 4.0 at https://dev.to/maaretp/exploratory-testing-foundations-4lb3 (v. 1.0 with Robot Framework).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slides, notes and added explanation is included in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Contemporary Exploratory Testing you can download from https://leanpub.com/ExploratoryTesting. The book is ©Maaret Pyhäjärvi.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2.2: add chapter on full results and reproducing customer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9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1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5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4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1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9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9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8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0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9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8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25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0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1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8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6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48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2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5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3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0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94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one line at time – learn after line</a:t>
            </a:r>
          </a:p>
          <a:p>
            <a:r>
              <a:rPr lang="en-US" dirty="0"/>
              <a:t>Leave variables for refactoring – make it work first; hardcode removal is a discipline but it may be premature</a:t>
            </a:r>
          </a:p>
          <a:p>
            <a:r>
              <a:rPr lang="en-US" dirty="0"/>
              <a:t>Make it work and then make it better</a:t>
            </a:r>
          </a:p>
          <a:p>
            <a:r>
              <a:rPr lang="en-US" dirty="0"/>
              <a:t>Perfect is the enemy of good.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1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2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5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04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9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1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5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30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BDC1C-D1E6-42F5-A7DB-A1E711AED94D}" type="slidenum">
              <a:rPr lang="en-US"/>
              <a:pPr/>
              <a:t>75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1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6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7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42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42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19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8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2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3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83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07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1" y="1122363"/>
            <a:ext cx="61768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770" y="3602038"/>
            <a:ext cx="617686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A7DA9E1-DF11-407C-8CD7-D773BF5664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A8EC789-23A3-4383-A7E1-9B5B2D64B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7" y="942398"/>
            <a:ext cx="3845136" cy="384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705F45-D6F1-453C-8BE9-42ABD018190B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24B6D9AF-F0A9-4B55-9C44-8339522079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E1210-B476-4461-B019-CDE3FCB47A78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FB8B9902-9BBA-409C-ADA3-0D10E004D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73816-F7C2-41A2-9460-C90D99246CF9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0CAE6680-10D0-45E1-9325-1DA1D6D33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3F3E1-9FEF-4282-BBEC-3F2C24265441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390B8653-ACA1-4745-8AB2-84A814D498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040D84-2FDB-460B-91CA-06E152AC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35" y="1122363"/>
            <a:ext cx="1174128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KG No Matter What" panose="0200050700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D85E46-A08B-431D-A319-DBDD2E85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33" y="3602038"/>
            <a:ext cx="1174128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22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FCC758-F452-4DB2-AE2D-4301A7B1A644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28F2E247-FA79-4011-B949-7878805BE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rot="5400000">
            <a:off x="-1757118" y="1757120"/>
            <a:ext cx="6858002" cy="33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B2477-C46E-4042-B6D1-880F9B847DB8}"/>
              </a:ext>
            </a:extLst>
          </p:cNvPr>
          <p:cNvSpPr txBox="1"/>
          <p:nvPr userDrawn="1"/>
        </p:nvSpPr>
        <p:spPr>
          <a:xfrm>
            <a:off x="848997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9F6A0FFD-80DB-40CC-B945-4722C1EDA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4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5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BD2E3BA1-CD48-4A0A-8645-3BCCB73218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rot="16200000">
            <a:off x="7091115" y="1757118"/>
            <a:ext cx="6858002" cy="33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5E73A-2009-4C32-83D2-BF55E2F5DCC3}"/>
              </a:ext>
            </a:extLst>
          </p:cNvPr>
          <p:cNvSpPr txBox="1"/>
          <p:nvPr userDrawn="1"/>
        </p:nvSpPr>
        <p:spPr>
          <a:xfrm>
            <a:off x="10954047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5" name="Picture 4" descr="TwitterLogo_#55acee.png">
            <a:extLst>
              <a:ext uri="{FF2B5EF4-FFF2-40B4-BE49-F238E27FC236}">
                <a16:creationId xmlns:a16="http://schemas.microsoft.com/office/drawing/2014/main" id="{0DDB171A-8C3C-4347-A77D-F4F446C239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74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77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4459-F4B5-4104-B4C0-7879C1F5588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F0F779A3-4CB9-47A6-9921-86110AD7E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BBCF4-C672-45A2-8301-B741D6005996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944A5197-4EEA-46AE-A118-B68DEDFAA1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6BC17-7EC1-410E-87D0-2751157E4FE8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5" name="Picture 14" descr="TwitterLogo_#55acee.png">
            <a:extLst>
              <a:ext uri="{FF2B5EF4-FFF2-40B4-BE49-F238E27FC236}">
                <a16:creationId xmlns:a16="http://schemas.microsoft.com/office/drawing/2014/main" id="{C67DE151-5FCE-43FA-96D4-EDCBE6573D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9DE5A-49FA-44C3-B1BC-F3C06D64CB2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5" name="Picture 14" descr="TwitterLogo_#55acee.png">
            <a:extLst>
              <a:ext uri="{FF2B5EF4-FFF2-40B4-BE49-F238E27FC236}">
                <a16:creationId xmlns:a16="http://schemas.microsoft.com/office/drawing/2014/main" id="{2696CD87-B1DB-4B5D-BC34-A055A2D58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F32E-00A4-4CA9-B3AA-8B2628838BA9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1" name="Picture 10" descr="TwitterLogo_#55acee.png">
            <a:extLst>
              <a:ext uri="{FF2B5EF4-FFF2-40B4-BE49-F238E27FC236}">
                <a16:creationId xmlns:a16="http://schemas.microsoft.com/office/drawing/2014/main" id="{35BE18F4-48BA-4FE3-8DBA-85B799DE4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D29B27-314E-4AD0-9766-0467BD8A1333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0" name="Picture 9" descr="TwitterLogo_#55acee.png">
            <a:extLst>
              <a:ext uri="{FF2B5EF4-FFF2-40B4-BE49-F238E27FC236}">
                <a16:creationId xmlns:a16="http://schemas.microsoft.com/office/drawing/2014/main" id="{9FD92544-CAD4-4DCD-A620-70A69E24F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FD449-AF23-4224-B033-321EB03D157E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3" name="Picture 12" descr="TwitterLogo_#55acee.png">
            <a:extLst>
              <a:ext uri="{FF2B5EF4-FFF2-40B4-BE49-F238E27FC236}">
                <a16:creationId xmlns:a16="http://schemas.microsoft.com/office/drawing/2014/main" id="{29776403-FCA7-460F-99A0-039B5A38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08B2D-F9F7-448F-9F94-E00CBAC7B91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3" name="Picture 12" descr="TwitterLogo_#55acee.png">
            <a:extLst>
              <a:ext uri="{FF2B5EF4-FFF2-40B4-BE49-F238E27FC236}">
                <a16:creationId xmlns:a16="http://schemas.microsoft.com/office/drawing/2014/main" id="{5B9389EE-E240-4196-A229-2E23BE7E2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6BA3-31D3-42A5-B67D-18D4CC767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5783-37A5-4C76-9860-632C721E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92" r:id="rId13"/>
    <p:sldLayoutId id="2147483690" r:id="rId14"/>
    <p:sldLayoutId id="2147483691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/4.0/?ref=chooser-v1" TargetMode="External"/><Relationship Id="rId4" Type="http://schemas.openxmlformats.org/officeDocument/2006/relationships/hyperlink" Target="https://maaret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145-D2E9-426E-B23C-39875E61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514" y="1122363"/>
            <a:ext cx="7421216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Exploratory Testing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057C-810A-4064-8FB7-1D9B8CF22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Maaret Pyhäjärvi</a:t>
            </a:r>
          </a:p>
          <a:p>
            <a:r>
              <a:rPr lang="en-US" dirty="0">
                <a:solidFill>
                  <a:schemeClr val="bg2"/>
                </a:solidFill>
                <a:latin typeface="Gill Sans MT" panose="020B0502020104020203" pitchFamily="34" charset="0"/>
              </a:rPr>
              <a:t>v. 2.2 (2022-12-14)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C67EC-CD7F-4D37-8DAF-8F6020F49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0" y="6100320"/>
            <a:ext cx="1537363" cy="537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81840E-EDDF-4239-AF4C-A15F4CF1DCEB}"/>
              </a:ext>
            </a:extLst>
          </p:cNvPr>
          <p:cNvSpPr/>
          <p:nvPr/>
        </p:nvSpPr>
        <p:spPr>
          <a:xfrm>
            <a:off x="1896942" y="6218375"/>
            <a:ext cx="7273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Exploratory Testing Foundations by </a:t>
            </a:r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Maaret Pyhäjärvi </a:t>
            </a:r>
            <a:r>
              <a:rPr lang="en-US" sz="1600" dirty="0">
                <a:solidFill>
                  <a:schemeClr val="bg1"/>
                </a:solidFill>
              </a:rPr>
              <a:t>is licensed under </a:t>
            </a: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80199-C5DF-453B-A1F4-E9A88031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79174"/>
            <a:ext cx="9144000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4" y="898635"/>
            <a:ext cx="51853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Options for Exploring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2743101"/>
            <a:ext cx="5770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would you do first, and soon after you get started?</a:t>
            </a:r>
          </a:p>
          <a:p>
            <a:endParaRPr lang="en-US" sz="2800" dirty="0"/>
          </a:p>
          <a:p>
            <a:r>
              <a:rPr lang="en-US" sz="2800" dirty="0"/>
              <a:t>List all things that come to your mind about how you could test this. What would you start from? What you would not do?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13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1133061" y="1862673"/>
            <a:ext cx="992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KG No Matter What" panose="02000507000000020003" pitchFamily="2" charset="0"/>
              </a:rPr>
              <a:t>Options</a:t>
            </a:r>
            <a:r>
              <a:rPr lang="en-US" sz="7200" dirty="0">
                <a:latin typeface="KG No Matter What" panose="02000507000000020003" pitchFamily="2" charset="0"/>
              </a:rPr>
              <a:t> for Exploring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3107651" y="3354364"/>
            <a:ext cx="5976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Research the Domain</a:t>
            </a:r>
          </a:p>
          <a:p>
            <a:pPr algn="ctr"/>
            <a:r>
              <a:rPr lang="en-US" sz="3600" dirty="0"/>
              <a:t>Use test target </a:t>
            </a:r>
            <a:r>
              <a:rPr lang="en-US" sz="3600" i="1" dirty="0"/>
              <a:t>with a constraint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570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79B5-0F9B-4969-A024-CD06F479C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Self-management Basics on Setting Yourself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B9F2-D6EA-44B9-93EE-3344E2F5E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41505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700" y="16108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Charters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927CE1-38D0-42A5-B9D4-328BF02B9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2" y="2811214"/>
            <a:ext cx="9144000" cy="2869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8C5C7-B8EF-4A45-891E-5A5AB5E65292}"/>
              </a:ext>
            </a:extLst>
          </p:cNvPr>
          <p:cNvSpPr txBox="1"/>
          <p:nvPr/>
        </p:nvSpPr>
        <p:spPr>
          <a:xfrm>
            <a:off x="3920362" y="5601711"/>
            <a:ext cx="43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Elizabeth Zagroba’s concise template adapted from Elizabeth Hendrickson’s template</a:t>
            </a:r>
          </a:p>
        </p:txBody>
      </p:sp>
    </p:spTree>
    <p:extLst>
      <p:ext uri="{BB962C8B-B14F-4D97-AF65-F5344CB8AC3E}">
        <p14:creationId xmlns:p14="http://schemas.microsoft.com/office/powerpoint/2010/main" val="291707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510209" y="1991433"/>
            <a:ext cx="1117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Choose Your Own </a:t>
            </a:r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2643420" y="3429000"/>
            <a:ext cx="6905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Deliberately excluding perspectives!</a:t>
            </a:r>
          </a:p>
          <a:p>
            <a:pPr algn="ctr"/>
            <a:r>
              <a:rPr lang="en-US" sz="3600" dirty="0"/>
              <a:t>Never Be Bored!</a:t>
            </a:r>
          </a:p>
        </p:txBody>
      </p:sp>
    </p:spTree>
    <p:extLst>
      <p:ext uri="{BB962C8B-B14F-4D97-AF65-F5344CB8AC3E}">
        <p14:creationId xmlns:p14="http://schemas.microsoft.com/office/powerpoint/2010/main" val="212476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with Intent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7096" y="1850337"/>
            <a:ext cx="8044069" cy="4105769"/>
            <a:chOff x="1324661" y="1970768"/>
            <a:chExt cx="5867930" cy="3097604"/>
          </a:xfrm>
        </p:grpSpPr>
        <p:sp>
          <p:nvSpPr>
            <p:cNvPr id="3" name="Rectangle 2"/>
            <p:cNvSpPr/>
            <p:nvPr/>
          </p:nvSpPr>
          <p:spPr>
            <a:xfrm>
              <a:off x="1324661" y="1970768"/>
              <a:ext cx="2901121" cy="1499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Mission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91470" y="1970768"/>
              <a:ext cx="2901121" cy="1499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Charter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24661" y="3568398"/>
              <a:ext cx="2901121" cy="14999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Other Charters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1470" y="3568398"/>
              <a:ext cx="2901121" cy="14999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Details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 rot="16200000">
            <a:off x="951959" y="2567720"/>
            <a:ext cx="1654564" cy="523188"/>
          </a:xfrm>
          <a:prstGeom prst="rect">
            <a:avLst/>
          </a:prstGeom>
          <a:noFill/>
        </p:spPr>
        <p:txBody>
          <a:bodyPr wrap="none" lIns="91412" tIns="45704" rIns="91412" bIns="45704" rtlCol="0">
            <a:spAutoFit/>
          </a:bodyPr>
          <a:lstStyle/>
          <a:p>
            <a:r>
              <a:rPr lang="en-US" sz="2800" b="1" dirty="0"/>
              <a:t>INTENT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9306835" y="4772881"/>
            <a:ext cx="2391945" cy="523188"/>
          </a:xfrm>
          <a:prstGeom prst="rect">
            <a:avLst/>
          </a:prstGeom>
          <a:noFill/>
        </p:spPr>
        <p:txBody>
          <a:bodyPr wrap="none" lIns="91412" tIns="45704" rIns="91412" bIns="45704" rtlCol="0">
            <a:spAutoFit/>
          </a:bodyPr>
          <a:lstStyle/>
          <a:p>
            <a:r>
              <a:rPr lang="en-US" sz="2800" b="1" dirty="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8384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7" y="898635"/>
            <a:ext cx="53552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Charters, Constraints, </a:t>
            </a:r>
            <a:br>
              <a:rPr lang="en-US" sz="4400" dirty="0"/>
            </a:br>
            <a:r>
              <a:rPr lang="en-US" sz="4400" dirty="0"/>
              <a:t>Intent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You’re approaching the moment of first impression.  How do you want to frame your moment of first impression?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33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762B-EA4A-4E5F-908C-ED5F0D6C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Moment of First Impression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ECE6-ACF1-4EC1-A41A-315C40700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19101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699" y="1862673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Options </a:t>
            </a:r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Expire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2179467" y="3169624"/>
            <a:ext cx="8137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Capture First Impression</a:t>
            </a:r>
          </a:p>
          <a:p>
            <a:pPr algn="ctr"/>
            <a:r>
              <a:rPr lang="en-US" sz="3600" dirty="0"/>
              <a:t>Borrow someone else’s First Impression</a:t>
            </a:r>
          </a:p>
          <a:p>
            <a:pPr algn="ctr"/>
            <a:r>
              <a:rPr lang="en-US" sz="3600" dirty="0"/>
              <a:t>Timing of feedback changes reaction to it! </a:t>
            </a:r>
          </a:p>
        </p:txBody>
      </p:sp>
    </p:spTree>
    <p:extLst>
      <p:ext uri="{BB962C8B-B14F-4D97-AF65-F5344CB8AC3E}">
        <p14:creationId xmlns:p14="http://schemas.microsoft.com/office/powerpoint/2010/main" val="5358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CCA8B8-6A70-40C2-A24E-9026237BF1DA}"/>
              </a:ext>
            </a:extLst>
          </p:cNvPr>
          <p:cNvSpPr txBox="1"/>
          <p:nvPr/>
        </p:nvSpPr>
        <p:spPr>
          <a:xfrm>
            <a:off x="2007704" y="2274838"/>
            <a:ext cx="8176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Optimizing the </a:t>
            </a:r>
            <a:r>
              <a:rPr lang="en-US" sz="8000" dirty="0">
                <a:solidFill>
                  <a:schemeClr val="accent2"/>
                </a:solidFill>
                <a:latin typeface="KG No Matter What" panose="02000507000000020003" pitchFamily="2" charset="0"/>
              </a:rPr>
              <a:t>value of testing</a:t>
            </a:r>
          </a:p>
        </p:txBody>
      </p:sp>
    </p:spTree>
    <p:extLst>
      <p:ext uri="{BB962C8B-B14F-4D97-AF65-F5344CB8AC3E}">
        <p14:creationId xmlns:p14="http://schemas.microsoft.com/office/powerpoint/2010/main" val="21441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65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78FB38-7392-4E89-B317-6344A911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G No Matter What" panose="02000507000000020003" pitchFamily="2" charset="0"/>
              </a:rPr>
              <a:t>Example: Test Results, Red is Bug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478259-6195-4440-B197-6D7BD1AD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94862"/>
            <a:ext cx="9144000" cy="45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583095" y="1478360"/>
            <a:ext cx="11025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Bugs are </a:t>
            </a:r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Conversation</a:t>
            </a:r>
            <a:r>
              <a:rPr lang="en-US" sz="7200" dirty="0">
                <a:latin typeface="KG No Matter What" panose="02000507000000020003" pitchFamily="2" charset="0"/>
              </a:rPr>
              <a:t> Starters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1818974" y="3786684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Bug is anything that might bug a user. </a:t>
            </a:r>
          </a:p>
          <a:p>
            <a:pPr algn="ctr"/>
            <a:r>
              <a:rPr lang="en-US" sz="3600" dirty="0"/>
              <a:t>You start conversations about defects and change requests.</a:t>
            </a:r>
          </a:p>
        </p:txBody>
      </p:sp>
    </p:spTree>
    <p:extLst>
      <p:ext uri="{BB962C8B-B14F-4D97-AF65-F5344CB8AC3E}">
        <p14:creationId xmlns:p14="http://schemas.microsoft.com/office/powerpoint/2010/main" val="27910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230-D439-4D98-BC6D-7483B25E2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and Learning a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5CF0-6CDE-4D56-85C4-DB6B457E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5080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Conference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Reference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Inference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7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76EF7A-13CC-4CD8-B4D3-E9A7A25B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50" y="0"/>
            <a:ext cx="6846372" cy="6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A90E7-5613-40D8-A955-37A24F8F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74" y="346841"/>
            <a:ext cx="7743092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15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82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6" y="469606"/>
            <a:ext cx="78758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Domain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56862"/>
              </p:ext>
            </p:extLst>
          </p:nvPr>
        </p:nvGraphicFramePr>
        <p:xfrm>
          <a:off x="4211790" y="1657878"/>
          <a:ext cx="6096000" cy="420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Core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Writing English language avoiding verb “be” in all its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Someone claims it had benefits, intellectual challenge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Used in sentences</a:t>
                      </a:r>
                    </a:p>
                    <a:p>
                      <a:r>
                        <a:rPr lang="en-US" sz="2800" dirty="0"/>
                        <a:t>Listed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Sample texts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Bible!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7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AC7B-A0B8-4454-8880-B243D8356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FD6CB-113B-4D1C-B3AF-D1C800926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2782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CA8FB1-EAEE-416E-9AF8-8D69976FBA8C}"/>
              </a:ext>
            </a:extLst>
          </p:cNvPr>
          <p:cNvSpPr txBox="1"/>
          <p:nvPr/>
        </p:nvSpPr>
        <p:spPr>
          <a:xfrm>
            <a:off x="3144933" y="3555187"/>
            <a:ext cx="196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 Design </a:t>
            </a:r>
            <a:br>
              <a:rPr lang="en-US" sz="2800" dirty="0"/>
            </a:br>
            <a:r>
              <a:rPr lang="en-US" sz="2800" dirty="0"/>
              <a:t>(ideas)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2CEF0-1694-4394-BE49-4D35DA4E4676}"/>
              </a:ext>
            </a:extLst>
          </p:cNvPr>
          <p:cNvSpPr txBox="1"/>
          <p:nvPr/>
        </p:nvSpPr>
        <p:spPr>
          <a:xfrm>
            <a:off x="6562524" y="3555187"/>
            <a:ext cx="2409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 Execution </a:t>
            </a:r>
            <a:br>
              <a:rPr lang="en-US" sz="2800" dirty="0"/>
            </a:br>
            <a:r>
              <a:rPr lang="en-US" sz="2800" dirty="0"/>
              <a:t>(information)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203FF7-7A44-4349-B93F-5211A4080190}"/>
              </a:ext>
            </a:extLst>
          </p:cNvPr>
          <p:cNvSpPr/>
          <p:nvPr/>
        </p:nvSpPr>
        <p:spPr>
          <a:xfrm>
            <a:off x="4093780" y="2577378"/>
            <a:ext cx="3673366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3BB158-F97F-42CC-B515-FFA0AB469E3C}"/>
              </a:ext>
            </a:extLst>
          </p:cNvPr>
          <p:cNvSpPr/>
          <p:nvPr/>
        </p:nvSpPr>
        <p:spPr>
          <a:xfrm rot="10800000">
            <a:off x="4093780" y="4543507"/>
            <a:ext cx="3673366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CA8B8-6A70-40C2-A24E-9026237BF1DA}"/>
              </a:ext>
            </a:extLst>
          </p:cNvPr>
          <p:cNvSpPr txBox="1"/>
          <p:nvPr/>
        </p:nvSpPr>
        <p:spPr>
          <a:xfrm>
            <a:off x="3959838" y="747928"/>
            <a:ext cx="4272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KG No Matter What" panose="02000507000000020003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60464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Naming of </a:t>
            </a:r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Function</a:t>
            </a: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84D9-9D86-435E-A180-D009F3F87269}"/>
              </a:ext>
            </a:extLst>
          </p:cNvPr>
          <p:cNvSpPr txBox="1"/>
          <p:nvPr/>
        </p:nvSpPr>
        <p:spPr>
          <a:xfrm>
            <a:off x="4283744" y="3429000"/>
            <a:ext cx="3624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Functions in Code</a:t>
            </a:r>
          </a:p>
          <a:p>
            <a:pPr algn="ctr"/>
            <a:r>
              <a:rPr lang="en-US" sz="3600" dirty="0"/>
              <a:t>Expected Features</a:t>
            </a:r>
          </a:p>
          <a:p>
            <a:pPr algn="ctr"/>
            <a:r>
              <a:rPr lang="en-US" sz="3600" dirty="0"/>
              <a:t>Visible Features</a:t>
            </a:r>
          </a:p>
        </p:txBody>
      </p:sp>
    </p:spTree>
    <p:extLst>
      <p:ext uri="{BB962C8B-B14F-4D97-AF65-F5344CB8AC3E}">
        <p14:creationId xmlns:p14="http://schemas.microsoft.com/office/powerpoint/2010/main" val="708436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7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6" y="469606"/>
            <a:ext cx="80217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Function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51529"/>
              </p:ext>
            </p:extLst>
          </p:nvPr>
        </p:nvGraphicFramePr>
        <p:xfrm>
          <a:off x="4211790" y="1657878"/>
          <a:ext cx="6096000" cy="438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Text field and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Three numbers, text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Resizable text field, resizable browser window,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Fonts, text and element sizes, order of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Settings,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</a:t>
                      </a:r>
                      <a:r>
                        <a:rPr lang="en-US" sz="2800" dirty="0" err="1"/>
                        <a:t>eprime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0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5161-6B60-4603-B739-6AFF8B933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E794-8D1B-43D4-920A-45A00FEE3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409049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CB7B05-849D-4BCF-ACAC-EAF456AF975C}"/>
              </a:ext>
            </a:extLst>
          </p:cNvPr>
          <p:cNvSpPr/>
          <p:nvPr/>
        </p:nvSpPr>
        <p:spPr>
          <a:xfrm>
            <a:off x="8148065" y="4882433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831197-4EFE-4070-80EE-6820CF253F5E}"/>
              </a:ext>
            </a:extLst>
          </p:cNvPr>
          <p:cNvSpPr/>
          <p:nvPr/>
        </p:nvSpPr>
        <p:spPr>
          <a:xfrm>
            <a:off x="8584240" y="4882433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Data</a:t>
            </a:r>
            <a:r>
              <a:rPr lang="en-US" sz="7200" dirty="0">
                <a:latin typeface="KG No Matter What" panose="02000507000000020003" pitchFamily="2" charset="0"/>
              </a:rPr>
              <a:t> or Variables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AB874-9691-4CAD-B41E-5B69183F16E2}"/>
              </a:ext>
            </a:extLst>
          </p:cNvPr>
          <p:cNvSpPr txBox="1"/>
          <p:nvPr/>
        </p:nvSpPr>
        <p:spPr>
          <a:xfrm>
            <a:off x="5479869" y="522010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156F9-050A-4BF4-AA9E-445A68A5E3E8}"/>
              </a:ext>
            </a:extLst>
          </p:cNvPr>
          <p:cNvSpPr/>
          <p:nvPr/>
        </p:nvSpPr>
        <p:spPr>
          <a:xfrm>
            <a:off x="2942897" y="4871545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B7312-6554-4A1B-8F86-52FFD693FA9B}"/>
              </a:ext>
            </a:extLst>
          </p:cNvPr>
          <p:cNvSpPr/>
          <p:nvPr/>
        </p:nvSpPr>
        <p:spPr>
          <a:xfrm>
            <a:off x="3379077" y="4877576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C8C22-698F-4048-B6EB-F530CD77737E}"/>
              </a:ext>
            </a:extLst>
          </p:cNvPr>
          <p:cNvSpPr/>
          <p:nvPr/>
        </p:nvSpPr>
        <p:spPr>
          <a:xfrm>
            <a:off x="3831023" y="4876795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61A3B-DC7E-4D8E-994C-E12FF803AEF5}"/>
              </a:ext>
            </a:extLst>
          </p:cNvPr>
          <p:cNvSpPr/>
          <p:nvPr/>
        </p:nvSpPr>
        <p:spPr>
          <a:xfrm>
            <a:off x="4251440" y="4871538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FF1D6-EE12-44AD-8B94-2F87520D2A4E}"/>
              </a:ext>
            </a:extLst>
          </p:cNvPr>
          <p:cNvSpPr/>
          <p:nvPr/>
        </p:nvSpPr>
        <p:spPr>
          <a:xfrm>
            <a:off x="4687619" y="4877577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7F575-2B48-4484-A3BB-7823DC6DB406}"/>
              </a:ext>
            </a:extLst>
          </p:cNvPr>
          <p:cNvSpPr/>
          <p:nvPr/>
        </p:nvSpPr>
        <p:spPr>
          <a:xfrm>
            <a:off x="5123799" y="4876796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F9BAA-C965-40ED-A022-719F6FECFC24}"/>
              </a:ext>
            </a:extLst>
          </p:cNvPr>
          <p:cNvSpPr/>
          <p:nvPr/>
        </p:nvSpPr>
        <p:spPr>
          <a:xfrm>
            <a:off x="5575745" y="4871538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E1FA6-50B5-4DB6-81D7-F8FEB47B45B3}"/>
              </a:ext>
            </a:extLst>
          </p:cNvPr>
          <p:cNvSpPr/>
          <p:nvPr/>
        </p:nvSpPr>
        <p:spPr>
          <a:xfrm>
            <a:off x="5996162" y="487757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0FE13-5B94-4F45-AB9A-2041D16FF0D6}"/>
              </a:ext>
            </a:extLst>
          </p:cNvPr>
          <p:cNvSpPr/>
          <p:nvPr/>
        </p:nvSpPr>
        <p:spPr>
          <a:xfrm>
            <a:off x="6400807" y="4876797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A1DAF1-ADD0-42AC-AED2-B036A20FF5D1}"/>
              </a:ext>
            </a:extLst>
          </p:cNvPr>
          <p:cNvSpPr/>
          <p:nvPr/>
        </p:nvSpPr>
        <p:spPr>
          <a:xfrm>
            <a:off x="6836987" y="4871539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AD31DE-9976-4EDA-8970-727AA397329F}"/>
              </a:ext>
            </a:extLst>
          </p:cNvPr>
          <p:cNvSpPr/>
          <p:nvPr/>
        </p:nvSpPr>
        <p:spPr>
          <a:xfrm>
            <a:off x="7273175" y="487679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87EF8-5BD8-4BEF-B51E-FDC503E41CD0}"/>
              </a:ext>
            </a:extLst>
          </p:cNvPr>
          <p:cNvSpPr/>
          <p:nvPr/>
        </p:nvSpPr>
        <p:spPr>
          <a:xfrm>
            <a:off x="7709350" y="487679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A0EC78-CC89-4237-BF5B-4C1E81E58EB3}"/>
              </a:ext>
            </a:extLst>
          </p:cNvPr>
          <p:cNvCxnSpPr>
            <a:cxnSpLocks/>
          </p:cNvCxnSpPr>
          <p:nvPr/>
        </p:nvCxnSpPr>
        <p:spPr>
          <a:xfrm>
            <a:off x="2942900" y="5139559"/>
            <a:ext cx="5940887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CD3966-4801-456F-BB40-CCC43F6EACC8}"/>
              </a:ext>
            </a:extLst>
          </p:cNvPr>
          <p:cNvCxnSpPr/>
          <p:nvPr/>
        </p:nvCxnSpPr>
        <p:spPr>
          <a:xfrm flipV="1">
            <a:off x="2942897" y="2991556"/>
            <a:ext cx="0" cy="214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3937CB-5AFA-44D1-ADA7-0846AC2EEF18}"/>
              </a:ext>
            </a:extLst>
          </p:cNvPr>
          <p:cNvSpPr txBox="1"/>
          <p:nvPr/>
        </p:nvSpPr>
        <p:spPr>
          <a:xfrm rot="16200000">
            <a:off x="2443084" y="381672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97ABF8-640C-4DA1-9123-D694CCCB1158}"/>
              </a:ext>
            </a:extLst>
          </p:cNvPr>
          <p:cNvSpPr/>
          <p:nvPr/>
        </p:nvSpPr>
        <p:spPr>
          <a:xfrm>
            <a:off x="3829270" y="4614423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01C3F5-AE20-46CC-B52B-8B76CC6B505E}"/>
              </a:ext>
            </a:extLst>
          </p:cNvPr>
          <p:cNvSpPr/>
          <p:nvPr/>
        </p:nvSpPr>
        <p:spPr>
          <a:xfrm>
            <a:off x="4687622" y="3429000"/>
            <a:ext cx="299541" cy="1436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CC6BBE-1C78-4F58-B504-77FF4673E59A}"/>
              </a:ext>
            </a:extLst>
          </p:cNvPr>
          <p:cNvSpPr/>
          <p:nvPr/>
        </p:nvSpPr>
        <p:spPr>
          <a:xfrm>
            <a:off x="7709354" y="2991559"/>
            <a:ext cx="299540" cy="18743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DC93C-D7F9-4B09-A2AB-39A68A8F4E42}"/>
              </a:ext>
            </a:extLst>
          </p:cNvPr>
          <p:cNvSpPr/>
          <p:nvPr/>
        </p:nvSpPr>
        <p:spPr>
          <a:xfrm>
            <a:off x="5574261" y="4240483"/>
            <a:ext cx="299539" cy="627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1A882-EE70-41C4-88A7-9952395A49F3}"/>
              </a:ext>
            </a:extLst>
          </p:cNvPr>
          <p:cNvSpPr/>
          <p:nvPr/>
        </p:nvSpPr>
        <p:spPr>
          <a:xfrm>
            <a:off x="5996642" y="4598278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0C82A8-085F-466B-B3BD-1C26FDB60EC7}"/>
              </a:ext>
            </a:extLst>
          </p:cNvPr>
          <p:cNvSpPr/>
          <p:nvPr/>
        </p:nvSpPr>
        <p:spPr>
          <a:xfrm>
            <a:off x="6403037" y="3700530"/>
            <a:ext cx="299540" cy="117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31999-D883-496F-B210-63D124C7A3D8}"/>
              </a:ext>
            </a:extLst>
          </p:cNvPr>
          <p:cNvSpPr/>
          <p:nvPr/>
        </p:nvSpPr>
        <p:spPr>
          <a:xfrm>
            <a:off x="6837662" y="4316547"/>
            <a:ext cx="296342" cy="5553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DEBAD0-ED74-4844-AE73-7E348A71FFD4}"/>
              </a:ext>
            </a:extLst>
          </p:cNvPr>
          <p:cNvSpPr/>
          <p:nvPr/>
        </p:nvSpPr>
        <p:spPr>
          <a:xfrm>
            <a:off x="8147175" y="4599776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E05D90-BFC0-4E2D-B05F-50471B2C728A}"/>
              </a:ext>
            </a:extLst>
          </p:cNvPr>
          <p:cNvSpPr/>
          <p:nvPr/>
        </p:nvSpPr>
        <p:spPr>
          <a:xfrm>
            <a:off x="3380164" y="4018677"/>
            <a:ext cx="300772" cy="858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19295" y="17597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Versatile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549963" y="3107944"/>
            <a:ext cx="11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Lifecycle of Data: Create, Read, Update, Delete</a:t>
            </a:r>
          </a:p>
          <a:p>
            <a:pPr algn="ctr"/>
            <a:r>
              <a:rPr lang="en-US" sz="3600" dirty="0"/>
              <a:t>Known problematic inputs: GitHub Naughty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5AAB2-8EA7-4CE4-A4E8-7527FF1D9737}"/>
              </a:ext>
            </a:extLst>
          </p:cNvPr>
          <p:cNvSpPr/>
          <p:nvPr/>
        </p:nvSpPr>
        <p:spPr>
          <a:xfrm>
            <a:off x="2730391" y="4602366"/>
            <a:ext cx="7547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https://github.com/minimaxir/big-list-of-naughty-strings/blob/master/blns.txt</a:t>
            </a:r>
          </a:p>
        </p:txBody>
      </p:sp>
    </p:spTree>
    <p:extLst>
      <p:ext uri="{BB962C8B-B14F-4D97-AF65-F5344CB8AC3E}">
        <p14:creationId xmlns:p14="http://schemas.microsoft.com/office/powerpoint/2010/main" val="36846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006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3" y="469606"/>
            <a:ext cx="71929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Data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1487"/>
              </p:ext>
            </p:extLst>
          </p:nvPr>
        </p:nvGraphicFramePr>
        <p:xfrm>
          <a:off x="4211790" y="1657878"/>
          <a:ext cx="6096000" cy="4297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Word delimiter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Space, wordcount breaks with characters and line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Types of apostrophes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Typesetter / typewriter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Long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Copied / tool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Valid </a:t>
                      </a:r>
                      <a:r>
                        <a:rPr lang="en-US" sz="2800" dirty="0" err="1"/>
                        <a:t>eprime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right as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Eprime</a:t>
                      </a:r>
                      <a:r>
                        <a:rPr lang="en-US" sz="2800" dirty="0"/>
                        <a:t> violations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wrong as 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3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762B-EA4A-4E5F-908C-ED5F0D6C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Application and Execution Environment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ECE6-ACF1-4EC1-A41A-315C40700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86432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076619-0437-4263-9367-3C885403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06" y="2765047"/>
            <a:ext cx="7645793" cy="3530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71749-88F2-4929-9B0B-2766F13A30A6}"/>
              </a:ext>
            </a:extLst>
          </p:cNvPr>
          <p:cNvSpPr txBox="1"/>
          <p:nvPr/>
        </p:nvSpPr>
        <p:spPr>
          <a:xfrm>
            <a:off x="477078" y="456720"/>
            <a:ext cx="11264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What </a:t>
            </a:r>
            <a:r>
              <a:rPr lang="en-US" sz="7200" dirty="0">
                <a:solidFill>
                  <a:schemeClr val="accent2"/>
                </a:solidFill>
                <a:latin typeface="KG No Matter What" panose="02000507000000020003" pitchFamily="2" charset="0"/>
              </a:rPr>
              <a:t>You Coded </a:t>
            </a:r>
            <a:r>
              <a:rPr lang="en-US" sz="7200" dirty="0">
                <a:latin typeface="KG No Matter What" panose="02000507000000020003" pitchFamily="2" charset="0"/>
              </a:rPr>
              <a:t>is a Bad Constraint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219297" y="1157282"/>
            <a:ext cx="77534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Exploratory Testing </a:t>
            </a:r>
            <a:r>
              <a:rPr lang="en-US" sz="8000" dirty="0">
                <a:solidFill>
                  <a:schemeClr val="accent2"/>
                </a:solidFill>
                <a:latin typeface="KG No Matter What" panose="02000507000000020003" pitchFamily="2" charset="0"/>
              </a:rPr>
              <a:t>the Verb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827D0-C1FC-4703-AE88-53156407FD6F}"/>
              </a:ext>
            </a:extLst>
          </p:cNvPr>
          <p:cNvGrpSpPr/>
          <p:nvPr/>
        </p:nvGrpSpPr>
        <p:grpSpPr>
          <a:xfrm>
            <a:off x="980660" y="3861378"/>
            <a:ext cx="10204174" cy="1385740"/>
            <a:chOff x="1443869" y="3861378"/>
            <a:chExt cx="6561059" cy="13857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999497-8F28-46C6-B908-CD049ADA2212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Doing Testing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F075890-B8A9-48CB-9870-72B2F455F16D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INPUT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AAB1BF3-F17B-494C-B521-DE91DFD7C9FC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575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609600" y="173152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Execution Environment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2981547"/>
            <a:ext cx="8554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Different browsers: web and mobile</a:t>
            </a:r>
          </a:p>
          <a:p>
            <a:pPr algn="ctr"/>
            <a:r>
              <a:rPr lang="en-US" sz="3600" dirty="0"/>
              <a:t>Browser functionality and add-ons</a:t>
            </a:r>
          </a:p>
          <a:p>
            <a:pPr algn="ctr"/>
            <a:r>
              <a:rPr lang="en-US" sz="3600" dirty="0"/>
              <a:t>HTML standard compatibility</a:t>
            </a:r>
          </a:p>
          <a:p>
            <a:pPr algn="ctr"/>
            <a:r>
              <a:rPr lang="en-US" sz="3600" dirty="0"/>
              <a:t>Accessibility standard compatibility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976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842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686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Application and Execution Environment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733304-1462-43EC-A880-CDD1B924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72414"/>
              </p:ext>
            </p:extLst>
          </p:nvPr>
        </p:nvGraphicFramePr>
        <p:xfrm>
          <a:off x="4251547" y="2386748"/>
          <a:ext cx="6096000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b="0" dirty="0"/>
                        <a:t>Chrome, Brave, …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Web, Mobile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Browser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 err="1"/>
                        <a:t>Zoom</a:t>
                      </a:r>
                      <a:r>
                        <a:rPr lang="fi-FI" sz="2800" dirty="0"/>
                        <a:t>, Security, …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 err="1"/>
                        <a:t>BugMagnet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H</a:t>
                      </a:r>
                      <a:r>
                        <a:rPr lang="en-US" sz="2800" dirty="0"/>
                        <a:t>TML, Accessibility,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27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FE57-589C-4430-A92C-064BA25E6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 in a Mindmap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8E0E6-D0B7-40D5-B3F5-F94A2D421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42832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45005-B5BC-4FDA-8093-FCF730FA2946}"/>
              </a:ext>
            </a:extLst>
          </p:cNvPr>
          <p:cNvSpPr txBox="1"/>
          <p:nvPr/>
        </p:nvSpPr>
        <p:spPr>
          <a:xfrm>
            <a:off x="2055857" y="989404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Mindmap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EBCA0-F9F3-4104-B845-34196B08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7" y="2074459"/>
            <a:ext cx="520491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8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2E4A1-B74F-49CE-8675-883931CB6D2A}"/>
              </a:ext>
            </a:extLst>
          </p:cNvPr>
          <p:cNvSpPr txBox="1"/>
          <p:nvPr/>
        </p:nvSpPr>
        <p:spPr>
          <a:xfrm>
            <a:off x="4437686" y="441397"/>
            <a:ext cx="6283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R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eplicate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solate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M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azimize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G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eneralize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E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xternalize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N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eutral</a:t>
            </a:r>
            <a:r>
              <a:rPr lang="en-US" sz="6000" dirty="0">
                <a:latin typeface="Gill Sans MT" panose="020B0502020104020203" pitchFamily="34" charset="0"/>
              </a:rPr>
              <a:t> tone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CBCF2-C0CA-4C13-8B64-6F6EC445AD77}"/>
              </a:ext>
            </a:extLst>
          </p:cNvPr>
          <p:cNvSpPr txBox="1"/>
          <p:nvPr/>
        </p:nvSpPr>
        <p:spPr>
          <a:xfrm rot="16200000">
            <a:off x="-495863" y="3026718"/>
            <a:ext cx="480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Cem Kaner. Bug Reporting Heuristic.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8601A-5C86-4D14-84A1-BE7BE21789AA}"/>
              </a:ext>
            </a:extLst>
          </p:cNvPr>
          <p:cNvSpPr txBox="1"/>
          <p:nvPr/>
        </p:nvSpPr>
        <p:spPr>
          <a:xfrm rot="16200000">
            <a:off x="-850818" y="26573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Bug</a:t>
            </a:r>
            <a:r>
              <a:rPr lang="en-US" sz="7200" dirty="0">
                <a:latin typeface="KG No Matter What" panose="02000507000000020003" pitchFamily="2" charset="0"/>
              </a:rPr>
              <a:t> Reports</a:t>
            </a:r>
          </a:p>
        </p:txBody>
      </p:sp>
    </p:spTree>
    <p:extLst>
      <p:ext uri="{BB962C8B-B14F-4D97-AF65-F5344CB8AC3E}">
        <p14:creationId xmlns:p14="http://schemas.microsoft.com/office/powerpoint/2010/main" val="32923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892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82892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Mindmapping as Future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1921565"/>
            <a:ext cx="5156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Notetaking in the moment</a:t>
            </a:r>
          </a:p>
          <a:p>
            <a:endParaRPr lang="en-US" sz="3200" dirty="0"/>
          </a:p>
          <a:p>
            <a:r>
              <a:rPr lang="en-US" sz="3200" dirty="0"/>
              <a:t>Restructure as you learn</a:t>
            </a:r>
          </a:p>
          <a:p>
            <a:endParaRPr lang="en-US" sz="3200" dirty="0"/>
          </a:p>
          <a:p>
            <a:r>
              <a:rPr lang="en-US" sz="3200" dirty="0"/>
              <a:t>Documentation for the future</a:t>
            </a:r>
          </a:p>
          <a:p>
            <a:endParaRPr lang="en-US" sz="3200" dirty="0"/>
          </a:p>
          <a:p>
            <a:r>
              <a:rPr lang="en-US" sz="3200" dirty="0"/>
              <a:t>General purpose mindmaps</a:t>
            </a:r>
          </a:p>
        </p:txBody>
      </p:sp>
    </p:spTree>
    <p:extLst>
      <p:ext uri="{BB962C8B-B14F-4D97-AF65-F5344CB8AC3E}">
        <p14:creationId xmlns:p14="http://schemas.microsoft.com/office/powerpoint/2010/main" val="99777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4F56-B8EA-4E25-BEEC-4385568D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 the Very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40557-7C85-499A-BD03-51471ACDE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477603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Robot Framework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035704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Custom-made language</a:t>
            </a:r>
          </a:p>
          <a:p>
            <a:pPr algn="ctr"/>
            <a:r>
              <a:rPr lang="en-US" sz="3600" dirty="0"/>
              <a:t>Built-in reporting</a:t>
            </a:r>
          </a:p>
          <a:p>
            <a:pPr algn="ctr"/>
            <a:r>
              <a:rPr lang="en-US" sz="3600" dirty="0"/>
              <a:t>Ecosystem of keyword libraries</a:t>
            </a:r>
          </a:p>
        </p:txBody>
      </p:sp>
    </p:spTree>
    <p:extLst>
      <p:ext uri="{BB962C8B-B14F-4D97-AF65-F5344CB8AC3E}">
        <p14:creationId xmlns:p14="http://schemas.microsoft.com/office/powerpoint/2010/main" val="337103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219297" y="2022289"/>
            <a:ext cx="7753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Input</a:t>
            </a:r>
            <a:endParaRPr lang="en-US" sz="80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3011469" y="3345728"/>
            <a:ext cx="61690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Tester</a:t>
            </a:r>
          </a:p>
          <a:p>
            <a:pPr algn="ctr"/>
            <a:r>
              <a:rPr lang="en-US" sz="3600" dirty="0"/>
              <a:t>Domain knowledge</a:t>
            </a:r>
          </a:p>
          <a:p>
            <a:pPr algn="ctr"/>
            <a:r>
              <a:rPr lang="en-US" sz="3600" dirty="0"/>
              <a:t>Requirements and specifications</a:t>
            </a:r>
          </a:p>
          <a:p>
            <a:pPr algn="ctr"/>
            <a:r>
              <a:rPr lang="en-US" sz="3600" dirty="0"/>
              <a:t>Testing knowledge</a:t>
            </a:r>
            <a:br>
              <a:rPr lang="en-US" sz="3600" dirty="0"/>
            </a:br>
            <a:r>
              <a:rPr lang="en-US" sz="3600" dirty="0"/>
              <a:t>Miscellaneous knowledge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A8B78-C46F-4714-AB1E-20A06FA1E1E4}"/>
              </a:ext>
            </a:extLst>
          </p:cNvPr>
          <p:cNvGrpSpPr/>
          <p:nvPr/>
        </p:nvGrpSpPr>
        <p:grpSpPr>
          <a:xfrm>
            <a:off x="4116775" y="270181"/>
            <a:ext cx="4263248" cy="1200329"/>
            <a:chOff x="1443869" y="3861378"/>
            <a:chExt cx="6561059" cy="13857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4A7924-2CE0-448D-B2F8-AF38ED95465F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Doing Testing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FCAC3CB-D9B4-4A03-AD58-BC8BAAABFD3E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F076005-253B-4FB1-9FA1-D7A8C9D783FD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08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4FDC-8BA1-44F0-A28B-D4FEDFF05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as Skeleton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DA78-F6CA-4121-BC6A-697C7C4BB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1326422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945682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Log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2AC04-D409-444E-9A50-550BDCC7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09" y="2378996"/>
            <a:ext cx="5431429" cy="1916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39D03-C625-4F21-A11F-77161CBE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48" y="4369929"/>
            <a:ext cx="6104149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4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701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7056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Skeleton Test Automation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1603516"/>
            <a:ext cx="5208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Stepwise Test Cases as Automation Placeholders</a:t>
            </a:r>
          </a:p>
          <a:p>
            <a:endParaRPr lang="en-US" sz="3200" dirty="0"/>
          </a:p>
          <a:p>
            <a:r>
              <a:rPr lang="en-US" sz="3200" dirty="0"/>
              <a:t>Like test cases but version controlled as code</a:t>
            </a:r>
          </a:p>
          <a:p>
            <a:endParaRPr lang="en-US" sz="3200" dirty="0"/>
          </a:p>
          <a:p>
            <a:r>
              <a:rPr lang="en-US" sz="3200" dirty="0"/>
              <a:t>Handoff to a task that is decomposing testing differently</a:t>
            </a:r>
          </a:p>
        </p:txBody>
      </p:sp>
    </p:spTree>
    <p:extLst>
      <p:ext uri="{BB962C8B-B14F-4D97-AF65-F5344CB8AC3E}">
        <p14:creationId xmlns:p14="http://schemas.microsoft.com/office/powerpoint/2010/main" val="2361503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2ECD-5495-4CCC-B11B-28A207515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 Framework Browser Library and css selectors on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1D015-87EE-4C21-A081-84076B928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54877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Browser Library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035704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Playwright inside</a:t>
            </a:r>
          </a:p>
          <a:p>
            <a:pPr algn="ctr"/>
            <a:r>
              <a:rPr lang="en-US" sz="3600" dirty="0"/>
              <a:t>Speed – Reliability – Visibility</a:t>
            </a:r>
          </a:p>
          <a:p>
            <a:pPr algn="ctr"/>
            <a:r>
              <a:rPr lang="en-US" sz="3600" dirty="0"/>
              <a:t>Automatic waits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02251-CCBF-4340-86F2-EDDE6E35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55" y="4920093"/>
            <a:ext cx="4185890" cy="9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6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A7ADEE-A442-4365-992F-CA4BF07F8EC0}"/>
              </a:ext>
            </a:extLst>
          </p:cNvPr>
          <p:cNvSpPr/>
          <p:nvPr/>
        </p:nvSpPr>
        <p:spPr>
          <a:xfrm>
            <a:off x="3145624" y="3109846"/>
            <a:ext cx="69772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css=</a:t>
            </a:r>
          </a:p>
          <a:p>
            <a:r>
              <a:rPr lang="en-US" sz="2800" dirty="0"/>
              <a:t>#id</a:t>
            </a:r>
          </a:p>
          <a:p>
            <a:r>
              <a:rPr lang="en-US" sz="2800" dirty="0"/>
              <a:t>.class</a:t>
            </a:r>
          </a:p>
          <a:p>
            <a:r>
              <a:rPr lang="en-US" sz="2800" dirty="0"/>
              <a:t>tag</a:t>
            </a:r>
          </a:p>
          <a:p>
            <a:r>
              <a:rPr lang="en-US" sz="2800" dirty="0"/>
              <a:t>[attribute='value']</a:t>
            </a:r>
          </a:p>
          <a:p>
            <a:r>
              <a:rPr lang="en-US" sz="2800" dirty="0"/>
              <a:t>[part_of_attribute_value_contains*='value']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03277-3F60-4933-B4F6-00C7DCD7887F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css selectors</a:t>
            </a: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2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Keywords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B8ED9-BC42-4120-A069-C6B65176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14" y="2980194"/>
            <a:ext cx="8481977" cy="1936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F59ACA-BF40-49D9-B861-D9704DFEFA63}"/>
              </a:ext>
            </a:extLst>
          </p:cNvPr>
          <p:cNvSpPr/>
          <p:nvPr/>
        </p:nvSpPr>
        <p:spPr>
          <a:xfrm>
            <a:off x="2504664" y="5081607"/>
            <a:ext cx="7103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https://marketsquare.github.io/robotframework-browser/Browser.html</a:t>
            </a:r>
          </a:p>
        </p:txBody>
      </p:sp>
    </p:spTree>
    <p:extLst>
      <p:ext uri="{BB962C8B-B14F-4D97-AF65-F5344CB8AC3E}">
        <p14:creationId xmlns:p14="http://schemas.microsoft.com/office/powerpoint/2010/main" val="1639631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D4-AAC8-4364-9375-80180D777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as Executable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798C8-FE1D-4F3C-AA57-91097260F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576748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700" y="1894673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Output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1969989" y="3282667"/>
            <a:ext cx="85568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Better tester</a:t>
            </a:r>
          </a:p>
          <a:p>
            <a:pPr algn="ctr"/>
            <a:r>
              <a:rPr lang="en-US" sz="3600" dirty="0"/>
              <a:t>Coverage</a:t>
            </a:r>
          </a:p>
          <a:p>
            <a:pPr algn="ctr"/>
            <a:r>
              <a:rPr lang="en-US" sz="3600" dirty="0"/>
              <a:t>Information incl. defects and change requests</a:t>
            </a:r>
          </a:p>
          <a:p>
            <a:pPr algn="ctr"/>
            <a:r>
              <a:rPr lang="en-US" sz="3600" dirty="0"/>
              <a:t>Documentation: Strategy</a:t>
            </a:r>
          </a:p>
          <a:p>
            <a:pPr algn="ctr"/>
            <a:r>
              <a:rPr lang="en-US" sz="3600" dirty="0"/>
              <a:t>Documentation: Tests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4EF6C0-32FC-4DCD-AFC5-2C1E745DC6A5}"/>
              </a:ext>
            </a:extLst>
          </p:cNvPr>
          <p:cNvGrpSpPr/>
          <p:nvPr/>
        </p:nvGrpSpPr>
        <p:grpSpPr>
          <a:xfrm>
            <a:off x="4116775" y="270181"/>
            <a:ext cx="4263248" cy="1200329"/>
            <a:chOff x="1443869" y="3861378"/>
            <a:chExt cx="6561059" cy="13857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E8AA10-A4D2-4CF2-8020-044B433F8DE2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Doing Testing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10BB8BB-A283-4A24-90D4-B26B7F8ADDEB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4B1B2D4-F998-4F2C-B39A-6F5794E2078D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823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13C1E-E233-467D-AC1B-CF94B5823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2"/>
          <a:stretch/>
        </p:blipFill>
        <p:spPr>
          <a:xfrm>
            <a:off x="1524002" y="0"/>
            <a:ext cx="9144001" cy="6858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E87BDC6-9FA4-4B21-9626-1B35DB9CDAE1}"/>
              </a:ext>
            </a:extLst>
          </p:cNvPr>
          <p:cNvSpPr/>
          <p:nvPr/>
        </p:nvSpPr>
        <p:spPr>
          <a:xfrm rot="6629105">
            <a:off x="4724402" y="2391510"/>
            <a:ext cx="746299" cy="83233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33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386B9-7D52-4BE1-8BE8-F226B252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2035"/>
            <a:ext cx="12185695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0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CAC44-1EB7-4069-B51F-867A01E5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7"/>
          <a:stretch/>
        </p:blipFill>
        <p:spPr>
          <a:xfrm>
            <a:off x="1119968" y="13252"/>
            <a:ext cx="9899055" cy="6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2074B-1BA2-4297-9B4B-76EA872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16"/>
            <a:ext cx="12192000" cy="59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1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5012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Documenting as Executable Test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99AE2-3E96-4ABD-AAC7-88E6626B5625}"/>
              </a:ext>
            </a:extLst>
          </p:cNvPr>
          <p:cNvSpPr txBox="1"/>
          <p:nvPr/>
        </p:nvSpPr>
        <p:spPr>
          <a:xfrm>
            <a:off x="4058216" y="1987195"/>
            <a:ext cx="59500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line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See it fail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First test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Same test but variables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Same test but templates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rgbClr val="FF0000"/>
                </a:solidFill>
              </a:rPr>
              <a:t>Failing test with a bug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Spec to tests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Guess the values that are likely to fail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Multiple browsers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Runs in CI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5E804-863D-47AD-8016-9294760D6E8C}"/>
              </a:ext>
            </a:extLst>
          </p:cNvPr>
          <p:cNvSpPr/>
          <p:nvPr/>
        </p:nvSpPr>
        <p:spPr>
          <a:xfrm>
            <a:off x="7727189" y="1392141"/>
            <a:ext cx="2503170" cy="164592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Throwaway automation?</a:t>
            </a:r>
          </a:p>
        </p:txBody>
      </p:sp>
    </p:spTree>
    <p:extLst>
      <p:ext uri="{BB962C8B-B14F-4D97-AF65-F5344CB8AC3E}">
        <p14:creationId xmlns:p14="http://schemas.microsoft.com/office/powerpoint/2010/main" val="12676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AF5-1074-438F-B5B9-795A8EE3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is not about Robot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334A-0666-470F-BEE4-C9594EAAA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2172532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371061" y="1943557"/>
            <a:ext cx="11449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Documentation as a Constraint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207982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Balancing Act between Now and Future</a:t>
            </a:r>
          </a:p>
          <a:p>
            <a:pPr algn="ctr"/>
            <a:r>
              <a:rPr lang="en-US" sz="3600" dirty="0"/>
              <a:t>Never be bored is not possible without automation</a:t>
            </a:r>
          </a:p>
        </p:txBody>
      </p:sp>
    </p:spTree>
    <p:extLst>
      <p:ext uri="{BB962C8B-B14F-4D97-AF65-F5344CB8AC3E}">
        <p14:creationId xmlns:p14="http://schemas.microsoft.com/office/powerpoint/2010/main" val="845335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16FC6-8266-42F1-8A7F-BEA4C6DE44C7}"/>
              </a:ext>
            </a:extLst>
          </p:cNvPr>
          <p:cNvSpPr txBox="1"/>
          <p:nvPr/>
        </p:nvSpPr>
        <p:spPr>
          <a:xfrm>
            <a:off x="357809" y="406814"/>
            <a:ext cx="11145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Automation</a:t>
            </a:r>
            <a:r>
              <a:rPr lang="en-US" sz="7200" dirty="0">
                <a:latin typeface="KG No Matter What" panose="02000507000000020003" pitchFamily="2" charset="0"/>
              </a:rPr>
              <a:t> 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in Frame of 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Exploratory Testing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F2ED9-47AE-44A8-9FE9-555D742E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4" y="3982294"/>
            <a:ext cx="4438987" cy="23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482ED-32C9-4C81-84B9-8164F9E8C3D6}"/>
              </a:ext>
            </a:extLst>
          </p:cNvPr>
          <p:cNvSpPr txBox="1"/>
          <p:nvPr/>
        </p:nvSpPr>
        <p:spPr>
          <a:xfrm>
            <a:off x="5319986" y="2208548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Attended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86BFB-690E-4E4A-B0C1-A430F42169B4}"/>
              </a:ext>
            </a:extLst>
          </p:cNvPr>
          <p:cNvSpPr txBox="1"/>
          <p:nvPr/>
        </p:nvSpPr>
        <p:spPr>
          <a:xfrm>
            <a:off x="5288716" y="574898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Unattended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1F7C21-E2D4-4341-B995-8353BC77AD17}"/>
              </a:ext>
            </a:extLst>
          </p:cNvPr>
          <p:cNvSpPr/>
          <p:nvPr/>
        </p:nvSpPr>
        <p:spPr>
          <a:xfrm rot="5400000">
            <a:off x="5623141" y="3763328"/>
            <a:ext cx="2924865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A7896E-E9E7-4F38-BD3F-023B85E5EC6E}"/>
              </a:ext>
            </a:extLst>
          </p:cNvPr>
          <p:cNvSpPr/>
          <p:nvPr/>
        </p:nvSpPr>
        <p:spPr>
          <a:xfrm rot="16200000">
            <a:off x="3617246" y="3763326"/>
            <a:ext cx="2924867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B6255-5729-4D07-AC2F-A98A24131AA2}"/>
              </a:ext>
            </a:extLst>
          </p:cNvPr>
          <p:cNvSpPr txBox="1"/>
          <p:nvPr/>
        </p:nvSpPr>
        <p:spPr>
          <a:xfrm>
            <a:off x="3144930" y="759778"/>
            <a:ext cx="574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KG No Matter What" panose="02000507000000020003" pitchFamily="2" charset="0"/>
              </a:rPr>
              <a:t>Moving Focus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307D1DE-EA57-4E7B-85DF-4289570758E0}"/>
              </a:ext>
            </a:extLst>
          </p:cNvPr>
          <p:cNvSpPr/>
          <p:nvPr/>
        </p:nvSpPr>
        <p:spPr>
          <a:xfrm>
            <a:off x="1689843" y="2297430"/>
            <a:ext cx="1874520" cy="1474470"/>
          </a:xfrm>
          <a:prstGeom prst="cloud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C82EAA0-1B0F-48F3-A505-99C6B332DEC0}"/>
              </a:ext>
            </a:extLst>
          </p:cNvPr>
          <p:cNvSpPr/>
          <p:nvPr/>
        </p:nvSpPr>
        <p:spPr>
          <a:xfrm>
            <a:off x="2155964" y="4027170"/>
            <a:ext cx="1874520" cy="1474470"/>
          </a:xfrm>
          <a:prstGeom prst="cloud">
            <a:avLst/>
          </a:prstGeom>
          <a:ln w="76200">
            <a:solidFill>
              <a:srgbClr val="FF99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9CEA334-5487-4FB8-A52E-D82F75E85DC7}"/>
              </a:ext>
            </a:extLst>
          </p:cNvPr>
          <p:cNvSpPr/>
          <p:nvPr/>
        </p:nvSpPr>
        <p:spPr>
          <a:xfrm>
            <a:off x="8410326" y="2208548"/>
            <a:ext cx="1874520" cy="1474470"/>
          </a:xfrm>
          <a:prstGeom prst="cloud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6E93158-F940-49AF-9038-47419B252750}"/>
              </a:ext>
            </a:extLst>
          </p:cNvPr>
          <p:cNvSpPr/>
          <p:nvPr/>
        </p:nvSpPr>
        <p:spPr>
          <a:xfrm>
            <a:off x="8760186" y="4385310"/>
            <a:ext cx="1874520" cy="1474470"/>
          </a:xfrm>
          <a:prstGeom prst="cloud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5330765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165194" y="889843"/>
            <a:ext cx="6502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Robot Framework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3"/>
            <a:ext cx="577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would the testing you did before this have been different if you were to start with this?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66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7CA2E-9E10-434F-84E0-28F7CB705266}"/>
              </a:ext>
            </a:extLst>
          </p:cNvPr>
          <p:cNvSpPr/>
          <p:nvPr/>
        </p:nvSpPr>
        <p:spPr>
          <a:xfrm>
            <a:off x="181753" y="1349904"/>
            <a:ext cx="6099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1: Test target and our options for exploring</a:t>
            </a:r>
          </a:p>
          <a:p>
            <a:r>
              <a:rPr lang="en-US" sz="2000" dirty="0"/>
              <a:t>Chapter 2: Self-management basics on setting yourself constraints</a:t>
            </a:r>
          </a:p>
          <a:p>
            <a:r>
              <a:rPr lang="en-US" sz="2000" dirty="0"/>
              <a:t>Chapter 3: The moment of first impression</a:t>
            </a:r>
          </a:p>
          <a:p>
            <a:r>
              <a:rPr lang="en-US" sz="2000" dirty="0"/>
              <a:t>Chapter 4: Recognizing and learning a domain</a:t>
            </a:r>
          </a:p>
          <a:p>
            <a:r>
              <a:rPr lang="en-US" sz="2000" dirty="0"/>
              <a:t>Chapter 5: Recognizing functionality</a:t>
            </a:r>
          </a:p>
          <a:p>
            <a:r>
              <a:rPr lang="en-US" sz="2000" dirty="0"/>
              <a:t>Chapter 6: Recognizing data</a:t>
            </a:r>
          </a:p>
          <a:p>
            <a:r>
              <a:rPr lang="en-US" sz="2000" dirty="0"/>
              <a:t>Chapter 7: Recognizing application and execution environment</a:t>
            </a:r>
          </a:p>
          <a:p>
            <a:r>
              <a:rPr lang="en-US" sz="2000" dirty="0"/>
              <a:t>Chapter 8: Documenting in a mindmap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687B0-FA6D-4347-A1F2-5B541CE92522}"/>
              </a:ext>
            </a:extLst>
          </p:cNvPr>
          <p:cNvSpPr/>
          <p:nvPr/>
        </p:nvSpPr>
        <p:spPr>
          <a:xfrm>
            <a:off x="6032816" y="1360268"/>
            <a:ext cx="6099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Chapter 9: Robot framework the very basics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10: Documenting as skeleton test automation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11: Robot framework browser library and CSS selectors on web pages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12: Documenting as executable test automation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13: Why this is not about Robot Framework</a:t>
            </a:r>
          </a:p>
          <a:p>
            <a:r>
              <a:rPr lang="en-US" sz="2000" dirty="0"/>
              <a:t>Chapter 14: Use of time</a:t>
            </a:r>
          </a:p>
          <a:p>
            <a:r>
              <a:rPr lang="en-US" sz="2000" dirty="0"/>
              <a:t>Chapter 15: Coverage</a:t>
            </a:r>
          </a:p>
          <a:p>
            <a:r>
              <a:rPr lang="en-US" sz="2000" dirty="0"/>
              <a:t>Chapter 16: Test Strategy</a:t>
            </a:r>
          </a:p>
          <a:p>
            <a:r>
              <a:rPr lang="en-US" sz="2000" dirty="0"/>
              <a:t>Chapter 17: Full results and reproducing from customer feedback </a:t>
            </a:r>
          </a:p>
          <a:p>
            <a:r>
              <a:rPr lang="en-US" sz="2000" dirty="0"/>
              <a:t>Chapter 18: 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26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15F6-3B5F-4E89-81D0-12148537A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ADE6-5ECD-44F1-B51C-F8681104D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</p:spTree>
    <p:extLst>
      <p:ext uri="{BB962C8B-B14F-4D97-AF65-F5344CB8AC3E}">
        <p14:creationId xmlns:p14="http://schemas.microsoft.com/office/powerpoint/2010/main" val="1703865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30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Test</a:t>
            </a:r>
            <a:r>
              <a:rPr lang="en-US" sz="7200" dirty="0">
                <a:latin typeface="KG No Matter What" panose="02000507000000020003" pitchFamily="2" charset="0"/>
              </a:rPr>
              <a:t>, Bug, Setup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632052"/>
            <a:ext cx="855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Software with little bugs is faster to test</a:t>
            </a:r>
          </a:p>
          <a:p>
            <a:pPr algn="ctr"/>
            <a:r>
              <a:rPr lang="en-US" sz="3600" dirty="0"/>
              <a:t>Setup is configuring, learning and documenting</a:t>
            </a:r>
          </a:p>
          <a:p>
            <a:pPr algn="ctr"/>
            <a:r>
              <a:rPr lang="en-US" sz="3600" dirty="0"/>
              <a:t>Test grows coverage</a:t>
            </a:r>
          </a:p>
        </p:txBody>
      </p:sp>
    </p:spTree>
    <p:extLst>
      <p:ext uri="{BB962C8B-B14F-4D97-AF65-F5344CB8AC3E}">
        <p14:creationId xmlns:p14="http://schemas.microsoft.com/office/powerpoint/2010/main" val="2556708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5A6C7-7F9D-4699-9614-D98F3EA6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7" y="31981"/>
            <a:ext cx="6790771" cy="61423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2CB12-FA3A-4485-ADF7-572F91E36590}"/>
              </a:ext>
            </a:extLst>
          </p:cNvPr>
          <p:cNvGrpSpPr/>
          <p:nvPr/>
        </p:nvGrpSpPr>
        <p:grpSpPr>
          <a:xfrm>
            <a:off x="8507731" y="4075758"/>
            <a:ext cx="2000250" cy="1687914"/>
            <a:chOff x="6983731" y="4075758"/>
            <a:chExt cx="2000250" cy="1687914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DFC34D4-D5FC-4532-9B5C-D310F53236E4}"/>
                </a:ext>
              </a:extLst>
            </p:cNvPr>
            <p:cNvSpPr/>
            <p:nvPr/>
          </p:nvSpPr>
          <p:spPr>
            <a:xfrm rot="6629105">
              <a:off x="7385538" y="4032738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026990-116B-4482-B1DD-B515DCEEE952}"/>
                </a:ext>
              </a:extLst>
            </p:cNvPr>
            <p:cNvSpPr txBox="1"/>
            <p:nvPr/>
          </p:nvSpPr>
          <p:spPr>
            <a:xfrm>
              <a:off x="6983731" y="4932675"/>
              <a:ext cx="20002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Algorithm trap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056738-4689-48B2-96F8-44A19A24056F}"/>
              </a:ext>
            </a:extLst>
          </p:cNvPr>
          <p:cNvGrpSpPr/>
          <p:nvPr/>
        </p:nvGrpSpPr>
        <p:grpSpPr>
          <a:xfrm>
            <a:off x="6242556" y="3018629"/>
            <a:ext cx="2690519" cy="849887"/>
            <a:chOff x="4718553" y="3018626"/>
            <a:chExt cx="2690519" cy="84988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1C26D7F-9C6D-4CDE-A198-4F105EBFEB90}"/>
                </a:ext>
              </a:extLst>
            </p:cNvPr>
            <p:cNvSpPr/>
            <p:nvPr/>
          </p:nvSpPr>
          <p:spPr>
            <a:xfrm rot="4360678">
              <a:off x="4761573" y="307919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81C11-15DA-4A7B-820A-02008392545E}"/>
                </a:ext>
              </a:extLst>
            </p:cNvPr>
            <p:cNvSpPr txBox="1"/>
            <p:nvPr/>
          </p:nvSpPr>
          <p:spPr>
            <a:xfrm>
              <a:off x="5571319" y="3018626"/>
              <a:ext cx="183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Bug trap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507AE-1777-4287-97CE-359682592921}"/>
              </a:ext>
            </a:extLst>
          </p:cNvPr>
          <p:cNvGrpSpPr/>
          <p:nvPr/>
        </p:nvGrpSpPr>
        <p:grpSpPr>
          <a:xfrm>
            <a:off x="7167123" y="2163293"/>
            <a:ext cx="2690519" cy="849887"/>
            <a:chOff x="4718553" y="3018626"/>
            <a:chExt cx="2690519" cy="849887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C9C8E0B-EE97-417B-B5CB-92D01EC5F2B0}"/>
                </a:ext>
              </a:extLst>
            </p:cNvPr>
            <p:cNvSpPr/>
            <p:nvPr/>
          </p:nvSpPr>
          <p:spPr>
            <a:xfrm rot="4360678">
              <a:off x="4761573" y="307919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8405AD-CBA4-4E94-A7CF-958F67EAC576}"/>
                </a:ext>
              </a:extLst>
            </p:cNvPr>
            <p:cNvSpPr txBox="1"/>
            <p:nvPr/>
          </p:nvSpPr>
          <p:spPr>
            <a:xfrm>
              <a:off x="5571319" y="3018626"/>
              <a:ext cx="1837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Test Cases trap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B9DFC-B4A2-41EE-9E76-2FF437A4B9C5}"/>
              </a:ext>
            </a:extLst>
          </p:cNvPr>
          <p:cNvGrpSpPr/>
          <p:nvPr/>
        </p:nvGrpSpPr>
        <p:grpSpPr>
          <a:xfrm>
            <a:off x="1225661" y="4487012"/>
            <a:ext cx="2000250" cy="1335786"/>
            <a:chOff x="6983731" y="4058554"/>
            <a:chExt cx="2000250" cy="1335786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84BCC23-C755-4C23-8FAE-EE79FF901102}"/>
                </a:ext>
              </a:extLst>
            </p:cNvPr>
            <p:cNvSpPr/>
            <p:nvPr/>
          </p:nvSpPr>
          <p:spPr>
            <a:xfrm rot="17276246">
              <a:off x="7719280" y="401553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D0DF7-3012-4165-9433-8D19DE7995AD}"/>
                </a:ext>
              </a:extLst>
            </p:cNvPr>
            <p:cNvSpPr txBox="1"/>
            <p:nvPr/>
          </p:nvSpPr>
          <p:spPr>
            <a:xfrm>
              <a:off x="6983731" y="4932675"/>
              <a:ext cx="2000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 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8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4" y="898635"/>
            <a:ext cx="38218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Time and Traps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did your time go on testing of the application?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28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5C47-F2EA-4515-A4C0-B6B7EB0A4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08CEE-900F-4329-943D-DB442EF93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</p:spTree>
    <p:extLst>
      <p:ext uri="{BB962C8B-B14F-4D97-AF65-F5344CB8AC3E}">
        <p14:creationId xmlns:p14="http://schemas.microsoft.com/office/powerpoint/2010/main" val="1090196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62000"/>
            <a:r>
              <a:rPr lang="fi-FI" sz="5400" dirty="0">
                <a:latin typeface="KG No Matter What" panose="02000507000000020003" pitchFamily="2" charset="0"/>
              </a:rPr>
              <a:t>Setting the Stage for Testing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07188" y="2761839"/>
            <a:ext cx="1295400" cy="762000"/>
            <a:chOff x="3600" y="1776"/>
            <a:chExt cx="816" cy="48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88" y="1776"/>
              <a:ext cx="208" cy="288"/>
              <a:chOff x="664" y="2352"/>
              <a:chExt cx="208" cy="288"/>
            </a:xfrm>
          </p:grpSpPr>
          <p:sp>
            <p:nvSpPr>
              <p:cNvPr id="114693" name="Oval 5"/>
              <p:cNvSpPr>
                <a:spLocks noChangeArrowheads="1"/>
              </p:cNvSpPr>
              <p:nvPr/>
            </p:nvSpPr>
            <p:spPr bwMode="auto">
              <a:xfrm rot="-820714">
                <a:off x="724" y="2445"/>
                <a:ext cx="97" cy="194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4" name="Oval 6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5" name="Freeform 7"/>
              <p:cNvSpPr>
                <a:spLocks/>
              </p:cNvSpPr>
              <p:nvPr/>
            </p:nvSpPr>
            <p:spPr bwMode="auto">
              <a:xfrm>
                <a:off x="768" y="2400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6" name="Freeform 8"/>
              <p:cNvSpPr>
                <a:spLocks/>
              </p:cNvSpPr>
              <p:nvPr/>
            </p:nvSpPr>
            <p:spPr bwMode="auto">
              <a:xfrm>
                <a:off x="808" y="2448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7" name="Freeform 9"/>
              <p:cNvSpPr>
                <a:spLocks/>
              </p:cNvSpPr>
              <p:nvPr/>
            </p:nvSpPr>
            <p:spPr bwMode="auto">
              <a:xfrm>
                <a:off x="816" y="2536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Freeform 10"/>
              <p:cNvSpPr>
                <a:spLocks/>
              </p:cNvSpPr>
              <p:nvPr/>
            </p:nvSpPr>
            <p:spPr bwMode="auto">
              <a:xfrm flipH="1">
                <a:off x="664" y="2440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9" name="Freeform 11"/>
              <p:cNvSpPr>
                <a:spLocks/>
              </p:cNvSpPr>
              <p:nvPr/>
            </p:nvSpPr>
            <p:spPr bwMode="auto">
              <a:xfrm rot="18539372" flipH="1">
                <a:off x="664" y="2496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0" name="Freeform 12"/>
              <p:cNvSpPr>
                <a:spLocks/>
              </p:cNvSpPr>
              <p:nvPr/>
            </p:nvSpPr>
            <p:spPr bwMode="auto">
              <a:xfrm rot="18539372" flipH="1">
                <a:off x="672" y="2584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1" name="Freeform 13"/>
              <p:cNvSpPr>
                <a:spLocks/>
              </p:cNvSpPr>
              <p:nvPr/>
            </p:nvSpPr>
            <p:spPr bwMode="auto">
              <a:xfrm>
                <a:off x="752" y="2352"/>
                <a:ext cx="16" cy="48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6" y="0"/>
                  </a:cxn>
                </a:cxnLst>
                <a:rect l="0" t="0" r="r" b="b"/>
                <a:pathLst>
                  <a:path w="16" h="48">
                    <a:moveTo>
                      <a:pt x="16" y="48"/>
                    </a:moveTo>
                    <a:cubicBezTo>
                      <a:pt x="8" y="32"/>
                      <a:pt x="0" y="16"/>
                      <a:pt x="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2" name="Freeform 14"/>
              <p:cNvSpPr>
                <a:spLocks/>
              </p:cNvSpPr>
              <p:nvPr/>
            </p:nvSpPr>
            <p:spPr bwMode="auto">
              <a:xfrm>
                <a:off x="704" y="2352"/>
                <a:ext cx="16" cy="48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6" y="0"/>
                  </a:cxn>
                </a:cxnLst>
                <a:rect l="0" t="0" r="r" b="b"/>
                <a:pathLst>
                  <a:path w="16" h="48">
                    <a:moveTo>
                      <a:pt x="16" y="48"/>
                    </a:moveTo>
                    <a:cubicBezTo>
                      <a:pt x="8" y="32"/>
                      <a:pt x="0" y="16"/>
                      <a:pt x="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3600" y="2064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>
                  <a:cs typeface="Arial" charset="0"/>
                </a:rPr>
                <a:t>Serious</a:t>
              </a:r>
              <a:endParaRPr lang="en-GB" sz="1400" dirty="0"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1588" y="2609439"/>
            <a:ext cx="1295400" cy="990600"/>
            <a:chOff x="1728" y="1536"/>
            <a:chExt cx="816" cy="624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920" y="1536"/>
              <a:ext cx="384" cy="432"/>
              <a:chOff x="1248" y="1920"/>
              <a:chExt cx="528" cy="432"/>
            </a:xfrm>
          </p:grpSpPr>
          <p:sp>
            <p:nvSpPr>
              <p:cNvPr id="114706" name="AutoShape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528" cy="432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Line 19"/>
              <p:cNvSpPr>
                <a:spLocks noChangeShapeType="1"/>
              </p:cNvSpPr>
              <p:nvPr/>
            </p:nvSpPr>
            <p:spPr bwMode="auto">
              <a:xfrm>
                <a:off x="1296" y="2016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8" name="Line 20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2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Line 22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1" name="Line 23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2" name="Line 24"/>
              <p:cNvSpPr>
                <a:spLocks noChangeShapeType="1"/>
              </p:cNvSpPr>
              <p:nvPr/>
            </p:nvSpPr>
            <p:spPr bwMode="auto">
              <a:xfrm>
                <a:off x="1296" y="2256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3" name="Line 25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4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4" name="Line 26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15" name="Text Box 27"/>
            <p:cNvSpPr txBox="1">
              <a:spLocks noChangeArrowheads="1"/>
            </p:cNvSpPr>
            <p:nvPr/>
          </p:nvSpPr>
          <p:spPr bwMode="auto">
            <a:xfrm>
              <a:off x="1728" y="1968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>
                  <a:cs typeface="Arial" charset="0"/>
                </a:rPr>
                <a:t>Test ideas</a:t>
              </a:r>
              <a:endParaRPr lang="en-GB" sz="1400" dirty="0">
                <a:cs typeface="Arial" charset="0"/>
              </a:endParaRPr>
            </a:p>
          </p:txBody>
        </p:sp>
      </p:grp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3595670" y="1690269"/>
            <a:ext cx="1784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We target these… </a:t>
            </a:r>
            <a:endParaRPr lang="en-GB" dirty="0">
              <a:solidFill>
                <a:schemeClr val="hlink"/>
              </a:solidFill>
              <a:cs typeface="Arial" charset="0"/>
            </a:endParaRP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5595934" y="1710917"/>
            <a:ext cx="24066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…to find </a:t>
            </a:r>
            <a:br>
              <a:rPr lang="en-US" dirty="0">
                <a:solidFill>
                  <a:schemeClr val="hlink"/>
                </a:solidFill>
                <a:cs typeface="Arial" charset="0"/>
              </a:rPr>
            </a:br>
            <a:r>
              <a:rPr lang="en-US" dirty="0">
                <a:solidFill>
                  <a:schemeClr val="hlink"/>
                </a:solidFill>
                <a:cs typeface="Arial" charset="0"/>
              </a:rPr>
              <a:t>these…</a:t>
            </a:r>
            <a:endParaRPr lang="en-GB" dirty="0">
              <a:solidFill>
                <a:schemeClr val="hlink"/>
              </a:solidFill>
              <a:cs typeface="Arial" charset="0"/>
            </a:endParaRPr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4079878" y="4454117"/>
            <a:ext cx="20177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…to tell if there’s more and what level we know things.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173791" y="4666839"/>
            <a:ext cx="1392237" cy="533400"/>
            <a:chOff x="768" y="2976"/>
            <a:chExt cx="816" cy="528"/>
          </a:xfrm>
        </p:grpSpPr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1344" y="2976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2" name="Line 34"/>
            <p:cNvSpPr>
              <a:spLocks noChangeShapeType="1"/>
            </p:cNvSpPr>
            <p:nvPr/>
          </p:nvSpPr>
          <p:spPr bwMode="auto">
            <a:xfrm>
              <a:off x="768" y="30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1344" y="3120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4" name="Line 36"/>
            <p:cNvSpPr>
              <a:spLocks noChangeShapeType="1"/>
            </p:cNvSpPr>
            <p:nvPr/>
          </p:nvSpPr>
          <p:spPr bwMode="auto">
            <a:xfrm>
              <a:off x="960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1344" y="3264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>
              <a:off x="96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1344" y="3408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8" name="Line 40"/>
            <p:cNvSpPr>
              <a:spLocks noChangeShapeType="1"/>
            </p:cNvSpPr>
            <p:nvPr/>
          </p:nvSpPr>
          <p:spPr bwMode="auto">
            <a:xfrm>
              <a:off x="864" y="345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Line 41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42"/>
            <p:cNvSpPr>
              <a:spLocks noChangeShapeType="1"/>
            </p:cNvSpPr>
            <p:nvPr/>
          </p:nvSpPr>
          <p:spPr bwMode="auto">
            <a:xfrm flipV="1">
              <a:off x="96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5945188" y="5200242"/>
            <a:ext cx="21510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400" dirty="0">
                <a:cs typeface="Arial" charset="0"/>
              </a:rPr>
              <a:t>Coverage</a:t>
            </a:r>
            <a:endParaRPr lang="en-US" sz="1400" dirty="0">
              <a:cs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cs typeface="Arial" charset="0"/>
              </a:rPr>
              <a:t>REQUIREMENTS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RISKS (of relevant bugs)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CODE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ENVIRONMENTS</a:t>
            </a:r>
            <a:endParaRPr lang="en-GB" sz="1400" dirty="0">
              <a:cs typeface="Arial" charset="0"/>
            </a:endParaRP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1919288" y="1750602"/>
            <a:ext cx="18716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cs typeface="Arial" charset="0"/>
              </a:rPr>
              <a:t>WHAT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WHEN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WHO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HOW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WHY</a:t>
            </a:r>
          </a:p>
        </p:txBody>
      </p:sp>
      <p:sp>
        <p:nvSpPr>
          <p:cNvPr id="114734" name="Freeform 46"/>
          <p:cNvSpPr>
            <a:spLocks/>
          </p:cNvSpPr>
          <p:nvPr/>
        </p:nvSpPr>
        <p:spPr bwMode="auto">
          <a:xfrm>
            <a:off x="7621588" y="1847439"/>
            <a:ext cx="7620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6" y="288"/>
              </a:cxn>
              <a:cxn ang="0">
                <a:pos x="480" y="0"/>
              </a:cxn>
            </a:cxnLst>
            <a:rect l="0" t="0" r="r" b="b"/>
            <a:pathLst>
              <a:path w="480" h="624">
                <a:moveTo>
                  <a:pt x="0" y="624"/>
                </a:moveTo>
                <a:cubicBezTo>
                  <a:pt x="8" y="508"/>
                  <a:pt x="16" y="392"/>
                  <a:pt x="96" y="288"/>
                </a:cubicBezTo>
                <a:cubicBezTo>
                  <a:pt x="176" y="184"/>
                  <a:pt x="328" y="92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8" name="Freeform 50"/>
          <p:cNvSpPr>
            <a:spLocks/>
          </p:cNvSpPr>
          <p:nvPr/>
        </p:nvSpPr>
        <p:spPr bwMode="auto">
          <a:xfrm>
            <a:off x="7621588" y="2533239"/>
            <a:ext cx="6858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44" y="48"/>
              </a:cxn>
              <a:cxn ang="0">
                <a:pos x="432" y="0"/>
              </a:cxn>
            </a:cxnLst>
            <a:rect l="0" t="0" r="r" b="b"/>
            <a:pathLst>
              <a:path w="432" h="288">
                <a:moveTo>
                  <a:pt x="0" y="288"/>
                </a:moveTo>
                <a:cubicBezTo>
                  <a:pt x="36" y="192"/>
                  <a:pt x="72" y="96"/>
                  <a:pt x="144" y="48"/>
                </a:cubicBezTo>
                <a:cubicBezTo>
                  <a:pt x="216" y="0"/>
                  <a:pt x="324" y="0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9" name="Freeform 51"/>
          <p:cNvSpPr>
            <a:spLocks/>
          </p:cNvSpPr>
          <p:nvPr/>
        </p:nvSpPr>
        <p:spPr bwMode="auto">
          <a:xfrm>
            <a:off x="7621588" y="3066639"/>
            <a:ext cx="68580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432" y="96"/>
              </a:cxn>
            </a:cxnLst>
            <a:rect l="0" t="0" r="r" b="b"/>
            <a:pathLst>
              <a:path w="432" h="112">
                <a:moveTo>
                  <a:pt x="0" y="0"/>
                </a:moveTo>
                <a:cubicBezTo>
                  <a:pt x="60" y="40"/>
                  <a:pt x="120" y="80"/>
                  <a:pt x="192" y="96"/>
                </a:cubicBezTo>
                <a:cubicBezTo>
                  <a:pt x="264" y="112"/>
                  <a:pt x="348" y="104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0" name="Freeform 52"/>
          <p:cNvSpPr>
            <a:spLocks/>
          </p:cNvSpPr>
          <p:nvPr/>
        </p:nvSpPr>
        <p:spPr bwMode="auto">
          <a:xfrm>
            <a:off x="7621588" y="3219039"/>
            <a:ext cx="685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240"/>
              </a:cxn>
              <a:cxn ang="0">
                <a:pos x="432" y="336"/>
              </a:cxn>
            </a:cxnLst>
            <a:rect l="0" t="0" r="r" b="b"/>
            <a:pathLst>
              <a:path w="432" h="336">
                <a:moveTo>
                  <a:pt x="0" y="0"/>
                </a:moveTo>
                <a:cubicBezTo>
                  <a:pt x="60" y="92"/>
                  <a:pt x="120" y="184"/>
                  <a:pt x="192" y="240"/>
                </a:cubicBezTo>
                <a:cubicBezTo>
                  <a:pt x="264" y="296"/>
                  <a:pt x="348" y="316"/>
                  <a:pt x="43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H="1" flipV="1">
            <a:off x="4878388" y="367623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6630988" y="3600039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 rot="1454346">
            <a:off x="5183188" y="3828639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folHlink"/>
                </a:solidFill>
                <a:cs typeface="Arial" charset="0"/>
              </a:rPr>
              <a:t>Coverage?</a:t>
            </a:r>
            <a:endParaRPr lang="en-GB" sz="1400" dirty="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>
            <a:off x="4954588" y="291423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5" name="Oval 57"/>
          <p:cNvSpPr>
            <a:spLocks noChangeArrowheads="1"/>
          </p:cNvSpPr>
          <p:nvPr/>
        </p:nvSpPr>
        <p:spPr bwMode="auto">
          <a:xfrm>
            <a:off x="8528050" y="1733139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>
                <a:cs typeface="Arial" charset="0"/>
              </a:rPr>
              <a:t>B</a:t>
            </a:r>
            <a:endParaRPr lang="en-GB" sz="1400" dirty="0">
              <a:cs typeface="Arial" charset="0"/>
            </a:endParaRPr>
          </a:p>
        </p:txBody>
      </p:sp>
      <p:sp>
        <p:nvSpPr>
          <p:cNvPr id="114746" name="Oval 58"/>
          <p:cNvSpPr>
            <a:spLocks noChangeArrowheads="1"/>
          </p:cNvSpPr>
          <p:nvPr/>
        </p:nvSpPr>
        <p:spPr bwMode="auto">
          <a:xfrm>
            <a:off x="8528050" y="2376077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PM</a:t>
            </a:r>
            <a:endParaRPr lang="en-GB" sz="1400">
              <a:cs typeface="Arial" charset="0"/>
            </a:endParaRPr>
          </a:p>
        </p:txBody>
      </p:sp>
      <p:sp>
        <p:nvSpPr>
          <p:cNvPr id="114747" name="Oval 59"/>
          <p:cNvSpPr>
            <a:spLocks noChangeArrowheads="1"/>
          </p:cNvSpPr>
          <p:nvPr/>
        </p:nvSpPr>
        <p:spPr bwMode="auto">
          <a:xfrm>
            <a:off x="8512175" y="3095214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T</a:t>
            </a:r>
            <a:endParaRPr lang="en-GB" sz="1400">
              <a:cs typeface="Arial" charset="0"/>
            </a:endParaRPr>
          </a:p>
        </p:txBody>
      </p:sp>
      <p:sp>
        <p:nvSpPr>
          <p:cNvPr id="114748" name="Oval 60"/>
          <p:cNvSpPr>
            <a:spLocks noChangeArrowheads="1"/>
          </p:cNvSpPr>
          <p:nvPr/>
        </p:nvSpPr>
        <p:spPr bwMode="auto">
          <a:xfrm>
            <a:off x="8528050" y="3600039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U</a:t>
            </a:r>
            <a:endParaRPr lang="en-GB" sz="1400">
              <a:cs typeface="Arial" charset="0"/>
            </a:endParaRPr>
          </a:p>
        </p:txBody>
      </p:sp>
      <p:sp>
        <p:nvSpPr>
          <p:cNvPr id="114770" name="Text Box 82"/>
          <p:cNvSpPr txBox="1">
            <a:spLocks noChangeArrowheads="1"/>
          </p:cNvSpPr>
          <p:nvPr/>
        </p:nvSpPr>
        <p:spPr bwMode="auto">
          <a:xfrm>
            <a:off x="8832850" y="1677577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/>
              <a:t>business</a:t>
            </a:r>
            <a:endParaRPr lang="en-US" dirty="0"/>
          </a:p>
        </p:txBody>
      </p:sp>
      <p:sp>
        <p:nvSpPr>
          <p:cNvPr id="114771" name="Text Box 83"/>
          <p:cNvSpPr txBox="1">
            <a:spLocks noChangeArrowheads="1"/>
          </p:cNvSpPr>
          <p:nvPr/>
        </p:nvSpPr>
        <p:spPr bwMode="auto">
          <a:xfrm>
            <a:off x="8832850" y="2326867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project</a:t>
            </a:r>
            <a:r>
              <a:rPr lang="fi-FI" dirty="0"/>
              <a:t> (</a:t>
            </a:r>
            <a:r>
              <a:rPr lang="fi-FI" dirty="0" err="1"/>
              <a:t>time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114772" name="Text Box 84"/>
          <p:cNvSpPr txBox="1">
            <a:spLocks noChangeArrowheads="1"/>
          </p:cNvSpPr>
          <p:nvPr/>
        </p:nvSpPr>
        <p:spPr bwMode="auto">
          <a:xfrm>
            <a:off x="8832850" y="3046002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testing</a:t>
            </a:r>
            <a:r>
              <a:rPr lang="fi-FI" dirty="0"/>
              <a:t> (</a:t>
            </a:r>
            <a:r>
              <a:rPr lang="fi-FI" dirty="0" err="1"/>
              <a:t>time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114773" name="Text Box 85"/>
          <p:cNvSpPr txBox="1">
            <a:spLocks noChangeArrowheads="1"/>
          </p:cNvSpPr>
          <p:nvPr/>
        </p:nvSpPr>
        <p:spPr bwMode="auto">
          <a:xfrm>
            <a:off x="8832850" y="3550827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Risk Coverage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429000"/>
            <a:ext cx="855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Coverage of relevant bugs</a:t>
            </a:r>
          </a:p>
          <a:p>
            <a:pPr algn="ctr"/>
            <a:r>
              <a:rPr lang="en-US" sz="3600" dirty="0"/>
              <a:t>Effectiveness – results of overall strategy facilitate experience of quality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616847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165197" y="889843"/>
            <a:ext cx="63445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Coverage of Today’s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Would the testing you thought of have missed any of the bugs we have seen?</a:t>
            </a:r>
          </a:p>
          <a:p>
            <a:endParaRPr lang="en-US" sz="2800" dirty="0"/>
          </a:p>
          <a:p>
            <a:r>
              <a:rPr lang="en-US" sz="2800" dirty="0"/>
              <a:t>What did we not test?</a:t>
            </a:r>
          </a:p>
        </p:txBody>
      </p:sp>
    </p:spTree>
    <p:extLst>
      <p:ext uri="{BB962C8B-B14F-4D97-AF65-F5344CB8AC3E}">
        <p14:creationId xmlns:p14="http://schemas.microsoft.com/office/powerpoint/2010/main" val="2899253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7BCC-1093-4D26-98CD-1D60D9086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130B-132A-4AD5-82F8-BF579FEB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</p:spTree>
    <p:extLst>
      <p:ext uri="{BB962C8B-B14F-4D97-AF65-F5344CB8AC3E}">
        <p14:creationId xmlns:p14="http://schemas.microsoft.com/office/powerpoint/2010/main" val="462052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5287" y="1929059"/>
            <a:ext cx="1150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Ideas </a:t>
            </a:r>
            <a:r>
              <a:rPr lang="en-US" sz="7200" dirty="0">
                <a:latin typeface="KG No Matter What" panose="02000507000000020003" pitchFamily="2" charset="0"/>
              </a:rPr>
              <a:t>that Guide Test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429000"/>
            <a:ext cx="855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Specific to Application Under Test</a:t>
            </a:r>
          </a:p>
          <a:p>
            <a:pPr algn="ctr"/>
            <a:r>
              <a:rPr lang="en-US" sz="3600" dirty="0"/>
              <a:t>Risks to ways of testing for them</a:t>
            </a:r>
          </a:p>
        </p:txBody>
      </p:sp>
    </p:spTree>
    <p:extLst>
      <p:ext uri="{BB962C8B-B14F-4D97-AF65-F5344CB8AC3E}">
        <p14:creationId xmlns:p14="http://schemas.microsoft.com/office/powerpoint/2010/main" val="268804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4884-5BFA-45FD-9542-642ECFF198B0}"/>
              </a:ext>
            </a:extLst>
          </p:cNvPr>
          <p:cNvSpPr/>
          <p:nvPr/>
        </p:nvSpPr>
        <p:spPr>
          <a:xfrm>
            <a:off x="1457740" y="141814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Section 1: 	Options for Exploring</a:t>
            </a:r>
          </a:p>
          <a:p>
            <a:r>
              <a:rPr lang="en-US" sz="3600" dirty="0"/>
              <a:t>Section II: 	Control through Choices</a:t>
            </a:r>
          </a:p>
          <a:p>
            <a:r>
              <a:rPr lang="en-US" sz="3600" dirty="0"/>
              <a:t>Section III:	Documenting (with Automation)</a:t>
            </a:r>
          </a:p>
          <a:p>
            <a:r>
              <a:rPr lang="en-US" sz="3600" dirty="0"/>
              <a:t>					Extending with Function, Data,</a:t>
            </a:r>
          </a:p>
          <a:p>
            <a:r>
              <a:rPr lang="en-US" sz="3600" dirty="0"/>
              <a:t>	 				Environment and Domain</a:t>
            </a:r>
          </a:p>
          <a:p>
            <a:r>
              <a:rPr lang="en-US" sz="3600" dirty="0"/>
              <a:t>Section IV:  	Use of time and coverage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4DAA1E-36EE-46D4-BE12-F6198A263615}"/>
              </a:ext>
            </a:extLst>
          </p:cNvPr>
          <p:cNvSpPr/>
          <p:nvPr/>
        </p:nvSpPr>
        <p:spPr>
          <a:xfrm>
            <a:off x="9554818" y="1547613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47E521-DB02-4573-99EE-6FADDADA893B}"/>
              </a:ext>
            </a:extLst>
          </p:cNvPr>
          <p:cNvSpPr/>
          <p:nvPr/>
        </p:nvSpPr>
        <p:spPr>
          <a:xfrm>
            <a:off x="10038523" y="2190344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104C8-59B0-4F83-BF94-8C1FA51DA49E}"/>
              </a:ext>
            </a:extLst>
          </p:cNvPr>
          <p:cNvSpPr/>
          <p:nvPr/>
        </p:nvSpPr>
        <p:spPr>
          <a:xfrm>
            <a:off x="9990941" y="1547613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B26AC-7144-4164-AA8B-4A5405B311BF}"/>
              </a:ext>
            </a:extLst>
          </p:cNvPr>
          <p:cNvSpPr/>
          <p:nvPr/>
        </p:nvSpPr>
        <p:spPr>
          <a:xfrm>
            <a:off x="2534699" y="3126301"/>
            <a:ext cx="924118" cy="92178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4-13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D0F617-F745-4BBA-A5AE-B83FFA9193D6}"/>
              </a:ext>
            </a:extLst>
          </p:cNvPr>
          <p:cNvSpPr/>
          <p:nvPr/>
        </p:nvSpPr>
        <p:spPr>
          <a:xfrm>
            <a:off x="9222758" y="4237353"/>
            <a:ext cx="924118" cy="92178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14-17</a:t>
            </a:r>
          </a:p>
        </p:txBody>
      </p:sp>
    </p:spTree>
    <p:extLst>
      <p:ext uri="{BB962C8B-B14F-4D97-AF65-F5344CB8AC3E}">
        <p14:creationId xmlns:p14="http://schemas.microsoft.com/office/powerpoint/2010/main" val="13589722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4223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8169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Test Strategy for E-Primer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E23F0-022E-413C-B3F7-9E66CDBA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85" y="1285464"/>
            <a:ext cx="6172208" cy="5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B6EF-9676-42A2-AB26-175F03511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results and reproducing from customer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01A6-4674-4B74-AF70-19B8B468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</p:spTree>
    <p:extLst>
      <p:ext uri="{BB962C8B-B14F-4D97-AF65-F5344CB8AC3E}">
        <p14:creationId xmlns:p14="http://schemas.microsoft.com/office/powerpoint/2010/main" val="27511630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5287" y="1929059"/>
            <a:ext cx="1150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Invisible </a:t>
            </a:r>
            <a:r>
              <a:rPr lang="en-US" sz="7200" dirty="0">
                <a:latin typeface="KG No Matter What" panose="02000507000000020003" pitchFamily="2" charset="0"/>
              </a:rPr>
              <a:t>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692728" y="3295403"/>
            <a:ext cx="1080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Customers will tell you of some of the things you missed</a:t>
            </a:r>
          </a:p>
          <a:p>
            <a:pPr algn="ctr"/>
            <a:r>
              <a:rPr lang="en-US" sz="3600" dirty="0"/>
              <a:t>Observing customers (incl. telemetry) will tell you of some of the things you missed</a:t>
            </a:r>
          </a:p>
          <a:p>
            <a:pPr algn="ctr"/>
            <a:r>
              <a:rPr lang="en-US" sz="3600" dirty="0"/>
              <a:t>Limited reporting capability</a:t>
            </a:r>
          </a:p>
        </p:txBody>
      </p:sp>
    </p:spTree>
    <p:extLst>
      <p:ext uri="{BB962C8B-B14F-4D97-AF65-F5344CB8AC3E}">
        <p14:creationId xmlns:p14="http://schemas.microsoft.com/office/powerpoint/2010/main" val="12446431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6EB33-FAED-8B12-3AD0-5C7BC126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1" y="366716"/>
            <a:ext cx="9571511" cy="6124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32130-040C-76FF-3919-34D765975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44" y="448426"/>
            <a:ext cx="5249825" cy="17366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BFC65F-E296-8276-C272-ABCB6650F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665" y="4056991"/>
            <a:ext cx="3239634" cy="10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26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3189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686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Finding (more of some) relevant Conversation Starters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2102280"/>
            <a:ext cx="52081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will never find all bugs. </a:t>
            </a:r>
          </a:p>
          <a:p>
            <a:endParaRPr lang="en-US" sz="3200" dirty="0"/>
          </a:p>
          <a:p>
            <a:r>
              <a:rPr lang="en-US" sz="3200" dirty="0"/>
              <a:t>Target finding only things that matter. Learn what matters. </a:t>
            </a:r>
          </a:p>
          <a:p>
            <a:endParaRPr lang="en-US" sz="3200" dirty="0"/>
          </a:p>
          <a:p>
            <a:r>
              <a:rPr lang="en-US" sz="3200" dirty="0"/>
              <a:t>Seeing and not reporting is better than not seeing problems. </a:t>
            </a:r>
          </a:p>
        </p:txBody>
      </p:sp>
    </p:spTree>
    <p:extLst>
      <p:ext uri="{BB962C8B-B14F-4D97-AF65-F5344CB8AC3E}">
        <p14:creationId xmlns:p14="http://schemas.microsoft.com/office/powerpoint/2010/main" val="12395083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B6EF-9676-42A2-AB26-175F03511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01A6-4674-4B74-AF70-19B8B468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</p:spTree>
    <p:extLst>
      <p:ext uri="{BB962C8B-B14F-4D97-AF65-F5344CB8AC3E}">
        <p14:creationId xmlns:p14="http://schemas.microsoft.com/office/powerpoint/2010/main" val="12046198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7CA2E-9E10-434F-84E0-28F7CB705266}"/>
              </a:ext>
            </a:extLst>
          </p:cNvPr>
          <p:cNvSpPr/>
          <p:nvPr/>
        </p:nvSpPr>
        <p:spPr>
          <a:xfrm>
            <a:off x="181753" y="1349904"/>
            <a:ext cx="6099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1: Test target and our options for exploring</a:t>
            </a:r>
          </a:p>
          <a:p>
            <a:r>
              <a:rPr lang="en-US" sz="2000" dirty="0"/>
              <a:t>Chapter 2: Self-management basics on setting yourself constraints</a:t>
            </a:r>
          </a:p>
          <a:p>
            <a:r>
              <a:rPr lang="en-US" sz="2000" dirty="0"/>
              <a:t>Chapter 3: The moment of first impression</a:t>
            </a:r>
          </a:p>
          <a:p>
            <a:r>
              <a:rPr lang="en-US" sz="2000" dirty="0"/>
              <a:t>Chapter 4: Recognizing and learning a domain</a:t>
            </a:r>
          </a:p>
          <a:p>
            <a:r>
              <a:rPr lang="en-US" sz="2000" dirty="0"/>
              <a:t>Chapter 5: Recognizing functionality</a:t>
            </a:r>
          </a:p>
          <a:p>
            <a:r>
              <a:rPr lang="en-US" sz="2000" dirty="0"/>
              <a:t>Chapter 6: Recognizing data</a:t>
            </a:r>
          </a:p>
          <a:p>
            <a:r>
              <a:rPr lang="en-US" sz="2000" dirty="0"/>
              <a:t>Chapter 7: Recognizing application and execution environment</a:t>
            </a:r>
          </a:p>
          <a:p>
            <a:r>
              <a:rPr lang="en-US" sz="2000" dirty="0"/>
              <a:t>Chapter 8: Documenting in a mindmap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687B0-FA6D-4347-A1F2-5B541CE92522}"/>
              </a:ext>
            </a:extLst>
          </p:cNvPr>
          <p:cNvSpPr/>
          <p:nvPr/>
        </p:nvSpPr>
        <p:spPr>
          <a:xfrm>
            <a:off x="6032816" y="1360268"/>
            <a:ext cx="6099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Chapter 9: Robot framework the very basics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10: Documenting as skeleton test automation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11: Robot framework browser library and CSS selectors on web pages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12: Documenting as executable test automation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Chapter 13: Why this is not about Robot Framework</a:t>
            </a:r>
          </a:p>
          <a:p>
            <a:r>
              <a:rPr lang="en-US" sz="2000" dirty="0"/>
              <a:t>Chapter 14: Use of time</a:t>
            </a:r>
          </a:p>
          <a:p>
            <a:r>
              <a:rPr lang="en-US" sz="2000" dirty="0"/>
              <a:t>Chapter 15: Coverage</a:t>
            </a:r>
          </a:p>
          <a:p>
            <a:r>
              <a:rPr lang="en-US" sz="2000" dirty="0"/>
              <a:t>Chapter 16: Test Strategy</a:t>
            </a:r>
          </a:p>
          <a:p>
            <a:r>
              <a:rPr lang="en-US" sz="2000" dirty="0"/>
              <a:t>Chapter 17: Full results and reproducing from customer feedback </a:t>
            </a:r>
          </a:p>
          <a:p>
            <a:r>
              <a:rPr lang="en-US" sz="2000" dirty="0"/>
              <a:t>Chapter 18: 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35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854A0A4B-2E30-48B7-9742-60083A5B3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5"/>
          <a:stretch/>
        </p:blipFill>
        <p:spPr>
          <a:xfrm>
            <a:off x="2919409" y="2198639"/>
            <a:ext cx="2114550" cy="1841234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87CEA219-8AFB-4554-ADBB-FB7A93103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flipV="1">
            <a:off x="0" y="1527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F1B449-2966-44CC-8220-B3564B2FA2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3960" y="2319660"/>
            <a:ext cx="1543445" cy="662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6502B3-4FFD-461F-A833-8217BB9ED1EA}"/>
              </a:ext>
            </a:extLst>
          </p:cNvPr>
          <p:cNvSpPr txBox="1"/>
          <p:nvPr/>
        </p:nvSpPr>
        <p:spPr>
          <a:xfrm>
            <a:off x="3570919" y="3794128"/>
            <a:ext cx="8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CFDD0-2947-4C5C-AA84-6FDABC423187}"/>
              </a:ext>
            </a:extLst>
          </p:cNvPr>
          <p:cNvSpPr txBox="1"/>
          <p:nvPr/>
        </p:nvSpPr>
        <p:spPr>
          <a:xfrm>
            <a:off x="5687805" y="3779599"/>
            <a:ext cx="8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64645-B8ED-431F-A0F2-17DBFA31C515}"/>
              </a:ext>
            </a:extLst>
          </p:cNvPr>
          <p:cNvSpPr txBox="1"/>
          <p:nvPr/>
        </p:nvSpPr>
        <p:spPr>
          <a:xfrm>
            <a:off x="4794126" y="2966502"/>
            <a:ext cx="26858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MIATPP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sz="1350" dirty="0">
                <a:latin typeface="Gill Sans Nova Light" panose="020B0604020202020204" pitchFamily="34" charset="0"/>
              </a:rPr>
              <a:t>Most Influential Agile Testing Professional Person</a:t>
            </a:r>
            <a:endParaRPr lang="en-US" dirty="0">
              <a:latin typeface="Gill Sans Nova Light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680E0-9A77-4140-916C-51A66B525CBE}"/>
              </a:ext>
            </a:extLst>
          </p:cNvPr>
          <p:cNvSpPr txBox="1"/>
          <p:nvPr/>
        </p:nvSpPr>
        <p:spPr>
          <a:xfrm>
            <a:off x="5202904" y="4729812"/>
            <a:ext cx="4182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#PayToSpeak #TechVoices  </a:t>
            </a:r>
            <a:br>
              <a:rPr lang="en-US" sz="1200" dirty="0">
                <a:latin typeface="Gill Sans MT" panose="020B0502020104020203" pitchFamily="34" charset="0"/>
              </a:rPr>
            </a:br>
            <a:r>
              <a:rPr lang="en-US" sz="1200" dirty="0">
                <a:latin typeface="Gill Sans MT" panose="020B0502020104020203" pitchFamily="34" charset="0"/>
              </a:rPr>
              <a:t>#EnsembleTesting #EnsembleProgramming #StrongStylePairing  </a:t>
            </a:r>
            <a:br>
              <a:rPr lang="en-US" sz="1200" dirty="0">
                <a:latin typeface="Gill Sans MT" panose="020B0502020104020203" pitchFamily="34" charset="0"/>
              </a:rPr>
            </a:br>
            <a:r>
              <a:rPr lang="en-US" sz="1200" dirty="0">
                <a:latin typeface="Gill Sans MT" panose="020B0502020104020203" pitchFamily="34" charset="0"/>
              </a:rPr>
              <a:t>#ExploratoryTesting #TestAutomation</a:t>
            </a:r>
          </a:p>
          <a:p>
            <a:r>
              <a:rPr lang="en-US" sz="1200" dirty="0">
                <a:latin typeface="Gill Sans MT" panose="020B0502020104020203" pitchFamily="34" charset="0"/>
              </a:rPr>
              <a:t>#ModernAgile</a:t>
            </a:r>
          </a:p>
          <a:p>
            <a:r>
              <a:rPr lang="en-US" sz="1200" dirty="0">
                <a:latin typeface="Gill Sans MT" panose="020B0502020104020203" pitchFamily="34" charset="0"/>
              </a:rPr>
              <a:t>#AwesomeTesters</a:t>
            </a:r>
          </a:p>
        </p:txBody>
      </p:sp>
      <p:pic>
        <p:nvPicPr>
          <p:cNvPr id="21" name="Picture 20" descr="A close up of a person&#10;&#10;Description automatically generated">
            <a:extLst>
              <a:ext uri="{FF2B5EF4-FFF2-40B4-BE49-F238E27FC236}">
                <a16:creationId xmlns:a16="http://schemas.microsoft.com/office/drawing/2014/main" id="{2C439EBB-35AD-4B75-AC4F-AA29F499ED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557" r="30917" b="-557"/>
          <a:stretch/>
        </p:blipFill>
        <p:spPr>
          <a:xfrm>
            <a:off x="395662" y="1219514"/>
            <a:ext cx="2438600" cy="2419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E0E0D-67BB-4528-B6CB-6F1F9682DC8B}"/>
              </a:ext>
            </a:extLst>
          </p:cNvPr>
          <p:cNvSpPr/>
          <p:nvPr/>
        </p:nvSpPr>
        <p:spPr>
          <a:xfrm>
            <a:off x="144956" y="268448"/>
            <a:ext cx="6090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KG No Matter What" panose="02000507000000020003" pitchFamily="2" charset="0"/>
                <a:ea typeface="KG Manhattan Script" charset="0"/>
                <a:cs typeface="KG Manhattan Script" charset="0"/>
              </a:rPr>
              <a:t>Maaret Pyhäjärvi </a:t>
            </a:r>
            <a:r>
              <a:rPr lang="en-US" dirty="0">
                <a:solidFill>
                  <a:schemeClr val="accent6"/>
                </a:solidFill>
                <a:latin typeface="KG No Matter What" panose="02000507000000020003" pitchFamily="2" charset="0"/>
                <a:ea typeface="KG Manhattan Script" charset="0"/>
                <a:cs typeface="KG Manhattan Script" charset="0"/>
              </a:rPr>
              <a:t>(from Finland)</a:t>
            </a:r>
            <a:endParaRPr lang="en-US" sz="4400" dirty="0">
              <a:solidFill>
                <a:schemeClr val="accent6"/>
              </a:solidFill>
              <a:latin typeface="KG No Matter What" panose="02000507000000020003" pitchFamily="2" charset="0"/>
              <a:ea typeface="KG Manhattan Script" charset="0"/>
              <a:cs typeface="KG Manhattan Scrip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B441B-3FE2-45AE-91C8-0C2493091641}"/>
              </a:ext>
            </a:extLst>
          </p:cNvPr>
          <p:cNvSpPr/>
          <p:nvPr/>
        </p:nvSpPr>
        <p:spPr>
          <a:xfrm>
            <a:off x="987646" y="4147420"/>
            <a:ext cx="6158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Email: maaret@iki.fi</a:t>
            </a:r>
          </a:p>
          <a:p>
            <a:r>
              <a:rPr lang="en-US" sz="2000" dirty="0"/>
              <a:t>Twitter: @maaretp</a:t>
            </a:r>
            <a:br>
              <a:rPr lang="en-US" sz="2000" dirty="0"/>
            </a:br>
            <a:r>
              <a:rPr lang="en-US" sz="2000" dirty="0"/>
              <a:t>Web: maaretp.com</a:t>
            </a:r>
          </a:p>
          <a:p>
            <a:r>
              <a:rPr lang="en-US" sz="2000" dirty="0"/>
              <a:t>Blog: visible-quality.blogspot.fi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me through 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or LinkedIn)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120F171-EB66-4D15-89A4-1331C18F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1" y="1690650"/>
            <a:ext cx="1275852" cy="12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CT 100 influencers list 2019 and 2020">
            <a:extLst>
              <a:ext uri="{FF2B5EF4-FFF2-40B4-BE49-F238E27FC236}">
                <a16:creationId xmlns:a16="http://schemas.microsoft.com/office/drawing/2014/main" id="{683E1077-B573-4074-8719-F8C2A0A18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0"/>
          <a:stretch/>
        </p:blipFill>
        <p:spPr bwMode="auto">
          <a:xfrm>
            <a:off x="7396849" y="2443840"/>
            <a:ext cx="1553783" cy="8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BA6622-FF20-431C-8CB2-00646C3452B4}"/>
              </a:ext>
            </a:extLst>
          </p:cNvPr>
          <p:cNvSpPr txBox="1"/>
          <p:nvPr/>
        </p:nvSpPr>
        <p:spPr>
          <a:xfrm>
            <a:off x="7195322" y="3794128"/>
            <a:ext cx="207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2019, 2020, 2021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128D1-CDD5-4252-8C81-0DE3E04CABC8}"/>
              </a:ext>
            </a:extLst>
          </p:cNvPr>
          <p:cNvSpPr txBox="1"/>
          <p:nvPr/>
        </p:nvSpPr>
        <p:spPr>
          <a:xfrm>
            <a:off x="9770076" y="2918156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https://exploratorytestingacademy.com</a:t>
            </a:r>
          </a:p>
        </p:txBody>
      </p:sp>
      <p:pic>
        <p:nvPicPr>
          <p:cNvPr id="1028" name="Picture 4" descr="Software Testing Finland ry, non-profit">
            <a:extLst>
              <a:ext uri="{FF2B5EF4-FFF2-40B4-BE49-F238E27FC236}">
                <a16:creationId xmlns:a16="http://schemas.microsoft.com/office/drawing/2014/main" id="{ACDB99F5-F874-46A1-8E9D-B11F2846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586" y="3119256"/>
            <a:ext cx="1278372" cy="12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3035E2-2B1D-4904-96E6-48FD25501EB8}"/>
              </a:ext>
            </a:extLst>
          </p:cNvPr>
          <p:cNvSpPr txBox="1"/>
          <p:nvPr/>
        </p:nvSpPr>
        <p:spPr>
          <a:xfrm>
            <a:off x="9739815" y="4377204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Ohjelmistotestaus </a:t>
            </a:r>
            <a:r>
              <a:rPr lang="en-US" sz="1100" dirty="0" err="1">
                <a:latin typeface="Gill Sans MT" panose="020B0502020104020203" pitchFamily="34" charset="0"/>
              </a:rPr>
              <a:t>ry</a:t>
            </a:r>
            <a:endParaRPr lang="en-US" sz="1100" dirty="0">
              <a:latin typeface="Gill Sans MT" panose="020B0502020104020203" pitchFamily="34" charset="0"/>
            </a:endParaRPr>
          </a:p>
        </p:txBody>
      </p:sp>
      <p:pic>
        <p:nvPicPr>
          <p:cNvPr id="24" name="Picture 6" descr="Techvoices - diversity in conference speaking">
            <a:extLst>
              <a:ext uri="{FF2B5EF4-FFF2-40B4-BE49-F238E27FC236}">
                <a16:creationId xmlns:a16="http://schemas.microsoft.com/office/drawing/2014/main" id="{F7933A53-A678-4906-BDE6-28F46578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4"/>
          <a:stretch/>
        </p:blipFill>
        <p:spPr bwMode="auto">
          <a:xfrm>
            <a:off x="10336062" y="4749241"/>
            <a:ext cx="1414896" cy="112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ADD894-780A-47B1-B9BE-52BD8B3C3632}"/>
              </a:ext>
            </a:extLst>
          </p:cNvPr>
          <p:cNvSpPr txBox="1"/>
          <p:nvPr/>
        </p:nvSpPr>
        <p:spPr>
          <a:xfrm>
            <a:off x="9797772" y="5888020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https</a:t>
            </a:r>
            <a:r>
              <a:rPr lang="en-US" sz="1100" dirty="0">
                <a:latin typeface="Gill Sans MT" panose="020B0502020104020203" pitchFamily="34" charset="0"/>
                <a:sym typeface="Wingdings" panose="05000000000000000000" pitchFamily="2" charset="2"/>
              </a:rPr>
              <a:t>://techvoices.org</a:t>
            </a:r>
            <a:endParaRPr lang="en-US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8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11F4-9E99-4F5E-9503-F9FB629A5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Test Target and Our Options for Exploring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2649-5163-4DD8-8576-4781AFF13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88867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4FFFB81B68097479F625752AD22F278" ma:contentTypeVersion="12" ma:contentTypeDescription="Luo uusi asiakirja." ma:contentTypeScope="" ma:versionID="345e189057f810c6d491803cbb6923d0">
  <xsd:schema xmlns:xsd="http://www.w3.org/2001/XMLSchema" xmlns:xs="http://www.w3.org/2001/XMLSchema" xmlns:p="http://schemas.microsoft.com/office/2006/metadata/properties" xmlns:ns3="a11aa9f6-e4af-4104-bf81-0f6d6144281c" xmlns:ns4="bea9ce00-4873-47f9-9210-f26416c244f0" targetNamespace="http://schemas.microsoft.com/office/2006/metadata/properties" ma:root="true" ma:fieldsID="0b496fba599b43c137ead1b28b9256d3" ns3:_="" ns4:_="">
    <xsd:import namespace="a11aa9f6-e4af-4104-bf81-0f6d6144281c"/>
    <xsd:import namespace="bea9ce00-4873-47f9-9210-f26416c244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aa9f6-e4af-4104-bf81-0f6d61442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9ce00-4873-47f9-9210-f26416c244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1AD14-00B7-4381-8EFB-D1659DC3B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aa9f6-e4af-4104-bf81-0f6d6144281c"/>
    <ds:schemaRef ds:uri="bea9ce00-4873-47f9-9210-f26416c24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68C949-C3C1-45ED-ADB1-4B06CEEE6E6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a11aa9f6-e4af-4104-bf81-0f6d6144281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ea9ce00-4873-47f9-9210-f26416c244f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748BF1-79BA-4763-85F4-459608C23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</TotalTime>
  <Words>2053</Words>
  <Application>Microsoft Macintosh PowerPoint</Application>
  <PresentationFormat>Widescreen</PresentationFormat>
  <Paragraphs>444</Paragraphs>
  <Slides>89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Gill Sans MT</vt:lpstr>
      <vt:lpstr>Gill Sans Nova Light</vt:lpstr>
      <vt:lpstr>KG No Matter What</vt:lpstr>
      <vt:lpstr>Snell Roundhand</vt:lpstr>
      <vt:lpstr>Wingdings</vt:lpstr>
      <vt:lpstr>Office Theme</vt:lpstr>
      <vt:lpstr>Exploratory Testing Foundations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Target and Our Options for Exploring</vt:lpstr>
      <vt:lpstr>PowerPoint Presentation</vt:lpstr>
      <vt:lpstr>PowerPoint Presentation</vt:lpstr>
      <vt:lpstr>PowerPoint Presentation</vt:lpstr>
      <vt:lpstr>Self-management Basics on Setting Yourself Constraints</vt:lpstr>
      <vt:lpstr>PowerPoint Presentation</vt:lpstr>
      <vt:lpstr>PowerPoint Presentation</vt:lpstr>
      <vt:lpstr>Explore with Intent</vt:lpstr>
      <vt:lpstr>PowerPoint Presentation</vt:lpstr>
      <vt:lpstr>The Moment of First Impression</vt:lpstr>
      <vt:lpstr>PowerPoint Presentation</vt:lpstr>
      <vt:lpstr>PowerPoint Presentation</vt:lpstr>
      <vt:lpstr>Example: Test Results, Red is Bug</vt:lpstr>
      <vt:lpstr>PowerPoint Presentation</vt:lpstr>
      <vt:lpstr>Recognizing and Learning a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Recognizing Functionality</vt:lpstr>
      <vt:lpstr>PowerPoint Presentation</vt:lpstr>
      <vt:lpstr>PowerPoint Presentation</vt:lpstr>
      <vt:lpstr>PowerPoint Presentation</vt:lpstr>
      <vt:lpstr>Recognizing Data</vt:lpstr>
      <vt:lpstr>PowerPoint Presentation</vt:lpstr>
      <vt:lpstr>PowerPoint Presentation</vt:lpstr>
      <vt:lpstr>PowerPoint Presentation</vt:lpstr>
      <vt:lpstr>PowerPoint Presentation</vt:lpstr>
      <vt:lpstr>Recognizing Application and Execution Environment </vt:lpstr>
      <vt:lpstr>PowerPoint Presentation</vt:lpstr>
      <vt:lpstr>PowerPoint Presentation</vt:lpstr>
      <vt:lpstr>PowerPoint Presentation</vt:lpstr>
      <vt:lpstr>PowerPoint Presentation</vt:lpstr>
      <vt:lpstr>Documenting in a Mindmap</vt:lpstr>
      <vt:lpstr>PowerPoint Presentation</vt:lpstr>
      <vt:lpstr>PowerPoint Presentation</vt:lpstr>
      <vt:lpstr>PowerPoint Presentation</vt:lpstr>
      <vt:lpstr>PowerPoint Presentation</vt:lpstr>
      <vt:lpstr>Robot Framework the Very Basics</vt:lpstr>
      <vt:lpstr>PowerPoint Presentation</vt:lpstr>
      <vt:lpstr>Documenting as Skeleton Test Automation</vt:lpstr>
      <vt:lpstr>PowerPoint Presentation</vt:lpstr>
      <vt:lpstr>PowerPoint Presentation</vt:lpstr>
      <vt:lpstr>PowerPoint Presentation</vt:lpstr>
      <vt:lpstr>Robot Framework Browser Library and css selectors on Web Page</vt:lpstr>
      <vt:lpstr>PowerPoint Presentation</vt:lpstr>
      <vt:lpstr>PowerPoint Presentation</vt:lpstr>
      <vt:lpstr>PowerPoint Presentation</vt:lpstr>
      <vt:lpstr>Documenting as Executable Test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is not about Robot Framework</vt:lpstr>
      <vt:lpstr>PowerPoint Presentation</vt:lpstr>
      <vt:lpstr>PowerPoint Presentation</vt:lpstr>
      <vt:lpstr>PowerPoint Presentation</vt:lpstr>
      <vt:lpstr>PowerPoint Presentation</vt:lpstr>
      <vt:lpstr>Use of Time</vt:lpstr>
      <vt:lpstr>PowerPoint Presentation</vt:lpstr>
      <vt:lpstr>PowerPoint Presentation</vt:lpstr>
      <vt:lpstr>PowerPoint Presentation</vt:lpstr>
      <vt:lpstr>Coverage</vt:lpstr>
      <vt:lpstr>Setting the Stage for Testing</vt:lpstr>
      <vt:lpstr>PowerPoint Presentation</vt:lpstr>
      <vt:lpstr>PowerPoint Presentation</vt:lpstr>
      <vt:lpstr>Test Strategy</vt:lpstr>
      <vt:lpstr>PowerPoint Presentation</vt:lpstr>
      <vt:lpstr>PowerPoint Presentation</vt:lpstr>
      <vt:lpstr>PowerPoint Presentation</vt:lpstr>
      <vt:lpstr>Full results and reproducing from customer feedback</vt:lpstr>
      <vt:lpstr>PowerPoint Presentation</vt:lpstr>
      <vt:lpstr>PowerPoint Presentation</vt:lpstr>
      <vt:lpstr>PowerPoint Presentation</vt:lpstr>
      <vt:lpstr>PowerPoint Presentation</vt:lpstr>
      <vt:lpstr>Closing Remarks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Pyhajarvi Maaret</dc:creator>
  <cp:lastModifiedBy>Pyhäjärvi Maaret</cp:lastModifiedBy>
  <cp:revision>88</cp:revision>
  <cp:lastPrinted>2021-02-23T15:00:41Z</cp:lastPrinted>
  <dcterms:created xsi:type="dcterms:W3CDTF">2021-02-02T13:47:49Z</dcterms:created>
  <dcterms:modified xsi:type="dcterms:W3CDTF">2022-12-14T20:18:58Z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0x010100B4FFFB81B68097479F625752AD22F278</vt:lpwstr>
  </property>
  <property fmtid="{D5CDD505-2E9C-101B-9397-08002B2CF9AE}" pid="3" name="MSIP_Label_bd0b42cd-dfeb-4e2e-9713-e8274ec9275c_Enabled">
    <vt:lpwstr>true</vt:lpwstr>
  </property>
  <property fmtid="{D5CDD505-2E9C-101B-9397-08002B2CF9AE}" pid="4" name="MSIP_Label_bd0b42cd-dfeb-4e2e-9713-e8274ec9275c_SetDate">
    <vt:lpwstr>2021-04-26T12:55:29Z</vt:lpwstr>
  </property>
  <property fmtid="{D5CDD505-2E9C-101B-9397-08002B2CF9AE}" pid="5" name="MSIP_Label_bd0b42cd-dfeb-4e2e-9713-e8274ec9275c_Method">
    <vt:lpwstr>Privileged</vt:lpwstr>
  </property>
  <property fmtid="{D5CDD505-2E9C-101B-9397-08002B2CF9AE}" pid="6" name="MSIP_Label_bd0b42cd-dfeb-4e2e-9713-e8274ec9275c_Name">
    <vt:lpwstr>bd0b42cd-dfeb-4e2e-9713-e8274ec9275c</vt:lpwstr>
  </property>
  <property fmtid="{D5CDD505-2E9C-101B-9397-08002B2CF9AE}" pid="7" name="MSIP_Label_bd0b42cd-dfeb-4e2e-9713-e8274ec9275c_SiteId">
    <vt:lpwstr>6d7393e0-41f5-4c2e-9b12-4c2be5da5c57</vt:lpwstr>
  </property>
  <property fmtid="{D5CDD505-2E9C-101B-9397-08002B2CF9AE}" pid="8" name="MSIP_Label_bd0b42cd-dfeb-4e2e-9713-e8274ec9275c_ActionId">
    <vt:lpwstr>81f1049e-19e8-4ffa-9f1b-d2f1bfdb7cb7</vt:lpwstr>
  </property>
  <property fmtid="{D5CDD505-2E9C-101B-9397-08002B2CF9AE}" pid="9" name="MSIP_Label_bd0b42cd-dfeb-4e2e-9713-e8274ec9275c_ContentBits">
    <vt:lpwstr>0</vt:lpwstr>
  </property>
</Properties>
</file>