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9"/>
  </p:notesMasterIdLst>
  <p:sldIdLst>
    <p:sldId id="257" r:id="rId2"/>
    <p:sldId id="340" r:id="rId3"/>
    <p:sldId id="260" r:id="rId4"/>
    <p:sldId id="261" r:id="rId5"/>
    <p:sldId id="339" r:id="rId6"/>
    <p:sldId id="341" r:id="rId7"/>
    <p:sldId id="342" r:id="rId8"/>
    <p:sldId id="343" r:id="rId9"/>
    <p:sldId id="344" r:id="rId10"/>
    <p:sldId id="345" r:id="rId11"/>
    <p:sldId id="346" r:id="rId12"/>
    <p:sldId id="347" r:id="rId13"/>
    <p:sldId id="269" r:id="rId14"/>
    <p:sldId id="272" r:id="rId15"/>
    <p:sldId id="281" r:id="rId16"/>
    <p:sldId id="274" r:id="rId17"/>
    <p:sldId id="275" r:id="rId18"/>
    <p:sldId id="276" r:id="rId19"/>
    <p:sldId id="280" r:id="rId20"/>
    <p:sldId id="290" r:id="rId21"/>
    <p:sldId id="291" r:id="rId22"/>
    <p:sldId id="315" r:id="rId23"/>
    <p:sldId id="310" r:id="rId24"/>
    <p:sldId id="311" r:id="rId25"/>
    <p:sldId id="288" r:id="rId26"/>
    <p:sldId id="289" r:id="rId27"/>
    <p:sldId id="312" r:id="rId28"/>
    <p:sldId id="348" r:id="rId29"/>
    <p:sldId id="349" r:id="rId30"/>
    <p:sldId id="350" r:id="rId31"/>
    <p:sldId id="316" r:id="rId32"/>
    <p:sldId id="314" r:id="rId33"/>
    <p:sldId id="277" r:id="rId34"/>
    <p:sldId id="317" r:id="rId35"/>
    <p:sldId id="318" r:id="rId36"/>
    <p:sldId id="278" r:id="rId37"/>
    <p:sldId id="284" r:id="rId38"/>
    <p:sldId id="319" r:id="rId39"/>
    <p:sldId id="283" r:id="rId40"/>
    <p:sldId id="286" r:id="rId41"/>
    <p:sldId id="372" r:id="rId42"/>
    <p:sldId id="375" r:id="rId43"/>
    <p:sldId id="373" r:id="rId44"/>
    <p:sldId id="374" r:id="rId45"/>
    <p:sldId id="320" r:id="rId46"/>
    <p:sldId id="321" r:id="rId47"/>
    <p:sldId id="327" r:id="rId48"/>
    <p:sldId id="324" r:id="rId49"/>
    <p:sldId id="326" r:id="rId50"/>
    <p:sldId id="322" r:id="rId51"/>
    <p:sldId id="376" r:id="rId52"/>
    <p:sldId id="323" r:id="rId53"/>
    <p:sldId id="358" r:id="rId54"/>
    <p:sldId id="359" r:id="rId55"/>
    <p:sldId id="518" r:id="rId56"/>
    <p:sldId id="520" r:id="rId57"/>
    <p:sldId id="521" r:id="rId58"/>
    <p:sldId id="522" r:id="rId59"/>
    <p:sldId id="523" r:id="rId60"/>
    <p:sldId id="519" r:id="rId61"/>
    <p:sldId id="524" r:id="rId62"/>
    <p:sldId id="525" r:id="rId63"/>
    <p:sldId id="526" r:id="rId64"/>
    <p:sldId id="527" r:id="rId65"/>
    <p:sldId id="528" r:id="rId66"/>
    <p:sldId id="529" r:id="rId67"/>
    <p:sldId id="431" r:id="rId68"/>
    <p:sldId id="432" r:id="rId69"/>
    <p:sldId id="530" r:id="rId70"/>
    <p:sldId id="531" r:id="rId71"/>
    <p:sldId id="532" r:id="rId72"/>
    <p:sldId id="533" r:id="rId73"/>
    <p:sldId id="534" r:id="rId74"/>
    <p:sldId id="535" r:id="rId75"/>
    <p:sldId id="536" r:id="rId76"/>
    <p:sldId id="537" r:id="rId77"/>
    <p:sldId id="538" r:id="rId78"/>
    <p:sldId id="458" r:id="rId79"/>
    <p:sldId id="308" r:id="rId80"/>
    <p:sldId id="459" r:id="rId81"/>
    <p:sldId id="364" r:id="rId82"/>
    <p:sldId id="539" r:id="rId83"/>
    <p:sldId id="379" r:id="rId84"/>
    <p:sldId id="540" r:id="rId85"/>
    <p:sldId id="378" r:id="rId86"/>
    <p:sldId id="282" r:id="rId87"/>
    <p:sldId id="460" r:id="rId88"/>
    <p:sldId id="541" r:id="rId89"/>
    <p:sldId id="463" r:id="rId90"/>
    <p:sldId id="381" r:id="rId91"/>
    <p:sldId id="382" r:id="rId92"/>
    <p:sldId id="287" r:id="rId93"/>
    <p:sldId id="380" r:id="rId94"/>
    <p:sldId id="464" r:id="rId95"/>
    <p:sldId id="392" r:id="rId96"/>
    <p:sldId id="393" r:id="rId97"/>
    <p:sldId id="394" r:id="rId98"/>
    <p:sldId id="388" r:id="rId99"/>
    <p:sldId id="395" r:id="rId100"/>
    <p:sldId id="389" r:id="rId101"/>
    <p:sldId id="396" r:id="rId102"/>
    <p:sldId id="399" r:id="rId103"/>
    <p:sldId id="292" r:id="rId104"/>
    <p:sldId id="385" r:id="rId105"/>
    <p:sldId id="386" r:id="rId106"/>
    <p:sldId id="468" r:id="rId107"/>
    <p:sldId id="472" r:id="rId108"/>
    <p:sldId id="473" r:id="rId109"/>
    <p:sldId id="469" r:id="rId110"/>
    <p:sldId id="470" r:id="rId111"/>
    <p:sldId id="471" r:id="rId112"/>
    <p:sldId id="474" r:id="rId113"/>
    <p:sldId id="475" r:id="rId114"/>
    <p:sldId id="294" r:id="rId115"/>
    <p:sldId id="402" r:id="rId116"/>
    <p:sldId id="295" r:id="rId117"/>
    <p:sldId id="542" r:id="rId118"/>
    <p:sldId id="543" r:id="rId119"/>
    <p:sldId id="271" r:id="rId120"/>
    <p:sldId id="401" r:id="rId121"/>
    <p:sldId id="544" r:id="rId122"/>
    <p:sldId id="545" r:id="rId123"/>
    <p:sldId id="546" r:id="rId124"/>
    <p:sldId id="547" r:id="rId125"/>
    <p:sldId id="548" r:id="rId126"/>
    <p:sldId id="549" r:id="rId127"/>
    <p:sldId id="550" r:id="rId128"/>
    <p:sldId id="551" r:id="rId129"/>
    <p:sldId id="552" r:id="rId130"/>
    <p:sldId id="553" r:id="rId131"/>
    <p:sldId id="554" r:id="rId132"/>
    <p:sldId id="555" r:id="rId133"/>
    <p:sldId id="556" r:id="rId134"/>
    <p:sldId id="557" r:id="rId135"/>
    <p:sldId id="558" r:id="rId136"/>
    <p:sldId id="559" r:id="rId137"/>
    <p:sldId id="560" r:id="rId138"/>
    <p:sldId id="297" r:id="rId139"/>
    <p:sldId id="406" r:id="rId140"/>
    <p:sldId id="407" r:id="rId141"/>
    <p:sldId id="408" r:id="rId142"/>
    <p:sldId id="298" r:id="rId143"/>
    <p:sldId id="561" r:id="rId144"/>
    <p:sldId id="562" r:id="rId145"/>
    <p:sldId id="439" r:id="rId146"/>
    <p:sldId id="440" r:id="rId147"/>
    <p:sldId id="442" r:id="rId148"/>
    <p:sldId id="441" r:id="rId149"/>
    <p:sldId id="443" r:id="rId150"/>
    <p:sldId id="299" r:id="rId151"/>
    <p:sldId id="444" r:id="rId152"/>
    <p:sldId id="445" r:id="rId153"/>
    <p:sldId id="446" r:id="rId154"/>
    <p:sldId id="447" r:id="rId155"/>
    <p:sldId id="448" r:id="rId156"/>
    <p:sldId id="449" r:id="rId157"/>
    <p:sldId id="410" r:id="rId158"/>
    <p:sldId id="411" r:id="rId159"/>
    <p:sldId id="412" r:id="rId160"/>
    <p:sldId id="413" r:id="rId161"/>
    <p:sldId id="450" r:id="rId162"/>
    <p:sldId id="300"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563" r:id="rId176"/>
    <p:sldId id="476" r:id="rId177"/>
    <p:sldId id="564" r:id="rId178"/>
    <p:sldId id="565" r:id="rId179"/>
    <p:sldId id="566" r:id="rId180"/>
    <p:sldId id="567" r:id="rId181"/>
    <p:sldId id="568" r:id="rId182"/>
    <p:sldId id="569" r:id="rId183"/>
    <p:sldId id="572" r:id="rId184"/>
    <p:sldId id="570" r:id="rId185"/>
    <p:sldId id="571" r:id="rId186"/>
    <p:sldId id="573" r:id="rId187"/>
    <p:sldId id="433" r:id="rId188"/>
    <p:sldId id="574" r:id="rId189"/>
    <p:sldId id="575" r:id="rId190"/>
    <p:sldId id="576" r:id="rId191"/>
    <p:sldId id="577" r:id="rId192"/>
    <p:sldId id="578" r:id="rId193"/>
    <p:sldId id="579" r:id="rId194"/>
    <p:sldId id="580" r:id="rId195"/>
    <p:sldId id="581" r:id="rId196"/>
    <p:sldId id="582" r:id="rId197"/>
    <p:sldId id="301" r:id="rId1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93290" autoAdjust="0"/>
  </p:normalViewPr>
  <p:slideViewPr>
    <p:cSldViewPr snapToGrid="0">
      <p:cViewPr varScale="1">
        <p:scale>
          <a:sx n="79" d="100"/>
          <a:sy n="79" d="100"/>
        </p:scale>
        <p:origin x="103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notesMaster" Target="notesMasters/notesMaster1.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diagrams/_rels/data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237E-8780-4AA9-9FC3-128792FC232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6FCFAED-4B15-4D1F-9490-206428A91D7A}">
      <dgm:prSet/>
      <dgm:spPr/>
      <dgm:t>
        <a:bodyPr/>
        <a:lstStyle/>
        <a:p>
          <a:r>
            <a:rPr lang="en-US" dirty="0"/>
            <a:t>Syntax based on ECMAScript proposals</a:t>
          </a:r>
        </a:p>
      </dgm:t>
    </dgm:pt>
    <dgm:pt modelId="{083D16BA-403D-42BD-B8B1-021441C71CDB}" type="parTrans" cxnId="{97B7D8E7-7781-46EA-AFDD-0B442AE7F468}">
      <dgm:prSet/>
      <dgm:spPr/>
      <dgm:t>
        <a:bodyPr/>
        <a:lstStyle/>
        <a:p>
          <a:endParaRPr lang="en-US"/>
        </a:p>
      </dgm:t>
    </dgm:pt>
    <dgm:pt modelId="{1312789D-2BA3-4697-92C1-A6B0AC51A40B}" type="sibTrans" cxnId="{97B7D8E7-7781-46EA-AFDD-0B442AE7F468}">
      <dgm:prSet/>
      <dgm:spPr/>
      <dgm:t>
        <a:bodyPr/>
        <a:lstStyle/>
        <a:p>
          <a:endParaRPr lang="en-US"/>
        </a:p>
      </dgm:t>
    </dgm:pt>
    <dgm:pt modelId="{3A3E2E20-F9E4-4734-B34C-2E06770EAC53}">
      <dgm:prSet/>
      <dgm:spPr/>
      <dgm:t>
        <a:bodyPr/>
        <a:lstStyle/>
        <a:p>
          <a:r>
            <a:rPr lang="en-US" dirty="0"/>
            <a:t>TypeScript  is  first and  foremost a superset of JavaScript</a:t>
          </a:r>
        </a:p>
      </dgm:t>
    </dgm:pt>
    <dgm:pt modelId="{1664E530-5BF2-4497-8B0E-3D890FC12F3F}" type="parTrans" cxnId="{C6B970F5-FC76-4B75-A0B9-DC4D723DF4CF}">
      <dgm:prSet/>
      <dgm:spPr/>
      <dgm:t>
        <a:bodyPr/>
        <a:lstStyle/>
        <a:p>
          <a:endParaRPr lang="en-US"/>
        </a:p>
      </dgm:t>
    </dgm:pt>
    <dgm:pt modelId="{38B7C767-AEC0-4DAB-B8D8-B511189CDEC4}" type="sibTrans" cxnId="{C6B970F5-FC76-4B75-A0B9-DC4D723DF4CF}">
      <dgm:prSet/>
      <dgm:spPr/>
      <dgm:t>
        <a:bodyPr/>
        <a:lstStyle/>
        <a:p>
          <a:endParaRPr lang="en-US"/>
        </a:p>
      </dgm:t>
    </dgm:pt>
    <dgm:pt modelId="{5380A540-2A9E-4D67-B8D3-C757B58595DE}">
      <dgm:prSet/>
      <dgm:spPr/>
      <dgm:t>
        <a:bodyPr/>
        <a:lstStyle/>
        <a:p>
          <a:r>
            <a:rPr lang="en-US" dirty="0"/>
            <a:t>Any regular JavaScript is valid TypeScript Code</a:t>
          </a:r>
        </a:p>
      </dgm:t>
    </dgm:pt>
    <dgm:pt modelId="{97FE337C-DE75-4B6F-8A46-3E0F4D24D069}" type="parTrans" cxnId="{95E02DC4-4938-49C0-B6F6-539F87F2023B}">
      <dgm:prSet/>
      <dgm:spPr/>
      <dgm:t>
        <a:bodyPr/>
        <a:lstStyle/>
        <a:p>
          <a:endParaRPr lang="en-US"/>
        </a:p>
      </dgm:t>
    </dgm:pt>
    <dgm:pt modelId="{93879344-0F23-485C-9D1C-DB08ACD79D06}" type="sibTrans" cxnId="{95E02DC4-4938-49C0-B6F6-539F87F2023B}">
      <dgm:prSet/>
      <dgm:spPr/>
      <dgm:t>
        <a:bodyPr/>
        <a:lstStyle/>
        <a:p>
          <a:endParaRPr lang="en-US"/>
        </a:p>
      </dgm:t>
    </dgm:pt>
    <dgm:pt modelId="{40BD6E2D-FF81-4D92-8E26-1C3B0CEB67BF}" type="pres">
      <dgm:prSet presAssocID="{255D237E-8780-4AA9-9FC3-128792FC232D}" presName="linear" presStyleCnt="0">
        <dgm:presLayoutVars>
          <dgm:animLvl val="lvl"/>
          <dgm:resizeHandles val="exact"/>
        </dgm:presLayoutVars>
      </dgm:prSet>
      <dgm:spPr/>
    </dgm:pt>
    <dgm:pt modelId="{480DDCB1-BA61-448B-811E-70A0F5015FC1}" type="pres">
      <dgm:prSet presAssocID="{86FCFAED-4B15-4D1F-9490-206428A91D7A}" presName="parentText" presStyleLbl="node1" presStyleIdx="0" presStyleCnt="3">
        <dgm:presLayoutVars>
          <dgm:chMax val="0"/>
          <dgm:bulletEnabled val="1"/>
        </dgm:presLayoutVars>
      </dgm:prSet>
      <dgm:spPr/>
    </dgm:pt>
    <dgm:pt modelId="{23609823-8AD5-42C8-ADAF-EE26AB015FD1}" type="pres">
      <dgm:prSet presAssocID="{1312789D-2BA3-4697-92C1-A6B0AC51A40B}" presName="spacer" presStyleCnt="0"/>
      <dgm:spPr/>
    </dgm:pt>
    <dgm:pt modelId="{F72709F1-97BE-4214-AF64-E39B00C1A6FF}" type="pres">
      <dgm:prSet presAssocID="{3A3E2E20-F9E4-4734-B34C-2E06770EAC53}" presName="parentText" presStyleLbl="node1" presStyleIdx="1" presStyleCnt="3">
        <dgm:presLayoutVars>
          <dgm:chMax val="0"/>
          <dgm:bulletEnabled val="1"/>
        </dgm:presLayoutVars>
      </dgm:prSet>
      <dgm:spPr/>
    </dgm:pt>
    <dgm:pt modelId="{ADE0DE6E-EDE2-48F0-90B5-6624B72879FF}" type="pres">
      <dgm:prSet presAssocID="{38B7C767-AEC0-4DAB-B8D8-B511189CDEC4}" presName="spacer" presStyleCnt="0"/>
      <dgm:spPr/>
    </dgm:pt>
    <dgm:pt modelId="{994869F1-3829-4097-94A1-06FFB4D13960}" type="pres">
      <dgm:prSet presAssocID="{5380A540-2A9E-4D67-B8D3-C757B58595DE}" presName="parentText" presStyleLbl="node1" presStyleIdx="2" presStyleCnt="3">
        <dgm:presLayoutVars>
          <dgm:chMax val="0"/>
          <dgm:bulletEnabled val="1"/>
        </dgm:presLayoutVars>
      </dgm:prSet>
      <dgm:spPr/>
    </dgm:pt>
  </dgm:ptLst>
  <dgm:cxnLst>
    <dgm:cxn modelId="{99B01801-B0D7-4F10-8F78-4131CF63ACAB}" type="presOf" srcId="{3A3E2E20-F9E4-4734-B34C-2E06770EAC53}" destId="{F72709F1-97BE-4214-AF64-E39B00C1A6FF}" srcOrd="0" destOrd="0" presId="urn:microsoft.com/office/officeart/2005/8/layout/vList2"/>
    <dgm:cxn modelId="{C5FEA310-8279-40F3-B485-65B7A421B618}" type="presOf" srcId="{5380A540-2A9E-4D67-B8D3-C757B58595DE}" destId="{994869F1-3829-4097-94A1-06FFB4D13960}" srcOrd="0" destOrd="0" presId="urn:microsoft.com/office/officeart/2005/8/layout/vList2"/>
    <dgm:cxn modelId="{EA2E1C33-A85D-4E7E-8F57-D0853A3A853E}" type="presOf" srcId="{255D237E-8780-4AA9-9FC3-128792FC232D}" destId="{40BD6E2D-FF81-4D92-8E26-1C3B0CEB67BF}" srcOrd="0" destOrd="0" presId="urn:microsoft.com/office/officeart/2005/8/layout/vList2"/>
    <dgm:cxn modelId="{1C4DCA81-E3DD-42D5-B88F-F93DB7F54904}" type="presOf" srcId="{86FCFAED-4B15-4D1F-9490-206428A91D7A}" destId="{480DDCB1-BA61-448B-811E-70A0F5015FC1}" srcOrd="0" destOrd="0" presId="urn:microsoft.com/office/officeart/2005/8/layout/vList2"/>
    <dgm:cxn modelId="{95E02DC4-4938-49C0-B6F6-539F87F2023B}" srcId="{255D237E-8780-4AA9-9FC3-128792FC232D}" destId="{5380A540-2A9E-4D67-B8D3-C757B58595DE}" srcOrd="2" destOrd="0" parTransId="{97FE337C-DE75-4B6F-8A46-3E0F4D24D069}" sibTransId="{93879344-0F23-485C-9D1C-DB08ACD79D06}"/>
    <dgm:cxn modelId="{97B7D8E7-7781-46EA-AFDD-0B442AE7F468}" srcId="{255D237E-8780-4AA9-9FC3-128792FC232D}" destId="{86FCFAED-4B15-4D1F-9490-206428A91D7A}" srcOrd="0" destOrd="0" parTransId="{083D16BA-403D-42BD-B8B1-021441C71CDB}" sibTransId="{1312789D-2BA3-4697-92C1-A6B0AC51A40B}"/>
    <dgm:cxn modelId="{C6B970F5-FC76-4B75-A0B9-DC4D723DF4CF}" srcId="{255D237E-8780-4AA9-9FC3-128792FC232D}" destId="{3A3E2E20-F9E4-4734-B34C-2E06770EAC53}" srcOrd="1" destOrd="0" parTransId="{1664E530-5BF2-4497-8B0E-3D890FC12F3F}" sibTransId="{38B7C767-AEC0-4DAB-B8D8-B511189CDEC4}"/>
    <dgm:cxn modelId="{A77A7EB4-C23B-4A09-9E30-A7F82F0E2AEC}" type="presParOf" srcId="{40BD6E2D-FF81-4D92-8E26-1C3B0CEB67BF}" destId="{480DDCB1-BA61-448B-811E-70A0F5015FC1}" srcOrd="0" destOrd="0" presId="urn:microsoft.com/office/officeart/2005/8/layout/vList2"/>
    <dgm:cxn modelId="{18CB6588-581B-410A-8156-3149DEB9ADB1}" type="presParOf" srcId="{40BD6E2D-FF81-4D92-8E26-1C3B0CEB67BF}" destId="{23609823-8AD5-42C8-ADAF-EE26AB015FD1}" srcOrd="1" destOrd="0" presId="urn:microsoft.com/office/officeart/2005/8/layout/vList2"/>
    <dgm:cxn modelId="{01353927-8613-4FD0-B6CA-4F593E9635D6}" type="presParOf" srcId="{40BD6E2D-FF81-4D92-8E26-1C3B0CEB67BF}" destId="{F72709F1-97BE-4214-AF64-E39B00C1A6FF}" srcOrd="2" destOrd="0" presId="urn:microsoft.com/office/officeart/2005/8/layout/vList2"/>
    <dgm:cxn modelId="{9FC4DE14-31D5-4FB6-93CA-849F3324E560}" type="presParOf" srcId="{40BD6E2D-FF81-4D92-8E26-1C3B0CEB67BF}" destId="{ADE0DE6E-EDE2-48F0-90B5-6624B72879FF}" srcOrd="3" destOrd="0" presId="urn:microsoft.com/office/officeart/2005/8/layout/vList2"/>
    <dgm:cxn modelId="{5B1769BA-E6E9-4341-967D-893693855E08}" type="presParOf" srcId="{40BD6E2D-FF81-4D92-8E26-1C3B0CEB67BF}" destId="{994869F1-3829-4097-94A1-06FFB4D139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DDCB1-BA61-448B-811E-70A0F5015FC1}">
      <dsp:nvSpPr>
        <dsp:cNvPr id="0" name=""/>
        <dsp:cNvSpPr/>
      </dsp:nvSpPr>
      <dsp:spPr>
        <a:xfrm>
          <a:off x="0" y="25794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Syntax based on ECMAScript proposals</a:t>
          </a:r>
        </a:p>
      </dsp:txBody>
      <dsp:txXfrm>
        <a:off x="60199" y="318140"/>
        <a:ext cx="5515188" cy="1112781"/>
      </dsp:txXfrm>
    </dsp:sp>
    <dsp:sp modelId="{F72709F1-97BE-4214-AF64-E39B00C1A6FF}">
      <dsp:nvSpPr>
        <dsp:cNvPr id="0" name=""/>
        <dsp:cNvSpPr/>
      </dsp:nvSpPr>
      <dsp:spPr>
        <a:xfrm>
          <a:off x="0" y="158040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TypeScript  is  first and  foremost a superset of JavaScript</a:t>
          </a:r>
        </a:p>
      </dsp:txBody>
      <dsp:txXfrm>
        <a:off x="60199" y="1640600"/>
        <a:ext cx="5515188" cy="1112781"/>
      </dsp:txXfrm>
    </dsp:sp>
    <dsp:sp modelId="{994869F1-3829-4097-94A1-06FFB4D13960}">
      <dsp:nvSpPr>
        <dsp:cNvPr id="0" name=""/>
        <dsp:cNvSpPr/>
      </dsp:nvSpPr>
      <dsp:spPr>
        <a:xfrm>
          <a:off x="0" y="2902861"/>
          <a:ext cx="5635586" cy="12331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Any regular JavaScript is valid TypeScript Code</a:t>
          </a:r>
        </a:p>
      </dsp:txBody>
      <dsp:txXfrm>
        <a:off x="60199" y="2963060"/>
        <a:ext cx="5515188"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Enable Shadow DOM</a:t>
          </a:r>
        </a:p>
        <a:p>
          <a:pPr marL="228600" lvl="1" indent="-228600" algn="l" defTabSz="977900">
            <a:lnSpc>
              <a:spcPct val="90000"/>
            </a:lnSpc>
            <a:spcBef>
              <a:spcPct val="0"/>
            </a:spcBef>
            <a:spcAft>
              <a:spcPct val="15000"/>
            </a:spcAft>
            <a:buChar char="•"/>
          </a:pPr>
          <a:r>
            <a:rPr lang="en-IN" sz="2200" kern="1200"/>
            <a:t>Style Encapsulation</a:t>
          </a:r>
        </a:p>
        <a:p>
          <a:pPr marL="228600" lvl="1" indent="-228600" algn="l" defTabSz="977900">
            <a:lnSpc>
              <a:spcPct val="90000"/>
            </a:lnSpc>
            <a:spcBef>
              <a:spcPct val="0"/>
            </a:spcBef>
            <a:spcAft>
              <a:spcPct val="15000"/>
            </a:spcAft>
            <a:buChar char="•"/>
          </a:pPr>
          <a:r>
            <a:rPr lang="en-IN" sz="22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en-IN" sz="2200" kern="1200"/>
            <a:t>No Shadow DOM</a:t>
          </a:r>
        </a:p>
        <a:p>
          <a:pPr marL="228600" lvl="1" indent="-228600" algn="l" defTabSz="977900">
            <a:lnSpc>
              <a:spcPct val="90000"/>
            </a:lnSpc>
            <a:spcBef>
              <a:spcPct val="0"/>
            </a:spcBef>
            <a:spcAft>
              <a:spcPct val="15000"/>
            </a:spcAft>
            <a:buChar char="•"/>
          </a:pPr>
          <a:r>
            <a:rPr lang="en-IN" sz="2200" kern="1200"/>
            <a:t>No Style Encapsulation</a:t>
          </a:r>
        </a:p>
        <a:p>
          <a:pPr marL="228600" lvl="1" indent="-228600" algn="l" defTabSz="977900">
            <a:lnSpc>
              <a:spcPct val="90000"/>
            </a:lnSpc>
            <a:spcBef>
              <a:spcPct val="0"/>
            </a:spcBef>
            <a:spcAft>
              <a:spcPct val="15000"/>
            </a:spcAft>
            <a:buChar char="•"/>
          </a:pPr>
          <a:r>
            <a:rPr lang="en-IN" sz="22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294FA1-AFAA-4215-99D0-544C2090ADBF}"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6AA1D-C8FF-4356-AE9A-7BB8FE12EB17}" type="slidenum">
              <a:rPr lang="en-IN" smtClean="0"/>
              <a:t>‹#›</a:t>
            </a:fld>
            <a:endParaRPr lang="en-IN"/>
          </a:p>
        </p:txBody>
      </p:sp>
    </p:spTree>
    <p:extLst>
      <p:ext uri="{BB962C8B-B14F-4D97-AF65-F5344CB8AC3E}">
        <p14:creationId xmlns:p14="http://schemas.microsoft.com/office/powerpoint/2010/main" val="200797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Entry Point Resolution: Webpack starts the execution by identifying the entry point(s) of your application. The entry point is typically a JavaScript file that serves as the starting point for building the dependency graph.</a:t>
            </a:r>
          </a:p>
          <a:p>
            <a:endParaRPr lang="en-US" sz="800" dirty="0"/>
          </a:p>
          <a:p>
            <a:r>
              <a:rPr lang="en-US" sz="800" dirty="0"/>
              <a:t>Dependency Graph Creation: Webpack analyzes the dependencies of the entry point and recursively traverses the dependency tree. It identifies all the modules and their dependencies by parsing import and require statements in the source code. This process forms the basis of the dependency graph.</a:t>
            </a:r>
          </a:p>
          <a:p>
            <a:endParaRPr lang="en-US" sz="800" dirty="0"/>
          </a:p>
          <a:p>
            <a:r>
              <a:rPr lang="en-US" sz="800" dirty="0"/>
              <a:t>Module Loading and Transformation: Webpack uses loaders to handle different file types and apply transformations. Loaders are configured in the Webpack configuration file and are responsible for transforming modules into valid JavaScript code. For example, Babel loader can be used to </a:t>
            </a:r>
            <a:r>
              <a:rPr lang="en-US" sz="800" dirty="0" err="1"/>
              <a:t>transpile</a:t>
            </a:r>
            <a:r>
              <a:rPr lang="en-US" sz="800" dirty="0"/>
              <a:t> ES6+ code into backward-compatible JavaScript.</a:t>
            </a:r>
          </a:p>
          <a:p>
            <a:endParaRPr lang="en-US" sz="800" dirty="0"/>
          </a:p>
          <a:p>
            <a:r>
              <a:rPr lang="en-US" sz="800" dirty="0"/>
              <a:t>Code Splitting: Webpack supports code splitting, which allows for dividing the codebase into smaller chunks. Code splitting can be configured manually or through dynamic imports. It allows portions of the code to be loaded on-demand, reducing the initial bundle size and improving performance.</a:t>
            </a:r>
          </a:p>
          <a:p>
            <a:endParaRPr lang="en-US" sz="800" dirty="0"/>
          </a:p>
          <a:p>
            <a:r>
              <a:rPr lang="en-US" sz="800" dirty="0"/>
              <a:t>Module Resolution: Webpack resolves module dependencies by searching for the requested modules in various locations, such as the project's </a:t>
            </a:r>
            <a:r>
              <a:rPr lang="en-US" sz="800" dirty="0" err="1"/>
              <a:t>node_modules</a:t>
            </a:r>
            <a:r>
              <a:rPr lang="en-US" sz="800" dirty="0"/>
              <a:t> directory or specified paths. It follows the resolve configuration in the Webpack configuration file to determine how modules should be resolved.</a:t>
            </a:r>
          </a:p>
          <a:p>
            <a:endParaRPr lang="en-US" sz="800" dirty="0"/>
          </a:p>
          <a:p>
            <a:r>
              <a:rPr lang="en-US" sz="800" dirty="0"/>
              <a:t>Bundling and Output Generation: Once Webpack has resolved all the dependencies and transformed the code, it creates a bundled output. The bundling process combines all the modules and their dependencies into one or more output bundles. Webpack applies optimizations like minification, tree shaking, scope hoisting, and asset management based on the specified configuration.</a:t>
            </a:r>
          </a:p>
          <a:p>
            <a:endParaRPr lang="en-US" sz="800" dirty="0"/>
          </a:p>
          <a:p>
            <a:r>
              <a:rPr lang="en-US" sz="800" dirty="0"/>
              <a:t>Output Files: Webpack generates output files based on the specified configuration. These files typically include JavaScript bundles, CSS files, and any other assets used in the application. The output files are ready for deployment and can be included in your HTML file(s) to run the application.</a:t>
            </a:r>
            <a:endParaRPr lang="en-IN" sz="8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D2BE8B-784A-4787-90FD-EB48D7F04104}"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914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2F2FE-08F6-4495-9A9C-167C1A58C6CC}"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8/2/2023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8/2/2023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mailto:typescript@4.8.4"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Byte July 2023</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normAutofit lnSpcReduction="10000"/>
          </a:bodyPr>
          <a:lstStyle/>
          <a:p>
            <a:pPr marL="514350" indent="-514350">
              <a:buFont typeface="+mj-lt"/>
              <a:buAutoNum type="arabicPeriod"/>
            </a:pPr>
            <a:r>
              <a:rPr lang="en-US" dirty="0"/>
              <a:t>Create a new folder (</a:t>
            </a:r>
            <a:r>
              <a:rPr lang="en-US" dirty="0" err="1"/>
              <a:t>TSDemos</a:t>
            </a:r>
            <a:r>
              <a:rPr lang="en-US" dirty="0"/>
              <a:t>)</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Changed the </a:t>
            </a:r>
            <a:r>
              <a:rPr lang="en-IN" dirty="0" err="1"/>
              <a:t>package.json</a:t>
            </a:r>
            <a:r>
              <a:rPr lang="en-IN" dirty="0"/>
              <a:t> file as required</a:t>
            </a:r>
          </a:p>
          <a:p>
            <a:pPr marL="514350" indent="-514350">
              <a:buFont typeface="+mj-lt"/>
              <a:buAutoNum type="arabicPeriod"/>
            </a:pPr>
            <a:r>
              <a:rPr lang="en-IN" dirty="0" err="1"/>
              <a:t>npm</a:t>
            </a:r>
            <a:r>
              <a:rPr lang="en-IN" dirty="0"/>
              <a:t> </a:t>
            </a:r>
            <a:r>
              <a:rPr lang="en-IN" dirty="0" err="1"/>
              <a:t>i</a:t>
            </a:r>
            <a:r>
              <a:rPr lang="en-IN" dirty="0"/>
              <a:t> -D typescript@4.8.3</a:t>
            </a:r>
          </a:p>
          <a:p>
            <a:pPr marL="514350" indent="-514350">
              <a:buFont typeface="+mj-lt"/>
              <a:buAutoNum type="arabicPeriod"/>
            </a:pPr>
            <a:r>
              <a:rPr lang="en-IN" dirty="0"/>
              <a:t>Create and configure </a:t>
            </a:r>
            <a:r>
              <a:rPr lang="en-IN" dirty="0" err="1"/>
              <a:t>tsconfig.json</a:t>
            </a:r>
            <a:endParaRPr lang="en-IN" dirty="0"/>
          </a:p>
          <a:p>
            <a:pPr marL="514350" indent="-514350">
              <a:buFont typeface="+mj-lt"/>
              <a:buAutoNum type="arabicPeriod"/>
            </a:pPr>
            <a:r>
              <a:rPr lang="en-IN" dirty="0"/>
              <a:t>Create a file 1_first-demo.ts in root folder</a:t>
            </a:r>
          </a:p>
          <a:p>
            <a:pPr marL="514350" indent="-514350">
              <a:buFont typeface="+mj-lt"/>
              <a:buAutoNum type="arabicPeriod"/>
            </a:pPr>
            <a:r>
              <a:rPr lang="en-IN" dirty="0"/>
              <a:t>To run the compiler in watch mode, use the following command</a:t>
            </a:r>
          </a:p>
          <a:p>
            <a:pPr lvl="1"/>
            <a:r>
              <a:rPr lang="en-IN" dirty="0" err="1"/>
              <a:t>npm</a:t>
            </a:r>
            <a:r>
              <a:rPr lang="en-IN" dirty="0"/>
              <a:t> run compile</a:t>
            </a:r>
          </a:p>
        </p:txBody>
      </p:sp>
    </p:spTree>
    <p:extLst>
      <p:ext uri="{BB962C8B-B14F-4D97-AF65-F5344CB8AC3E}">
        <p14:creationId xmlns:p14="http://schemas.microsoft.com/office/powerpoint/2010/main" val="3688974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3A76-40A4-69D0-FF96-31AB89A7F558}"/>
              </a:ext>
            </a:extLst>
          </p:cNvPr>
          <p:cNvSpPr>
            <a:spLocks noGrp="1"/>
          </p:cNvSpPr>
          <p:nvPr>
            <p:ph type="title"/>
          </p:nvPr>
        </p:nvSpPr>
        <p:spPr/>
        <p:txBody>
          <a:bodyPr/>
          <a:lstStyle/>
          <a:p>
            <a:r>
              <a:rPr lang="en-US" dirty="0"/>
              <a:t>Using the Shared Application</a:t>
            </a:r>
          </a:p>
        </p:txBody>
      </p:sp>
      <p:sp>
        <p:nvSpPr>
          <p:cNvPr id="3" name="Content Placeholder 2">
            <a:extLst>
              <a:ext uri="{FF2B5EF4-FFF2-40B4-BE49-F238E27FC236}">
                <a16:creationId xmlns:a16="http://schemas.microsoft.com/office/drawing/2014/main" id="{19EA0D54-450F-55B8-7E30-5686AA8D5267}"/>
              </a:ext>
            </a:extLst>
          </p:cNvPr>
          <p:cNvSpPr>
            <a:spLocks noGrp="1"/>
          </p:cNvSpPr>
          <p:nvPr>
            <p:ph idx="1"/>
          </p:nvPr>
        </p:nvSpPr>
        <p:spPr/>
        <p:txBody>
          <a:bodyPr/>
          <a:lstStyle/>
          <a:p>
            <a:pPr marL="514350" indent="-514350">
              <a:buFont typeface="+mj-lt"/>
              <a:buAutoNum type="arabicPeriod"/>
            </a:pPr>
            <a:r>
              <a:rPr lang="en-US" dirty="0"/>
              <a:t>Download &amp; extract TSDemos.zip file</a:t>
            </a:r>
          </a:p>
          <a:p>
            <a:pPr marL="514350" indent="-514350">
              <a:buFont typeface="+mj-lt"/>
              <a:buAutoNum type="arabicPeriod"/>
            </a:pPr>
            <a:r>
              <a:rPr lang="en-US" dirty="0"/>
              <a:t>Open the folder in VS Code</a:t>
            </a:r>
          </a:p>
          <a:p>
            <a:pPr marL="514350" indent="-514350">
              <a:buFont typeface="+mj-lt"/>
              <a:buAutoNum type="arabicPeriod"/>
            </a:pPr>
            <a:r>
              <a:rPr lang="en-US" dirty="0"/>
              <a:t>Open Terminal window on the folder path and run the following command</a:t>
            </a:r>
          </a:p>
          <a:p>
            <a:pPr marL="0" indent="0">
              <a:buNone/>
            </a:pPr>
            <a:r>
              <a:rPr lang="en-US" dirty="0"/>
              <a:t>	</a:t>
            </a:r>
            <a:r>
              <a:rPr lang="en-US" dirty="0" err="1"/>
              <a:t>npm</a:t>
            </a:r>
            <a:r>
              <a:rPr lang="en-US" dirty="0"/>
              <a:t> install</a:t>
            </a:r>
          </a:p>
          <a:p>
            <a:pPr marL="0" indent="0">
              <a:buNone/>
            </a:pPr>
            <a:r>
              <a:rPr lang="en-US" dirty="0"/>
              <a:t>4.   To run the compiler in watch mode, use the following command</a:t>
            </a:r>
          </a:p>
          <a:p>
            <a:pPr marL="0" indent="0">
              <a:buNone/>
            </a:pPr>
            <a:r>
              <a:rPr lang="en-US" dirty="0"/>
              <a:t>	</a:t>
            </a:r>
            <a:r>
              <a:rPr lang="en-US" dirty="0" err="1"/>
              <a:t>npm</a:t>
            </a:r>
            <a:r>
              <a:rPr lang="en-US" dirty="0"/>
              <a:t> run compile</a:t>
            </a:r>
          </a:p>
        </p:txBody>
      </p:sp>
    </p:spTree>
    <p:extLst>
      <p:ext uri="{BB962C8B-B14F-4D97-AF65-F5344CB8AC3E}">
        <p14:creationId xmlns:p14="http://schemas.microsoft.com/office/powerpoint/2010/main" val="4180571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7F0B-C4B3-113F-A629-D34BBDD911B0}"/>
              </a:ext>
            </a:extLst>
          </p:cNvPr>
          <p:cNvSpPr>
            <a:spLocks noGrp="1"/>
          </p:cNvSpPr>
          <p:nvPr>
            <p:ph type="title"/>
          </p:nvPr>
        </p:nvSpPr>
        <p:spPr/>
        <p:txBody>
          <a:bodyPr/>
          <a:lstStyle/>
          <a:p>
            <a:r>
              <a:rPr lang="en-IN" dirty="0"/>
              <a:t>Target - ECMASCRIPT Versions</a:t>
            </a:r>
          </a:p>
        </p:txBody>
      </p:sp>
      <p:sp>
        <p:nvSpPr>
          <p:cNvPr id="3" name="Content Placeholder 2">
            <a:extLst>
              <a:ext uri="{FF2B5EF4-FFF2-40B4-BE49-F238E27FC236}">
                <a16:creationId xmlns:a16="http://schemas.microsoft.com/office/drawing/2014/main" id="{CA4ECD2B-2CC0-C78A-5210-B1C68A311449}"/>
              </a:ext>
            </a:extLst>
          </p:cNvPr>
          <p:cNvSpPr>
            <a:spLocks noGrp="1"/>
          </p:cNvSpPr>
          <p:nvPr>
            <p:ph idx="1"/>
          </p:nvPr>
        </p:nvSpPr>
        <p:spPr/>
        <p:txBody>
          <a:bodyPr>
            <a:normAutofit fontScale="85000" lnSpcReduction="20000"/>
          </a:bodyPr>
          <a:lstStyle/>
          <a:p>
            <a:r>
              <a:rPr lang="en-IN" dirty="0"/>
              <a:t>ES3</a:t>
            </a:r>
          </a:p>
          <a:p>
            <a:r>
              <a:rPr lang="en-IN" dirty="0"/>
              <a:t>ES5</a:t>
            </a:r>
          </a:p>
          <a:p>
            <a:r>
              <a:rPr lang="en-IN" dirty="0"/>
              <a:t>ECMASCRIPT 2015</a:t>
            </a:r>
          </a:p>
          <a:p>
            <a:r>
              <a:rPr lang="en-IN" dirty="0"/>
              <a:t>ECMASCRIPT 2016</a:t>
            </a:r>
          </a:p>
          <a:p>
            <a:r>
              <a:rPr lang="en-IN" dirty="0"/>
              <a:t>ECMASCRIPT 2017</a:t>
            </a:r>
          </a:p>
          <a:p>
            <a:r>
              <a:rPr lang="en-IN" dirty="0"/>
              <a:t>ECMASCRIPT 2018</a:t>
            </a:r>
          </a:p>
          <a:p>
            <a:r>
              <a:rPr lang="en-IN" dirty="0"/>
              <a:t>ECMASCRIPT 2019</a:t>
            </a:r>
          </a:p>
          <a:p>
            <a:r>
              <a:rPr lang="en-IN" dirty="0"/>
              <a:t>ECMASCRIPT 2020</a:t>
            </a:r>
          </a:p>
          <a:p>
            <a:r>
              <a:rPr lang="en-IN" dirty="0"/>
              <a:t>ECMASCRIPT 2021</a:t>
            </a:r>
          </a:p>
          <a:p>
            <a:r>
              <a:rPr lang="en-IN" dirty="0"/>
              <a:t>ECMASCRIPT 2022</a:t>
            </a:r>
          </a:p>
          <a:p>
            <a:r>
              <a:rPr lang="en-IN" dirty="0"/>
              <a:t>ECMASCRIPT 2023</a:t>
            </a:r>
          </a:p>
          <a:p>
            <a:endParaRPr lang="en-IN" dirty="0"/>
          </a:p>
        </p:txBody>
      </p:sp>
    </p:spTree>
    <p:extLst>
      <p:ext uri="{BB962C8B-B14F-4D97-AF65-F5344CB8AC3E}">
        <p14:creationId xmlns:p14="http://schemas.microsoft.com/office/powerpoint/2010/main" val="32588890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42470593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12384380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HTML</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DOM</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CSS</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CSS Parser</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Style Rules (CSSOM)</a:t>
            </a:r>
            <a:endParaRPr kumimoji="0" lang="en-IN"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Attachment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Render Tree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Layout</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Painting</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Display</a:t>
            </a:r>
            <a:endParaRPr kumimoji="0" lang="en-IN"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361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2162169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411109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524360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1688732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22026214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93659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65125"/>
            <a:ext cx="10515600" cy="1325563"/>
          </a:xfrm>
        </p:spPr>
        <p:txBody>
          <a:bodyPr vert="horz" wrap="square" lIns="0" tIns="12700" rIns="0" bIns="0" rtlCol="0" anchor="ctr">
            <a:spAutoFit/>
          </a:bodyPr>
          <a:lstStyle/>
          <a:p>
            <a:r>
              <a:rPr lang="en-IN" dirty="0"/>
              <a:t>Main Goals of TypeScript</a:t>
            </a:r>
            <a:endParaRPr lang="en-IN"/>
          </a:p>
        </p:txBody>
      </p:sp>
      <p:sp>
        <p:nvSpPr>
          <p:cNvPr id="7" name="Content Placeholder 6">
            <a:extLst>
              <a:ext uri="{FF2B5EF4-FFF2-40B4-BE49-F238E27FC236}">
                <a16:creationId xmlns:a16="http://schemas.microsoft.com/office/drawing/2014/main" id="{CFD7910E-C30D-42B2-8B95-E064B692146A}"/>
              </a:ext>
            </a:extLst>
          </p:cNvPr>
          <p:cNvSpPr>
            <a:spLocks noGrp="1"/>
          </p:cNvSpPr>
          <p:nvPr>
            <p:ph idx="1"/>
          </p:nvPr>
        </p:nvSpPr>
        <p:spPr/>
        <p:txBody>
          <a:bodyPr/>
          <a:lstStyle/>
          <a:p>
            <a:r>
              <a:rPr lang="en-IN" dirty="0"/>
              <a:t>Provide an optional type system for JavaScript.</a:t>
            </a:r>
          </a:p>
          <a:p>
            <a:endParaRPr lang="en-IN" dirty="0"/>
          </a:p>
          <a:p>
            <a:endParaRPr lang="en-IN" dirty="0"/>
          </a:p>
          <a:p>
            <a:endParaRPr lang="en-IN" dirty="0"/>
          </a:p>
          <a:p>
            <a:endParaRPr lang="en-US" dirty="0"/>
          </a:p>
          <a:p>
            <a:r>
              <a:rPr lang="en-US" dirty="0"/>
              <a:t>Provide planned features from future  JavaScript editions to current JavaScript  engines</a:t>
            </a:r>
          </a:p>
          <a:p>
            <a:r>
              <a:rPr lang="en-US" dirty="0"/>
              <a:t>Modular Development</a:t>
            </a:r>
            <a:endParaRPr lang="en-IN" dirty="0"/>
          </a:p>
        </p:txBody>
      </p:sp>
      <p:pic>
        <p:nvPicPr>
          <p:cNvPr id="5" name="object 5"/>
          <p:cNvPicPr/>
          <p:nvPr/>
        </p:nvPicPr>
        <p:blipFill rotWithShape="1">
          <a:blip r:embed="rId2" cstate="print"/>
          <a:srcRect l="949" r="2235"/>
          <a:stretch/>
        </p:blipFill>
        <p:spPr>
          <a:xfrm>
            <a:off x="2130828" y="2654995"/>
            <a:ext cx="7930343" cy="134629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0079482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29217161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3758855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686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89842519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TypeScript Features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lnSpcReduction="10000"/>
          </a:bodyPr>
          <a:lstStyle/>
          <a:p>
            <a:r>
              <a:rPr lang="en-IN" dirty="0"/>
              <a:t>Data Types Supported</a:t>
            </a:r>
          </a:p>
          <a:p>
            <a:r>
              <a:rPr lang="en-IN" dirty="0"/>
              <a:t>Optional Static Type Annotation</a:t>
            </a:r>
          </a:p>
          <a:p>
            <a:r>
              <a:rPr lang="en-IN" dirty="0"/>
              <a:t>Classes</a:t>
            </a:r>
          </a:p>
          <a:p>
            <a:r>
              <a:rPr lang="en-IN" dirty="0"/>
              <a:t>Interface</a:t>
            </a:r>
          </a:p>
          <a:p>
            <a:r>
              <a:rPr lang="en-IN" dirty="0"/>
              <a:t>Modules</a:t>
            </a:r>
          </a:p>
          <a:p>
            <a:r>
              <a:rPr lang="en-IN" dirty="0"/>
              <a:t>Arrow Expressions</a:t>
            </a:r>
          </a:p>
          <a:p>
            <a:r>
              <a:rPr lang="en-IN" dirty="0"/>
              <a:t>Type Assertions</a:t>
            </a:r>
          </a:p>
          <a:p>
            <a:r>
              <a:rPr lang="en-IN" dirty="0"/>
              <a:t>Ambient Declarations</a:t>
            </a:r>
          </a:p>
          <a:p>
            <a:r>
              <a:rPr lang="en-IN" dirty="0"/>
              <a:t>Source File Dependencies</a:t>
            </a:r>
          </a:p>
        </p:txBody>
      </p:sp>
    </p:spTree>
    <p:extLst>
      <p:ext uri="{BB962C8B-B14F-4D97-AF65-F5344CB8AC3E}">
        <p14:creationId xmlns:p14="http://schemas.microsoft.com/office/powerpoint/2010/main" val="3548897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B850-92E8-A15C-15E6-4CE198D1290C}"/>
              </a:ext>
            </a:extLst>
          </p:cNvPr>
          <p:cNvSpPr>
            <a:spLocks noGrp="1"/>
          </p:cNvSpPr>
          <p:nvPr>
            <p:ph type="title"/>
          </p:nvPr>
        </p:nvSpPr>
        <p:spPr/>
        <p:txBody>
          <a:bodyPr/>
          <a:lstStyle/>
          <a:p>
            <a:r>
              <a:rPr lang="en-US" dirty="0"/>
              <a:t>Assignment</a:t>
            </a:r>
            <a:endParaRPr lang="en-IN" dirty="0"/>
          </a:p>
        </p:txBody>
      </p:sp>
      <p:sp>
        <p:nvSpPr>
          <p:cNvPr id="3" name="Content Placeholder 2">
            <a:extLst>
              <a:ext uri="{FF2B5EF4-FFF2-40B4-BE49-F238E27FC236}">
                <a16:creationId xmlns:a16="http://schemas.microsoft.com/office/drawing/2014/main" id="{5AB2B90A-6F47-0661-C5D9-CFD638C9DD67}"/>
              </a:ext>
            </a:extLst>
          </p:cNvPr>
          <p:cNvSpPr>
            <a:spLocks noGrp="1"/>
          </p:cNvSpPr>
          <p:nvPr>
            <p:ph idx="1"/>
          </p:nvPr>
        </p:nvSpPr>
        <p:spPr/>
        <p:txBody>
          <a:bodyPr/>
          <a:lstStyle/>
          <a:p>
            <a:r>
              <a:rPr lang="en-IN" dirty="0"/>
              <a:t>Complete the CRUD assignment as per the screenshot shared in the previous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strike="sngStrike" dirty="0">
                <a:solidFill>
                  <a:srgbClr val="FF0000"/>
                </a:solidFill>
              </a:rPr>
              <a:t>In Details, Form should display data but will be disabled for editing.</a:t>
            </a:r>
          </a:p>
          <a:p>
            <a:pPr lvl="1"/>
            <a:r>
              <a:rPr lang="en-IN" dirty="0"/>
              <a:t>On delete, ask for confirmation, before delete</a:t>
            </a:r>
          </a:p>
          <a:p>
            <a:endParaRPr lang="en-IN" dirty="0"/>
          </a:p>
        </p:txBody>
      </p:sp>
    </p:spTree>
    <p:extLst>
      <p:ext uri="{BB962C8B-B14F-4D97-AF65-F5344CB8AC3E}">
        <p14:creationId xmlns:p14="http://schemas.microsoft.com/office/powerpoint/2010/main" val="12192298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81F3-22E5-4C41-9E54-5FEA4FFB03A4}"/>
              </a:ext>
            </a:extLst>
          </p:cNvPr>
          <p:cNvSpPr>
            <a:spLocks noGrp="1"/>
          </p:cNvSpPr>
          <p:nvPr>
            <p:ph type="title"/>
          </p:nvPr>
        </p:nvSpPr>
        <p:spPr>
          <a:xfrm>
            <a:off x="643467" y="321734"/>
            <a:ext cx="10905066" cy="1135737"/>
          </a:xfrm>
        </p:spPr>
        <p:txBody>
          <a:bodyPr>
            <a:normAutofit/>
          </a:bodyPr>
          <a:lstStyle/>
          <a:p>
            <a:r>
              <a:rPr lang="en-IN" sz="3600"/>
              <a:t>Type Inference</a:t>
            </a:r>
          </a:p>
        </p:txBody>
      </p:sp>
      <p:sp>
        <p:nvSpPr>
          <p:cNvPr id="3" name="Content Placeholder 2">
            <a:extLst>
              <a:ext uri="{FF2B5EF4-FFF2-40B4-BE49-F238E27FC236}">
                <a16:creationId xmlns:a16="http://schemas.microsoft.com/office/drawing/2014/main" id="{34773798-40F7-4F47-B9C5-56823A6C247E}"/>
              </a:ext>
            </a:extLst>
          </p:cNvPr>
          <p:cNvSpPr>
            <a:spLocks noGrp="1"/>
          </p:cNvSpPr>
          <p:nvPr>
            <p:ph idx="1"/>
          </p:nvPr>
        </p:nvSpPr>
        <p:spPr>
          <a:xfrm>
            <a:off x="643469" y="1782981"/>
            <a:ext cx="4008384" cy="4393982"/>
          </a:xfrm>
        </p:spPr>
        <p:txBody>
          <a:bodyPr>
            <a:normAutofit/>
          </a:bodyPr>
          <a:lstStyle/>
          <a:p>
            <a:r>
              <a:rPr lang="en-US" sz="2000"/>
              <a:t>TypeScript tries to infer types</a:t>
            </a:r>
          </a:p>
          <a:p>
            <a:r>
              <a:rPr lang="en-US" sz="2000"/>
              <a:t>Four ways to variable declaration -</a:t>
            </a:r>
          </a:p>
          <a:p>
            <a:pPr lvl="1"/>
            <a:r>
              <a:rPr lang="en-US" sz="2000"/>
              <a:t>Type and Value in one statement</a:t>
            </a:r>
          </a:p>
          <a:p>
            <a:pPr lvl="1"/>
            <a:r>
              <a:rPr lang="en-US" sz="2000"/>
              <a:t>Type but no Value then Value will be undefined</a:t>
            </a:r>
          </a:p>
          <a:p>
            <a:pPr lvl="1"/>
            <a:r>
              <a:rPr lang="en-US" sz="2000"/>
              <a:t>Value but on Type then the it will be of Any type but maybe be inferred based on its value.</a:t>
            </a:r>
          </a:p>
          <a:p>
            <a:pPr lvl="1"/>
            <a:r>
              <a:rPr lang="en-US" sz="2000"/>
              <a:t>Neither Value nor Type then Type will be Any and Value will be undefined.</a:t>
            </a:r>
          </a:p>
          <a:p>
            <a:pPr lvl="1"/>
            <a:endParaRPr lang="en-US" sz="2000"/>
          </a:p>
          <a:p>
            <a:endParaRPr lang="en-IN" sz="2000"/>
          </a:p>
        </p:txBody>
      </p:sp>
      <p:pic>
        <p:nvPicPr>
          <p:cNvPr id="4" name="object 4">
            <a:extLst>
              <a:ext uri="{FF2B5EF4-FFF2-40B4-BE49-F238E27FC236}">
                <a16:creationId xmlns:a16="http://schemas.microsoft.com/office/drawing/2014/main" id="{A7C4AD63-CD98-4B5B-BCA0-83471DE733E9}"/>
              </a:ext>
            </a:extLst>
          </p:cNvPr>
          <p:cNvPicPr/>
          <p:nvPr/>
        </p:nvPicPr>
        <p:blipFill>
          <a:blip r:embed="rId2" cstate="print"/>
          <a:stretch>
            <a:fillRect/>
          </a:stretch>
        </p:blipFill>
        <p:spPr>
          <a:xfrm>
            <a:off x="5295320" y="3058857"/>
            <a:ext cx="6253212" cy="1810140"/>
          </a:xfrm>
          <a:prstGeom prst="rect">
            <a:avLst/>
          </a:prstGeom>
        </p:spPr>
      </p:pic>
    </p:spTree>
    <p:extLst>
      <p:ext uri="{BB962C8B-B14F-4D97-AF65-F5344CB8AC3E}">
        <p14:creationId xmlns:p14="http://schemas.microsoft.com/office/powerpoint/2010/main" val="18702240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E8A3E8-C20B-4C17-865A-9C314E57E281}"/>
              </a:ext>
            </a:extLst>
          </p:cNvPr>
          <p:cNvSpPr>
            <a:spLocks noGrp="1"/>
          </p:cNvSpPr>
          <p:nvPr>
            <p:ph type="title"/>
          </p:nvPr>
        </p:nvSpPr>
        <p:spPr/>
        <p:txBody>
          <a:bodyPr/>
          <a:lstStyle/>
          <a:p>
            <a:r>
              <a:rPr lang="en-IN" dirty="0"/>
              <a:t>Data Types</a:t>
            </a:r>
          </a:p>
        </p:txBody>
      </p:sp>
      <p:sp>
        <p:nvSpPr>
          <p:cNvPr id="5" name="Content Placeholder 4">
            <a:extLst>
              <a:ext uri="{FF2B5EF4-FFF2-40B4-BE49-F238E27FC236}">
                <a16:creationId xmlns:a16="http://schemas.microsoft.com/office/drawing/2014/main" id="{A83F59D2-F12B-4477-B802-834CF654C6C3}"/>
              </a:ext>
            </a:extLst>
          </p:cNvPr>
          <p:cNvSpPr>
            <a:spLocks noGrp="1"/>
          </p:cNvSpPr>
          <p:nvPr>
            <p:ph idx="1"/>
          </p:nvPr>
        </p:nvSpPr>
        <p:spPr/>
        <p:txBody>
          <a:bodyPr>
            <a:normAutofit fontScale="85000" lnSpcReduction="20000"/>
          </a:bodyPr>
          <a:lstStyle/>
          <a:p>
            <a:r>
              <a:rPr lang="en-IN" dirty="0"/>
              <a:t>Any</a:t>
            </a:r>
          </a:p>
          <a:p>
            <a:r>
              <a:rPr lang="en-IN" dirty="0"/>
              <a:t>Never</a:t>
            </a:r>
          </a:p>
          <a:p>
            <a:r>
              <a:rPr lang="en-IN" dirty="0"/>
              <a:t>Unknown</a:t>
            </a:r>
          </a:p>
          <a:p>
            <a:r>
              <a:rPr lang="en-IN" dirty="0"/>
              <a:t>Primitive</a:t>
            </a:r>
          </a:p>
          <a:p>
            <a:pPr lvl="1"/>
            <a:r>
              <a:rPr lang="en-IN" dirty="0"/>
              <a:t>Number</a:t>
            </a:r>
          </a:p>
          <a:p>
            <a:pPr lvl="1"/>
            <a:r>
              <a:rPr lang="en-IN" dirty="0"/>
              <a:t>Boolean</a:t>
            </a:r>
          </a:p>
          <a:p>
            <a:pPr lvl="1"/>
            <a:r>
              <a:rPr lang="en-IN" dirty="0"/>
              <a:t>String</a:t>
            </a:r>
          </a:p>
          <a:p>
            <a:pPr lvl="1"/>
            <a:r>
              <a:rPr lang="en-IN" dirty="0"/>
              <a:t>Void</a:t>
            </a:r>
          </a:p>
          <a:p>
            <a:pPr lvl="1"/>
            <a:r>
              <a:rPr lang="en-IN" dirty="0"/>
              <a:t>Null</a:t>
            </a:r>
          </a:p>
          <a:p>
            <a:pPr lvl="1"/>
            <a:r>
              <a:rPr lang="en-IN" dirty="0"/>
              <a:t>Undefined</a:t>
            </a:r>
          </a:p>
          <a:p>
            <a:r>
              <a:rPr lang="en-IN" dirty="0"/>
              <a:t>Array</a:t>
            </a:r>
          </a:p>
          <a:p>
            <a:r>
              <a:rPr lang="en-IN" dirty="0"/>
              <a:t>Tuple</a:t>
            </a:r>
          </a:p>
          <a:p>
            <a:r>
              <a:rPr lang="en-IN" dirty="0"/>
              <a:t>Enum</a:t>
            </a:r>
          </a:p>
        </p:txBody>
      </p:sp>
    </p:spTree>
    <p:extLst>
      <p:ext uri="{BB962C8B-B14F-4D97-AF65-F5344CB8AC3E}">
        <p14:creationId xmlns:p14="http://schemas.microsoft.com/office/powerpoint/2010/main" val="10417949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5605-8DB5-452F-80D0-008643BF6B63}"/>
              </a:ext>
            </a:extLst>
          </p:cNvPr>
          <p:cNvSpPr>
            <a:spLocks noGrp="1"/>
          </p:cNvSpPr>
          <p:nvPr>
            <p:ph type="title"/>
          </p:nvPr>
        </p:nvSpPr>
        <p:spPr/>
        <p:txBody>
          <a:bodyPr/>
          <a:lstStyle/>
          <a:p>
            <a:r>
              <a:rPr lang="en-IN" dirty="0"/>
              <a:t>Any</a:t>
            </a:r>
          </a:p>
        </p:txBody>
      </p:sp>
      <p:sp>
        <p:nvSpPr>
          <p:cNvPr id="3" name="Content Placeholder 2">
            <a:extLst>
              <a:ext uri="{FF2B5EF4-FFF2-40B4-BE49-F238E27FC236}">
                <a16:creationId xmlns:a16="http://schemas.microsoft.com/office/drawing/2014/main" id="{BFE9990D-915C-4B7B-8E7D-6B15AD04A26E}"/>
              </a:ext>
            </a:extLst>
          </p:cNvPr>
          <p:cNvSpPr>
            <a:spLocks noGrp="1"/>
          </p:cNvSpPr>
          <p:nvPr>
            <p:ph idx="1"/>
          </p:nvPr>
        </p:nvSpPr>
        <p:spPr/>
        <p:txBody>
          <a:bodyPr/>
          <a:lstStyle/>
          <a:p>
            <a:r>
              <a:rPr lang="en-US" dirty="0"/>
              <a:t>Any is used when it’s impossible to determine the type</a:t>
            </a:r>
          </a:p>
          <a:p>
            <a:endParaRPr lang="en-IN" dirty="0"/>
          </a:p>
        </p:txBody>
      </p:sp>
      <p:pic>
        <p:nvPicPr>
          <p:cNvPr id="4" name="object 4">
            <a:extLst>
              <a:ext uri="{FF2B5EF4-FFF2-40B4-BE49-F238E27FC236}">
                <a16:creationId xmlns:a16="http://schemas.microsoft.com/office/drawing/2014/main" id="{7EFE4FCC-8B4D-46F6-AC46-2DEFE0D3AB4E}"/>
              </a:ext>
            </a:extLst>
          </p:cNvPr>
          <p:cNvPicPr/>
          <p:nvPr/>
        </p:nvPicPr>
        <p:blipFill>
          <a:blip r:embed="rId2" cstate="print"/>
          <a:stretch>
            <a:fillRect/>
          </a:stretch>
        </p:blipFill>
        <p:spPr>
          <a:xfrm>
            <a:off x="1524000" y="2937494"/>
            <a:ext cx="9143999" cy="2127599"/>
          </a:xfrm>
          <a:prstGeom prst="rect">
            <a:avLst/>
          </a:prstGeom>
        </p:spPr>
      </p:pic>
    </p:spTree>
    <p:extLst>
      <p:ext uri="{BB962C8B-B14F-4D97-AF65-F5344CB8AC3E}">
        <p14:creationId xmlns:p14="http://schemas.microsoft.com/office/powerpoint/2010/main" val="19290961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1ACD-8509-42EA-9C2B-FE32110B9C5A}"/>
              </a:ext>
            </a:extLst>
          </p:cNvPr>
          <p:cNvSpPr>
            <a:spLocks noGrp="1"/>
          </p:cNvSpPr>
          <p:nvPr>
            <p:ph type="title"/>
          </p:nvPr>
        </p:nvSpPr>
        <p:spPr>
          <a:xfrm>
            <a:off x="648929" y="629266"/>
            <a:ext cx="3505495" cy="1622321"/>
          </a:xfrm>
        </p:spPr>
        <p:txBody>
          <a:bodyPr>
            <a:normAutofit/>
          </a:bodyPr>
          <a:lstStyle/>
          <a:p>
            <a:r>
              <a:rPr lang="en-IN"/>
              <a:t>Primitive</a:t>
            </a:r>
          </a:p>
        </p:txBody>
      </p:sp>
      <p:sp>
        <p:nvSpPr>
          <p:cNvPr id="3" name="Content Placeholder 2">
            <a:extLst>
              <a:ext uri="{FF2B5EF4-FFF2-40B4-BE49-F238E27FC236}">
                <a16:creationId xmlns:a16="http://schemas.microsoft.com/office/drawing/2014/main" id="{FFE42FB6-CA55-4EE6-A7ED-6EB5801559AA}"/>
              </a:ext>
            </a:extLst>
          </p:cNvPr>
          <p:cNvSpPr>
            <a:spLocks noGrp="1"/>
          </p:cNvSpPr>
          <p:nvPr>
            <p:ph idx="1"/>
          </p:nvPr>
        </p:nvSpPr>
        <p:spPr>
          <a:xfrm>
            <a:off x="648931" y="2438400"/>
            <a:ext cx="3505494" cy="3785419"/>
          </a:xfrm>
        </p:spPr>
        <p:txBody>
          <a:bodyPr>
            <a:normAutofit/>
          </a:bodyPr>
          <a:lstStyle/>
          <a:p>
            <a:r>
              <a:rPr lang="en-US" sz="1700"/>
              <a:t>Doesn’t have separate integers and float/double type. These all are  floating point values and get the type ‘number’</a:t>
            </a:r>
          </a:p>
          <a:p>
            <a:r>
              <a:rPr lang="en-US" sz="1700"/>
              <a:t>boolean - true/false value</a:t>
            </a:r>
          </a:p>
          <a:p>
            <a:r>
              <a:rPr lang="en-US" sz="1700"/>
              <a:t>string - both single/double quote can be used</a:t>
            </a:r>
          </a:p>
          <a:p>
            <a:r>
              <a:rPr lang="en-US" sz="1700"/>
              <a:t>No separate char type</a:t>
            </a:r>
          </a:p>
          <a:p>
            <a:r>
              <a:rPr lang="en-US" sz="1700"/>
              <a:t>void - is used in function type returning nothing</a:t>
            </a:r>
          </a:p>
          <a:p>
            <a:r>
              <a:rPr lang="en-US" sz="1700"/>
              <a:t>null and undefined - functions as usual</a:t>
            </a:r>
            <a:endParaRPr lang="en-IN" sz="1700"/>
          </a:p>
        </p:txBody>
      </p:sp>
      <p:pic>
        <p:nvPicPr>
          <p:cNvPr id="4" name="object 4">
            <a:extLst>
              <a:ext uri="{FF2B5EF4-FFF2-40B4-BE49-F238E27FC236}">
                <a16:creationId xmlns:a16="http://schemas.microsoft.com/office/drawing/2014/main" id="{455EDE45-DA4E-4D59-B922-BBEA8F5F44FF}"/>
              </a:ext>
            </a:extLst>
          </p:cNvPr>
          <p:cNvPicPr/>
          <p:nvPr/>
        </p:nvPicPr>
        <p:blipFill>
          <a:blip r:embed="rId2" cstate="print"/>
          <a:stretch>
            <a:fillRect/>
          </a:stretch>
        </p:blipFill>
        <p:spPr>
          <a:xfrm>
            <a:off x="5405862" y="2126904"/>
            <a:ext cx="6019331" cy="2600945"/>
          </a:xfrm>
          <a:prstGeom prst="rect">
            <a:avLst/>
          </a:prstGeom>
          <a:effectLst/>
        </p:spPr>
      </p:pic>
    </p:spTree>
    <p:extLst>
      <p:ext uri="{BB962C8B-B14F-4D97-AF65-F5344CB8AC3E}">
        <p14:creationId xmlns:p14="http://schemas.microsoft.com/office/powerpoint/2010/main" val="1327294765"/>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C261-AC9A-D2E7-2A2B-6C6C8E822C2E}"/>
              </a:ext>
            </a:extLst>
          </p:cNvPr>
          <p:cNvSpPr>
            <a:spLocks noGrp="1"/>
          </p:cNvSpPr>
          <p:nvPr>
            <p:ph type="title"/>
          </p:nvPr>
        </p:nvSpPr>
        <p:spPr/>
        <p:txBody>
          <a:bodyPr/>
          <a:lstStyle/>
          <a:p>
            <a:r>
              <a:rPr lang="en-IN" dirty="0"/>
              <a:t>Lazy Loading</a:t>
            </a:r>
          </a:p>
        </p:txBody>
      </p:sp>
      <p:sp>
        <p:nvSpPr>
          <p:cNvPr id="3" name="Content Placeholder 2">
            <a:extLst>
              <a:ext uri="{FF2B5EF4-FFF2-40B4-BE49-F238E27FC236}">
                <a16:creationId xmlns:a16="http://schemas.microsoft.com/office/drawing/2014/main" id="{E701BC98-6C51-44DE-0D05-312A3A95947F}"/>
              </a:ext>
            </a:extLst>
          </p:cNvPr>
          <p:cNvSpPr>
            <a:spLocks noGrp="1"/>
          </p:cNvSpPr>
          <p:nvPr>
            <p:ph idx="1"/>
          </p:nvPr>
        </p:nvSpPr>
        <p:spPr/>
        <p:txBody>
          <a:bodyPr/>
          <a:lstStyle/>
          <a:p>
            <a:r>
              <a:rPr lang="en-US" dirty="0"/>
              <a:t>Lazy loading is a technique used in Angular to improve the performance of your application by loading certain modules or components only when they are needed, rather than loading everything upfront. </a:t>
            </a:r>
          </a:p>
          <a:p>
            <a:r>
              <a:rPr lang="en-US" dirty="0"/>
              <a:t>It is particularly useful for larger applications with multiple feature modules, as it helps reduce the initial load time and saves bandwidth.</a:t>
            </a:r>
            <a:endParaRPr lang="en-IN" dirty="0"/>
          </a:p>
        </p:txBody>
      </p:sp>
    </p:spTree>
    <p:extLst>
      <p:ext uri="{BB962C8B-B14F-4D97-AF65-F5344CB8AC3E}">
        <p14:creationId xmlns:p14="http://schemas.microsoft.com/office/powerpoint/2010/main" val="361695796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20-0393-99B4-B569-DBC44D391179}"/>
              </a:ext>
            </a:extLst>
          </p:cNvPr>
          <p:cNvSpPr>
            <a:spLocks noGrp="1"/>
          </p:cNvSpPr>
          <p:nvPr>
            <p:ph type="title"/>
          </p:nvPr>
        </p:nvSpPr>
        <p:spPr/>
        <p:txBody>
          <a:bodyPr/>
          <a:lstStyle/>
          <a:p>
            <a:r>
              <a:rPr lang="en-IN" dirty="0"/>
              <a:t>How to implement?</a:t>
            </a:r>
          </a:p>
        </p:txBody>
      </p:sp>
      <p:sp>
        <p:nvSpPr>
          <p:cNvPr id="3" name="Content Placeholder 2">
            <a:extLst>
              <a:ext uri="{FF2B5EF4-FFF2-40B4-BE49-F238E27FC236}">
                <a16:creationId xmlns:a16="http://schemas.microsoft.com/office/drawing/2014/main" id="{455427A8-0DA3-FB52-B0CA-19E3D82CA3D0}"/>
              </a:ext>
            </a:extLst>
          </p:cNvPr>
          <p:cNvSpPr>
            <a:spLocks noGrp="1"/>
          </p:cNvSpPr>
          <p:nvPr>
            <p:ph idx="1"/>
          </p:nvPr>
        </p:nvSpPr>
        <p:spPr/>
        <p:txBody>
          <a:bodyPr>
            <a:normAutofit fontScale="92500" lnSpcReduction="10000"/>
          </a:bodyPr>
          <a:lstStyle/>
          <a:p>
            <a:r>
              <a:rPr lang="en-US" dirty="0"/>
              <a:t>To implement lazy loading in Angular, you typically follow these steps:</a:t>
            </a:r>
          </a:p>
          <a:p>
            <a:pPr marL="914400" lvl="1" indent="-457200">
              <a:buFont typeface="+mj-lt"/>
              <a:buAutoNum type="arabicPeriod"/>
            </a:pPr>
            <a:r>
              <a:rPr lang="en-US" dirty="0"/>
              <a:t>Create Feature Modules: Identify the parts of your application that can be separated into feature modules. These could be sections of your app that are not required on the initial page load.</a:t>
            </a:r>
          </a:p>
          <a:p>
            <a:pPr marL="914400" lvl="1" indent="-457200">
              <a:buFont typeface="+mj-lt"/>
              <a:buAutoNum type="arabicPeriod"/>
            </a:pPr>
            <a:r>
              <a:rPr lang="en-US" dirty="0"/>
              <a:t>Configure Routing: Set up the Angular routing to define routes for each feature module you want to load lazily. In the main routing configuration, the route for a lazy-loaded module should use the </a:t>
            </a:r>
            <a:r>
              <a:rPr lang="en-US" dirty="0" err="1"/>
              <a:t>loadChildren</a:t>
            </a:r>
            <a:r>
              <a:rPr lang="en-US" dirty="0"/>
              <a:t> property, which specifies the path to the module file.</a:t>
            </a:r>
          </a:p>
          <a:p>
            <a:pPr marL="914400" lvl="1" indent="-457200">
              <a:buFont typeface="+mj-lt"/>
              <a:buAutoNum type="arabicPeriod"/>
            </a:pPr>
            <a:r>
              <a:rPr lang="en-US" dirty="0"/>
              <a:t>Create the Feature Module: For each feature you want to lazy load, create a separate module file using the Angular CLI or manually. This module should import the components and services specific to that feature.</a:t>
            </a:r>
          </a:p>
          <a:p>
            <a:pPr marL="914400" lvl="1" indent="-457200">
              <a:buFont typeface="+mj-lt"/>
              <a:buAutoNum type="arabicPeriod"/>
            </a:pPr>
            <a:r>
              <a:rPr lang="en-US" dirty="0"/>
              <a:t>Build and Serve the Application: When you build and serve the application, Angular will automatically generate separate bundles for the lazy-loaded modules. These bundles are only loaded when the user navigates to the respective routes.</a:t>
            </a:r>
            <a:endParaRPr lang="en-IN" dirty="0"/>
          </a:p>
        </p:txBody>
      </p:sp>
    </p:spTree>
    <p:extLst>
      <p:ext uri="{BB962C8B-B14F-4D97-AF65-F5344CB8AC3E}">
        <p14:creationId xmlns:p14="http://schemas.microsoft.com/office/powerpoint/2010/main" val="2281364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588A7-A696-4571-9B28-4390E8FB1A59}"/>
              </a:ext>
            </a:extLst>
          </p:cNvPr>
          <p:cNvSpPr>
            <a:spLocks noGrp="1"/>
          </p:cNvSpPr>
          <p:nvPr>
            <p:ph type="title"/>
          </p:nvPr>
        </p:nvSpPr>
        <p:spPr/>
        <p:txBody>
          <a:bodyPr/>
          <a:lstStyle/>
          <a:p>
            <a:r>
              <a:rPr lang="en-IN" dirty="0"/>
              <a:t>Type Annotations/Checking</a:t>
            </a:r>
          </a:p>
        </p:txBody>
      </p:sp>
      <p:sp>
        <p:nvSpPr>
          <p:cNvPr id="5" name="Content Placeholder 4">
            <a:extLst>
              <a:ext uri="{FF2B5EF4-FFF2-40B4-BE49-F238E27FC236}">
                <a16:creationId xmlns:a16="http://schemas.microsoft.com/office/drawing/2014/main" id="{27B642E1-E414-406E-8AA8-2815A088027F}"/>
              </a:ext>
            </a:extLst>
          </p:cNvPr>
          <p:cNvSpPr>
            <a:spLocks noGrp="1"/>
          </p:cNvSpPr>
          <p:nvPr>
            <p:ph idx="1"/>
          </p:nvPr>
        </p:nvSpPr>
        <p:spPr/>
        <p:txBody>
          <a:bodyPr/>
          <a:lstStyle/>
          <a:p>
            <a:r>
              <a:rPr lang="en-IN" dirty="0"/>
              <a:t>JavaScript</a:t>
            </a:r>
          </a:p>
          <a:p>
            <a:endParaRPr lang="en-IN" dirty="0"/>
          </a:p>
          <a:p>
            <a:endParaRPr lang="en-IN" dirty="0"/>
          </a:p>
          <a:p>
            <a:endParaRPr lang="en-IN" dirty="0"/>
          </a:p>
          <a:p>
            <a:r>
              <a:rPr lang="en-IN" dirty="0"/>
              <a:t>TypeScript</a:t>
            </a:r>
          </a:p>
          <a:p>
            <a:endParaRPr lang="en-IN" dirty="0"/>
          </a:p>
          <a:p>
            <a:endParaRPr lang="en-IN" dirty="0"/>
          </a:p>
        </p:txBody>
      </p:sp>
      <p:pic>
        <p:nvPicPr>
          <p:cNvPr id="6" name="object 5">
            <a:extLst>
              <a:ext uri="{FF2B5EF4-FFF2-40B4-BE49-F238E27FC236}">
                <a16:creationId xmlns:a16="http://schemas.microsoft.com/office/drawing/2014/main" id="{BD69A37C-A4D1-4563-A330-EBF2C28264E4}"/>
              </a:ext>
            </a:extLst>
          </p:cNvPr>
          <p:cNvPicPr/>
          <p:nvPr/>
        </p:nvPicPr>
        <p:blipFill rotWithShape="1">
          <a:blip r:embed="rId2" cstate="print"/>
          <a:srcRect r="16447"/>
          <a:stretch/>
        </p:blipFill>
        <p:spPr>
          <a:xfrm>
            <a:off x="2453571" y="2289801"/>
            <a:ext cx="7284853" cy="1139199"/>
          </a:xfrm>
          <a:prstGeom prst="rect">
            <a:avLst/>
          </a:prstGeom>
        </p:spPr>
      </p:pic>
      <p:pic>
        <p:nvPicPr>
          <p:cNvPr id="7" name="object 6">
            <a:extLst>
              <a:ext uri="{FF2B5EF4-FFF2-40B4-BE49-F238E27FC236}">
                <a16:creationId xmlns:a16="http://schemas.microsoft.com/office/drawing/2014/main" id="{77860BD9-0BE7-44DD-915E-7E66F9BF5B84}"/>
              </a:ext>
            </a:extLst>
          </p:cNvPr>
          <p:cNvPicPr/>
          <p:nvPr/>
        </p:nvPicPr>
        <p:blipFill>
          <a:blip r:embed="rId3" cstate="print"/>
          <a:stretch>
            <a:fillRect/>
          </a:stretch>
        </p:blipFill>
        <p:spPr>
          <a:xfrm>
            <a:off x="2522667" y="4431636"/>
            <a:ext cx="7146660" cy="1880264"/>
          </a:xfrm>
          <a:prstGeom prst="rect">
            <a:avLst/>
          </a:prstGeom>
        </p:spPr>
      </p:pic>
    </p:spTree>
    <p:extLst>
      <p:ext uri="{BB962C8B-B14F-4D97-AF65-F5344CB8AC3E}">
        <p14:creationId xmlns:p14="http://schemas.microsoft.com/office/powerpoint/2010/main" val="372212210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036C-C6EA-4D76-5AFC-52C0759064F2}"/>
              </a:ext>
            </a:extLst>
          </p:cNvPr>
          <p:cNvSpPr>
            <a:spLocks noGrp="1"/>
          </p:cNvSpPr>
          <p:nvPr>
            <p:ph type="title"/>
          </p:nvPr>
        </p:nvSpPr>
        <p:spPr/>
        <p:txBody>
          <a:bodyPr/>
          <a:lstStyle/>
          <a:p>
            <a:r>
              <a:rPr lang="en-IN" dirty="0"/>
              <a:t>PWA</a:t>
            </a:r>
          </a:p>
        </p:txBody>
      </p:sp>
      <p:sp>
        <p:nvSpPr>
          <p:cNvPr id="3" name="Content Placeholder 2">
            <a:extLst>
              <a:ext uri="{FF2B5EF4-FFF2-40B4-BE49-F238E27FC236}">
                <a16:creationId xmlns:a16="http://schemas.microsoft.com/office/drawing/2014/main" id="{780E151A-BB4F-8DDD-C111-EAE18116172C}"/>
              </a:ext>
            </a:extLst>
          </p:cNvPr>
          <p:cNvSpPr>
            <a:spLocks noGrp="1"/>
          </p:cNvSpPr>
          <p:nvPr>
            <p:ph idx="1"/>
          </p:nvPr>
        </p:nvSpPr>
        <p:spPr/>
        <p:txBody>
          <a:bodyPr/>
          <a:lstStyle/>
          <a:p>
            <a:r>
              <a:rPr lang="en-US" dirty="0"/>
              <a:t>Progressive Web Apps (PWAs) are web apps built and enhanced with modern APIs to deliver enhanced capabilities, reliability, and </a:t>
            </a:r>
            <a:r>
              <a:rPr lang="en-US" dirty="0" err="1"/>
              <a:t>installability</a:t>
            </a:r>
            <a:r>
              <a:rPr lang="en-US" dirty="0"/>
              <a:t> while reaching anyone, anywhere, on any device, all with a single codebase.</a:t>
            </a:r>
          </a:p>
          <a:p>
            <a:r>
              <a:rPr lang="en-US" dirty="0"/>
              <a:t>A Progressive Web App (PWA) is a web app that uses progressive enhancement to provide users with a more reliable experience, uses new capabilities to provide a more integrated experience, and can be installed. </a:t>
            </a:r>
          </a:p>
          <a:p>
            <a:r>
              <a:rPr lang="en-US" dirty="0"/>
              <a:t>It's a web app, it can reach anyone, anywhere, on any device, all with a single codebase.</a:t>
            </a:r>
          </a:p>
        </p:txBody>
      </p:sp>
    </p:spTree>
    <p:extLst>
      <p:ext uri="{BB962C8B-B14F-4D97-AF65-F5344CB8AC3E}">
        <p14:creationId xmlns:p14="http://schemas.microsoft.com/office/powerpoint/2010/main" val="9658774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BA111-2B8A-26D2-567A-7BAB77218C31}"/>
              </a:ext>
            </a:extLst>
          </p:cNvPr>
          <p:cNvSpPr>
            <a:spLocks noGrp="1"/>
          </p:cNvSpPr>
          <p:nvPr>
            <p:ph type="title"/>
          </p:nvPr>
        </p:nvSpPr>
        <p:spPr/>
        <p:txBody>
          <a:bodyPr/>
          <a:lstStyle/>
          <a:p>
            <a:r>
              <a:rPr lang="en-US" dirty="0"/>
              <a:t>PWA looks like any other app</a:t>
            </a:r>
            <a:endParaRPr lang="en-IN" dirty="0"/>
          </a:p>
        </p:txBody>
      </p:sp>
      <p:sp>
        <p:nvSpPr>
          <p:cNvPr id="3" name="Content Placeholder 2">
            <a:extLst>
              <a:ext uri="{FF2B5EF4-FFF2-40B4-BE49-F238E27FC236}">
                <a16:creationId xmlns:a16="http://schemas.microsoft.com/office/drawing/2014/main" id="{A75CEE3B-FD0F-B161-D42F-125F5F63F66F}"/>
              </a:ext>
            </a:extLst>
          </p:cNvPr>
          <p:cNvSpPr>
            <a:spLocks noGrp="1"/>
          </p:cNvSpPr>
          <p:nvPr>
            <p:ph idx="1"/>
          </p:nvPr>
        </p:nvSpPr>
        <p:spPr/>
        <p:txBody>
          <a:bodyPr/>
          <a:lstStyle/>
          <a:p>
            <a:r>
              <a:rPr lang="en-US" dirty="0"/>
              <a:t>It has an icon on the home screen, app launcher, launchpad, or start menu.</a:t>
            </a:r>
          </a:p>
          <a:p>
            <a:r>
              <a:rPr lang="en-US" dirty="0"/>
              <a:t>It appears when you search for apps on the device.</a:t>
            </a:r>
          </a:p>
          <a:p>
            <a:r>
              <a:rPr lang="en-US" dirty="0"/>
              <a:t>It opens in a standalone window, wholly separated from a browser's user interface.</a:t>
            </a:r>
          </a:p>
          <a:p>
            <a:r>
              <a:rPr lang="en-US" dirty="0"/>
              <a:t>It has access to higher levels of integration with the OS, for example, URL handling or title bar customization.</a:t>
            </a:r>
          </a:p>
          <a:p>
            <a:r>
              <a:rPr lang="en-US" dirty="0"/>
              <a:t>It works offline.</a:t>
            </a:r>
            <a:endParaRPr lang="en-IN" dirty="0"/>
          </a:p>
        </p:txBody>
      </p:sp>
    </p:spTree>
    <p:extLst>
      <p:ext uri="{BB962C8B-B14F-4D97-AF65-F5344CB8AC3E}">
        <p14:creationId xmlns:p14="http://schemas.microsoft.com/office/powerpoint/2010/main" val="236082748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1AED1F-EA8E-E29D-B8CC-F3F86E80C44F}"/>
              </a:ext>
            </a:extLst>
          </p:cNvPr>
          <p:cNvPicPr>
            <a:picLocks noGrp="1" noChangeAspect="1"/>
          </p:cNvPicPr>
          <p:nvPr>
            <p:ph idx="1"/>
          </p:nvPr>
        </p:nvPicPr>
        <p:blipFill>
          <a:blip r:embed="rId2"/>
          <a:stretch>
            <a:fillRect/>
          </a:stretch>
        </p:blipFill>
        <p:spPr>
          <a:xfrm>
            <a:off x="2552518" y="295877"/>
            <a:ext cx="7086964" cy="2216264"/>
          </a:xfrm>
        </p:spPr>
      </p:pic>
      <p:pic>
        <p:nvPicPr>
          <p:cNvPr id="7" name="Picture 6">
            <a:extLst>
              <a:ext uri="{FF2B5EF4-FFF2-40B4-BE49-F238E27FC236}">
                <a16:creationId xmlns:a16="http://schemas.microsoft.com/office/drawing/2014/main" id="{494232FE-D729-9FDF-B73D-A3BCCD988EF0}"/>
              </a:ext>
            </a:extLst>
          </p:cNvPr>
          <p:cNvPicPr>
            <a:picLocks noChangeAspect="1"/>
          </p:cNvPicPr>
          <p:nvPr/>
        </p:nvPicPr>
        <p:blipFill>
          <a:blip r:embed="rId3"/>
          <a:stretch>
            <a:fillRect/>
          </a:stretch>
        </p:blipFill>
        <p:spPr>
          <a:xfrm>
            <a:off x="2387409" y="2694051"/>
            <a:ext cx="7417181" cy="4076910"/>
          </a:xfrm>
          <a:prstGeom prst="rect">
            <a:avLst/>
          </a:prstGeom>
        </p:spPr>
      </p:pic>
    </p:spTree>
    <p:extLst>
      <p:ext uri="{BB962C8B-B14F-4D97-AF65-F5344CB8AC3E}">
        <p14:creationId xmlns:p14="http://schemas.microsoft.com/office/powerpoint/2010/main" val="14978508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095B-24A0-BE25-0DA5-A7EDA648AD41}"/>
              </a:ext>
            </a:extLst>
          </p:cNvPr>
          <p:cNvSpPr>
            <a:spLocks noGrp="1"/>
          </p:cNvSpPr>
          <p:nvPr>
            <p:ph type="title"/>
          </p:nvPr>
        </p:nvSpPr>
        <p:spPr/>
        <p:txBody>
          <a:bodyPr/>
          <a:lstStyle/>
          <a:p>
            <a:r>
              <a:rPr lang="en-IN" dirty="0"/>
              <a:t>PWA &amp; Devices</a:t>
            </a:r>
          </a:p>
        </p:txBody>
      </p:sp>
      <p:sp>
        <p:nvSpPr>
          <p:cNvPr id="3" name="Content Placeholder 2">
            <a:extLst>
              <a:ext uri="{FF2B5EF4-FFF2-40B4-BE49-F238E27FC236}">
                <a16:creationId xmlns:a16="http://schemas.microsoft.com/office/drawing/2014/main" id="{C25E1A69-F891-0D7C-9985-45DF4EC07E0B}"/>
              </a:ext>
            </a:extLst>
          </p:cNvPr>
          <p:cNvSpPr>
            <a:spLocks noGrp="1"/>
          </p:cNvSpPr>
          <p:nvPr>
            <p:ph idx="1"/>
          </p:nvPr>
        </p:nvSpPr>
        <p:spPr/>
        <p:txBody>
          <a:bodyPr>
            <a:normAutofit lnSpcReduction="10000"/>
          </a:bodyPr>
          <a:lstStyle/>
          <a:p>
            <a:r>
              <a:rPr lang="en-IN" dirty="0"/>
              <a:t>A Progressive Web App is installable with offline capabilities using the following browsers and app stores:</a:t>
            </a:r>
          </a:p>
          <a:p>
            <a:pPr lvl="1"/>
            <a:r>
              <a:rPr lang="en-IN" dirty="0"/>
              <a:t>iOS and </a:t>
            </a:r>
            <a:r>
              <a:rPr lang="en-IN" dirty="0" err="1"/>
              <a:t>iPadOS</a:t>
            </a:r>
            <a:endParaRPr lang="en-IN" dirty="0"/>
          </a:p>
          <a:p>
            <a:pPr lvl="2"/>
            <a:r>
              <a:rPr lang="en-IN" dirty="0"/>
              <a:t>Safari (since iOS 11.3), AppStore (since iOS/</a:t>
            </a:r>
            <a:r>
              <a:rPr lang="en-IN" dirty="0" err="1"/>
              <a:t>iPadOS</a:t>
            </a:r>
            <a:r>
              <a:rPr lang="en-IN" dirty="0"/>
              <a:t> 14, with some limitations), mobile configuration for enterprise distribution.</a:t>
            </a:r>
          </a:p>
          <a:p>
            <a:pPr lvl="1"/>
            <a:r>
              <a:rPr lang="en-IN" dirty="0"/>
              <a:t>Android</a:t>
            </a:r>
          </a:p>
          <a:p>
            <a:pPr lvl="2"/>
            <a:r>
              <a:rPr lang="en-IN" dirty="0"/>
              <a:t>Firefox, Google Chrome, Samsung Internet, Microsoft Edge, Opera, Brave, Huawei Browser, Baidu, </a:t>
            </a:r>
            <a:r>
              <a:rPr lang="en-IN" dirty="0" err="1"/>
              <a:t>UCWeb</a:t>
            </a:r>
            <a:r>
              <a:rPr lang="en-IN" dirty="0"/>
              <a:t>, Play Store (from version 72 with Google Chrome installed, or browsers compatible with TWA), Galaxy Store, Managed Play </a:t>
            </a:r>
            <a:r>
              <a:rPr lang="en-IN" dirty="0" err="1"/>
              <a:t>iframe</a:t>
            </a:r>
            <a:r>
              <a:rPr lang="en-IN" dirty="0"/>
              <a:t> for enterprise distribution.</a:t>
            </a:r>
          </a:p>
          <a:p>
            <a:r>
              <a:rPr lang="en-US" b="0" i="0" dirty="0">
                <a:solidFill>
                  <a:srgbClr val="191919"/>
                </a:solidFill>
                <a:effectLst/>
                <a:latin typeface="Segoe UI" panose="020B0502040204020203" pitchFamily="34" charset="0"/>
              </a:rPr>
              <a:t>Some other small devices support PWAs, such as game consoles (Xbox with Microsoft Store) or XR devices (Microsoft </a:t>
            </a:r>
            <a:r>
              <a:rPr lang="en-US" b="0" i="0" dirty="0" err="1">
                <a:solidFill>
                  <a:srgbClr val="191919"/>
                </a:solidFill>
                <a:effectLst/>
                <a:latin typeface="Segoe UI" panose="020B0502040204020203" pitchFamily="34" charset="0"/>
              </a:rPr>
              <a:t>Hololens</a:t>
            </a:r>
            <a:r>
              <a:rPr lang="en-US" b="0" i="0" dirty="0">
                <a:solidFill>
                  <a:srgbClr val="191919"/>
                </a:solidFill>
                <a:effectLst/>
                <a:latin typeface="Segoe UI" panose="020B0502040204020203" pitchFamily="34" charset="0"/>
              </a:rPr>
              <a:t>, plans for Facebook's Oculus).</a:t>
            </a:r>
            <a:endParaRPr lang="en-IN" dirty="0"/>
          </a:p>
        </p:txBody>
      </p:sp>
    </p:spTree>
    <p:extLst>
      <p:ext uri="{BB962C8B-B14F-4D97-AF65-F5344CB8AC3E}">
        <p14:creationId xmlns:p14="http://schemas.microsoft.com/office/powerpoint/2010/main" val="308443354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FD1D-5F51-B34E-B19B-1C482FF4F2D1}"/>
              </a:ext>
            </a:extLst>
          </p:cNvPr>
          <p:cNvSpPr>
            <a:spLocks noGrp="1"/>
          </p:cNvSpPr>
          <p:nvPr>
            <p:ph type="title"/>
          </p:nvPr>
        </p:nvSpPr>
        <p:spPr/>
        <p:txBody>
          <a:bodyPr/>
          <a:lstStyle/>
          <a:p>
            <a:r>
              <a:rPr lang="en-IN" dirty="0"/>
              <a:t>Core Requirements</a:t>
            </a:r>
          </a:p>
        </p:txBody>
      </p:sp>
      <p:sp>
        <p:nvSpPr>
          <p:cNvPr id="3" name="Content Placeholder 2">
            <a:extLst>
              <a:ext uri="{FF2B5EF4-FFF2-40B4-BE49-F238E27FC236}">
                <a16:creationId xmlns:a16="http://schemas.microsoft.com/office/drawing/2014/main" id="{BB90C5BC-D350-A650-35D1-3DAFC6666227}"/>
              </a:ext>
            </a:extLst>
          </p:cNvPr>
          <p:cNvSpPr>
            <a:spLocks noGrp="1"/>
          </p:cNvSpPr>
          <p:nvPr>
            <p:ph idx="1"/>
          </p:nvPr>
        </p:nvSpPr>
        <p:spPr/>
        <p:txBody>
          <a:bodyPr>
            <a:normAutofit fontScale="85000" lnSpcReduction="20000"/>
          </a:bodyPr>
          <a:lstStyle/>
          <a:p>
            <a:r>
              <a:rPr lang="en-US" dirty="0"/>
              <a:t>Responsive Design</a:t>
            </a:r>
          </a:p>
          <a:p>
            <a:r>
              <a:rPr lang="en-US" dirty="0"/>
              <a:t>Connectivity Independence</a:t>
            </a:r>
          </a:p>
          <a:p>
            <a:r>
              <a:rPr lang="en-US" dirty="0"/>
              <a:t>App-Like Experience</a:t>
            </a:r>
          </a:p>
          <a:p>
            <a:r>
              <a:rPr lang="en-US" dirty="0"/>
              <a:t>Offline Support</a:t>
            </a:r>
          </a:p>
          <a:p>
            <a:r>
              <a:rPr lang="en-US" dirty="0"/>
              <a:t>Fast Loading</a:t>
            </a:r>
          </a:p>
          <a:p>
            <a:r>
              <a:rPr lang="en-US" dirty="0"/>
              <a:t>Push Notifications</a:t>
            </a:r>
          </a:p>
          <a:p>
            <a:r>
              <a:rPr lang="en-US" dirty="0"/>
              <a:t>Secure</a:t>
            </a:r>
          </a:p>
          <a:p>
            <a:r>
              <a:rPr lang="en-US" dirty="0"/>
              <a:t>Discoverable</a:t>
            </a:r>
          </a:p>
          <a:p>
            <a:r>
              <a:rPr lang="en-US" dirty="0"/>
              <a:t>Installable</a:t>
            </a:r>
          </a:p>
          <a:p>
            <a:r>
              <a:rPr lang="en-US" dirty="0"/>
              <a:t>Linkable</a:t>
            </a:r>
          </a:p>
          <a:p>
            <a:r>
              <a:rPr lang="en-US" dirty="0"/>
              <a:t>Fresh Content</a:t>
            </a:r>
            <a:endParaRPr lang="en-IN" dirty="0"/>
          </a:p>
        </p:txBody>
      </p:sp>
    </p:spTree>
    <p:extLst>
      <p:ext uri="{BB962C8B-B14F-4D97-AF65-F5344CB8AC3E}">
        <p14:creationId xmlns:p14="http://schemas.microsoft.com/office/powerpoint/2010/main" val="2390812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D01B-2CB0-C7FC-C01F-84A8FA5B11A1}"/>
              </a:ext>
            </a:extLst>
          </p:cNvPr>
          <p:cNvSpPr>
            <a:spLocks noGrp="1"/>
          </p:cNvSpPr>
          <p:nvPr>
            <p:ph type="title"/>
          </p:nvPr>
        </p:nvSpPr>
        <p:spPr/>
        <p:txBody>
          <a:bodyPr/>
          <a:lstStyle/>
          <a:p>
            <a:r>
              <a:rPr lang="en-US" dirty="0"/>
              <a:t>Base requirement for building great PWAs</a:t>
            </a:r>
            <a:endParaRPr lang="en-IN" dirty="0"/>
          </a:p>
        </p:txBody>
      </p:sp>
      <p:sp>
        <p:nvSpPr>
          <p:cNvPr id="3" name="Content Placeholder 2">
            <a:extLst>
              <a:ext uri="{FF2B5EF4-FFF2-40B4-BE49-F238E27FC236}">
                <a16:creationId xmlns:a16="http://schemas.microsoft.com/office/drawing/2014/main" id="{19ED63A9-BE64-9173-A42E-877076B4A3C7}"/>
              </a:ext>
            </a:extLst>
          </p:cNvPr>
          <p:cNvSpPr>
            <a:spLocks noGrp="1"/>
          </p:cNvSpPr>
          <p:nvPr>
            <p:ph idx="1"/>
          </p:nvPr>
        </p:nvSpPr>
        <p:spPr/>
        <p:txBody>
          <a:bodyPr>
            <a:normAutofit lnSpcReduction="10000"/>
          </a:bodyPr>
          <a:lstStyle/>
          <a:p>
            <a:r>
              <a:rPr lang="en-US" dirty="0"/>
              <a:t>You need to design and code for the constraints of the web using a couple of principles:</a:t>
            </a:r>
          </a:p>
          <a:p>
            <a:pPr lvl="1"/>
            <a:r>
              <a:rPr lang="en-US" dirty="0"/>
              <a:t>Use mobile as a focusing constraint. Make sure each view of your design focuses only on the essential content and interactions.</a:t>
            </a:r>
          </a:p>
          <a:p>
            <a:pPr lvl="1"/>
            <a:r>
              <a:rPr lang="en-US" dirty="0"/>
              <a:t>Emphasize content and core functionality in the design process.</a:t>
            </a:r>
          </a:p>
          <a:p>
            <a:pPr lvl="1"/>
            <a:r>
              <a:rPr lang="en-US" dirty="0"/>
              <a:t>Progressively enhance when needed. Start by building a component's core content and functionality with the most straightforward, most widely available tools. Make it accessible. Then, test for advanced features you'd like to use and enhance your component with them.</a:t>
            </a:r>
          </a:p>
          <a:p>
            <a:pPr lvl="1"/>
            <a:r>
              <a:rPr lang="en-US" dirty="0"/>
              <a:t>Offer a fast and good user experience focused on user-centric web performance metrics, get real user metrics, and push performance for all your users, no matter their network connection, input type, CPU, or GPU power.</a:t>
            </a:r>
            <a:endParaRPr lang="en-IN" dirty="0"/>
          </a:p>
        </p:txBody>
      </p:sp>
    </p:spTree>
    <p:extLst>
      <p:ext uri="{BB962C8B-B14F-4D97-AF65-F5344CB8AC3E}">
        <p14:creationId xmlns:p14="http://schemas.microsoft.com/office/powerpoint/2010/main" val="285377259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4DBF-4E3C-7E06-AC2E-DCE3998D8E9C}"/>
              </a:ext>
            </a:extLst>
          </p:cNvPr>
          <p:cNvSpPr>
            <a:spLocks noGrp="1"/>
          </p:cNvSpPr>
          <p:nvPr>
            <p:ph type="title"/>
          </p:nvPr>
        </p:nvSpPr>
        <p:spPr/>
        <p:txBody>
          <a:bodyPr/>
          <a:lstStyle/>
          <a:p>
            <a:r>
              <a:rPr lang="en-IN" dirty="0"/>
              <a:t>Further Learning on PWA</a:t>
            </a:r>
          </a:p>
        </p:txBody>
      </p:sp>
      <p:sp>
        <p:nvSpPr>
          <p:cNvPr id="3" name="Content Placeholder 2">
            <a:extLst>
              <a:ext uri="{FF2B5EF4-FFF2-40B4-BE49-F238E27FC236}">
                <a16:creationId xmlns:a16="http://schemas.microsoft.com/office/drawing/2014/main" id="{DFA765A3-EE70-DDB6-A372-45DCFC4C95D1}"/>
              </a:ext>
            </a:extLst>
          </p:cNvPr>
          <p:cNvSpPr>
            <a:spLocks noGrp="1"/>
          </p:cNvSpPr>
          <p:nvPr>
            <p:ph idx="1"/>
          </p:nvPr>
        </p:nvSpPr>
        <p:spPr/>
        <p:txBody>
          <a:bodyPr/>
          <a:lstStyle/>
          <a:p>
            <a:r>
              <a:rPr lang="en-IN" dirty="0"/>
              <a:t>https://web.dev/learn/pwa/</a:t>
            </a:r>
          </a:p>
        </p:txBody>
      </p:sp>
    </p:spTree>
    <p:extLst>
      <p:ext uri="{BB962C8B-B14F-4D97-AF65-F5344CB8AC3E}">
        <p14:creationId xmlns:p14="http://schemas.microsoft.com/office/powerpoint/2010/main" val="354678421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586811489"/>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284A-6BB1-E901-F557-1090BEC9ACAB}"/>
              </a:ext>
            </a:extLst>
          </p:cNvPr>
          <p:cNvSpPr>
            <a:spLocks noGrp="1"/>
          </p:cNvSpPr>
          <p:nvPr>
            <p:ph type="title"/>
          </p:nvPr>
        </p:nvSpPr>
        <p:spPr/>
        <p:txBody>
          <a:bodyPr/>
          <a:lstStyle/>
          <a:p>
            <a:r>
              <a:rPr lang="en-IN" dirty="0"/>
              <a:t>Limitations of JavaScript</a:t>
            </a:r>
          </a:p>
        </p:txBody>
      </p:sp>
      <p:sp>
        <p:nvSpPr>
          <p:cNvPr id="3" name="Content Placeholder 2">
            <a:extLst>
              <a:ext uri="{FF2B5EF4-FFF2-40B4-BE49-F238E27FC236}">
                <a16:creationId xmlns:a16="http://schemas.microsoft.com/office/drawing/2014/main" id="{68E18F37-0238-9CCD-88DD-FFC1463B26E2}"/>
              </a:ext>
            </a:extLst>
          </p:cNvPr>
          <p:cNvSpPr>
            <a:spLocks noGrp="1"/>
          </p:cNvSpPr>
          <p:nvPr>
            <p:ph idx="1"/>
          </p:nvPr>
        </p:nvSpPr>
        <p:spPr/>
        <p:txBody>
          <a:bodyPr/>
          <a:lstStyle/>
          <a:p>
            <a:r>
              <a:rPr lang="en-IN" dirty="0"/>
              <a:t>Lack of Static Typing</a:t>
            </a:r>
          </a:p>
          <a:p>
            <a:r>
              <a:rPr lang="en-IN" dirty="0"/>
              <a:t>Missing Compile-Time Error Checking</a:t>
            </a:r>
          </a:p>
          <a:p>
            <a:r>
              <a:rPr lang="en-IN" dirty="0"/>
              <a:t>Limited IDE Support</a:t>
            </a:r>
          </a:p>
          <a:p>
            <a:r>
              <a:rPr lang="en-US" dirty="0"/>
              <a:t>Undefined Behavior and Null References</a:t>
            </a:r>
          </a:p>
          <a:p>
            <a:r>
              <a:rPr lang="en-IN" dirty="0"/>
              <a:t>Lack of Modularization Features</a:t>
            </a:r>
          </a:p>
          <a:p>
            <a:r>
              <a:rPr lang="en-US" dirty="0"/>
              <a:t>Difficulty in Scaling and Maintenance</a:t>
            </a:r>
            <a:endParaRPr lang="en-IN" dirty="0"/>
          </a:p>
        </p:txBody>
      </p:sp>
    </p:spTree>
    <p:extLst>
      <p:ext uri="{BB962C8B-B14F-4D97-AF65-F5344CB8AC3E}">
        <p14:creationId xmlns:p14="http://schemas.microsoft.com/office/powerpoint/2010/main" val="386790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580-5DB8-420B-8545-C454A132800C}"/>
              </a:ext>
            </a:extLst>
          </p:cNvPr>
          <p:cNvSpPr>
            <a:spLocks noGrp="1"/>
          </p:cNvSpPr>
          <p:nvPr>
            <p:ph type="title"/>
          </p:nvPr>
        </p:nvSpPr>
        <p:spPr>
          <a:xfrm>
            <a:off x="838200" y="365125"/>
            <a:ext cx="10515600" cy="1325563"/>
          </a:xfrm>
        </p:spPr>
        <p:txBody>
          <a:bodyPr/>
          <a:lstStyle/>
          <a:p>
            <a:r>
              <a:rPr lang="en-IN" dirty="0"/>
              <a:t>Type Assertion</a:t>
            </a:r>
          </a:p>
        </p:txBody>
      </p:sp>
      <p:sp>
        <p:nvSpPr>
          <p:cNvPr id="3" name="Content Placeholder 2">
            <a:extLst>
              <a:ext uri="{FF2B5EF4-FFF2-40B4-BE49-F238E27FC236}">
                <a16:creationId xmlns:a16="http://schemas.microsoft.com/office/drawing/2014/main" id="{3F776942-29D0-4B0B-AF83-B416B4E1B36B}"/>
              </a:ext>
            </a:extLst>
          </p:cNvPr>
          <p:cNvSpPr>
            <a:spLocks noGrp="1"/>
          </p:cNvSpPr>
          <p:nvPr>
            <p:ph idx="1"/>
          </p:nvPr>
        </p:nvSpPr>
        <p:spPr>
          <a:xfrm>
            <a:off x="838200" y="1825625"/>
            <a:ext cx="10515600" cy="4351338"/>
          </a:xfrm>
        </p:spPr>
        <p:txBody>
          <a:bodyPr/>
          <a:lstStyle/>
          <a:p>
            <a:r>
              <a:rPr lang="en-US" dirty="0"/>
              <a:t>TypeScript's type assertion are purely, you telling the compiler that you know about the types better than it does, and that it should not second guess you.</a:t>
            </a:r>
          </a:p>
          <a:p>
            <a:r>
              <a:rPr lang="en-US" dirty="0"/>
              <a:t>Type assertion is a mechanism which tells the compiler about the type of a variable. </a:t>
            </a:r>
          </a:p>
          <a:p>
            <a:r>
              <a:rPr lang="en-US" dirty="0"/>
              <a:t>Type assertion is explicitly telling the compiler that we want to treat the entity as a different type.</a:t>
            </a:r>
            <a:br>
              <a:rPr lang="en-US" dirty="0"/>
            </a:br>
            <a:endParaRPr lang="en-US" dirty="0"/>
          </a:p>
          <a:p>
            <a:endParaRPr lang="en-US" dirty="0"/>
          </a:p>
        </p:txBody>
      </p:sp>
    </p:spTree>
    <p:extLst>
      <p:ext uri="{BB962C8B-B14F-4D97-AF65-F5344CB8AC3E}">
        <p14:creationId xmlns:p14="http://schemas.microsoft.com/office/powerpoint/2010/main" val="4234741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p:txBody>
          <a:bodyPr/>
          <a:lstStyle/>
          <a:p>
            <a:r>
              <a:rPr lang="en-US"/>
              <a:t>Type Assertion Example</a:t>
            </a:r>
          </a:p>
        </p:txBody>
      </p:sp>
      <p:pic>
        <p:nvPicPr>
          <p:cNvPr id="14" name="object 9">
            <a:extLst>
              <a:ext uri="{FF2B5EF4-FFF2-40B4-BE49-F238E27FC236}">
                <a16:creationId xmlns:a16="http://schemas.microsoft.com/office/drawing/2014/main" id="{6C05340D-8FDD-488B-B517-22572644CC52}"/>
              </a:ext>
            </a:extLst>
          </p:cNvPr>
          <p:cNvPicPr>
            <a:picLocks noGrp="1"/>
          </p:cNvPicPr>
          <p:nvPr>
            <p:ph idx="1"/>
          </p:nvPr>
        </p:nvPicPr>
        <p:blipFill>
          <a:blip r:embed="rId2" cstate="print"/>
          <a:stretch>
            <a:fillRect/>
          </a:stretch>
        </p:blipFill>
        <p:spPr>
          <a:xfrm>
            <a:off x="838200" y="1875800"/>
            <a:ext cx="10515600" cy="4250987"/>
          </a:xfrm>
        </p:spPr>
      </p:pic>
    </p:spTree>
    <p:extLst>
      <p:ext uri="{BB962C8B-B14F-4D97-AF65-F5344CB8AC3E}">
        <p14:creationId xmlns:p14="http://schemas.microsoft.com/office/powerpoint/2010/main" val="3252480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9E08-DABE-4D26-A697-DA39F6EF6EA6}"/>
              </a:ext>
            </a:extLst>
          </p:cNvPr>
          <p:cNvSpPr>
            <a:spLocks noGrp="1"/>
          </p:cNvSpPr>
          <p:nvPr>
            <p:ph type="title"/>
          </p:nvPr>
        </p:nvSpPr>
        <p:spPr/>
        <p:txBody>
          <a:bodyPr/>
          <a:lstStyle/>
          <a:p>
            <a:r>
              <a:rPr lang="en-US" dirty="0"/>
              <a:t>Type Guards / Union Types</a:t>
            </a:r>
          </a:p>
        </p:txBody>
      </p:sp>
      <p:sp>
        <p:nvSpPr>
          <p:cNvPr id="3" name="Content Placeholder 2">
            <a:extLst>
              <a:ext uri="{FF2B5EF4-FFF2-40B4-BE49-F238E27FC236}">
                <a16:creationId xmlns:a16="http://schemas.microsoft.com/office/drawing/2014/main" id="{A7B16D0F-CA52-490D-93D0-9E6568ADFF6F}"/>
              </a:ext>
            </a:extLst>
          </p:cNvPr>
          <p:cNvSpPr>
            <a:spLocks noGrp="1"/>
          </p:cNvSpPr>
          <p:nvPr>
            <p:ph idx="1"/>
          </p:nvPr>
        </p:nvSpPr>
        <p:spPr/>
        <p:txBody>
          <a:bodyPr/>
          <a:lstStyle/>
          <a:p>
            <a:r>
              <a:rPr lang="en-US" dirty="0"/>
              <a:t>Type Guards allow you to narrow down the type of a variable within a conditional block.</a:t>
            </a:r>
          </a:p>
          <a:p>
            <a:r>
              <a:rPr lang="en-US" dirty="0"/>
              <a:t>Union types are a powerful way to express a value that can be one of the several types. </a:t>
            </a:r>
          </a:p>
          <a:p>
            <a:r>
              <a:rPr lang="en-US" dirty="0"/>
              <a:t>Two or more data types are combined using the pipe symbol (|) to denote a Union Type. In other words, a union type is written as a sequence of types separated by vertical bars.</a:t>
            </a:r>
          </a:p>
        </p:txBody>
      </p:sp>
    </p:spTree>
    <p:extLst>
      <p:ext uri="{BB962C8B-B14F-4D97-AF65-F5344CB8AC3E}">
        <p14:creationId xmlns:p14="http://schemas.microsoft.com/office/powerpoint/2010/main" val="217546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CA12-A238-45B6-B067-76FB5ADF2E01}"/>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65086ABC-7EC1-4A83-BCC9-6EFA94766957}"/>
              </a:ext>
            </a:extLst>
          </p:cNvPr>
          <p:cNvSpPr>
            <a:spLocks noGrp="1"/>
          </p:cNvSpPr>
          <p:nvPr>
            <p:ph idx="1"/>
          </p:nvPr>
        </p:nvSpPr>
        <p:spPr/>
        <p:txBody>
          <a:bodyPr/>
          <a:lstStyle/>
          <a:p>
            <a:r>
              <a:rPr lang="en-US" dirty="0"/>
              <a:t>Writing a function in TypeScript is like writing them in JavaScript but with added parameters and return type. </a:t>
            </a:r>
          </a:p>
          <a:p>
            <a:r>
              <a:rPr lang="en-US" dirty="0"/>
              <a:t>Note that any JavaScript function is a perfectly valid TypeScript function. However, we can do better by adding type.</a:t>
            </a:r>
          </a:p>
          <a:p>
            <a:r>
              <a:rPr lang="en-US" dirty="0"/>
              <a:t>TypeScript function syntax (with two arguments)</a:t>
            </a:r>
          </a:p>
          <a:p>
            <a:endParaRPr lang="en-US" dirty="0"/>
          </a:p>
        </p:txBody>
      </p:sp>
      <p:pic>
        <p:nvPicPr>
          <p:cNvPr id="6" name="Picture 5">
            <a:extLst>
              <a:ext uri="{FF2B5EF4-FFF2-40B4-BE49-F238E27FC236}">
                <a16:creationId xmlns:a16="http://schemas.microsoft.com/office/drawing/2014/main" id="{E0C3C1C6-0289-4289-9F9A-EDA34E3A81B8}"/>
              </a:ext>
            </a:extLst>
          </p:cNvPr>
          <p:cNvPicPr>
            <a:picLocks noChangeAspect="1"/>
          </p:cNvPicPr>
          <p:nvPr/>
        </p:nvPicPr>
        <p:blipFill>
          <a:blip r:embed="rId2"/>
          <a:stretch>
            <a:fillRect/>
          </a:stretch>
        </p:blipFill>
        <p:spPr>
          <a:xfrm>
            <a:off x="2631546" y="4206915"/>
            <a:ext cx="6928908" cy="2104985"/>
          </a:xfrm>
          <a:prstGeom prst="rect">
            <a:avLst/>
          </a:prstGeom>
        </p:spPr>
      </p:pic>
    </p:spTree>
    <p:extLst>
      <p:ext uri="{BB962C8B-B14F-4D97-AF65-F5344CB8AC3E}">
        <p14:creationId xmlns:p14="http://schemas.microsoft.com/office/powerpoint/2010/main" val="357843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99C5-74E3-41F7-96F8-B7419E7D8A00}"/>
              </a:ext>
            </a:extLst>
          </p:cNvPr>
          <p:cNvSpPr>
            <a:spLocks noGrp="1"/>
          </p:cNvSpPr>
          <p:nvPr>
            <p:ph type="title"/>
          </p:nvPr>
        </p:nvSpPr>
        <p:spPr/>
        <p:txBody>
          <a:bodyPr/>
          <a:lstStyle/>
          <a:p>
            <a:r>
              <a:rPr lang="en-US" dirty="0"/>
              <a:t>Function Parameters</a:t>
            </a:r>
          </a:p>
        </p:txBody>
      </p:sp>
      <p:sp>
        <p:nvSpPr>
          <p:cNvPr id="3" name="Content Placeholder 2">
            <a:extLst>
              <a:ext uri="{FF2B5EF4-FFF2-40B4-BE49-F238E27FC236}">
                <a16:creationId xmlns:a16="http://schemas.microsoft.com/office/drawing/2014/main" id="{334821B1-48DB-4E69-8B5F-A37C77BD4F9D}"/>
              </a:ext>
            </a:extLst>
          </p:cNvPr>
          <p:cNvSpPr>
            <a:spLocks noGrp="1"/>
          </p:cNvSpPr>
          <p:nvPr>
            <p:ph idx="1"/>
          </p:nvPr>
        </p:nvSpPr>
        <p:spPr/>
        <p:txBody>
          <a:bodyPr/>
          <a:lstStyle/>
          <a:p>
            <a:r>
              <a:rPr lang="en-US" dirty="0"/>
              <a:t>Function Parameters are required, and you cannot pass extra arguments to a function</a:t>
            </a:r>
          </a:p>
          <a:p>
            <a:r>
              <a:rPr lang="en-US" dirty="0"/>
              <a:t>Function Parameters are also type safe, if you don't use any type explicitly</a:t>
            </a:r>
          </a:p>
          <a:p>
            <a:r>
              <a:rPr lang="en-US" dirty="0"/>
              <a:t>Adding an optional parameter is super simple, just add ? to the end of the argument name. </a:t>
            </a:r>
          </a:p>
          <a:p>
            <a:r>
              <a:rPr lang="en-US" dirty="0"/>
              <a:t>For default argument suffix it with an equal sign and default value (TS compiler will automatically deduce the type for default argument based on provided value).</a:t>
            </a:r>
          </a:p>
        </p:txBody>
      </p:sp>
    </p:spTree>
    <p:extLst>
      <p:ext uri="{BB962C8B-B14F-4D97-AF65-F5344CB8AC3E}">
        <p14:creationId xmlns:p14="http://schemas.microsoft.com/office/powerpoint/2010/main" val="2483723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9794-18CE-4462-B09E-E438AAC8FCB1}"/>
              </a:ext>
            </a:extLst>
          </p:cNvPr>
          <p:cNvSpPr>
            <a:spLocks noGrp="1"/>
          </p:cNvSpPr>
          <p:nvPr>
            <p:ph type="title"/>
          </p:nvPr>
        </p:nvSpPr>
        <p:spPr/>
        <p:txBody>
          <a:bodyPr/>
          <a:lstStyle/>
          <a:p>
            <a:r>
              <a:rPr lang="en-IN" dirty="0"/>
              <a:t>Lambda Expression</a:t>
            </a:r>
          </a:p>
        </p:txBody>
      </p:sp>
      <p:sp>
        <p:nvSpPr>
          <p:cNvPr id="3" name="Content Placeholder 2">
            <a:extLst>
              <a:ext uri="{FF2B5EF4-FFF2-40B4-BE49-F238E27FC236}">
                <a16:creationId xmlns:a16="http://schemas.microsoft.com/office/drawing/2014/main" id="{466C83FC-9530-4B0A-A899-A0524DC96B65}"/>
              </a:ext>
            </a:extLst>
          </p:cNvPr>
          <p:cNvSpPr>
            <a:spLocks noGrp="1"/>
          </p:cNvSpPr>
          <p:nvPr>
            <p:ph idx="1"/>
          </p:nvPr>
        </p:nvSpPr>
        <p:spPr/>
        <p:txBody>
          <a:bodyPr/>
          <a:lstStyle/>
          <a:p>
            <a:r>
              <a:rPr lang="en-US" dirty="0"/>
              <a:t>Implicit return</a:t>
            </a:r>
          </a:p>
          <a:p>
            <a:r>
              <a:rPr lang="en-US" dirty="0"/>
              <a:t>No braces for single expression</a:t>
            </a:r>
          </a:p>
          <a:p>
            <a:r>
              <a:rPr lang="en-US" dirty="0"/>
              <a:t>Part of ES6 termed as Arrow Functions</a:t>
            </a:r>
          </a:p>
          <a:p>
            <a:r>
              <a:rPr lang="en-US" dirty="0"/>
              <a:t>Lexically scoped this</a:t>
            </a:r>
          </a:p>
          <a:p>
            <a:r>
              <a:rPr lang="en-US" dirty="0"/>
              <a:t>You don't need to keep typing function</a:t>
            </a:r>
          </a:p>
          <a:p>
            <a:r>
              <a:rPr lang="en-US" dirty="0"/>
              <a:t>It lexically captures the meaning of arguments</a:t>
            </a:r>
            <a:endParaRPr lang="en-IN" dirty="0"/>
          </a:p>
        </p:txBody>
      </p:sp>
    </p:spTree>
    <p:extLst>
      <p:ext uri="{BB962C8B-B14F-4D97-AF65-F5344CB8AC3E}">
        <p14:creationId xmlns:p14="http://schemas.microsoft.com/office/powerpoint/2010/main" val="4016984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8072-2990-4CFF-AC0A-ECFAAECC91FA}"/>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Lambda Example</a:t>
            </a:r>
          </a:p>
        </p:txBody>
      </p:sp>
      <p:pic>
        <p:nvPicPr>
          <p:cNvPr id="4" name="object 9" descr="Graphical user interface, text, application&#10;&#10;Description automatically generated">
            <a:extLst>
              <a:ext uri="{FF2B5EF4-FFF2-40B4-BE49-F238E27FC236}">
                <a16:creationId xmlns:a16="http://schemas.microsoft.com/office/drawing/2014/main" id="{627BC424-20E9-4A11-AA66-7589F3BCC5FD}"/>
              </a:ext>
            </a:extLst>
          </p:cNvPr>
          <p:cNvPicPr>
            <a:picLocks noGrp="1"/>
          </p:cNvPicPr>
          <p:nvPr>
            <p:ph idx="1"/>
          </p:nvPr>
        </p:nvPicPr>
        <p:blipFill>
          <a:blip r:embed="rId2" cstate="print"/>
          <a:stretch>
            <a:fillRect/>
          </a:stretch>
        </p:blipFill>
        <p:spPr>
          <a:xfrm>
            <a:off x="4777316" y="1849569"/>
            <a:ext cx="6780700" cy="3156532"/>
          </a:xfrm>
          <a:prstGeom prst="rect">
            <a:avLst/>
          </a:prstGeom>
        </p:spPr>
      </p:pic>
    </p:spTree>
    <p:extLst>
      <p:ext uri="{BB962C8B-B14F-4D97-AF65-F5344CB8AC3E}">
        <p14:creationId xmlns:p14="http://schemas.microsoft.com/office/powerpoint/2010/main" val="4019827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B93C-7C12-487A-B8CE-2B6DA013FDC3}"/>
              </a:ext>
            </a:extLst>
          </p:cNvPr>
          <p:cNvSpPr>
            <a:spLocks noGrp="1"/>
          </p:cNvSpPr>
          <p:nvPr>
            <p:ph type="title"/>
          </p:nvPr>
        </p:nvSpPr>
        <p:spPr/>
        <p:txBody>
          <a:bodyPr/>
          <a:lstStyle/>
          <a:p>
            <a:r>
              <a:rPr lang="en-US" dirty="0"/>
              <a:t>Rest Parameter (…</a:t>
            </a:r>
            <a:r>
              <a:rPr lang="en-US" dirty="0" err="1"/>
              <a:t>args</a:t>
            </a:r>
            <a:r>
              <a:rPr lang="en-US" dirty="0"/>
              <a:t>)</a:t>
            </a:r>
          </a:p>
        </p:txBody>
      </p:sp>
      <p:sp>
        <p:nvSpPr>
          <p:cNvPr id="3" name="Content Placeholder 2">
            <a:extLst>
              <a:ext uri="{FF2B5EF4-FFF2-40B4-BE49-F238E27FC236}">
                <a16:creationId xmlns:a16="http://schemas.microsoft.com/office/drawing/2014/main" id="{95457826-064F-4F95-91DD-A33D6987621B}"/>
              </a:ext>
            </a:extLst>
          </p:cNvPr>
          <p:cNvSpPr>
            <a:spLocks noGrp="1"/>
          </p:cNvSpPr>
          <p:nvPr>
            <p:ph idx="1"/>
          </p:nvPr>
        </p:nvSpPr>
        <p:spPr/>
        <p:txBody>
          <a:bodyPr/>
          <a:lstStyle/>
          <a:p>
            <a:r>
              <a:rPr lang="en-US" dirty="0"/>
              <a:t>A rest parameter allows you a function to accept zero or more arguments of the specified type. </a:t>
            </a:r>
          </a:p>
          <a:p>
            <a:r>
              <a:rPr lang="en-US" dirty="0"/>
              <a:t>In TypeScript, rest parameters follow these rules:</a:t>
            </a:r>
          </a:p>
          <a:p>
            <a:pPr lvl="1"/>
            <a:r>
              <a:rPr lang="en-US" dirty="0"/>
              <a:t>A function has only one rest parameter.</a:t>
            </a:r>
          </a:p>
          <a:p>
            <a:pPr lvl="1"/>
            <a:r>
              <a:rPr lang="en-US" dirty="0"/>
              <a:t>The rest parameter appears last in the parameter list.</a:t>
            </a:r>
          </a:p>
          <a:p>
            <a:pPr lvl="1"/>
            <a:r>
              <a:rPr lang="en-US" dirty="0"/>
              <a:t>The type of the rest parameter is an array type.</a:t>
            </a:r>
          </a:p>
          <a:p>
            <a:r>
              <a:rPr lang="en-US" dirty="0"/>
              <a:t>To declare a rest parameter, you prefix the parameter name with three dots and use the array type as the type annotation:</a:t>
            </a:r>
          </a:p>
        </p:txBody>
      </p:sp>
    </p:spTree>
    <p:extLst>
      <p:ext uri="{BB962C8B-B14F-4D97-AF65-F5344CB8AC3E}">
        <p14:creationId xmlns:p14="http://schemas.microsoft.com/office/powerpoint/2010/main" val="2383157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229B-9ABD-3E15-833A-6877038BAF8C}"/>
              </a:ext>
            </a:extLst>
          </p:cNvPr>
          <p:cNvSpPr>
            <a:spLocks noGrp="1"/>
          </p:cNvSpPr>
          <p:nvPr>
            <p:ph type="title"/>
          </p:nvPr>
        </p:nvSpPr>
        <p:spPr/>
        <p:txBody>
          <a:bodyPr/>
          <a:lstStyle/>
          <a:p>
            <a:r>
              <a:rPr lang="en-US" dirty="0"/>
              <a:t>Rest vs Spread</a:t>
            </a:r>
            <a:endParaRPr lang="en-IN" dirty="0"/>
          </a:p>
        </p:txBody>
      </p:sp>
      <p:sp>
        <p:nvSpPr>
          <p:cNvPr id="3" name="Content Placeholder 2">
            <a:extLst>
              <a:ext uri="{FF2B5EF4-FFF2-40B4-BE49-F238E27FC236}">
                <a16:creationId xmlns:a16="http://schemas.microsoft.com/office/drawing/2014/main" id="{31967BFC-EEC8-0240-282D-6C5780E29652}"/>
              </a:ext>
            </a:extLst>
          </p:cNvPr>
          <p:cNvSpPr>
            <a:spLocks noGrp="1"/>
          </p:cNvSpPr>
          <p:nvPr>
            <p:ph idx="1"/>
          </p:nvPr>
        </p:nvSpPr>
        <p:spPr/>
        <p:txBody>
          <a:bodyPr/>
          <a:lstStyle/>
          <a:p>
            <a:r>
              <a:rPr lang="en-US" dirty="0"/>
              <a:t>Rest and spread are two related features in TypeScript that allow developers to work with arrays and objects more easily.</a:t>
            </a:r>
          </a:p>
          <a:p>
            <a:pPr lvl="1"/>
            <a:r>
              <a:rPr lang="en-US" dirty="0"/>
              <a:t>Rest Parameters</a:t>
            </a:r>
          </a:p>
          <a:p>
            <a:pPr lvl="2"/>
            <a:r>
              <a:rPr lang="en-US" dirty="0"/>
              <a:t>Rest parameters allow you to represent an indefinite number of arguments as an array. </a:t>
            </a:r>
          </a:p>
          <a:p>
            <a:pPr lvl="2"/>
            <a:r>
              <a:rPr lang="en-US" dirty="0"/>
              <a:t>You can use the rest parameter syntax (...) to indicate that a function should accept any number of arguments.</a:t>
            </a:r>
            <a:endParaRPr lang="en-IN" dirty="0"/>
          </a:p>
          <a:p>
            <a:pPr lvl="1"/>
            <a:r>
              <a:rPr lang="en-US" dirty="0"/>
              <a:t>Spread Syntax</a:t>
            </a:r>
          </a:p>
          <a:p>
            <a:pPr lvl="2"/>
            <a:r>
              <a:rPr lang="en-US" dirty="0"/>
              <a:t>Spread syntax allows you to "spread" the elements of an array or object into another array or object. </a:t>
            </a:r>
          </a:p>
          <a:p>
            <a:pPr lvl="2"/>
            <a:r>
              <a:rPr lang="en-US" dirty="0"/>
              <a:t>You can use the spread syntax (...) to expand an array into its individual elements, or to merge two or more objects into a new object.</a:t>
            </a:r>
          </a:p>
        </p:txBody>
      </p:sp>
    </p:spTree>
    <p:extLst>
      <p:ext uri="{BB962C8B-B14F-4D97-AF65-F5344CB8AC3E}">
        <p14:creationId xmlns:p14="http://schemas.microsoft.com/office/powerpoint/2010/main" val="2536860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Shallow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334932" y="4287799"/>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556933" y="3776133"/>
            <a:ext cx="1777999" cy="9984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cxnSp>
        <p:nvCxnSpPr>
          <p:cNvPr id="12" name="Straight Arrow Connector 11">
            <a:extLst>
              <a:ext uri="{FF2B5EF4-FFF2-40B4-BE49-F238E27FC236}">
                <a16:creationId xmlns:a16="http://schemas.microsoft.com/office/drawing/2014/main" id="{6CB2219A-D9F7-82B1-F5CA-329DBA27B123}"/>
              </a:ext>
            </a:extLst>
          </p:cNvPr>
          <p:cNvCxnSpPr>
            <a:cxnSpLocks/>
            <a:endCxn id="6" idx="3"/>
          </p:cNvCxnSpPr>
          <p:nvPr/>
        </p:nvCxnSpPr>
        <p:spPr>
          <a:xfrm flipH="1">
            <a:off x="5918199" y="3737750"/>
            <a:ext cx="1659468" cy="103688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99517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78500" y="1599482"/>
            <a:ext cx="635000" cy="1488440"/>
          </a:xfrm>
          <a:prstGeom prst="rect">
            <a:avLst/>
          </a:prstGeom>
        </p:spPr>
        <p:txBody>
          <a:bodyPr vert="horz" wrap="square" lIns="0" tIns="12700" rIns="0" bIns="0" rtlCol="0" anchor="ctr">
            <a:spAutoFit/>
          </a:bodyPr>
          <a:lstStyle/>
          <a:p>
            <a:pPr marL="12700">
              <a:lnSpc>
                <a:spcPct val="100000"/>
              </a:lnSpc>
              <a:spcBef>
                <a:spcPts val="100"/>
              </a:spcBef>
            </a:pPr>
            <a:r>
              <a:rPr sz="9600" b="1" dirty="0">
                <a:solidFill>
                  <a:srgbClr val="97ABBB"/>
                </a:solidFill>
                <a:latin typeface="Arial"/>
                <a:cs typeface="Arial"/>
              </a:rPr>
              <a:t>“</a:t>
            </a:r>
            <a:endParaRPr sz="9600">
              <a:latin typeface="Arial"/>
              <a:cs typeface="Arial"/>
            </a:endParaRPr>
          </a:p>
        </p:txBody>
      </p:sp>
      <p:grpSp>
        <p:nvGrpSpPr>
          <p:cNvPr id="3" name="object 3"/>
          <p:cNvGrpSpPr/>
          <p:nvPr/>
        </p:nvGrpSpPr>
        <p:grpSpPr>
          <a:xfrm>
            <a:off x="7247283" y="2132901"/>
            <a:ext cx="3421379" cy="103505"/>
            <a:chOff x="5723282" y="2132900"/>
            <a:chExt cx="3421379" cy="103505"/>
          </a:xfrm>
        </p:grpSpPr>
        <p:sp>
          <p:nvSpPr>
            <p:cNvPr id="4" name="object 4"/>
            <p:cNvSpPr/>
            <p:nvPr/>
          </p:nvSpPr>
          <p:spPr>
            <a:xfrm>
              <a:off x="5723282"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F9714"/>
            </a:solidFill>
          </p:spPr>
          <p:txBody>
            <a:bodyPr wrap="square" lIns="0" tIns="0" rIns="0" bIns="0" rtlCol="0"/>
            <a:lstStyle/>
            <a:p>
              <a:endParaRPr/>
            </a:p>
          </p:txBody>
        </p:sp>
        <p:sp>
          <p:nvSpPr>
            <p:cNvPr id="5" name="object 5"/>
            <p:cNvSpPr/>
            <p:nvPr/>
          </p:nvSpPr>
          <p:spPr>
            <a:xfrm>
              <a:off x="7434175" y="2132900"/>
              <a:ext cx="1710689" cy="103505"/>
            </a:xfrm>
            <a:custGeom>
              <a:avLst/>
              <a:gdLst/>
              <a:ahLst/>
              <a:cxnLst/>
              <a:rect l="l" t="t" r="r" b="b"/>
              <a:pathLst>
                <a:path w="1710690" h="103505">
                  <a:moveTo>
                    <a:pt x="1710299" y="102898"/>
                  </a:moveTo>
                  <a:lnTo>
                    <a:pt x="0" y="102898"/>
                  </a:lnTo>
                  <a:lnTo>
                    <a:pt x="0" y="0"/>
                  </a:lnTo>
                  <a:lnTo>
                    <a:pt x="1710299" y="0"/>
                  </a:lnTo>
                  <a:lnTo>
                    <a:pt x="1710299" y="102898"/>
                  </a:lnTo>
                  <a:close/>
                </a:path>
              </a:pathLst>
            </a:custGeom>
            <a:solidFill>
              <a:srgbClr val="F10253"/>
            </a:solidFill>
          </p:spPr>
          <p:txBody>
            <a:bodyPr wrap="square" lIns="0" tIns="0" rIns="0" bIns="0" rtlCol="0"/>
            <a:lstStyle/>
            <a:p>
              <a:endParaRPr/>
            </a:p>
          </p:txBody>
        </p:sp>
      </p:grpSp>
      <p:grpSp>
        <p:nvGrpSpPr>
          <p:cNvPr id="6" name="object 6"/>
          <p:cNvGrpSpPr/>
          <p:nvPr/>
        </p:nvGrpSpPr>
        <p:grpSpPr>
          <a:xfrm>
            <a:off x="1524001" y="2132901"/>
            <a:ext cx="3420745" cy="103505"/>
            <a:chOff x="0" y="2132900"/>
            <a:chExt cx="3420745" cy="103505"/>
          </a:xfrm>
        </p:grpSpPr>
        <p:sp>
          <p:nvSpPr>
            <p:cNvPr id="7" name="object 7"/>
            <p:cNvSpPr/>
            <p:nvPr/>
          </p:nvSpPr>
          <p:spPr>
            <a:xfrm>
              <a:off x="0" y="2132900"/>
              <a:ext cx="1710689" cy="103505"/>
            </a:xfrm>
            <a:custGeom>
              <a:avLst/>
              <a:gdLst/>
              <a:ahLst/>
              <a:cxnLst/>
              <a:rect l="l" t="t" r="r" b="b"/>
              <a:pathLst>
                <a:path w="1710689" h="103505">
                  <a:moveTo>
                    <a:pt x="1710299" y="102898"/>
                  </a:moveTo>
                  <a:lnTo>
                    <a:pt x="0" y="102898"/>
                  </a:lnTo>
                  <a:lnTo>
                    <a:pt x="0" y="0"/>
                  </a:lnTo>
                  <a:lnTo>
                    <a:pt x="1710299" y="0"/>
                  </a:lnTo>
                  <a:lnTo>
                    <a:pt x="1710299" y="102898"/>
                  </a:lnTo>
                  <a:close/>
                </a:path>
              </a:pathLst>
            </a:custGeom>
            <a:solidFill>
              <a:srgbClr val="7ECEFC"/>
            </a:solidFill>
          </p:spPr>
          <p:txBody>
            <a:bodyPr wrap="square" lIns="0" tIns="0" rIns="0" bIns="0" rtlCol="0"/>
            <a:lstStyle/>
            <a:p>
              <a:endParaRPr/>
            </a:p>
          </p:txBody>
        </p:sp>
        <p:sp>
          <p:nvSpPr>
            <p:cNvPr id="8" name="object 8"/>
            <p:cNvSpPr/>
            <p:nvPr/>
          </p:nvSpPr>
          <p:spPr>
            <a:xfrm>
              <a:off x="1710424" y="2132900"/>
              <a:ext cx="1710689" cy="103505"/>
            </a:xfrm>
            <a:custGeom>
              <a:avLst/>
              <a:gdLst/>
              <a:ahLst/>
              <a:cxnLst/>
              <a:rect l="l" t="t" r="r" b="b"/>
              <a:pathLst>
                <a:path w="1710689" h="103505">
                  <a:moveTo>
                    <a:pt x="1710300" y="102898"/>
                  </a:moveTo>
                  <a:lnTo>
                    <a:pt x="0" y="102898"/>
                  </a:lnTo>
                  <a:lnTo>
                    <a:pt x="0" y="0"/>
                  </a:lnTo>
                  <a:lnTo>
                    <a:pt x="1710300" y="0"/>
                  </a:lnTo>
                  <a:lnTo>
                    <a:pt x="1710300" y="102898"/>
                  </a:lnTo>
                  <a:close/>
                </a:path>
              </a:pathLst>
            </a:custGeom>
            <a:solidFill>
              <a:srgbClr val="2185C5"/>
            </a:solidFill>
          </p:spPr>
          <p:txBody>
            <a:bodyPr wrap="square" lIns="0" tIns="0" rIns="0" bIns="0" rtlCol="0"/>
            <a:lstStyle/>
            <a:p>
              <a:endParaRPr/>
            </a:p>
          </p:txBody>
        </p:sp>
      </p:grpSp>
      <p:sp>
        <p:nvSpPr>
          <p:cNvPr id="9" name="object 9"/>
          <p:cNvSpPr txBox="1"/>
          <p:nvPr/>
        </p:nvSpPr>
        <p:spPr>
          <a:xfrm>
            <a:off x="2489986" y="2940184"/>
            <a:ext cx="7004050" cy="2321148"/>
          </a:xfrm>
          <a:prstGeom prst="rect">
            <a:avLst/>
          </a:prstGeom>
        </p:spPr>
        <p:txBody>
          <a:bodyPr vert="horz" wrap="square" lIns="0" tIns="12700" rIns="0" bIns="0" rtlCol="0">
            <a:spAutoFit/>
          </a:bodyPr>
          <a:lstStyle/>
          <a:p>
            <a:pPr marL="100965" marR="99695" algn="ctr">
              <a:spcBef>
                <a:spcPts val="100"/>
              </a:spcBef>
            </a:pP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90" dirty="0">
                <a:solidFill>
                  <a:srgbClr val="677380"/>
                </a:solidFill>
                <a:latin typeface="Lucida Sans"/>
                <a:cs typeface="Lucida Sans"/>
              </a:rPr>
              <a:t>let</a:t>
            </a:r>
            <a:r>
              <a:rPr sz="3000" i="1" spc="-229" dirty="0">
                <a:solidFill>
                  <a:srgbClr val="677380"/>
                </a:solidFill>
                <a:latin typeface="Lucida Sans"/>
                <a:cs typeface="Lucida Sans"/>
              </a:rPr>
              <a:t>s</a:t>
            </a:r>
            <a:r>
              <a:rPr sz="3000" i="1" spc="-375"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15" dirty="0">
                <a:solidFill>
                  <a:srgbClr val="677380"/>
                </a:solidFill>
                <a:latin typeface="Lucida Sans"/>
                <a:cs typeface="Lucida Sans"/>
              </a:rPr>
              <a:t>writ</a:t>
            </a:r>
            <a:r>
              <a:rPr sz="3000" i="1" spc="-229"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JavaScrip</a:t>
            </a:r>
            <a:r>
              <a:rPr sz="3000" i="1" spc="-165" dirty="0">
                <a:solidFill>
                  <a:srgbClr val="677380"/>
                </a:solidFill>
                <a:latin typeface="Lucida Sans"/>
                <a:cs typeface="Lucida Sans"/>
              </a:rPr>
              <a:t>t</a:t>
            </a:r>
            <a:r>
              <a:rPr sz="3000" i="1" spc="-375" dirty="0">
                <a:solidFill>
                  <a:srgbClr val="677380"/>
                </a:solidFill>
                <a:latin typeface="Lucida Sans"/>
                <a:cs typeface="Lucida Sans"/>
              </a:rPr>
              <a:t> </a:t>
            </a:r>
            <a:r>
              <a:rPr sz="3000" i="1" spc="-204" dirty="0">
                <a:solidFill>
                  <a:srgbClr val="677380"/>
                </a:solidFill>
                <a:latin typeface="Lucida Sans"/>
                <a:cs typeface="Lucida Sans"/>
              </a:rPr>
              <a:t>th</a:t>
            </a:r>
            <a:r>
              <a:rPr sz="3000" i="1" spc="-210" dirty="0">
                <a:solidFill>
                  <a:srgbClr val="677380"/>
                </a:solidFill>
                <a:latin typeface="Lucida Sans"/>
                <a:cs typeface="Lucida Sans"/>
              </a:rPr>
              <a:t>e</a:t>
            </a:r>
            <a:r>
              <a:rPr sz="3000" i="1" spc="-375" dirty="0">
                <a:solidFill>
                  <a:srgbClr val="677380"/>
                </a:solidFill>
                <a:latin typeface="Lucida Sans"/>
                <a:cs typeface="Lucida Sans"/>
              </a:rPr>
              <a:t> </a:t>
            </a:r>
            <a:r>
              <a:rPr sz="3000" i="1" spc="-225" dirty="0">
                <a:solidFill>
                  <a:srgbClr val="677380"/>
                </a:solidFill>
                <a:latin typeface="Lucida Sans"/>
                <a:cs typeface="Lucida Sans"/>
              </a:rPr>
              <a:t>way </a:t>
            </a:r>
            <a:r>
              <a:rPr sz="3000" i="1" spc="-130" dirty="0">
                <a:solidFill>
                  <a:srgbClr val="677380"/>
                </a:solidFill>
                <a:latin typeface="Lucida Sans"/>
                <a:cs typeface="Lucida Sans"/>
              </a:rPr>
              <a:t> </a:t>
            </a:r>
            <a:r>
              <a:rPr sz="3000" i="1" spc="-235" dirty="0">
                <a:solidFill>
                  <a:srgbClr val="677380"/>
                </a:solidFill>
                <a:latin typeface="Lucida Sans"/>
                <a:cs typeface="Lucida Sans"/>
              </a:rPr>
              <a:t>you</a:t>
            </a:r>
            <a:r>
              <a:rPr sz="3000" i="1" spc="-375" dirty="0">
                <a:solidFill>
                  <a:srgbClr val="677380"/>
                </a:solidFill>
                <a:latin typeface="Lucida Sans"/>
                <a:cs typeface="Lucida Sans"/>
              </a:rPr>
              <a:t> </a:t>
            </a:r>
            <a:r>
              <a:rPr sz="3000" i="1" spc="-240" dirty="0">
                <a:solidFill>
                  <a:srgbClr val="677380"/>
                </a:solidFill>
                <a:latin typeface="Lucida Sans"/>
                <a:cs typeface="Lucida Sans"/>
              </a:rPr>
              <a:t>really</a:t>
            </a:r>
            <a:r>
              <a:rPr sz="3000" i="1" spc="-375" dirty="0">
                <a:solidFill>
                  <a:srgbClr val="677380"/>
                </a:solidFill>
                <a:latin typeface="Lucida Sans"/>
                <a:cs typeface="Lucida Sans"/>
              </a:rPr>
              <a:t> </a:t>
            </a:r>
            <a:r>
              <a:rPr sz="3000" i="1" spc="-270" dirty="0">
                <a:solidFill>
                  <a:srgbClr val="677380"/>
                </a:solidFill>
                <a:latin typeface="Lucida Sans"/>
                <a:cs typeface="Lucida Sans"/>
              </a:rPr>
              <a:t>wan</a:t>
            </a:r>
            <a:r>
              <a:rPr sz="3000" i="1" spc="-150" dirty="0">
                <a:solidFill>
                  <a:srgbClr val="677380"/>
                </a:solidFill>
                <a:latin typeface="Lucida Sans"/>
                <a:cs typeface="Lucida Sans"/>
              </a:rPr>
              <a:t>t</a:t>
            </a:r>
            <a:r>
              <a:rPr sz="3000" i="1" spc="-375" dirty="0">
                <a:solidFill>
                  <a:srgbClr val="677380"/>
                </a:solidFill>
                <a:latin typeface="Lucida Sans"/>
                <a:cs typeface="Lucida Sans"/>
              </a:rPr>
              <a:t> </a:t>
            </a:r>
            <a:r>
              <a:rPr sz="3000" i="1" spc="-215" dirty="0">
                <a:solidFill>
                  <a:srgbClr val="677380"/>
                </a:solidFill>
                <a:latin typeface="Lucida Sans"/>
                <a:cs typeface="Lucida Sans"/>
              </a:rPr>
              <a:t>to.</a:t>
            </a:r>
            <a:endParaRPr sz="3000" dirty="0">
              <a:latin typeface="Lucida Sans"/>
              <a:cs typeface="Lucida Sans"/>
            </a:endParaRPr>
          </a:p>
          <a:p>
            <a:pPr marL="170180" marR="166370" algn="ctr"/>
            <a:endParaRPr lang="en-IN" sz="3000" i="1" spc="-240" dirty="0">
              <a:solidFill>
                <a:srgbClr val="677380"/>
              </a:solidFill>
              <a:latin typeface="Lucida Sans"/>
              <a:cs typeface="Lucida Sans"/>
            </a:endParaRPr>
          </a:p>
          <a:p>
            <a:pPr marL="170180" marR="166370" algn="ctr"/>
            <a:r>
              <a:rPr sz="3000" i="1" spc="-240" dirty="0">
                <a:solidFill>
                  <a:srgbClr val="677380"/>
                </a:solidFill>
                <a:latin typeface="Lucida Sans"/>
                <a:cs typeface="Lucida Sans"/>
              </a:rPr>
              <a:t>TypeScrip</a:t>
            </a:r>
            <a:r>
              <a:rPr sz="3000" i="1" spc="-170" dirty="0">
                <a:solidFill>
                  <a:srgbClr val="677380"/>
                </a:solidFill>
                <a:latin typeface="Lucida Sans"/>
                <a:cs typeface="Lucida Sans"/>
              </a:rPr>
              <a:t>t</a:t>
            </a:r>
            <a:r>
              <a:rPr sz="3000" i="1" spc="-375" dirty="0">
                <a:solidFill>
                  <a:srgbClr val="677380"/>
                </a:solidFill>
                <a:latin typeface="Lucida Sans"/>
                <a:cs typeface="Lucida Sans"/>
              </a:rPr>
              <a:t> </a:t>
            </a:r>
            <a:r>
              <a:rPr sz="3000" i="1" spc="-170" dirty="0">
                <a:solidFill>
                  <a:srgbClr val="677380"/>
                </a:solidFill>
                <a:latin typeface="Lucida Sans"/>
                <a:cs typeface="Lucida Sans"/>
              </a:rPr>
              <a:t>i</a:t>
            </a:r>
            <a:r>
              <a:rPr sz="3000" i="1" spc="-275" dirty="0">
                <a:solidFill>
                  <a:srgbClr val="677380"/>
                </a:solidFill>
                <a:latin typeface="Lucida Sans"/>
                <a:cs typeface="Lucida Sans"/>
              </a:rPr>
              <a:t>s</a:t>
            </a:r>
            <a:r>
              <a:rPr sz="3000" i="1" spc="-375" dirty="0">
                <a:solidFill>
                  <a:srgbClr val="677380"/>
                </a:solidFill>
                <a:latin typeface="Lucida Sans"/>
                <a:cs typeface="Lucida Sans"/>
              </a:rPr>
              <a:t> </a:t>
            </a:r>
            <a:r>
              <a:rPr sz="3000" i="1" spc="-315" dirty="0">
                <a:solidFill>
                  <a:srgbClr val="677380"/>
                </a:solidFill>
                <a:latin typeface="Lucida Sans"/>
                <a:cs typeface="Lucida Sans"/>
              </a:rPr>
              <a:t>a</a:t>
            </a:r>
            <a:r>
              <a:rPr sz="3000" i="1" spc="-375" dirty="0">
                <a:solidFill>
                  <a:srgbClr val="677380"/>
                </a:solidFill>
                <a:latin typeface="Lucida Sans"/>
                <a:cs typeface="Lucida Sans"/>
              </a:rPr>
              <a:t> </a:t>
            </a:r>
            <a:r>
              <a:rPr sz="3000" i="1" spc="-215" dirty="0">
                <a:solidFill>
                  <a:srgbClr val="677380"/>
                </a:solidFill>
                <a:latin typeface="Lucida Sans"/>
                <a:cs typeface="Lucida Sans"/>
              </a:rPr>
              <a:t>type</a:t>
            </a:r>
            <a:r>
              <a:rPr sz="3000" i="1" spc="-245" dirty="0">
                <a:solidFill>
                  <a:srgbClr val="677380"/>
                </a:solidFill>
                <a:latin typeface="Lucida Sans"/>
                <a:cs typeface="Lucida Sans"/>
              </a:rPr>
              <a:t>d</a:t>
            </a:r>
            <a:r>
              <a:rPr sz="3000" i="1" spc="-375" dirty="0">
                <a:solidFill>
                  <a:srgbClr val="677380"/>
                </a:solidFill>
                <a:latin typeface="Lucida Sans"/>
                <a:cs typeface="Lucida Sans"/>
              </a:rPr>
              <a:t> </a:t>
            </a:r>
            <a:r>
              <a:rPr sz="3000" i="1" spc="-260" dirty="0">
                <a:solidFill>
                  <a:srgbClr val="677380"/>
                </a:solidFill>
                <a:latin typeface="Lucida Sans"/>
                <a:cs typeface="Lucida Sans"/>
              </a:rPr>
              <a:t>superset</a:t>
            </a:r>
            <a:r>
              <a:rPr sz="3000" i="1" spc="-375" dirty="0">
                <a:solidFill>
                  <a:srgbClr val="677380"/>
                </a:solidFill>
                <a:latin typeface="Lucida Sans"/>
                <a:cs typeface="Lucida Sans"/>
              </a:rPr>
              <a:t> </a:t>
            </a:r>
            <a:r>
              <a:rPr sz="3000" i="1" spc="-265" dirty="0">
                <a:solidFill>
                  <a:srgbClr val="677380"/>
                </a:solidFill>
                <a:latin typeface="Lucida Sans"/>
                <a:cs typeface="Lucida Sans"/>
              </a:rPr>
              <a:t>o</a:t>
            </a:r>
            <a:r>
              <a:rPr sz="3000" i="1" spc="-175" dirty="0">
                <a:solidFill>
                  <a:srgbClr val="677380"/>
                </a:solidFill>
                <a:latin typeface="Lucida Sans"/>
                <a:cs typeface="Lucida Sans"/>
              </a:rPr>
              <a:t>f</a:t>
            </a:r>
            <a:r>
              <a:rPr sz="3000" i="1" spc="-375" dirty="0">
                <a:solidFill>
                  <a:srgbClr val="677380"/>
                </a:solidFill>
                <a:latin typeface="Lucida Sans"/>
                <a:cs typeface="Lucida Sans"/>
              </a:rPr>
              <a:t> </a:t>
            </a:r>
            <a:r>
              <a:rPr sz="3000" i="1" spc="-215" dirty="0">
                <a:solidFill>
                  <a:srgbClr val="677380"/>
                </a:solidFill>
                <a:latin typeface="Lucida Sans"/>
                <a:cs typeface="Lucida Sans"/>
              </a:rPr>
              <a:t>JavaScript </a:t>
            </a:r>
            <a:r>
              <a:rPr sz="3000" i="1" spc="-145" dirty="0">
                <a:solidFill>
                  <a:srgbClr val="677380"/>
                </a:solidFill>
                <a:latin typeface="Lucida Sans"/>
                <a:cs typeface="Lucida Sans"/>
              </a:rPr>
              <a:t> </a:t>
            </a:r>
            <a:r>
              <a:rPr sz="3000" i="1" spc="-229" dirty="0">
                <a:solidFill>
                  <a:srgbClr val="677380"/>
                </a:solidFill>
                <a:latin typeface="Lucida Sans"/>
                <a:cs typeface="Lucida Sans"/>
              </a:rPr>
              <a:t>tha</a:t>
            </a:r>
            <a:r>
              <a:rPr sz="3000" i="1" spc="-160" dirty="0">
                <a:solidFill>
                  <a:srgbClr val="677380"/>
                </a:solidFill>
                <a:latin typeface="Lucida Sans"/>
                <a:cs typeface="Lucida Sans"/>
              </a:rPr>
              <a:t>t</a:t>
            </a:r>
            <a:r>
              <a:rPr sz="3000" i="1" spc="-375" dirty="0">
                <a:solidFill>
                  <a:srgbClr val="677380"/>
                </a:solidFill>
                <a:latin typeface="Lucida Sans"/>
                <a:cs typeface="Lucida Sans"/>
              </a:rPr>
              <a:t> </a:t>
            </a:r>
            <a:r>
              <a:rPr sz="3000" i="1" spc="-240" dirty="0">
                <a:solidFill>
                  <a:srgbClr val="677380"/>
                </a:solidFill>
                <a:latin typeface="Lucida Sans"/>
                <a:cs typeface="Lucida Sans"/>
              </a:rPr>
              <a:t>compiles</a:t>
            </a:r>
            <a:r>
              <a:rPr sz="3000" i="1" spc="-375" dirty="0">
                <a:solidFill>
                  <a:srgbClr val="677380"/>
                </a:solidFill>
                <a:latin typeface="Lucida Sans"/>
                <a:cs typeface="Lucida Sans"/>
              </a:rPr>
              <a:t> </a:t>
            </a:r>
            <a:r>
              <a:rPr sz="3000" i="1" spc="-135" dirty="0">
                <a:solidFill>
                  <a:srgbClr val="677380"/>
                </a:solidFill>
                <a:latin typeface="Lucida Sans"/>
                <a:cs typeface="Lucida Sans"/>
              </a:rPr>
              <a:t>t</a:t>
            </a:r>
            <a:r>
              <a:rPr sz="3000" i="1" spc="-190" dirty="0">
                <a:solidFill>
                  <a:srgbClr val="677380"/>
                </a:solidFill>
                <a:latin typeface="Lucida Sans"/>
                <a:cs typeface="Lucida Sans"/>
              </a:rPr>
              <a:t>o</a:t>
            </a:r>
            <a:r>
              <a:rPr sz="3000" i="1" spc="-375" dirty="0">
                <a:solidFill>
                  <a:srgbClr val="677380"/>
                </a:solidFill>
                <a:latin typeface="Lucida Sans"/>
                <a:cs typeface="Lucida Sans"/>
              </a:rPr>
              <a:t> </a:t>
            </a:r>
            <a:r>
              <a:rPr sz="3000" i="1" spc="-235" dirty="0">
                <a:solidFill>
                  <a:srgbClr val="677380"/>
                </a:solidFill>
                <a:latin typeface="Lucida Sans"/>
                <a:cs typeface="Lucida Sans"/>
              </a:rPr>
              <a:t>plain</a:t>
            </a:r>
            <a:r>
              <a:rPr sz="3000" i="1" spc="-375" dirty="0">
                <a:solidFill>
                  <a:srgbClr val="677380"/>
                </a:solidFill>
                <a:latin typeface="Lucida Sans"/>
                <a:cs typeface="Lucida Sans"/>
              </a:rPr>
              <a:t> </a:t>
            </a:r>
            <a:r>
              <a:rPr sz="3000" i="1" spc="-229" dirty="0">
                <a:solidFill>
                  <a:srgbClr val="677380"/>
                </a:solidFill>
                <a:latin typeface="Lucida Sans"/>
                <a:cs typeface="Lucida Sans"/>
              </a:rPr>
              <a:t>JavaScript.</a:t>
            </a:r>
            <a:endParaRPr sz="3000" dirty="0">
              <a:latin typeface="Lucida Sans"/>
              <a:cs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B26E-B8B8-2489-62EA-7B5787D14416}"/>
              </a:ext>
            </a:extLst>
          </p:cNvPr>
          <p:cNvSpPr>
            <a:spLocks noGrp="1"/>
          </p:cNvSpPr>
          <p:nvPr>
            <p:ph type="title"/>
          </p:nvPr>
        </p:nvSpPr>
        <p:spPr/>
        <p:txBody>
          <a:bodyPr/>
          <a:lstStyle/>
          <a:p>
            <a:r>
              <a:rPr lang="en-IN" dirty="0"/>
              <a:t>Deep Copy</a:t>
            </a:r>
            <a:endParaRPr lang="en-US" dirty="0"/>
          </a:p>
        </p:txBody>
      </p:sp>
      <p:sp>
        <p:nvSpPr>
          <p:cNvPr id="4" name="Rectangle 3">
            <a:extLst>
              <a:ext uri="{FF2B5EF4-FFF2-40B4-BE49-F238E27FC236}">
                <a16:creationId xmlns:a16="http://schemas.microsoft.com/office/drawing/2014/main" id="{CF1523F5-D5C5-1B68-4D65-A89118FC887C}"/>
              </a:ext>
            </a:extLst>
          </p:cNvPr>
          <p:cNvSpPr/>
          <p:nvPr/>
        </p:nvSpPr>
        <p:spPr>
          <a:xfrm>
            <a:off x="1151465" y="2836333"/>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5" name="TextBox 4">
            <a:extLst>
              <a:ext uri="{FF2B5EF4-FFF2-40B4-BE49-F238E27FC236}">
                <a16:creationId xmlns:a16="http://schemas.microsoft.com/office/drawing/2014/main" id="{F3EAC2A5-5DD7-8A68-3071-423413731203}"/>
              </a:ext>
            </a:extLst>
          </p:cNvPr>
          <p:cNvSpPr txBox="1"/>
          <p:nvPr/>
        </p:nvSpPr>
        <p:spPr>
          <a:xfrm>
            <a:off x="3052858" y="2310936"/>
            <a:ext cx="723275" cy="369332"/>
          </a:xfrm>
          <a:prstGeom prst="rect">
            <a:avLst/>
          </a:prstGeom>
          <a:noFill/>
        </p:spPr>
        <p:txBody>
          <a:bodyPr wrap="none" rtlCol="0">
            <a:spAutoFit/>
          </a:bodyPr>
          <a:lstStyle/>
          <a:p>
            <a:r>
              <a:rPr lang="en-IN" dirty="0"/>
              <a:t>emp1</a:t>
            </a:r>
            <a:endParaRPr lang="en-US" dirty="0"/>
          </a:p>
        </p:txBody>
      </p:sp>
      <p:sp>
        <p:nvSpPr>
          <p:cNvPr id="6" name="Rectangle 5">
            <a:extLst>
              <a:ext uri="{FF2B5EF4-FFF2-40B4-BE49-F238E27FC236}">
                <a16:creationId xmlns:a16="http://schemas.microsoft.com/office/drawing/2014/main" id="{FE370991-80C8-59E0-0A74-C7284E7F2846}"/>
              </a:ext>
            </a:extLst>
          </p:cNvPr>
          <p:cNvSpPr/>
          <p:nvPr/>
        </p:nvSpPr>
        <p:spPr>
          <a:xfrm>
            <a:off x="4021669" y="4138043"/>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“Mumbai”</a:t>
            </a:r>
            <a:endParaRPr lang="en-US" dirty="0"/>
          </a:p>
        </p:txBody>
      </p:sp>
      <p:cxnSp>
        <p:nvCxnSpPr>
          <p:cNvPr id="8" name="Straight Arrow Connector 7">
            <a:extLst>
              <a:ext uri="{FF2B5EF4-FFF2-40B4-BE49-F238E27FC236}">
                <a16:creationId xmlns:a16="http://schemas.microsoft.com/office/drawing/2014/main" id="{DDC21E2A-7DFD-4581-63AD-A2190FC50DCC}"/>
              </a:ext>
            </a:extLst>
          </p:cNvPr>
          <p:cNvCxnSpPr>
            <a:cxnSpLocks/>
            <a:endCxn id="6" idx="1"/>
          </p:cNvCxnSpPr>
          <p:nvPr/>
        </p:nvCxnSpPr>
        <p:spPr>
          <a:xfrm>
            <a:off x="2624669" y="3825913"/>
            <a:ext cx="1397000" cy="79896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 name="Rectangle 8">
            <a:extLst>
              <a:ext uri="{FF2B5EF4-FFF2-40B4-BE49-F238E27FC236}">
                <a16:creationId xmlns:a16="http://schemas.microsoft.com/office/drawing/2014/main" id="{78C818FE-D2F2-A08B-D8DA-2734B5AD1F23}"/>
              </a:ext>
            </a:extLst>
          </p:cNvPr>
          <p:cNvSpPr/>
          <p:nvPr/>
        </p:nvSpPr>
        <p:spPr>
          <a:xfrm>
            <a:off x="7027335" y="2680268"/>
            <a:ext cx="200660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 1</a:t>
            </a:r>
          </a:p>
          <a:p>
            <a:pPr algn="ctr"/>
            <a:r>
              <a:rPr lang="en-US" dirty="0" err="1"/>
              <a:t>ename</a:t>
            </a:r>
            <a:r>
              <a:rPr lang="en-US" dirty="0"/>
              <a:t>: “Manish”</a:t>
            </a:r>
          </a:p>
          <a:p>
            <a:pPr algn="ctr"/>
            <a:r>
              <a:rPr lang="en-US" dirty="0"/>
              <a:t>address: </a:t>
            </a:r>
          </a:p>
        </p:txBody>
      </p:sp>
      <p:sp>
        <p:nvSpPr>
          <p:cNvPr id="10" name="TextBox 9">
            <a:extLst>
              <a:ext uri="{FF2B5EF4-FFF2-40B4-BE49-F238E27FC236}">
                <a16:creationId xmlns:a16="http://schemas.microsoft.com/office/drawing/2014/main" id="{D77CB813-EA73-0CE6-11DF-CFBC910833FD}"/>
              </a:ext>
            </a:extLst>
          </p:cNvPr>
          <p:cNvSpPr txBox="1"/>
          <p:nvPr/>
        </p:nvSpPr>
        <p:spPr>
          <a:xfrm>
            <a:off x="8928728" y="2154871"/>
            <a:ext cx="723275" cy="369332"/>
          </a:xfrm>
          <a:prstGeom prst="rect">
            <a:avLst/>
          </a:prstGeom>
          <a:noFill/>
        </p:spPr>
        <p:txBody>
          <a:bodyPr wrap="none" rtlCol="0">
            <a:spAutoFit/>
          </a:bodyPr>
          <a:lstStyle/>
          <a:p>
            <a:r>
              <a:rPr lang="en-IN" dirty="0"/>
              <a:t>emp2</a:t>
            </a:r>
            <a:endParaRPr lang="en-US" dirty="0"/>
          </a:p>
        </p:txBody>
      </p:sp>
      <p:sp>
        <p:nvSpPr>
          <p:cNvPr id="11" name="Rectangle 10">
            <a:extLst>
              <a:ext uri="{FF2B5EF4-FFF2-40B4-BE49-F238E27FC236}">
                <a16:creationId xmlns:a16="http://schemas.microsoft.com/office/drawing/2014/main" id="{94A26182-F4BF-87D5-BDE7-53022209F96D}"/>
              </a:ext>
            </a:extLst>
          </p:cNvPr>
          <p:cNvSpPr/>
          <p:nvPr/>
        </p:nvSpPr>
        <p:spPr>
          <a:xfrm>
            <a:off x="9770533" y="4317961"/>
            <a:ext cx="1583267" cy="973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city: “Pune”</a:t>
            </a:r>
            <a:endParaRPr lang="en-US" dirty="0"/>
          </a:p>
        </p:txBody>
      </p:sp>
      <p:cxnSp>
        <p:nvCxnSpPr>
          <p:cNvPr id="7" name="Straight Arrow Connector 6">
            <a:extLst>
              <a:ext uri="{FF2B5EF4-FFF2-40B4-BE49-F238E27FC236}">
                <a16:creationId xmlns:a16="http://schemas.microsoft.com/office/drawing/2014/main" id="{F05FD5EC-F3C5-F028-D6CF-4262AD109BDA}"/>
              </a:ext>
            </a:extLst>
          </p:cNvPr>
          <p:cNvCxnSpPr>
            <a:endCxn id="11" idx="1"/>
          </p:cNvCxnSpPr>
          <p:nvPr/>
        </p:nvCxnSpPr>
        <p:spPr>
          <a:xfrm>
            <a:off x="8475133" y="3632200"/>
            <a:ext cx="1295400" cy="117259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3341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B226-59B8-4296-8706-31197ADE7FC6}"/>
              </a:ext>
            </a:extLst>
          </p:cNvPr>
          <p:cNvSpPr>
            <a:spLocks noGrp="1"/>
          </p:cNvSpPr>
          <p:nvPr>
            <p:ph type="title"/>
          </p:nvPr>
        </p:nvSpPr>
        <p:spPr>
          <a:xfrm>
            <a:off x="838200" y="365125"/>
            <a:ext cx="10515600" cy="1325563"/>
          </a:xfrm>
        </p:spPr>
        <p:txBody>
          <a:bodyPr/>
          <a:lstStyle/>
          <a:p>
            <a:r>
              <a:rPr lang="en-US" dirty="0"/>
              <a:t>Arrays</a:t>
            </a:r>
          </a:p>
        </p:txBody>
      </p:sp>
      <p:sp>
        <p:nvSpPr>
          <p:cNvPr id="3" name="Content Placeholder 2">
            <a:extLst>
              <a:ext uri="{FF2B5EF4-FFF2-40B4-BE49-F238E27FC236}">
                <a16:creationId xmlns:a16="http://schemas.microsoft.com/office/drawing/2014/main" id="{746447D7-19FC-49F8-BBED-B77D4C57F993}"/>
              </a:ext>
            </a:extLst>
          </p:cNvPr>
          <p:cNvSpPr>
            <a:spLocks noGrp="1"/>
          </p:cNvSpPr>
          <p:nvPr>
            <p:ph idx="1"/>
          </p:nvPr>
        </p:nvSpPr>
        <p:spPr>
          <a:xfrm>
            <a:off x="838200" y="1825625"/>
            <a:ext cx="10515600" cy="4351338"/>
          </a:xfrm>
        </p:spPr>
        <p:txBody>
          <a:bodyPr>
            <a:normAutofit lnSpcReduction="10000"/>
          </a:bodyPr>
          <a:lstStyle/>
          <a:p>
            <a:r>
              <a:rPr lang="en-US" dirty="0"/>
              <a:t>The use of variables to store values poses the following limitations −</a:t>
            </a:r>
          </a:p>
          <a:p>
            <a:pPr lvl="1"/>
            <a:r>
              <a:rPr lang="en-US" dirty="0"/>
              <a:t>Variables are scalar in nature. In other words, a variable declaration can only contain a single at a time. This means that to store n values in a program n variable declarations will be needed. Hence, the use of variables is not feasible when one needs to store a larger collection of values.</a:t>
            </a:r>
          </a:p>
          <a:p>
            <a:pPr lvl="1"/>
            <a:r>
              <a:rPr lang="en-US" dirty="0"/>
              <a:t>Variables in a program are allocated memory in random order, thereby making it difficult to retrieve/read the values in the order of their declaration.</a:t>
            </a:r>
          </a:p>
          <a:p>
            <a:r>
              <a:rPr lang="en-US" dirty="0"/>
              <a:t>TypeScript introduces the concept of arrays to tackle the same. </a:t>
            </a:r>
          </a:p>
          <a:p>
            <a:r>
              <a:rPr lang="en-US" dirty="0"/>
              <a:t>An array is a homogenous collection of values. </a:t>
            </a:r>
          </a:p>
          <a:p>
            <a:r>
              <a:rPr lang="en-US" dirty="0"/>
              <a:t>An array is a collection of values of the same data type. </a:t>
            </a:r>
          </a:p>
          <a:p>
            <a:r>
              <a:rPr lang="en-US" dirty="0"/>
              <a:t>It is a user defined type.</a:t>
            </a:r>
          </a:p>
        </p:txBody>
      </p:sp>
    </p:spTree>
    <p:extLst>
      <p:ext uri="{BB962C8B-B14F-4D97-AF65-F5344CB8AC3E}">
        <p14:creationId xmlns:p14="http://schemas.microsoft.com/office/powerpoint/2010/main" val="1542734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B23-3E27-487B-B344-6E40837D10D8}"/>
              </a:ext>
            </a:extLst>
          </p:cNvPr>
          <p:cNvSpPr>
            <a:spLocks noGrp="1"/>
          </p:cNvSpPr>
          <p:nvPr>
            <p:ph type="title"/>
          </p:nvPr>
        </p:nvSpPr>
        <p:spPr>
          <a:xfrm>
            <a:off x="838200" y="365125"/>
            <a:ext cx="10515600" cy="1325563"/>
          </a:xfrm>
        </p:spPr>
        <p:txBody>
          <a:bodyPr/>
          <a:lstStyle/>
          <a:p>
            <a:r>
              <a:rPr lang="en-US" dirty="0"/>
              <a:t>Features of an Array</a:t>
            </a:r>
          </a:p>
        </p:txBody>
      </p:sp>
      <p:sp>
        <p:nvSpPr>
          <p:cNvPr id="3" name="Content Placeholder 2">
            <a:extLst>
              <a:ext uri="{FF2B5EF4-FFF2-40B4-BE49-F238E27FC236}">
                <a16:creationId xmlns:a16="http://schemas.microsoft.com/office/drawing/2014/main" id="{849011CF-DE71-4B3A-94EA-A8326356541E}"/>
              </a:ext>
            </a:extLst>
          </p:cNvPr>
          <p:cNvSpPr>
            <a:spLocks noGrp="1"/>
          </p:cNvSpPr>
          <p:nvPr>
            <p:ph idx="1"/>
          </p:nvPr>
        </p:nvSpPr>
        <p:spPr>
          <a:xfrm>
            <a:off x="838200" y="1825625"/>
            <a:ext cx="10515600" cy="4351338"/>
          </a:xfrm>
        </p:spPr>
        <p:txBody>
          <a:bodyPr>
            <a:normAutofit fontScale="92500" lnSpcReduction="10000"/>
          </a:bodyPr>
          <a:lstStyle/>
          <a:p>
            <a:r>
              <a:rPr lang="en-US" dirty="0"/>
              <a:t>An array declaration allocates sequential memory blocks.</a:t>
            </a:r>
          </a:p>
          <a:p>
            <a:r>
              <a:rPr lang="en-US" dirty="0"/>
              <a:t>Arrays are static. This means that an array once initialized cannot be resized.</a:t>
            </a:r>
          </a:p>
          <a:p>
            <a:r>
              <a:rPr lang="en-US" dirty="0"/>
              <a:t>Each memory block represents an array element.</a:t>
            </a:r>
          </a:p>
          <a:p>
            <a:r>
              <a:rPr lang="en-US" dirty="0"/>
              <a:t>Array elements are identified by a unique integer called as the subscript / index of the element.</a:t>
            </a:r>
          </a:p>
          <a:p>
            <a:r>
              <a:rPr lang="en-US" dirty="0"/>
              <a:t>Like variables, arrays too, should be declared before they are used. Use the var keyword to declare an array.</a:t>
            </a:r>
          </a:p>
          <a:p>
            <a:r>
              <a:rPr lang="en-US" dirty="0"/>
              <a:t>Array initialization refers to populating the array elements.</a:t>
            </a:r>
          </a:p>
          <a:p>
            <a:r>
              <a:rPr lang="en-US" dirty="0"/>
              <a:t>Array element values can be updated or modified but cannot be deleted.</a:t>
            </a:r>
          </a:p>
        </p:txBody>
      </p:sp>
    </p:spTree>
    <p:extLst>
      <p:ext uri="{BB962C8B-B14F-4D97-AF65-F5344CB8AC3E}">
        <p14:creationId xmlns:p14="http://schemas.microsoft.com/office/powerpoint/2010/main" val="1771078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C821-A973-418C-A8CB-FA383C8C5756}"/>
              </a:ext>
            </a:extLst>
          </p:cNvPr>
          <p:cNvSpPr>
            <a:spLocks noGrp="1"/>
          </p:cNvSpPr>
          <p:nvPr>
            <p:ph type="title"/>
          </p:nvPr>
        </p:nvSpPr>
        <p:spPr/>
        <p:txBody>
          <a:bodyPr/>
          <a:lstStyle/>
          <a:p>
            <a:r>
              <a:rPr lang="en-IN" dirty="0"/>
              <a:t>Array</a:t>
            </a:r>
          </a:p>
        </p:txBody>
      </p:sp>
      <p:pic>
        <p:nvPicPr>
          <p:cNvPr id="5" name="object 9">
            <a:extLst>
              <a:ext uri="{FF2B5EF4-FFF2-40B4-BE49-F238E27FC236}">
                <a16:creationId xmlns:a16="http://schemas.microsoft.com/office/drawing/2014/main" id="{6996CA8E-A4BE-42FB-8F6C-BEC33A038FB8}"/>
              </a:ext>
            </a:extLst>
          </p:cNvPr>
          <p:cNvPicPr>
            <a:picLocks noGrp="1"/>
          </p:cNvPicPr>
          <p:nvPr>
            <p:ph idx="1"/>
          </p:nvPr>
        </p:nvPicPr>
        <p:blipFill>
          <a:blip r:embed="rId2" cstate="print"/>
          <a:stretch>
            <a:fillRect/>
          </a:stretch>
        </p:blipFill>
        <p:spPr>
          <a:xfrm>
            <a:off x="1905000" y="2782094"/>
            <a:ext cx="8382000" cy="2438400"/>
          </a:xfrm>
          <a:prstGeom prst="rect">
            <a:avLst/>
          </a:prstGeom>
        </p:spPr>
      </p:pic>
    </p:spTree>
    <p:extLst>
      <p:ext uri="{BB962C8B-B14F-4D97-AF65-F5344CB8AC3E}">
        <p14:creationId xmlns:p14="http://schemas.microsoft.com/office/powerpoint/2010/main" val="1476634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3A74-8028-4354-89C8-5C4F0F405754}"/>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E7DEAAA0-D27D-4047-86B8-42F8246DD7D7}"/>
              </a:ext>
            </a:extLst>
          </p:cNvPr>
          <p:cNvSpPr>
            <a:spLocks noGrp="1"/>
          </p:cNvSpPr>
          <p:nvPr>
            <p:ph idx="1"/>
          </p:nvPr>
        </p:nvSpPr>
        <p:spPr/>
        <p:txBody>
          <a:bodyPr>
            <a:normAutofit fontScale="92500" lnSpcReduction="20000"/>
          </a:bodyPr>
          <a:lstStyle/>
          <a:p>
            <a:r>
              <a:rPr lang="en-US" dirty="0"/>
              <a:t>As we know array consists value of Homogeneous types but sometimes, we need to store a collection of a different type value in a single variable. Then we will go with Tuples. </a:t>
            </a:r>
          </a:p>
          <a:p>
            <a:r>
              <a:rPr lang="en-US" dirty="0"/>
              <a:t>Tuples are just like structure in C programming and can also be passed as parameters in a function call.</a:t>
            </a:r>
          </a:p>
          <a:p>
            <a:r>
              <a:rPr lang="en-US" dirty="0"/>
              <a:t>To denote a multi-dimensional coordinate system the term used is tuple in abstract mathematics.</a:t>
            </a:r>
          </a:p>
          <a:p>
            <a:r>
              <a:rPr lang="en-US" dirty="0"/>
              <a:t>JavaScript doesn’t have tuples as data types, but in typescript Tuple's facility is available.</a:t>
            </a:r>
          </a:p>
          <a:p>
            <a:r>
              <a:rPr lang="en-US" dirty="0"/>
              <a:t>Tuple values are individually called items. Tuples are index based. This means that items in a tuple can be accessed using their corresponding numeric index.</a:t>
            </a:r>
          </a:p>
        </p:txBody>
      </p:sp>
    </p:spTree>
    <p:extLst>
      <p:ext uri="{BB962C8B-B14F-4D97-AF65-F5344CB8AC3E}">
        <p14:creationId xmlns:p14="http://schemas.microsoft.com/office/powerpoint/2010/main" val="2020432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03F8-5C04-43CB-BDD8-7DB9E5F6864E}"/>
              </a:ext>
            </a:extLst>
          </p:cNvPr>
          <p:cNvSpPr>
            <a:spLocks noGrp="1"/>
          </p:cNvSpPr>
          <p:nvPr>
            <p:ph type="title"/>
          </p:nvPr>
        </p:nvSpPr>
        <p:spPr/>
        <p:txBody>
          <a:bodyPr/>
          <a:lstStyle/>
          <a:p>
            <a:r>
              <a:rPr lang="en-US" dirty="0"/>
              <a:t>Enum</a:t>
            </a:r>
          </a:p>
        </p:txBody>
      </p:sp>
      <p:sp>
        <p:nvSpPr>
          <p:cNvPr id="3" name="Content Placeholder 2">
            <a:extLst>
              <a:ext uri="{FF2B5EF4-FFF2-40B4-BE49-F238E27FC236}">
                <a16:creationId xmlns:a16="http://schemas.microsoft.com/office/drawing/2014/main" id="{A3A6142F-3519-4F9C-A453-993F97B43B66}"/>
              </a:ext>
            </a:extLst>
          </p:cNvPr>
          <p:cNvSpPr>
            <a:spLocks noGrp="1"/>
          </p:cNvSpPr>
          <p:nvPr>
            <p:ph idx="1"/>
          </p:nvPr>
        </p:nvSpPr>
        <p:spPr/>
        <p:txBody>
          <a:bodyPr>
            <a:normAutofit fontScale="92500" lnSpcReduction="10000"/>
          </a:bodyPr>
          <a:lstStyle/>
          <a:p>
            <a:r>
              <a:rPr lang="en-US" dirty="0"/>
              <a:t>Enums or enumerations are a new data type supported in TypeScript. Most object-oriented languages like Java and C# use Enums. This is now available in TypeScript too.</a:t>
            </a:r>
          </a:p>
          <a:p>
            <a:r>
              <a:rPr lang="en-US" dirty="0"/>
              <a:t>In simple words, Enums allow us to declare a set of named constants i.e., a collection of related values that can be numeric or string values.</a:t>
            </a:r>
          </a:p>
          <a:p>
            <a:r>
              <a:rPr lang="en-US" dirty="0"/>
              <a:t>Using Enum, we can make it easier to document intent, or create a set of distinct cases.</a:t>
            </a:r>
          </a:p>
          <a:p>
            <a:r>
              <a:rPr lang="en-US" dirty="0"/>
              <a:t>There are three types of Enums:</a:t>
            </a:r>
          </a:p>
          <a:p>
            <a:pPr lvl="1"/>
            <a:r>
              <a:rPr lang="en-US" dirty="0"/>
              <a:t>Numeric Enum</a:t>
            </a:r>
          </a:p>
          <a:p>
            <a:pPr lvl="1"/>
            <a:r>
              <a:rPr lang="en-US" dirty="0"/>
              <a:t>String Enum</a:t>
            </a:r>
          </a:p>
          <a:p>
            <a:pPr lvl="1"/>
            <a:r>
              <a:rPr lang="en-US" dirty="0"/>
              <a:t>Heterogeneous Enum</a:t>
            </a:r>
          </a:p>
        </p:txBody>
      </p:sp>
    </p:spTree>
    <p:extLst>
      <p:ext uri="{BB962C8B-B14F-4D97-AF65-F5344CB8AC3E}">
        <p14:creationId xmlns:p14="http://schemas.microsoft.com/office/powerpoint/2010/main" val="9920830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A217-10F5-4B44-A501-CA78C5339F89}"/>
              </a:ext>
            </a:extLst>
          </p:cNvPr>
          <p:cNvSpPr>
            <a:spLocks noGrp="1"/>
          </p:cNvSpPr>
          <p:nvPr>
            <p:ph type="title"/>
          </p:nvPr>
        </p:nvSpPr>
        <p:spPr/>
        <p:txBody>
          <a:bodyPr/>
          <a:lstStyle/>
          <a:p>
            <a:r>
              <a:rPr lang="en-IN" dirty="0"/>
              <a:t>Enum</a:t>
            </a:r>
          </a:p>
        </p:txBody>
      </p:sp>
      <p:sp>
        <p:nvSpPr>
          <p:cNvPr id="3" name="Content Placeholder 2">
            <a:extLst>
              <a:ext uri="{FF2B5EF4-FFF2-40B4-BE49-F238E27FC236}">
                <a16:creationId xmlns:a16="http://schemas.microsoft.com/office/drawing/2014/main" id="{8F97E3FE-EB2F-48C1-A281-FC4CE43A4A23}"/>
              </a:ext>
            </a:extLst>
          </p:cNvPr>
          <p:cNvSpPr>
            <a:spLocks noGrp="1"/>
          </p:cNvSpPr>
          <p:nvPr>
            <p:ph idx="1"/>
          </p:nvPr>
        </p:nvSpPr>
        <p:spPr/>
        <p:txBody>
          <a:bodyPr/>
          <a:lstStyle/>
          <a:p>
            <a:r>
              <a:rPr lang="en-US" dirty="0"/>
              <a:t>By default, Enums begin numbering their members starting at 0. You can change this by manually setting the value of one its members.</a:t>
            </a:r>
          </a:p>
          <a:p>
            <a:endParaRPr lang="en-IN" dirty="0"/>
          </a:p>
        </p:txBody>
      </p:sp>
      <p:pic>
        <p:nvPicPr>
          <p:cNvPr id="4" name="object 4">
            <a:extLst>
              <a:ext uri="{FF2B5EF4-FFF2-40B4-BE49-F238E27FC236}">
                <a16:creationId xmlns:a16="http://schemas.microsoft.com/office/drawing/2014/main" id="{C1997EE8-76DF-4D4D-881B-847C24F83647}"/>
              </a:ext>
            </a:extLst>
          </p:cNvPr>
          <p:cNvPicPr/>
          <p:nvPr/>
        </p:nvPicPr>
        <p:blipFill>
          <a:blip r:embed="rId2" cstate="print"/>
          <a:stretch>
            <a:fillRect/>
          </a:stretch>
        </p:blipFill>
        <p:spPr>
          <a:xfrm>
            <a:off x="3863542" y="3244188"/>
            <a:ext cx="4464915" cy="1804513"/>
          </a:xfrm>
          <a:prstGeom prst="rect">
            <a:avLst/>
          </a:prstGeom>
        </p:spPr>
      </p:pic>
    </p:spTree>
    <p:extLst>
      <p:ext uri="{BB962C8B-B14F-4D97-AF65-F5344CB8AC3E}">
        <p14:creationId xmlns:p14="http://schemas.microsoft.com/office/powerpoint/2010/main" val="3742683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Interface</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Interface is a structure that defines the contract in your application.</a:t>
            </a:r>
          </a:p>
          <a:p>
            <a:r>
              <a:rPr lang="en-US" dirty="0"/>
              <a:t>Declared using interface keyword</a:t>
            </a:r>
          </a:p>
          <a:p>
            <a:r>
              <a:rPr lang="en-US" dirty="0"/>
              <a:t>Like other TypeScript features its design time features i.e., no extra code  would be emitted to resultant JavaScript file</a:t>
            </a:r>
          </a:p>
          <a:p>
            <a:r>
              <a:rPr lang="en-US" dirty="0"/>
              <a:t>TypeScript compiler uses interface for type checking. This is also known as "duck typing" or "structural subtyping".</a:t>
            </a:r>
          </a:p>
          <a:p>
            <a:r>
              <a:rPr lang="en-US" dirty="0"/>
              <a:t>Errors being shown when interface signature and implementation  doesn’t match.</a:t>
            </a:r>
          </a:p>
        </p:txBody>
      </p:sp>
    </p:spTree>
    <p:extLst>
      <p:ext uri="{BB962C8B-B14F-4D97-AF65-F5344CB8AC3E}">
        <p14:creationId xmlns:p14="http://schemas.microsoft.com/office/powerpoint/2010/main" val="352646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B2CB-8621-44DC-A396-0EBF97495FD5}"/>
              </a:ext>
            </a:extLst>
          </p:cNvPr>
          <p:cNvSpPr>
            <a:spLocks noGrp="1"/>
          </p:cNvSpPr>
          <p:nvPr>
            <p:ph type="title"/>
          </p:nvPr>
        </p:nvSpPr>
        <p:spPr>
          <a:xfrm>
            <a:off x="838200" y="365125"/>
            <a:ext cx="10515600" cy="1325563"/>
          </a:xfrm>
        </p:spPr>
        <p:txBody>
          <a:bodyPr/>
          <a:lstStyle/>
          <a:p>
            <a:r>
              <a:rPr lang="en-IN" dirty="0"/>
              <a:t>TypeScript Class</a:t>
            </a:r>
            <a:endParaRPr lang="en-US" dirty="0"/>
          </a:p>
        </p:txBody>
      </p:sp>
      <p:sp>
        <p:nvSpPr>
          <p:cNvPr id="3" name="Content Placeholder 2">
            <a:extLst>
              <a:ext uri="{FF2B5EF4-FFF2-40B4-BE49-F238E27FC236}">
                <a16:creationId xmlns:a16="http://schemas.microsoft.com/office/drawing/2014/main" id="{90A5F2E9-8832-44AE-9B86-66427CF2DDBA}"/>
              </a:ext>
            </a:extLst>
          </p:cNvPr>
          <p:cNvSpPr>
            <a:spLocks noGrp="1"/>
          </p:cNvSpPr>
          <p:nvPr>
            <p:ph idx="1"/>
          </p:nvPr>
        </p:nvSpPr>
        <p:spPr>
          <a:xfrm>
            <a:off x="838200" y="1825625"/>
            <a:ext cx="10515600" cy="4351338"/>
          </a:xfrm>
        </p:spPr>
        <p:txBody>
          <a:bodyPr>
            <a:normAutofit fontScale="92500" lnSpcReduction="20000"/>
          </a:bodyPr>
          <a:lstStyle/>
          <a:p>
            <a:r>
              <a:rPr lang="en-US" dirty="0"/>
              <a:t>In object-oriented programming languages like Java and C#, classes are the fundamental entities used to create reusable components.</a:t>
            </a:r>
          </a:p>
          <a:p>
            <a:r>
              <a:rPr lang="en-US" dirty="0"/>
              <a:t>TypeScript introduced classes to avail the benefit of object-oriented techniques like encapsulation and abstraction. </a:t>
            </a:r>
          </a:p>
          <a:p>
            <a:r>
              <a:rPr lang="en-US" dirty="0"/>
              <a:t>The class in TypeScript is compiled to plain JavaScript functions by the TypeScript compiler to work across platforms and browsers.</a:t>
            </a:r>
          </a:p>
          <a:p>
            <a:r>
              <a:rPr lang="en-US" dirty="0"/>
              <a:t>The concept of 'Encapsulation' is used to make class members public or private i.e., a class can control the visibility of its members. This is done using access modifiers.</a:t>
            </a:r>
          </a:p>
          <a:p>
            <a:r>
              <a:rPr lang="en-US" dirty="0"/>
              <a:t>There are three types of access modifiers in TypeScript: </a:t>
            </a:r>
          </a:p>
          <a:p>
            <a:pPr lvl="1"/>
            <a:r>
              <a:rPr lang="en-US" dirty="0"/>
              <a:t>public (Default)</a:t>
            </a:r>
          </a:p>
          <a:p>
            <a:pPr lvl="1"/>
            <a:r>
              <a:rPr lang="en-US" dirty="0"/>
              <a:t>private</a:t>
            </a:r>
          </a:p>
          <a:p>
            <a:pPr lvl="1"/>
            <a:r>
              <a:rPr lang="en-US" dirty="0"/>
              <a:t>protected.</a:t>
            </a:r>
          </a:p>
        </p:txBody>
      </p:sp>
    </p:spTree>
    <p:extLst>
      <p:ext uri="{BB962C8B-B14F-4D97-AF65-F5344CB8AC3E}">
        <p14:creationId xmlns:p14="http://schemas.microsoft.com/office/powerpoint/2010/main" val="267707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7A17C-37BF-4D81-BB14-6B5E232689EB}"/>
              </a:ext>
            </a:extLst>
          </p:cNvPr>
          <p:cNvSpPr>
            <a:spLocks noGrp="1"/>
          </p:cNvSpPr>
          <p:nvPr>
            <p:ph type="title"/>
          </p:nvPr>
        </p:nvSpPr>
        <p:spPr>
          <a:xfrm>
            <a:off x="838200" y="365125"/>
            <a:ext cx="10515600" cy="1325563"/>
          </a:xfrm>
        </p:spPr>
        <p:txBody>
          <a:bodyPr/>
          <a:lstStyle/>
          <a:p>
            <a:r>
              <a:rPr lang="en-IN" dirty="0"/>
              <a:t>TypeScript Class</a:t>
            </a:r>
          </a:p>
        </p:txBody>
      </p:sp>
      <p:sp>
        <p:nvSpPr>
          <p:cNvPr id="5" name="Content Placeholder 4">
            <a:extLst>
              <a:ext uri="{FF2B5EF4-FFF2-40B4-BE49-F238E27FC236}">
                <a16:creationId xmlns:a16="http://schemas.microsoft.com/office/drawing/2014/main" id="{E5A797AC-E95B-45B3-A8FA-C75BBD59C8FF}"/>
              </a:ext>
            </a:extLst>
          </p:cNvPr>
          <p:cNvSpPr>
            <a:spLocks noGrp="1"/>
          </p:cNvSpPr>
          <p:nvPr>
            <p:ph idx="1"/>
          </p:nvPr>
        </p:nvSpPr>
        <p:spPr>
          <a:xfrm>
            <a:off x="838200" y="1825625"/>
            <a:ext cx="10515600" cy="4351338"/>
          </a:xfrm>
        </p:spPr>
        <p:txBody>
          <a:bodyPr>
            <a:normAutofit/>
          </a:bodyPr>
          <a:lstStyle/>
          <a:p>
            <a:r>
              <a:rPr lang="en-US" dirty="0"/>
              <a:t>A class can have the following features</a:t>
            </a:r>
            <a:endParaRPr lang="en-IN" dirty="0"/>
          </a:p>
          <a:p>
            <a:pPr lvl="1"/>
            <a:r>
              <a:rPr lang="en-IN" dirty="0"/>
              <a:t>Instance methods/members</a:t>
            </a:r>
          </a:p>
          <a:p>
            <a:pPr lvl="1"/>
            <a:r>
              <a:rPr lang="en-IN" dirty="0"/>
              <a:t>Single constructor with Default/Optional parameter</a:t>
            </a:r>
          </a:p>
          <a:p>
            <a:pPr lvl="1"/>
            <a:r>
              <a:rPr lang="en-IN" dirty="0"/>
              <a:t>Optional and Required Members in Strict Mode</a:t>
            </a:r>
          </a:p>
          <a:p>
            <a:pPr lvl="1"/>
            <a:r>
              <a:rPr lang="en-IN" dirty="0"/>
              <a:t>Parameter Members</a:t>
            </a:r>
          </a:p>
          <a:p>
            <a:pPr lvl="1"/>
            <a:r>
              <a:rPr lang="en-IN" dirty="0"/>
              <a:t>Static methods/members</a:t>
            </a:r>
          </a:p>
          <a:p>
            <a:pPr lvl="1"/>
            <a:r>
              <a:rPr lang="en-IN" dirty="0" err="1"/>
              <a:t>Readonly</a:t>
            </a:r>
            <a:r>
              <a:rPr lang="en-IN" dirty="0"/>
              <a:t> Members</a:t>
            </a:r>
          </a:p>
          <a:p>
            <a:pPr lvl="1"/>
            <a:r>
              <a:rPr lang="en-IN" dirty="0"/>
              <a:t>Can implement interfaces</a:t>
            </a:r>
          </a:p>
          <a:p>
            <a:pPr lvl="1"/>
            <a:r>
              <a:rPr lang="en-IN" dirty="0"/>
              <a:t>Inheritance</a:t>
            </a:r>
          </a:p>
          <a:p>
            <a:pPr lvl="1"/>
            <a:endParaRPr lang="en-IN" dirty="0"/>
          </a:p>
        </p:txBody>
      </p:sp>
    </p:spTree>
    <p:extLst>
      <p:ext uri="{BB962C8B-B14F-4D97-AF65-F5344CB8AC3E}">
        <p14:creationId xmlns:p14="http://schemas.microsoft.com/office/powerpoint/2010/main" val="411224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2121" y="321734"/>
            <a:ext cx="5136412" cy="1135737"/>
          </a:xfrm>
          <a:prstGeom prst="rect">
            <a:avLst/>
          </a:prstGeom>
        </p:spPr>
        <p:txBody>
          <a:bodyPr vert="horz" lIns="91440" tIns="45720" rIns="91440" bIns="45720" rtlCol="0" anchor="ctr">
            <a:normAutofit/>
          </a:bodyPr>
          <a:lstStyle/>
          <a:p>
            <a:pPr marL="12700"/>
            <a:r>
              <a:rPr lang="en-US" sz="4800" b="1" spc="90"/>
              <a:t>Overview</a:t>
            </a:r>
            <a:endParaRPr lang="en-US" sz="4800" b="1" dirty="0"/>
          </a:p>
        </p:txBody>
      </p:sp>
      <p:pic>
        <p:nvPicPr>
          <p:cNvPr id="22" name="Picture 21" descr="Computer script on a screen">
            <a:extLst>
              <a:ext uri="{FF2B5EF4-FFF2-40B4-BE49-F238E27FC236}">
                <a16:creationId xmlns:a16="http://schemas.microsoft.com/office/drawing/2014/main" id="{5BF1D1E2-528C-41A8-8533-E082D0E6A7E3}"/>
              </a:ext>
            </a:extLst>
          </p:cNvPr>
          <p:cNvPicPr>
            <a:picLocks noChangeAspect="1"/>
          </p:cNvPicPr>
          <p:nvPr/>
        </p:nvPicPr>
        <p:blipFill rotWithShape="1">
          <a:blip r:embed="rId2"/>
          <a:srcRect l="1985" r="41757" b="-1"/>
          <a:stretch/>
        </p:blipFill>
        <p:spPr>
          <a:xfrm>
            <a:off x="-2" y="10"/>
            <a:ext cx="5779884" cy="6857990"/>
          </a:xfrm>
          <a:prstGeom prst="rect">
            <a:avLst/>
          </a:prstGeom>
        </p:spPr>
      </p:pic>
      <p:graphicFrame>
        <p:nvGraphicFramePr>
          <p:cNvPr id="24" name="object 3">
            <a:extLst>
              <a:ext uri="{FF2B5EF4-FFF2-40B4-BE49-F238E27FC236}">
                <a16:creationId xmlns:a16="http://schemas.microsoft.com/office/drawing/2014/main" id="{5A03DF56-DCD2-8738-7286-FABA55509713}"/>
              </a:ext>
            </a:extLst>
          </p:cNvPr>
          <p:cNvGraphicFramePr/>
          <p:nvPr/>
        </p:nvGraphicFramePr>
        <p:xfrm>
          <a:off x="6412120" y="1782981"/>
          <a:ext cx="563558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E4902FB-8CC2-4B07-B7D0-D95EA446782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Class Example</a:t>
            </a:r>
          </a:p>
        </p:txBody>
      </p:sp>
      <p:pic>
        <p:nvPicPr>
          <p:cNvPr id="8" name="object 8" descr="Graphical user interface, text, application&#10;&#10;Description automatically generated">
            <a:extLst>
              <a:ext uri="{FF2B5EF4-FFF2-40B4-BE49-F238E27FC236}">
                <a16:creationId xmlns:a16="http://schemas.microsoft.com/office/drawing/2014/main" id="{A00FDF89-8B02-48F2-98E5-1A7F63550214}"/>
              </a:ext>
            </a:extLst>
          </p:cNvPr>
          <p:cNvPicPr>
            <a:picLocks noGrp="1"/>
          </p:cNvPicPr>
          <p:nvPr>
            <p:ph idx="1"/>
          </p:nvPr>
        </p:nvPicPr>
        <p:blipFill rotWithShape="1">
          <a:blip r:embed="rId2" cstate="print"/>
          <a:srcRect r="12072"/>
          <a:stretch/>
        </p:blipFill>
        <p:spPr>
          <a:xfrm>
            <a:off x="4866951" y="643466"/>
            <a:ext cx="6601430" cy="5568739"/>
          </a:xfrm>
          <a:prstGeom prst="rect">
            <a:avLst/>
          </a:prstGeom>
        </p:spPr>
      </p:pic>
    </p:spTree>
    <p:extLst>
      <p:ext uri="{BB962C8B-B14F-4D97-AF65-F5344CB8AC3E}">
        <p14:creationId xmlns:p14="http://schemas.microsoft.com/office/powerpoint/2010/main" val="1121659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2AC0-439C-4E5F-99F5-7724F83A93A8}"/>
              </a:ext>
            </a:extLst>
          </p:cNvPr>
          <p:cNvSpPr>
            <a:spLocks noGrp="1"/>
          </p:cNvSpPr>
          <p:nvPr>
            <p:ph type="title"/>
          </p:nvPr>
        </p:nvSpPr>
        <p:spPr/>
        <p:txBody>
          <a:bodyPr/>
          <a:lstStyle/>
          <a:p>
            <a:r>
              <a:rPr lang="en-US" dirty="0"/>
              <a:t>Static</a:t>
            </a:r>
          </a:p>
        </p:txBody>
      </p:sp>
      <p:sp>
        <p:nvSpPr>
          <p:cNvPr id="3" name="Content Placeholder 2">
            <a:extLst>
              <a:ext uri="{FF2B5EF4-FFF2-40B4-BE49-F238E27FC236}">
                <a16:creationId xmlns:a16="http://schemas.microsoft.com/office/drawing/2014/main" id="{99D79465-7427-48A6-8565-3717A63D9000}"/>
              </a:ext>
            </a:extLst>
          </p:cNvPr>
          <p:cNvSpPr>
            <a:spLocks noGrp="1"/>
          </p:cNvSpPr>
          <p:nvPr>
            <p:ph idx="1"/>
          </p:nvPr>
        </p:nvSpPr>
        <p:spPr/>
        <p:txBody>
          <a:bodyPr/>
          <a:lstStyle/>
          <a:p>
            <a:r>
              <a:rPr lang="en-US" dirty="0"/>
              <a:t>The static keyword defines a static method or property for a class, or a class static initialization block. </a:t>
            </a:r>
          </a:p>
          <a:p>
            <a:r>
              <a:rPr lang="en-US" dirty="0"/>
              <a:t>Neither static methods nor static properties can be called on instances of the class. Instead, they're called on the class itself.</a:t>
            </a:r>
          </a:p>
          <a:p>
            <a:r>
              <a:rPr lang="en-US" dirty="0"/>
              <a:t>Static methods are often utility functions, such as functions to create or clone objects, whereas static properties are useful for caches, fixed-configuration, or any other data you don't need to be replicated across instances.</a:t>
            </a:r>
          </a:p>
        </p:txBody>
      </p:sp>
    </p:spTree>
    <p:extLst>
      <p:ext uri="{BB962C8B-B14F-4D97-AF65-F5344CB8AC3E}">
        <p14:creationId xmlns:p14="http://schemas.microsoft.com/office/powerpoint/2010/main" val="3178330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C02-2B9F-7CFA-29C4-AB8AECC0AD1B}"/>
              </a:ext>
            </a:extLst>
          </p:cNvPr>
          <p:cNvSpPr>
            <a:spLocks noGrp="1"/>
          </p:cNvSpPr>
          <p:nvPr>
            <p:ph type="title"/>
          </p:nvPr>
        </p:nvSpPr>
        <p:spPr/>
        <p:txBody>
          <a:bodyPr/>
          <a:lstStyle/>
          <a:p>
            <a:r>
              <a:rPr lang="en-IN" dirty="0"/>
              <a:t>Use cases for Static</a:t>
            </a:r>
          </a:p>
        </p:txBody>
      </p:sp>
      <p:sp>
        <p:nvSpPr>
          <p:cNvPr id="3" name="Content Placeholder 2">
            <a:extLst>
              <a:ext uri="{FF2B5EF4-FFF2-40B4-BE49-F238E27FC236}">
                <a16:creationId xmlns:a16="http://schemas.microsoft.com/office/drawing/2014/main" id="{0B648688-05E9-9F83-FC03-0EC751676065}"/>
              </a:ext>
            </a:extLst>
          </p:cNvPr>
          <p:cNvSpPr>
            <a:spLocks noGrp="1"/>
          </p:cNvSpPr>
          <p:nvPr>
            <p:ph idx="1"/>
          </p:nvPr>
        </p:nvSpPr>
        <p:spPr/>
        <p:txBody>
          <a:bodyPr>
            <a:normAutofit fontScale="85000" lnSpcReduction="20000"/>
          </a:bodyPr>
          <a:lstStyle/>
          <a:p>
            <a:r>
              <a:rPr lang="en-US" dirty="0"/>
              <a:t>Utility functions: </a:t>
            </a:r>
          </a:p>
          <a:p>
            <a:pPr lvl="1"/>
            <a:r>
              <a:rPr lang="en-US" dirty="0"/>
              <a:t>Static methods can be used to define utility functions that are related to a class but don't require an instance to be created. For example, a Math class could have a static method </a:t>
            </a:r>
            <a:r>
              <a:rPr lang="en-US" dirty="0" err="1"/>
              <a:t>Math.random</a:t>
            </a:r>
            <a:r>
              <a:rPr lang="en-US" dirty="0"/>
              <a:t>() that generates a random number.</a:t>
            </a:r>
          </a:p>
          <a:p>
            <a:r>
              <a:rPr lang="en-US" dirty="0"/>
              <a:t>Configuration: </a:t>
            </a:r>
          </a:p>
          <a:p>
            <a:pPr lvl="1"/>
            <a:r>
              <a:rPr lang="en-US" dirty="0"/>
              <a:t>Static properties can be used to store configuration values that apply to all instances of a class. For example, a Database class could have a static property </a:t>
            </a:r>
            <a:r>
              <a:rPr lang="en-US" dirty="0" err="1"/>
              <a:t>Database.maxConnections</a:t>
            </a:r>
            <a:r>
              <a:rPr lang="en-US" dirty="0"/>
              <a:t> that specifies the maximum number of connections allowed to the database.</a:t>
            </a:r>
          </a:p>
          <a:p>
            <a:r>
              <a:rPr lang="en-US" dirty="0"/>
              <a:t>Singleton pattern: </a:t>
            </a:r>
          </a:p>
          <a:p>
            <a:pPr lvl="1"/>
            <a:r>
              <a:rPr lang="en-US" dirty="0"/>
              <a:t>The static keyword can be used to implement the Singleton pattern, where a class has only one instance that is shared across the entire application.</a:t>
            </a:r>
          </a:p>
          <a:p>
            <a:r>
              <a:rPr lang="en-US" dirty="0"/>
              <a:t>Factory methods: </a:t>
            </a:r>
          </a:p>
          <a:p>
            <a:pPr lvl="1"/>
            <a:r>
              <a:rPr lang="en-US" dirty="0"/>
              <a:t>Static methods can be used as factory methods to create instances of a class. For example, a Person class could have a static method </a:t>
            </a:r>
            <a:r>
              <a:rPr lang="en-US" dirty="0" err="1"/>
              <a:t>Person.create</a:t>
            </a:r>
            <a:r>
              <a:rPr lang="en-US" dirty="0"/>
              <a:t>(name: string, age: number) that creates a new instance of the Person class with the specified name and age.</a:t>
            </a:r>
            <a:endParaRPr lang="en-IN" dirty="0"/>
          </a:p>
        </p:txBody>
      </p:sp>
    </p:spTree>
    <p:extLst>
      <p:ext uri="{BB962C8B-B14F-4D97-AF65-F5344CB8AC3E}">
        <p14:creationId xmlns:p14="http://schemas.microsoft.com/office/powerpoint/2010/main" val="3112387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9469-85E4-DBC7-8046-340241965F63}"/>
              </a:ext>
            </a:extLst>
          </p:cNvPr>
          <p:cNvSpPr>
            <a:spLocks noGrp="1"/>
          </p:cNvSpPr>
          <p:nvPr>
            <p:ph type="title"/>
          </p:nvPr>
        </p:nvSpPr>
        <p:spPr/>
        <p:txBody>
          <a:bodyPr/>
          <a:lstStyle/>
          <a:p>
            <a:r>
              <a:rPr lang="en-IN" dirty="0" err="1"/>
              <a:t>Readonly</a:t>
            </a:r>
            <a:endParaRPr lang="en-IN" dirty="0"/>
          </a:p>
        </p:txBody>
      </p:sp>
      <p:sp>
        <p:nvSpPr>
          <p:cNvPr id="3" name="Content Placeholder 2">
            <a:extLst>
              <a:ext uri="{FF2B5EF4-FFF2-40B4-BE49-F238E27FC236}">
                <a16:creationId xmlns:a16="http://schemas.microsoft.com/office/drawing/2014/main" id="{A9A7220E-7925-D38B-83C8-E7E08C64C8DA}"/>
              </a:ext>
            </a:extLst>
          </p:cNvPr>
          <p:cNvSpPr>
            <a:spLocks noGrp="1"/>
          </p:cNvSpPr>
          <p:nvPr>
            <p:ph idx="1"/>
          </p:nvPr>
        </p:nvSpPr>
        <p:spPr/>
        <p:txBody>
          <a:bodyPr/>
          <a:lstStyle/>
          <a:p>
            <a:r>
              <a:rPr lang="en-US" dirty="0"/>
              <a:t>The </a:t>
            </a:r>
            <a:r>
              <a:rPr lang="en-US" dirty="0" err="1"/>
              <a:t>readonly</a:t>
            </a:r>
            <a:r>
              <a:rPr lang="en-US" dirty="0"/>
              <a:t> keyword is used to indicate that a property or variable should not be modified after it has been initialized. </a:t>
            </a:r>
          </a:p>
          <a:p>
            <a:r>
              <a:rPr lang="en-US" dirty="0"/>
              <a:t>When a property is marked as </a:t>
            </a:r>
            <a:r>
              <a:rPr lang="en-US" dirty="0" err="1"/>
              <a:t>readonly</a:t>
            </a:r>
            <a:r>
              <a:rPr lang="en-US" dirty="0"/>
              <a:t>, it can only be set once either in its declaration or in the constructor of the class. </a:t>
            </a:r>
          </a:p>
          <a:p>
            <a:r>
              <a:rPr lang="en-US" dirty="0"/>
              <a:t>Similarly, when a variable is marked as </a:t>
            </a:r>
            <a:r>
              <a:rPr lang="en-US" dirty="0" err="1"/>
              <a:t>readonly</a:t>
            </a:r>
            <a:r>
              <a:rPr lang="en-US" dirty="0"/>
              <a:t>, it can only be assigned a value once.</a:t>
            </a:r>
          </a:p>
          <a:p>
            <a:r>
              <a:rPr lang="en-US" dirty="0"/>
              <a:t>Using “</a:t>
            </a:r>
            <a:r>
              <a:rPr lang="en-US" dirty="0" err="1"/>
              <a:t>readonly</a:t>
            </a:r>
            <a:r>
              <a:rPr lang="en-US" dirty="0"/>
              <a:t>” can help prevent accidental modifications to properties or variables, making code more robust and less error-prone.</a:t>
            </a:r>
            <a:endParaRPr lang="en-IN" dirty="0"/>
          </a:p>
        </p:txBody>
      </p:sp>
    </p:spTree>
    <p:extLst>
      <p:ext uri="{BB962C8B-B14F-4D97-AF65-F5344CB8AC3E}">
        <p14:creationId xmlns:p14="http://schemas.microsoft.com/office/powerpoint/2010/main" val="231261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717E-C6C0-C63C-16F0-78B2481E1C86}"/>
              </a:ext>
            </a:extLst>
          </p:cNvPr>
          <p:cNvSpPr>
            <a:spLocks noGrp="1"/>
          </p:cNvSpPr>
          <p:nvPr>
            <p:ph type="title"/>
          </p:nvPr>
        </p:nvSpPr>
        <p:spPr/>
        <p:txBody>
          <a:bodyPr/>
          <a:lstStyle/>
          <a:p>
            <a:r>
              <a:rPr lang="en-IN" dirty="0"/>
              <a:t>Use cases for </a:t>
            </a:r>
            <a:r>
              <a:rPr lang="en-IN" dirty="0" err="1"/>
              <a:t>Readonly</a:t>
            </a:r>
            <a:endParaRPr lang="en-IN" dirty="0"/>
          </a:p>
        </p:txBody>
      </p:sp>
      <p:sp>
        <p:nvSpPr>
          <p:cNvPr id="3" name="Content Placeholder 2">
            <a:extLst>
              <a:ext uri="{FF2B5EF4-FFF2-40B4-BE49-F238E27FC236}">
                <a16:creationId xmlns:a16="http://schemas.microsoft.com/office/drawing/2014/main" id="{7EC300FA-9F2D-B6D9-EAB1-44228FE23993}"/>
              </a:ext>
            </a:extLst>
          </p:cNvPr>
          <p:cNvSpPr>
            <a:spLocks noGrp="1"/>
          </p:cNvSpPr>
          <p:nvPr>
            <p:ph idx="1"/>
          </p:nvPr>
        </p:nvSpPr>
        <p:spPr/>
        <p:txBody>
          <a:bodyPr>
            <a:normAutofit fontScale="92500" lnSpcReduction="20000"/>
          </a:bodyPr>
          <a:lstStyle/>
          <a:p>
            <a:r>
              <a:rPr lang="en-US" dirty="0"/>
              <a:t>Immutable data structures: </a:t>
            </a:r>
          </a:p>
          <a:p>
            <a:pPr lvl="1"/>
            <a:r>
              <a:rPr lang="en-US" dirty="0"/>
              <a:t>By marking properties as </a:t>
            </a:r>
            <a:r>
              <a:rPr lang="en-US" dirty="0" err="1"/>
              <a:t>readonly</a:t>
            </a:r>
            <a:r>
              <a:rPr lang="en-US" dirty="0"/>
              <a:t>, you can create immutable data structures that cannot be modified once they are initialized. This can help to prevent bugs that can be caused by unintended modifications to data.</a:t>
            </a:r>
          </a:p>
          <a:p>
            <a:r>
              <a:rPr lang="en-US" dirty="0"/>
              <a:t>Public API: </a:t>
            </a:r>
          </a:p>
          <a:p>
            <a:pPr lvl="1"/>
            <a:r>
              <a:rPr lang="en-US" dirty="0"/>
              <a:t>When creating a public API for a library or module, marking properties as </a:t>
            </a:r>
            <a:r>
              <a:rPr lang="en-US" dirty="0" err="1"/>
              <a:t>readonly</a:t>
            </a:r>
            <a:r>
              <a:rPr lang="en-US" dirty="0"/>
              <a:t> can help to ensure that users of the API do not accidentally modify values that are not intended to be changed.</a:t>
            </a:r>
          </a:p>
          <a:p>
            <a:r>
              <a:rPr lang="en-US" dirty="0"/>
              <a:t>Thread safety: </a:t>
            </a:r>
          </a:p>
          <a:p>
            <a:pPr lvl="1"/>
            <a:r>
              <a:rPr lang="en-US" dirty="0"/>
              <a:t>When multiple threads are accessing the same data, marking properties as </a:t>
            </a:r>
            <a:r>
              <a:rPr lang="en-US" dirty="0" err="1"/>
              <a:t>readonly</a:t>
            </a:r>
            <a:r>
              <a:rPr lang="en-US" dirty="0"/>
              <a:t> can help to prevent race conditions and ensure thread safety.</a:t>
            </a:r>
          </a:p>
          <a:p>
            <a:r>
              <a:rPr lang="en-US" dirty="0"/>
              <a:t>Performance optimization: </a:t>
            </a:r>
          </a:p>
          <a:p>
            <a:pPr lvl="1"/>
            <a:r>
              <a:rPr lang="en-US" dirty="0"/>
              <a:t>Marking properties as </a:t>
            </a:r>
            <a:r>
              <a:rPr lang="en-US" dirty="0" err="1"/>
              <a:t>readonly</a:t>
            </a:r>
            <a:r>
              <a:rPr lang="en-US" dirty="0"/>
              <a:t> can help the TypeScript compiler to optimize code, as it knows that these values will not change at runtime.</a:t>
            </a:r>
            <a:endParaRPr lang="en-IN" dirty="0"/>
          </a:p>
        </p:txBody>
      </p:sp>
    </p:spTree>
    <p:extLst>
      <p:ext uri="{BB962C8B-B14F-4D97-AF65-F5344CB8AC3E}">
        <p14:creationId xmlns:p14="http://schemas.microsoft.com/office/powerpoint/2010/main" val="171871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328D-7329-4350-AFF3-AC7BAF55451C}"/>
              </a:ext>
            </a:extLst>
          </p:cNvPr>
          <p:cNvSpPr>
            <a:spLocks noGrp="1"/>
          </p:cNvSpPr>
          <p:nvPr>
            <p:ph type="title"/>
          </p:nvPr>
        </p:nvSpPr>
        <p:spPr/>
        <p:txBody>
          <a:bodyPr/>
          <a:lstStyle/>
          <a:p>
            <a:r>
              <a:rPr lang="en-US" dirty="0"/>
              <a:t>Generics</a:t>
            </a:r>
          </a:p>
        </p:txBody>
      </p:sp>
      <p:sp>
        <p:nvSpPr>
          <p:cNvPr id="3" name="Content Placeholder 2">
            <a:extLst>
              <a:ext uri="{FF2B5EF4-FFF2-40B4-BE49-F238E27FC236}">
                <a16:creationId xmlns:a16="http://schemas.microsoft.com/office/drawing/2014/main" id="{26352F0D-A809-4976-9BB1-D704AAA12B62}"/>
              </a:ext>
            </a:extLst>
          </p:cNvPr>
          <p:cNvSpPr>
            <a:spLocks noGrp="1"/>
          </p:cNvSpPr>
          <p:nvPr>
            <p:ph idx="1"/>
          </p:nvPr>
        </p:nvSpPr>
        <p:spPr/>
        <p:txBody>
          <a:bodyPr>
            <a:normAutofit fontScale="92500" lnSpcReduction="10000"/>
          </a:bodyPr>
          <a:lstStyle/>
          <a:p>
            <a:r>
              <a:rPr lang="en-US" dirty="0"/>
              <a:t>When writing programs, one of the most important aspects is to build reusable components. This ensures that the program is flexible as well as scalable in the long-term.</a:t>
            </a:r>
          </a:p>
          <a:p>
            <a:r>
              <a:rPr lang="en-US" dirty="0"/>
              <a:t>Generics offer a way to create reusable components. Generics provide a way to make components work with any data type and not restrict to one data type. </a:t>
            </a:r>
          </a:p>
          <a:p>
            <a:r>
              <a:rPr lang="en-US" dirty="0"/>
              <a:t>So, components can be called or used with a variety of data types, without loosing type safety and </a:t>
            </a:r>
            <a:r>
              <a:rPr lang="en-US" dirty="0" err="1"/>
              <a:t>intellisense</a:t>
            </a:r>
            <a:r>
              <a:rPr lang="en-US" dirty="0"/>
              <a:t>.</a:t>
            </a:r>
          </a:p>
          <a:p>
            <a:r>
              <a:rPr lang="en-US" dirty="0"/>
              <a:t>Generic Type can be used with</a:t>
            </a:r>
          </a:p>
          <a:p>
            <a:pPr lvl="1"/>
            <a:r>
              <a:rPr lang="en-US" dirty="0"/>
              <a:t>Functions</a:t>
            </a:r>
          </a:p>
          <a:p>
            <a:pPr lvl="1"/>
            <a:r>
              <a:rPr lang="en-US" dirty="0"/>
              <a:t>Class</a:t>
            </a:r>
          </a:p>
          <a:p>
            <a:pPr lvl="1"/>
            <a:r>
              <a:rPr lang="en-US" dirty="0"/>
              <a:t>Interface</a:t>
            </a:r>
          </a:p>
        </p:txBody>
      </p:sp>
    </p:spTree>
    <p:extLst>
      <p:ext uri="{BB962C8B-B14F-4D97-AF65-F5344CB8AC3E}">
        <p14:creationId xmlns:p14="http://schemas.microsoft.com/office/powerpoint/2010/main" val="97654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4DDA24-0FD2-4024-9B5C-EAF37AA49CC3}"/>
              </a:ext>
            </a:extLst>
          </p:cNvPr>
          <p:cNvSpPr>
            <a:spLocks noGrp="1"/>
          </p:cNvSpPr>
          <p:nvPr>
            <p:ph type="title"/>
          </p:nvPr>
        </p:nvSpPr>
        <p:spPr/>
        <p:txBody>
          <a:bodyPr/>
          <a:lstStyle/>
          <a:p>
            <a:r>
              <a:rPr lang="en-US" dirty="0"/>
              <a:t>Generic Constraints</a:t>
            </a:r>
          </a:p>
        </p:txBody>
      </p:sp>
      <p:sp>
        <p:nvSpPr>
          <p:cNvPr id="3" name="Content Placeholder 2">
            <a:extLst>
              <a:ext uri="{FF2B5EF4-FFF2-40B4-BE49-F238E27FC236}">
                <a16:creationId xmlns:a16="http://schemas.microsoft.com/office/drawing/2014/main" id="{6C44BCD0-F2DE-417F-9625-8384A9305554}"/>
              </a:ext>
            </a:extLst>
          </p:cNvPr>
          <p:cNvSpPr>
            <a:spLocks noGrp="1"/>
          </p:cNvSpPr>
          <p:nvPr>
            <p:ph idx="1"/>
          </p:nvPr>
        </p:nvSpPr>
        <p:spPr>
          <a:xfrm>
            <a:off x="838200" y="1825625"/>
            <a:ext cx="10515600" cy="4351338"/>
          </a:xfrm>
        </p:spPr>
        <p:txBody>
          <a:bodyPr/>
          <a:lstStyle/>
          <a:p>
            <a:r>
              <a:rPr lang="en-US" dirty="0"/>
              <a:t>As mentioned earlier, the generic type allows any data type. However, we can restrict it to certain types using constraints.</a:t>
            </a:r>
          </a:p>
          <a:p>
            <a:r>
              <a:rPr lang="en-US" dirty="0"/>
              <a:t>A constraint is specified after the generic type in the angle brackets.</a:t>
            </a:r>
          </a:p>
          <a:p>
            <a:r>
              <a:rPr lang="en-US" dirty="0"/>
              <a:t>Constraints can be applied using:</a:t>
            </a:r>
          </a:p>
          <a:p>
            <a:pPr lvl="1"/>
            <a:r>
              <a:rPr lang="en-US" dirty="0"/>
              <a:t>extends</a:t>
            </a:r>
          </a:p>
          <a:p>
            <a:pPr lvl="1"/>
            <a:r>
              <a:rPr lang="en-US" dirty="0"/>
              <a:t>Type Parameters</a:t>
            </a:r>
          </a:p>
          <a:p>
            <a:pPr lvl="1"/>
            <a:r>
              <a:rPr lang="en-US" dirty="0"/>
              <a:t>Class Types</a:t>
            </a:r>
          </a:p>
          <a:p>
            <a:pPr lvl="1"/>
            <a:r>
              <a:rPr lang="en-US" dirty="0" err="1"/>
              <a:t>keyof</a:t>
            </a:r>
            <a:endParaRPr lang="en-US" dirty="0"/>
          </a:p>
        </p:txBody>
      </p:sp>
    </p:spTree>
    <p:extLst>
      <p:ext uri="{BB962C8B-B14F-4D97-AF65-F5344CB8AC3E}">
        <p14:creationId xmlns:p14="http://schemas.microsoft.com/office/powerpoint/2010/main" val="1393763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DF52-825B-4DA6-9582-EC824E462511}"/>
              </a:ext>
            </a:extLst>
          </p:cNvPr>
          <p:cNvSpPr>
            <a:spLocks noGrp="1"/>
          </p:cNvSpPr>
          <p:nvPr>
            <p:ph type="title"/>
          </p:nvPr>
        </p:nvSpPr>
        <p:spPr/>
        <p:txBody>
          <a:bodyPr/>
          <a:lstStyle/>
          <a:p>
            <a:r>
              <a:rPr lang="en-IN" dirty="0"/>
              <a:t>Iterators</a:t>
            </a:r>
            <a:endParaRPr lang="en-US" dirty="0"/>
          </a:p>
        </p:txBody>
      </p:sp>
      <p:sp>
        <p:nvSpPr>
          <p:cNvPr id="3" name="Content Placeholder 2">
            <a:extLst>
              <a:ext uri="{FF2B5EF4-FFF2-40B4-BE49-F238E27FC236}">
                <a16:creationId xmlns:a16="http://schemas.microsoft.com/office/drawing/2014/main" id="{CA25188B-4FD9-47B3-AB02-EE08DC17ABFF}"/>
              </a:ext>
            </a:extLst>
          </p:cNvPr>
          <p:cNvSpPr>
            <a:spLocks noGrp="1"/>
          </p:cNvSpPr>
          <p:nvPr>
            <p:ph idx="1"/>
          </p:nvPr>
        </p:nvSpPr>
        <p:spPr/>
        <p:txBody>
          <a:bodyPr/>
          <a:lstStyle/>
          <a:p>
            <a:r>
              <a:rPr lang="en-IN" dirty="0" err="1"/>
              <a:t>Iterables</a:t>
            </a:r>
            <a:endParaRPr lang="en-IN" dirty="0"/>
          </a:p>
          <a:p>
            <a:pPr lvl="1"/>
            <a:r>
              <a:rPr lang="en-US" dirty="0"/>
              <a:t>An object is deemed </a:t>
            </a:r>
            <a:r>
              <a:rPr lang="en-US" dirty="0" err="1"/>
              <a:t>iterable</a:t>
            </a:r>
            <a:r>
              <a:rPr lang="en-US" dirty="0"/>
              <a:t> if it has an implementation for the </a:t>
            </a:r>
            <a:r>
              <a:rPr lang="en-US" dirty="0" err="1"/>
              <a:t>Symbol.iterator</a:t>
            </a:r>
            <a:r>
              <a:rPr lang="en-US" dirty="0"/>
              <a:t> property. </a:t>
            </a:r>
          </a:p>
          <a:p>
            <a:pPr lvl="1"/>
            <a:r>
              <a:rPr lang="en-US" dirty="0"/>
              <a:t>Some built-in types like Array, Map, Set, String, Int32Array, Uint32Array, etc. have their </a:t>
            </a:r>
            <a:r>
              <a:rPr lang="en-US" dirty="0" err="1"/>
              <a:t>Symbol.iterator</a:t>
            </a:r>
            <a:r>
              <a:rPr lang="en-US" dirty="0"/>
              <a:t> property already implemented. </a:t>
            </a:r>
          </a:p>
          <a:p>
            <a:pPr lvl="1"/>
            <a:r>
              <a:rPr lang="en-US" dirty="0" err="1"/>
              <a:t>Symbol.iterator</a:t>
            </a:r>
            <a:r>
              <a:rPr lang="en-US" dirty="0"/>
              <a:t> function on an object is responsible for returning the list of values to iterate on.</a:t>
            </a:r>
          </a:p>
          <a:p>
            <a:pPr lvl="1"/>
            <a:r>
              <a:rPr lang="en-US" dirty="0" err="1"/>
              <a:t>for..of</a:t>
            </a:r>
            <a:r>
              <a:rPr lang="en-US" dirty="0"/>
              <a:t>, loops over an </a:t>
            </a:r>
            <a:r>
              <a:rPr lang="en-US" dirty="0" err="1"/>
              <a:t>iterable</a:t>
            </a:r>
            <a:r>
              <a:rPr lang="en-US" dirty="0"/>
              <a:t> object, invoking the </a:t>
            </a:r>
            <a:r>
              <a:rPr lang="en-US" dirty="0" err="1"/>
              <a:t>Symbol.iterator</a:t>
            </a:r>
            <a:r>
              <a:rPr lang="en-US" dirty="0"/>
              <a:t> property on the object.</a:t>
            </a:r>
          </a:p>
        </p:txBody>
      </p:sp>
    </p:spTree>
    <p:extLst>
      <p:ext uri="{BB962C8B-B14F-4D97-AF65-F5344CB8AC3E}">
        <p14:creationId xmlns:p14="http://schemas.microsoft.com/office/powerpoint/2010/main" val="156231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1CB4-660A-45D3-8EC5-FAEE393ECF51}"/>
              </a:ext>
            </a:extLst>
          </p:cNvPr>
          <p:cNvSpPr>
            <a:spLocks noGrp="1"/>
          </p:cNvSpPr>
          <p:nvPr>
            <p:ph type="title"/>
          </p:nvPr>
        </p:nvSpPr>
        <p:spPr>
          <a:xfrm>
            <a:off x="838200" y="365125"/>
            <a:ext cx="10515600" cy="1325563"/>
          </a:xfrm>
        </p:spPr>
        <p:txBody>
          <a:bodyPr/>
          <a:lstStyle/>
          <a:p>
            <a:r>
              <a:rPr lang="en-US"/>
              <a:t>Generators</a:t>
            </a:r>
            <a:endParaRPr lang="en-US" dirty="0"/>
          </a:p>
        </p:txBody>
      </p:sp>
      <p:sp>
        <p:nvSpPr>
          <p:cNvPr id="3" name="Content Placeholder 2">
            <a:extLst>
              <a:ext uri="{FF2B5EF4-FFF2-40B4-BE49-F238E27FC236}">
                <a16:creationId xmlns:a16="http://schemas.microsoft.com/office/drawing/2014/main" id="{A413D11A-F06B-411F-845F-855D717885A6}"/>
              </a:ext>
            </a:extLst>
          </p:cNvPr>
          <p:cNvSpPr>
            <a:spLocks noGrp="1"/>
          </p:cNvSpPr>
          <p:nvPr>
            <p:ph idx="1"/>
          </p:nvPr>
        </p:nvSpPr>
        <p:spPr>
          <a:xfrm>
            <a:off x="838200" y="1825625"/>
            <a:ext cx="10515600" cy="4351338"/>
          </a:xfrm>
        </p:spPr>
        <p:txBody>
          <a:bodyPr>
            <a:normAutofit fontScale="92500" lnSpcReduction="20000"/>
          </a:bodyPr>
          <a:lstStyle/>
          <a:p>
            <a:r>
              <a:rPr lang="en-US" dirty="0"/>
              <a:t>In TypeScript, generators provide a new way to work with functions and iterators. Generators provide an easier way to implement iterators.</a:t>
            </a:r>
          </a:p>
          <a:p>
            <a:r>
              <a:rPr lang="en-US" dirty="0"/>
              <a:t>Using a generator,</a:t>
            </a:r>
          </a:p>
          <a:p>
            <a:pPr lvl="1"/>
            <a:r>
              <a:rPr lang="en-US" dirty="0"/>
              <a:t>you can stop the execution of a function from anywhere inside the function</a:t>
            </a:r>
          </a:p>
          <a:p>
            <a:pPr lvl="1"/>
            <a:r>
              <a:rPr lang="en-US" dirty="0"/>
              <a:t>and continue executing code from a halted position</a:t>
            </a:r>
          </a:p>
          <a:p>
            <a:r>
              <a:rPr lang="en-US" dirty="0"/>
              <a:t>To create a generator, you need to first define a generator function with function* symbol. </a:t>
            </a:r>
          </a:p>
          <a:p>
            <a:r>
              <a:rPr lang="en-US" dirty="0"/>
              <a:t>You can pause the execution of a generator function without executing the whole function body by using yield keyword.</a:t>
            </a:r>
          </a:p>
          <a:p>
            <a:r>
              <a:rPr lang="en-US" dirty="0"/>
              <a:t>The yield expression returns a value. However, unlike the return statement, it doesn't terminate the program. That's why you can continue executing code from the last yielded position. </a:t>
            </a:r>
          </a:p>
        </p:txBody>
      </p:sp>
    </p:spTree>
    <p:extLst>
      <p:ext uri="{BB962C8B-B14F-4D97-AF65-F5344CB8AC3E}">
        <p14:creationId xmlns:p14="http://schemas.microsoft.com/office/powerpoint/2010/main" val="8699224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DA3A-C32F-4C2D-BC0F-87F31B2AA891}"/>
              </a:ext>
            </a:extLst>
          </p:cNvPr>
          <p:cNvSpPr>
            <a:spLocks noGrp="1"/>
          </p:cNvSpPr>
          <p:nvPr>
            <p:ph type="title"/>
          </p:nvPr>
        </p:nvSpPr>
        <p:spPr/>
        <p:txBody>
          <a:bodyPr/>
          <a:lstStyle/>
          <a:p>
            <a:r>
              <a:rPr lang="en-US" dirty="0"/>
              <a:t>Uses of Generators</a:t>
            </a:r>
          </a:p>
        </p:txBody>
      </p:sp>
      <p:sp>
        <p:nvSpPr>
          <p:cNvPr id="3" name="Content Placeholder 2">
            <a:extLst>
              <a:ext uri="{FF2B5EF4-FFF2-40B4-BE49-F238E27FC236}">
                <a16:creationId xmlns:a16="http://schemas.microsoft.com/office/drawing/2014/main" id="{E02A7144-3672-484C-A221-84EDEF392BFA}"/>
              </a:ext>
            </a:extLst>
          </p:cNvPr>
          <p:cNvSpPr>
            <a:spLocks noGrp="1"/>
          </p:cNvSpPr>
          <p:nvPr>
            <p:ph idx="1"/>
          </p:nvPr>
        </p:nvSpPr>
        <p:spPr/>
        <p:txBody>
          <a:bodyPr/>
          <a:lstStyle/>
          <a:p>
            <a:r>
              <a:rPr lang="en-US" dirty="0"/>
              <a:t>Generators let us write cleaner code while writing asynchronous tasks.</a:t>
            </a:r>
          </a:p>
          <a:p>
            <a:r>
              <a:rPr lang="en-US" dirty="0"/>
              <a:t>Generators provide an easier way to implement iterators.</a:t>
            </a:r>
          </a:p>
          <a:p>
            <a:r>
              <a:rPr lang="en-US" dirty="0"/>
              <a:t>Generators execute its code only when required.</a:t>
            </a:r>
          </a:p>
          <a:p>
            <a:r>
              <a:rPr lang="en-US" dirty="0"/>
              <a:t>Generators are memory efficient.</a:t>
            </a:r>
          </a:p>
        </p:txBody>
      </p:sp>
    </p:spTree>
    <p:extLst>
      <p:ext uri="{BB962C8B-B14F-4D97-AF65-F5344CB8AC3E}">
        <p14:creationId xmlns:p14="http://schemas.microsoft.com/office/powerpoint/2010/main" val="743372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1D7-32D0-4247-AAF1-7215590E2C49}"/>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5002904-53FA-45C2-A6CD-F6B4B5CF717A}"/>
              </a:ext>
            </a:extLst>
          </p:cNvPr>
          <p:cNvSpPr>
            <a:spLocks noGrp="1"/>
          </p:cNvSpPr>
          <p:nvPr>
            <p:ph idx="1"/>
          </p:nvPr>
        </p:nvSpPr>
        <p:spPr/>
        <p:txBody>
          <a:bodyPr>
            <a:normAutofit/>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r>
              <a:rPr lang="en-IN" dirty="0"/>
              <a:t>After all Extensions are installed</a:t>
            </a:r>
          </a:p>
          <a:p>
            <a:pPr lvl="1"/>
            <a:r>
              <a:rPr lang="en-US" dirty="0"/>
              <a:t>File Menu -&gt; Preferences -&gt; File Icon Theme -&gt; Select </a:t>
            </a:r>
            <a:r>
              <a:rPr lang="en-US" dirty="0" err="1"/>
              <a:t>VScode</a:t>
            </a:r>
            <a:r>
              <a:rPr lang="en-US" dirty="0"/>
              <a:t> Icons</a:t>
            </a:r>
            <a:endParaRPr lang="en-IN" dirty="0"/>
          </a:p>
        </p:txBody>
      </p:sp>
    </p:spTree>
    <p:extLst>
      <p:ext uri="{BB962C8B-B14F-4D97-AF65-F5344CB8AC3E}">
        <p14:creationId xmlns:p14="http://schemas.microsoft.com/office/powerpoint/2010/main" val="654887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CFFA-828D-4BA9-92EF-761EACEA7063}"/>
              </a:ext>
            </a:extLst>
          </p:cNvPr>
          <p:cNvSpPr>
            <a:spLocks noGrp="1"/>
          </p:cNvSpPr>
          <p:nvPr>
            <p:ph type="title"/>
          </p:nvPr>
        </p:nvSpPr>
        <p:spPr/>
        <p:txBody>
          <a:bodyPr/>
          <a:lstStyle/>
          <a:p>
            <a:r>
              <a:rPr lang="en-IN" dirty="0"/>
              <a:t>Decorators</a:t>
            </a:r>
            <a:endParaRPr lang="en-US" dirty="0"/>
          </a:p>
        </p:txBody>
      </p:sp>
      <p:sp>
        <p:nvSpPr>
          <p:cNvPr id="3" name="Content Placeholder 2">
            <a:extLst>
              <a:ext uri="{FF2B5EF4-FFF2-40B4-BE49-F238E27FC236}">
                <a16:creationId xmlns:a16="http://schemas.microsoft.com/office/drawing/2014/main" id="{F837D4BD-2C87-4D42-98D2-C81A40F7EDEC}"/>
              </a:ext>
            </a:extLst>
          </p:cNvPr>
          <p:cNvSpPr>
            <a:spLocks noGrp="1"/>
          </p:cNvSpPr>
          <p:nvPr>
            <p:ph idx="1"/>
          </p:nvPr>
        </p:nvSpPr>
        <p:spPr/>
        <p:txBody>
          <a:bodyPr/>
          <a:lstStyle/>
          <a:p>
            <a:r>
              <a:rPr lang="en-US" dirty="0"/>
              <a:t>Decorators provide a way to add both annotations and a meta-programming syntax.</a:t>
            </a:r>
          </a:p>
          <a:p>
            <a:r>
              <a:rPr lang="en-US" dirty="0"/>
              <a:t>A Decorator is a special kind of declaration that can be attached to a class declaration, method, accessor, property, or parameter.</a:t>
            </a:r>
          </a:p>
          <a:p>
            <a:r>
              <a:rPr lang="en-US" dirty="0"/>
              <a:t>Decorators use the form @expression, where expression must evaluate to a function that will be called at runtime with information about the decorated declaration.</a:t>
            </a:r>
          </a:p>
          <a:p>
            <a:r>
              <a:rPr lang="en-US" dirty="0"/>
              <a:t>Decorators are just a clean syntax for wrapping a piece of code with a function</a:t>
            </a:r>
          </a:p>
        </p:txBody>
      </p:sp>
    </p:spTree>
    <p:extLst>
      <p:ext uri="{BB962C8B-B14F-4D97-AF65-F5344CB8AC3E}">
        <p14:creationId xmlns:p14="http://schemas.microsoft.com/office/powerpoint/2010/main" val="20862043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88402-78AA-5C81-232D-5FEFD3BC514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EB9EF4DF-C3EB-DCE9-D39C-83776CE7A944}"/>
              </a:ext>
            </a:extLst>
          </p:cNvPr>
          <p:cNvSpPr>
            <a:spLocks noGrp="1"/>
          </p:cNvSpPr>
          <p:nvPr>
            <p:ph idx="1"/>
          </p:nvPr>
        </p:nvSpPr>
        <p:spPr/>
        <p:txBody>
          <a:bodyPr/>
          <a:lstStyle/>
          <a:p>
            <a:r>
              <a:rPr lang="en-US" dirty="0"/>
              <a:t>TypeScript is an object-oriented programming language that supports inheritance. </a:t>
            </a:r>
          </a:p>
          <a:p>
            <a:r>
              <a:rPr lang="en-US" dirty="0"/>
              <a:t>Inheritance is a mechanism that allows one class to inherit the properties and methods of another class.</a:t>
            </a:r>
          </a:p>
          <a:p>
            <a:r>
              <a:rPr lang="en-US" dirty="0"/>
              <a:t>In TypeScript, inheritance is achieved using the extends keyword. </a:t>
            </a:r>
          </a:p>
          <a:p>
            <a:r>
              <a:rPr lang="en-US" dirty="0"/>
              <a:t>When a class extends another class, it inherits all the properties and methods of the base class. </a:t>
            </a:r>
          </a:p>
          <a:p>
            <a:r>
              <a:rPr lang="en-US" dirty="0"/>
              <a:t>The subclass can also add its own properties and methods, and override or extend the behavior of the inherited methods.</a:t>
            </a:r>
            <a:endParaRPr lang="en-IN" dirty="0"/>
          </a:p>
        </p:txBody>
      </p:sp>
    </p:spTree>
    <p:extLst>
      <p:ext uri="{BB962C8B-B14F-4D97-AF65-F5344CB8AC3E}">
        <p14:creationId xmlns:p14="http://schemas.microsoft.com/office/powerpoint/2010/main" val="2450723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CA86-87C0-40F5-ACC4-D2D16E0767C5}"/>
              </a:ext>
            </a:extLst>
          </p:cNvPr>
          <p:cNvSpPr>
            <a:spLocks noGrp="1"/>
          </p:cNvSpPr>
          <p:nvPr>
            <p:ph type="title"/>
          </p:nvPr>
        </p:nvSpPr>
        <p:spPr>
          <a:xfrm>
            <a:off x="838200" y="365125"/>
            <a:ext cx="10515600" cy="1325563"/>
          </a:xfrm>
        </p:spPr>
        <p:txBody>
          <a:bodyPr/>
          <a:lstStyle/>
          <a:p>
            <a:r>
              <a:rPr lang="en-IN" dirty="0"/>
              <a:t>Namespaces</a:t>
            </a:r>
            <a:endParaRPr lang="en-US" dirty="0"/>
          </a:p>
        </p:txBody>
      </p:sp>
      <p:sp>
        <p:nvSpPr>
          <p:cNvPr id="3" name="Content Placeholder 2">
            <a:extLst>
              <a:ext uri="{FF2B5EF4-FFF2-40B4-BE49-F238E27FC236}">
                <a16:creationId xmlns:a16="http://schemas.microsoft.com/office/drawing/2014/main" id="{EF029748-2426-4E7C-90BC-D05E0011CDD1}"/>
              </a:ext>
            </a:extLst>
          </p:cNvPr>
          <p:cNvSpPr>
            <a:spLocks noGrp="1"/>
          </p:cNvSpPr>
          <p:nvPr>
            <p:ph idx="1"/>
          </p:nvPr>
        </p:nvSpPr>
        <p:spPr>
          <a:xfrm>
            <a:off x="838200" y="1825625"/>
            <a:ext cx="10515600" cy="4351338"/>
          </a:xfrm>
        </p:spPr>
        <p:txBody>
          <a:bodyPr>
            <a:normAutofit lnSpcReduction="10000"/>
          </a:bodyPr>
          <a:lstStyle/>
          <a:p>
            <a:r>
              <a:rPr lang="en-US" dirty="0"/>
              <a:t>The namespace is used for logical grouping of functionalities. A namespace can include interfaces, classes, functions and variables to support a single or a group of related functionalities.</a:t>
            </a:r>
          </a:p>
          <a:p>
            <a:r>
              <a:rPr lang="en-US" dirty="0"/>
              <a:t>A namespace can be created using the namespace keyword followed by the namespace name.</a:t>
            </a:r>
          </a:p>
          <a:p>
            <a:r>
              <a:rPr lang="en-US" dirty="0"/>
              <a:t>By default, namespace components cannot be used in other modules or namespaces. </a:t>
            </a:r>
          </a:p>
          <a:p>
            <a:pPr lvl="1"/>
            <a:r>
              <a:rPr lang="en-US" dirty="0"/>
              <a:t>You must export each component to make it accessible outside, using the export keyword</a:t>
            </a:r>
          </a:p>
          <a:p>
            <a:r>
              <a:rPr lang="en-US" dirty="0"/>
              <a:t>The generated JavaScript code for the namespace uses the IIFE pattern to stop polluting the global scope. </a:t>
            </a:r>
          </a:p>
        </p:txBody>
      </p:sp>
    </p:spTree>
    <p:extLst>
      <p:ext uri="{BB962C8B-B14F-4D97-AF65-F5344CB8AC3E}">
        <p14:creationId xmlns:p14="http://schemas.microsoft.com/office/powerpoint/2010/main" val="4024640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AF89-EC5B-4481-AD7D-235AF70BE0B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91E8C4B2-18E1-4D13-AF33-1D0657731E6B}"/>
              </a:ext>
            </a:extLst>
          </p:cNvPr>
          <p:cNvSpPr>
            <a:spLocks noGrp="1"/>
          </p:cNvSpPr>
          <p:nvPr>
            <p:ph idx="1"/>
          </p:nvPr>
        </p:nvSpPr>
        <p:spPr/>
        <p:txBody>
          <a:bodyPr>
            <a:normAutofit/>
          </a:bodyPr>
          <a:lstStyle/>
          <a:p>
            <a:r>
              <a:rPr lang="en-US" dirty="0"/>
              <a:t>A module is just a file. One typescript file is one module. As simple as that.</a:t>
            </a:r>
          </a:p>
          <a:p>
            <a:r>
              <a:rPr lang="en-US" dirty="0"/>
              <a:t>A module may contain a class or a library of functions for a specific purpose.</a:t>
            </a:r>
          </a:p>
          <a:p>
            <a:r>
              <a:rPr lang="en-US" dirty="0"/>
              <a:t>Modules can load each other and use special directives export and import to interchange functionality, call functions of one module from another one:</a:t>
            </a:r>
          </a:p>
          <a:p>
            <a:pPr lvl="1"/>
            <a:r>
              <a:rPr lang="en-US" b="1" dirty="0"/>
              <a:t>export</a:t>
            </a:r>
            <a:r>
              <a:rPr lang="en-US" dirty="0"/>
              <a:t> keyword labels variables and functions that should be accessible from outside the current module.</a:t>
            </a:r>
          </a:p>
          <a:p>
            <a:pPr lvl="1"/>
            <a:r>
              <a:rPr lang="en-US" b="1" dirty="0"/>
              <a:t>import</a:t>
            </a:r>
            <a:r>
              <a:rPr lang="en-US" dirty="0"/>
              <a:t> allows the import of functionality from other modules.</a:t>
            </a:r>
          </a:p>
        </p:txBody>
      </p:sp>
    </p:spTree>
    <p:extLst>
      <p:ext uri="{BB962C8B-B14F-4D97-AF65-F5344CB8AC3E}">
        <p14:creationId xmlns:p14="http://schemas.microsoft.com/office/powerpoint/2010/main" val="3787089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F978-08F0-49E8-B0C9-52698B47583F}"/>
              </a:ext>
            </a:extLst>
          </p:cNvPr>
          <p:cNvSpPr>
            <a:spLocks noGrp="1"/>
          </p:cNvSpPr>
          <p:nvPr>
            <p:ph type="title"/>
          </p:nvPr>
        </p:nvSpPr>
        <p:spPr>
          <a:xfrm>
            <a:off x="838200" y="365125"/>
            <a:ext cx="10515600" cy="1325563"/>
          </a:xfrm>
        </p:spPr>
        <p:txBody>
          <a:bodyPr vert="horz" lIns="91440" tIns="45720" rIns="91440" bIns="45720" rtlCol="0" anchor="b">
            <a:normAutofit/>
          </a:bodyPr>
          <a:lstStyle/>
          <a:p>
            <a:r>
              <a:rPr lang="en-US"/>
              <a:t>Namespace vs Module</a:t>
            </a:r>
          </a:p>
        </p:txBody>
      </p:sp>
      <p:graphicFrame>
        <p:nvGraphicFramePr>
          <p:cNvPr id="4" name="Content Placeholder 3">
            <a:extLst>
              <a:ext uri="{FF2B5EF4-FFF2-40B4-BE49-F238E27FC236}">
                <a16:creationId xmlns:a16="http://schemas.microsoft.com/office/drawing/2014/main" id="{904E6885-875C-4199-9B84-D895799E3784}"/>
              </a:ext>
            </a:extLst>
          </p:cNvPr>
          <p:cNvGraphicFramePr>
            <a:graphicFrameLocks noGrp="1"/>
          </p:cNvGraphicFramePr>
          <p:nvPr>
            <p:ph idx="1"/>
          </p:nvPr>
        </p:nvGraphicFramePr>
        <p:xfrm>
          <a:off x="838200" y="1825625"/>
          <a:ext cx="10515600" cy="4162801"/>
        </p:xfrm>
        <a:graphic>
          <a:graphicData uri="http://schemas.openxmlformats.org/drawingml/2006/table">
            <a:tbl>
              <a:tblPr firstRow="1" bandRow="1"/>
              <a:tblGrid>
                <a:gridCol w="5364008">
                  <a:extLst>
                    <a:ext uri="{9D8B030D-6E8A-4147-A177-3AD203B41FA5}">
                      <a16:colId xmlns:a16="http://schemas.microsoft.com/office/drawing/2014/main" val="7941968"/>
                    </a:ext>
                  </a:extLst>
                </a:gridCol>
                <a:gridCol w="5151592">
                  <a:extLst>
                    <a:ext uri="{9D8B030D-6E8A-4147-A177-3AD203B41FA5}">
                      <a16:colId xmlns:a16="http://schemas.microsoft.com/office/drawing/2014/main" val="3131201848"/>
                    </a:ext>
                  </a:extLst>
                </a:gridCol>
              </a:tblGrid>
              <a:tr h="366777">
                <a:tc>
                  <a:txBody>
                    <a:bodyPr/>
                    <a:lstStyle/>
                    <a:p>
                      <a:pPr algn="ctr" fontAlgn="b"/>
                      <a:r>
                        <a:rPr lang="en-US" sz="1500" b="0">
                          <a:solidFill>
                            <a:srgbClr val="FFFFFF"/>
                          </a:solidFill>
                          <a:effectLst/>
                        </a:rPr>
                        <a:t>Namespace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tc>
                  <a:txBody>
                    <a:bodyPr/>
                    <a:lstStyle/>
                    <a:p>
                      <a:pPr algn="ctr" fontAlgn="b"/>
                      <a:r>
                        <a:rPr lang="en-US" sz="1500" b="0">
                          <a:solidFill>
                            <a:srgbClr val="FFFFFF"/>
                          </a:solidFill>
                          <a:effectLst/>
                        </a:rPr>
                        <a:t>Module</a:t>
                      </a:r>
                      <a:endParaRPr lang="en-US" sz="1500" b="0" dirty="0">
                        <a:solidFill>
                          <a:srgbClr val="FFFFFF"/>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42059963"/>
                  </a:ext>
                </a:extLst>
              </a:tr>
              <a:tr h="612494">
                <a:tc>
                  <a:txBody>
                    <a:bodyPr/>
                    <a:lstStyle/>
                    <a:p>
                      <a:pPr algn="l" fontAlgn="t"/>
                      <a:r>
                        <a:rPr lang="en-US" sz="1500" dirty="0">
                          <a:solidFill>
                            <a:srgbClr val="414141"/>
                          </a:solidFill>
                          <a:effectLst/>
                        </a:rPr>
                        <a:t>Must use the namespace keyword and the export keyword to expose namespace components.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a:solidFill>
                            <a:srgbClr val="414141"/>
                          </a:solidFill>
                          <a:effectLst/>
                        </a:rPr>
                        <a:t>Uses the export keyword to expose module functionalities.</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22972255"/>
                  </a:ext>
                </a:extLst>
              </a:tr>
              <a:tr h="612494">
                <a:tc>
                  <a:txBody>
                    <a:bodyPr/>
                    <a:lstStyle/>
                    <a:p>
                      <a:pPr algn="l" fontAlgn="t"/>
                      <a:r>
                        <a:rPr lang="en-US" sz="1500" dirty="0">
                          <a:solidFill>
                            <a:srgbClr val="414141"/>
                          </a:solidFill>
                          <a:effectLst/>
                        </a:rPr>
                        <a:t>Used for logical grouping of functionalities with local scoping.</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Used to organize the code in separate files and not pollute the global scope.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949610197"/>
                  </a:ext>
                </a:extLst>
              </a:tr>
              <a:tr h="612494">
                <a:tc>
                  <a:txBody>
                    <a:bodyPr/>
                    <a:lstStyle/>
                    <a:p>
                      <a:pPr algn="l" fontAlgn="t"/>
                      <a:r>
                        <a:rPr lang="en-US" sz="1500">
                          <a:solidFill>
                            <a:srgbClr val="414141"/>
                          </a:solidFill>
                          <a:effectLst/>
                        </a:rPr>
                        <a:t>To use it, it must be included using triple slash reference syntax e.g. ///&lt;reference path="path to namespace file" /&gt;.</a:t>
                      </a:r>
                      <a:endParaRPr lang="en-US" sz="1500" dirty="0">
                        <a:solidFill>
                          <a:srgbClr val="414141"/>
                        </a:solidFill>
                        <a:effectLst/>
                      </a:endParaRP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import it first in order to use it elsewhere.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77940018"/>
                  </a:ext>
                </a:extLst>
              </a:tr>
              <a:tr h="366777">
                <a:tc>
                  <a:txBody>
                    <a:bodyPr/>
                    <a:lstStyle/>
                    <a:p>
                      <a:pPr algn="l" fontAlgn="t"/>
                      <a:r>
                        <a:rPr lang="en-US" sz="1500" dirty="0">
                          <a:solidFill>
                            <a:srgbClr val="414141"/>
                          </a:solidFill>
                          <a:effectLst/>
                        </a:rPr>
                        <a:t>Compile using the --</a:t>
                      </a:r>
                      <a:r>
                        <a:rPr lang="en-US" sz="1500" dirty="0" err="1">
                          <a:solidFill>
                            <a:srgbClr val="414141"/>
                          </a:solidFill>
                          <a:effectLst/>
                        </a:rPr>
                        <a:t>outFile</a:t>
                      </a:r>
                      <a:r>
                        <a:rPr lang="en-US" sz="1500" dirty="0">
                          <a:solidFill>
                            <a:srgbClr val="414141"/>
                          </a:solidFill>
                          <a:effectLst/>
                        </a:rPr>
                        <a:t>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Compile using the --module command.</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94019742"/>
                  </a:ext>
                </a:extLst>
              </a:tr>
              <a:tr h="612494">
                <a:tc>
                  <a:txBody>
                    <a:bodyPr/>
                    <a:lstStyle/>
                    <a:p>
                      <a:pPr algn="l" fontAlgn="t"/>
                      <a:r>
                        <a:rPr lang="en-US" sz="1500" dirty="0">
                          <a:solidFill>
                            <a:srgbClr val="414141"/>
                          </a:solidFill>
                          <a:effectLst/>
                        </a:rPr>
                        <a:t>Must export functions and classes to be able to access it outside the namespace.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All the exports in a module are accessible outside the module.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538156"/>
                  </a:ext>
                </a:extLst>
              </a:tr>
              <a:tr h="366777">
                <a:tc>
                  <a:txBody>
                    <a:bodyPr/>
                    <a:lstStyle/>
                    <a:p>
                      <a:pPr algn="l" fontAlgn="t"/>
                      <a:r>
                        <a:rPr lang="en-US" sz="1500" dirty="0">
                          <a:solidFill>
                            <a:srgbClr val="414141"/>
                          </a:solidFill>
                          <a:effectLst/>
                        </a:rPr>
                        <a:t>Namespaces cannot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tc>
                  <a:txBody>
                    <a:bodyPr/>
                    <a:lstStyle/>
                    <a:p>
                      <a:pPr algn="l" fontAlgn="t"/>
                      <a:r>
                        <a:rPr lang="en-US" sz="1500" dirty="0">
                          <a:solidFill>
                            <a:srgbClr val="414141"/>
                          </a:solidFill>
                          <a:effectLst/>
                        </a:rPr>
                        <a:t>Modules can declare their dependencies.</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09744237"/>
                  </a:ext>
                </a:extLst>
              </a:tr>
              <a:tr h="612494">
                <a:tc>
                  <a:txBody>
                    <a:bodyPr/>
                    <a:lstStyle/>
                    <a:p>
                      <a:pPr algn="l" fontAlgn="t"/>
                      <a:r>
                        <a:rPr lang="en-US" sz="1500" dirty="0">
                          <a:solidFill>
                            <a:srgbClr val="414141"/>
                          </a:solidFill>
                          <a:effectLst/>
                        </a:rPr>
                        <a:t>No need of module loader. Include the .</a:t>
                      </a:r>
                      <a:r>
                        <a:rPr lang="en-US" sz="1500" dirty="0" err="1">
                          <a:solidFill>
                            <a:srgbClr val="414141"/>
                          </a:solidFill>
                          <a:effectLst/>
                        </a:rPr>
                        <a:t>js</a:t>
                      </a:r>
                      <a:r>
                        <a:rPr lang="en-US" sz="1500" dirty="0">
                          <a:solidFill>
                            <a:srgbClr val="414141"/>
                          </a:solidFill>
                          <a:effectLst/>
                        </a:rPr>
                        <a:t> file of a namespace using the &lt;script&gt; tag in the HTML page.</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tc>
                  <a:txBody>
                    <a:bodyPr/>
                    <a:lstStyle/>
                    <a:p>
                      <a:pPr algn="l" fontAlgn="t"/>
                      <a:r>
                        <a:rPr lang="en-US" sz="1500" dirty="0">
                          <a:solidFill>
                            <a:srgbClr val="414141"/>
                          </a:solidFill>
                          <a:effectLst/>
                        </a:rPr>
                        <a:t>Must include the module loader API which was specified at the time of compilation e.g. </a:t>
                      </a:r>
                      <a:r>
                        <a:rPr lang="en-US" sz="1500" dirty="0" err="1">
                          <a:solidFill>
                            <a:srgbClr val="414141"/>
                          </a:solidFill>
                          <a:effectLst/>
                        </a:rPr>
                        <a:t>CommonJS</a:t>
                      </a:r>
                      <a:r>
                        <a:rPr lang="en-US" sz="1500" dirty="0">
                          <a:solidFill>
                            <a:srgbClr val="414141"/>
                          </a:solidFill>
                          <a:effectLst/>
                        </a:rPr>
                        <a:t>, require.js etc.</a:t>
                      </a:r>
                    </a:p>
                  </a:txBody>
                  <a:tcPr marL="57249" marR="57249" marT="28625" marB="28625" anchor="ctr">
                    <a:lnL w="4763" cap="flat" cmpd="sng" algn="ctr">
                      <a:solidFill>
                        <a:srgbClr val="DFDFDF"/>
                      </a:solidFill>
                      <a:prstDash val="solid"/>
                      <a:round/>
                      <a:headEnd type="none" w="med" len="med"/>
                      <a:tailEnd type="none" w="med" len="med"/>
                    </a:lnL>
                    <a:lnR w="4763" cap="flat" cmpd="sng" algn="ctr">
                      <a:solidFill>
                        <a:srgbClr val="DFDFDF"/>
                      </a:solidFill>
                      <a:prstDash val="solid"/>
                      <a:round/>
                      <a:headEnd type="none" w="med" len="med"/>
                      <a:tailEnd type="none" w="med" len="med"/>
                    </a:lnR>
                    <a:lnT w="4763" cap="flat" cmpd="sng" algn="ctr">
                      <a:solidFill>
                        <a:srgbClr val="DFDFDF"/>
                      </a:solidFill>
                      <a:prstDash val="solid"/>
                      <a:round/>
                      <a:headEnd type="none" w="med" len="med"/>
                      <a:tailEnd type="none" w="med" len="med"/>
                    </a:lnT>
                    <a:lnB w="4763"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69093494"/>
                  </a:ext>
                </a:extLst>
              </a:tr>
            </a:tbl>
          </a:graphicData>
        </a:graphic>
      </p:graphicFrame>
    </p:spTree>
    <p:extLst>
      <p:ext uri="{BB962C8B-B14F-4D97-AF65-F5344CB8AC3E}">
        <p14:creationId xmlns:p14="http://schemas.microsoft.com/office/powerpoint/2010/main" val="9459986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AB12-1EE9-7F94-6719-BFAFF5B8C27C}"/>
              </a:ext>
            </a:extLst>
          </p:cNvPr>
          <p:cNvSpPr>
            <a:spLocks noGrp="1"/>
          </p:cNvSpPr>
          <p:nvPr>
            <p:ph type="title"/>
          </p:nvPr>
        </p:nvSpPr>
        <p:spPr/>
        <p:txBody>
          <a:bodyPr/>
          <a:lstStyle/>
          <a:p>
            <a:r>
              <a:rPr lang="en-US" dirty="0"/>
              <a:t>What is Application Build?</a:t>
            </a:r>
            <a:endParaRPr lang="en-IN" dirty="0"/>
          </a:p>
        </p:txBody>
      </p:sp>
      <p:sp>
        <p:nvSpPr>
          <p:cNvPr id="3" name="Content Placeholder 2">
            <a:extLst>
              <a:ext uri="{FF2B5EF4-FFF2-40B4-BE49-F238E27FC236}">
                <a16:creationId xmlns:a16="http://schemas.microsoft.com/office/drawing/2014/main" id="{E2FBBE86-4702-C7A2-F80E-18BAB89A67EC}"/>
              </a:ext>
            </a:extLst>
          </p:cNvPr>
          <p:cNvSpPr>
            <a:spLocks noGrp="1"/>
          </p:cNvSpPr>
          <p:nvPr>
            <p:ph idx="1"/>
          </p:nvPr>
        </p:nvSpPr>
        <p:spPr/>
        <p:txBody>
          <a:bodyPr>
            <a:normAutofit lnSpcReduction="10000"/>
          </a:bodyPr>
          <a:lstStyle/>
          <a:p>
            <a:r>
              <a:rPr lang="en-US" dirty="0"/>
              <a:t>In the context of software development, "build" refers to the process of converting source code into an executable or deployable form. </a:t>
            </a:r>
          </a:p>
          <a:p>
            <a:r>
              <a:rPr lang="en-US" dirty="0"/>
              <a:t>The build process is an essential part of the software development lifecycle, and it typically occurs after the development phase when the source code is ready for deployment or testing. </a:t>
            </a:r>
          </a:p>
          <a:p>
            <a:r>
              <a:rPr lang="en-US" dirty="0"/>
              <a:t>The primary goal of the build process is to transform the source code into a usable form that can be executed or deployed in a target environment.</a:t>
            </a:r>
          </a:p>
          <a:p>
            <a:r>
              <a:rPr lang="en-US" dirty="0"/>
              <a:t>It involves various tasks such as compiling code, bundling assets, optimizing resources, running tests, and generating artifacts that can be used for deployment or distribution.</a:t>
            </a:r>
            <a:endParaRPr lang="en-IN" dirty="0"/>
          </a:p>
        </p:txBody>
      </p:sp>
    </p:spTree>
    <p:extLst>
      <p:ext uri="{BB962C8B-B14F-4D97-AF65-F5344CB8AC3E}">
        <p14:creationId xmlns:p14="http://schemas.microsoft.com/office/powerpoint/2010/main" val="3472387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CF04-C43F-233B-063E-0D2313CCA748}"/>
              </a:ext>
            </a:extLst>
          </p:cNvPr>
          <p:cNvSpPr>
            <a:spLocks noGrp="1"/>
          </p:cNvSpPr>
          <p:nvPr>
            <p:ph type="title"/>
          </p:nvPr>
        </p:nvSpPr>
        <p:spPr/>
        <p:txBody>
          <a:bodyPr/>
          <a:lstStyle/>
          <a:p>
            <a:r>
              <a:rPr lang="en-IN" dirty="0"/>
              <a:t>How will you Build - Build Workflow</a:t>
            </a:r>
          </a:p>
        </p:txBody>
      </p:sp>
      <p:sp>
        <p:nvSpPr>
          <p:cNvPr id="3" name="Content Placeholder 2">
            <a:extLst>
              <a:ext uri="{FF2B5EF4-FFF2-40B4-BE49-F238E27FC236}">
                <a16:creationId xmlns:a16="http://schemas.microsoft.com/office/drawing/2014/main" id="{11AE1814-842F-C778-7F18-28AB6830BB58}"/>
              </a:ext>
            </a:extLst>
          </p:cNvPr>
          <p:cNvSpPr>
            <a:spLocks noGrp="1"/>
          </p:cNvSpPr>
          <p:nvPr>
            <p:ph idx="1"/>
          </p:nvPr>
        </p:nvSpPr>
        <p:spPr/>
        <p:txBody>
          <a:bodyPr/>
          <a:lstStyle/>
          <a:p>
            <a:r>
              <a:rPr lang="en-US" dirty="0"/>
              <a:t>A build workflow, also known as a build process or build pipeline, refers to the series of steps and processes involved in transforming source code into a deployable and optimized version of a software project. </a:t>
            </a:r>
          </a:p>
          <a:p>
            <a:r>
              <a:rPr lang="en-US" dirty="0"/>
              <a:t>It encompasses tasks such as compiling, bundling, testing, optimizing, and preparing the code for production or deployment.</a:t>
            </a:r>
          </a:p>
          <a:p>
            <a:r>
              <a:rPr lang="en-US" dirty="0"/>
              <a:t>Creating build workflows involves defining the sequence of tasks and processes required to build, test, and optimize your project. </a:t>
            </a:r>
          </a:p>
          <a:p>
            <a:r>
              <a:rPr lang="en-US" dirty="0"/>
              <a:t>The specific workflow will vary depending on your project's requirements.</a:t>
            </a:r>
            <a:endParaRPr lang="en-IN" dirty="0"/>
          </a:p>
        </p:txBody>
      </p:sp>
    </p:spTree>
    <p:extLst>
      <p:ext uri="{BB962C8B-B14F-4D97-AF65-F5344CB8AC3E}">
        <p14:creationId xmlns:p14="http://schemas.microsoft.com/office/powerpoint/2010/main" val="107905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CFCD-373B-BAA9-96BD-E001F6ED0AD3}"/>
              </a:ext>
            </a:extLst>
          </p:cNvPr>
          <p:cNvSpPr>
            <a:spLocks noGrp="1"/>
          </p:cNvSpPr>
          <p:nvPr>
            <p:ph type="title"/>
          </p:nvPr>
        </p:nvSpPr>
        <p:spPr/>
        <p:txBody>
          <a:bodyPr/>
          <a:lstStyle/>
          <a:p>
            <a:r>
              <a:rPr lang="en-IN" dirty="0"/>
              <a:t>Task Runners</a:t>
            </a:r>
          </a:p>
        </p:txBody>
      </p:sp>
      <p:sp>
        <p:nvSpPr>
          <p:cNvPr id="3" name="Content Placeholder 2">
            <a:extLst>
              <a:ext uri="{FF2B5EF4-FFF2-40B4-BE49-F238E27FC236}">
                <a16:creationId xmlns:a16="http://schemas.microsoft.com/office/drawing/2014/main" id="{A6E78A7C-5DC8-83AA-58EB-62BA307D81D9}"/>
              </a:ext>
            </a:extLst>
          </p:cNvPr>
          <p:cNvSpPr>
            <a:spLocks noGrp="1"/>
          </p:cNvSpPr>
          <p:nvPr>
            <p:ph idx="1"/>
          </p:nvPr>
        </p:nvSpPr>
        <p:spPr/>
        <p:txBody>
          <a:bodyPr/>
          <a:lstStyle/>
          <a:p>
            <a:r>
              <a:rPr lang="en-US" dirty="0"/>
              <a:t>Task runners, automate repetitive tasks and workflows in the development process. </a:t>
            </a:r>
          </a:p>
          <a:p>
            <a:r>
              <a:rPr lang="en-US" dirty="0"/>
              <a:t>They provide a way to define and execute a series of tasks, such as compiling code, concatenating files, minifying assets, running tests, and more. </a:t>
            </a:r>
          </a:p>
          <a:p>
            <a:r>
              <a:rPr lang="en-US" dirty="0"/>
              <a:t>Commonly used Task Runners:</a:t>
            </a:r>
          </a:p>
          <a:p>
            <a:pPr lvl="1"/>
            <a:r>
              <a:rPr lang="en-US" dirty="0"/>
              <a:t>Grunt</a:t>
            </a:r>
          </a:p>
          <a:p>
            <a:pPr lvl="1"/>
            <a:r>
              <a:rPr lang="en-US" dirty="0"/>
              <a:t>Gulp</a:t>
            </a:r>
            <a:endParaRPr lang="en-IN" dirty="0"/>
          </a:p>
        </p:txBody>
      </p:sp>
    </p:spTree>
    <p:extLst>
      <p:ext uri="{BB962C8B-B14F-4D97-AF65-F5344CB8AC3E}">
        <p14:creationId xmlns:p14="http://schemas.microsoft.com/office/powerpoint/2010/main" val="5067917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85B8A-F0D8-64CC-C8DE-84AD28417245}"/>
              </a:ext>
            </a:extLst>
          </p:cNvPr>
          <p:cNvSpPr>
            <a:spLocks noGrp="1"/>
          </p:cNvSpPr>
          <p:nvPr>
            <p:ph type="title"/>
          </p:nvPr>
        </p:nvSpPr>
        <p:spPr/>
        <p:txBody>
          <a:bodyPr/>
          <a:lstStyle/>
          <a:p>
            <a:r>
              <a:rPr lang="en-US" dirty="0"/>
              <a:t>Use a Task Runner (e.g., Gulp or Grunt)</a:t>
            </a:r>
            <a:endParaRPr lang="en-IN" dirty="0"/>
          </a:p>
        </p:txBody>
      </p:sp>
      <p:sp>
        <p:nvSpPr>
          <p:cNvPr id="3" name="Content Placeholder 2">
            <a:extLst>
              <a:ext uri="{FF2B5EF4-FFF2-40B4-BE49-F238E27FC236}">
                <a16:creationId xmlns:a16="http://schemas.microsoft.com/office/drawing/2014/main" id="{490D1EC8-DB05-53EC-43C6-C02049FB91E1}"/>
              </a:ext>
            </a:extLst>
          </p:cNvPr>
          <p:cNvSpPr>
            <a:spLocks noGrp="1"/>
          </p:cNvSpPr>
          <p:nvPr>
            <p:ph idx="1"/>
          </p:nvPr>
        </p:nvSpPr>
        <p:spPr/>
        <p:txBody>
          <a:bodyPr>
            <a:normAutofit fontScale="92500"/>
          </a:bodyPr>
          <a:lstStyle/>
          <a:p>
            <a:r>
              <a:rPr lang="en-US" dirty="0"/>
              <a:t>Your project primarily involves automating development tasks and workflows, such as compiling code, running tests, optimizing assets, and copying files.</a:t>
            </a:r>
          </a:p>
          <a:p>
            <a:r>
              <a:rPr lang="en-US" dirty="0"/>
              <a:t>You have a relatively simple project with a small number of build-related tasks.</a:t>
            </a:r>
          </a:p>
          <a:p>
            <a:r>
              <a:rPr lang="en-US" dirty="0"/>
              <a:t>Your build process requires flexibility in defining custom workflows and tasks.</a:t>
            </a:r>
          </a:p>
          <a:p>
            <a:r>
              <a:rPr lang="en-US" dirty="0"/>
              <a:t>Dependency management and package installation are an important part of your build process.</a:t>
            </a:r>
          </a:p>
          <a:p>
            <a:r>
              <a:rPr lang="en-US" dirty="0"/>
              <a:t>You have an existing familiarity and expertise with a particular task runner.</a:t>
            </a:r>
            <a:endParaRPr lang="en-IN" dirty="0"/>
          </a:p>
        </p:txBody>
      </p:sp>
    </p:spTree>
    <p:extLst>
      <p:ext uri="{BB962C8B-B14F-4D97-AF65-F5344CB8AC3E}">
        <p14:creationId xmlns:p14="http://schemas.microsoft.com/office/powerpoint/2010/main" val="26659815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7A20-48D6-BD6A-E0C4-6CC5855CD02F}"/>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EC1CD8F6-5FEE-6B9B-E96A-D0C88E628565}"/>
              </a:ext>
            </a:extLst>
          </p:cNvPr>
          <p:cNvSpPr>
            <a:spLocks noGrp="1"/>
          </p:cNvSpPr>
          <p:nvPr>
            <p:ph idx="1"/>
          </p:nvPr>
        </p:nvSpPr>
        <p:spPr/>
        <p:txBody>
          <a:bodyPr>
            <a:normAutofit fontScale="92500" lnSpcReduction="10000"/>
          </a:bodyPr>
          <a:lstStyle/>
          <a:p>
            <a:r>
              <a:rPr lang="en-US" dirty="0"/>
              <a:t>Module bundling, on the other hand, involves the process of combining multiple modules and their dependencies into a single file or a set of files, often referred to as bundles. </a:t>
            </a:r>
          </a:p>
          <a:p>
            <a:r>
              <a:rPr lang="en-US" dirty="0"/>
              <a:t>The goal of module bundling is to optimize the size and performance of the application by reducing the number of separate HTTP requests required to load the code.</a:t>
            </a:r>
          </a:p>
          <a:p>
            <a:r>
              <a:rPr lang="en-US" dirty="0"/>
              <a:t>The bundler resolves dependencies, applies transformations through loaders (e.g., </a:t>
            </a:r>
            <a:r>
              <a:rPr lang="en-US" dirty="0" err="1"/>
              <a:t>transpiling</a:t>
            </a:r>
            <a:r>
              <a:rPr lang="en-US" dirty="0"/>
              <a:t>, minification), and creates a bundle that can be efficiently delivered to the browser. </a:t>
            </a:r>
          </a:p>
          <a:p>
            <a:r>
              <a:rPr lang="en-US" dirty="0"/>
              <a:t>Bundling is commonly used to package JavaScript, CSS, images, and other assets together, reducing the network overhead and improving the performance of the application.</a:t>
            </a:r>
          </a:p>
        </p:txBody>
      </p:sp>
    </p:spTree>
    <p:extLst>
      <p:ext uri="{BB962C8B-B14F-4D97-AF65-F5344CB8AC3E}">
        <p14:creationId xmlns:p14="http://schemas.microsoft.com/office/powerpoint/2010/main" val="68435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A39969-E862-85BE-DF48-43DCAAA74009}"/>
              </a:ext>
            </a:extLst>
          </p:cNvPr>
          <p:cNvSpPr/>
          <p:nvPr/>
        </p:nvSpPr>
        <p:spPr>
          <a:xfrm>
            <a:off x="1269998"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5" name="Rectangle 4">
            <a:extLst>
              <a:ext uri="{FF2B5EF4-FFF2-40B4-BE49-F238E27FC236}">
                <a16:creationId xmlns:a16="http://schemas.microsoft.com/office/drawing/2014/main" id="{D0010BA3-05B7-273E-371E-2EE7A0598C20}"/>
              </a:ext>
            </a:extLst>
          </p:cNvPr>
          <p:cNvSpPr/>
          <p:nvPr/>
        </p:nvSpPr>
        <p:spPr>
          <a:xfrm>
            <a:off x="1269998"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8" name="Rectangle 7">
            <a:extLst>
              <a:ext uri="{FF2B5EF4-FFF2-40B4-BE49-F238E27FC236}">
                <a16:creationId xmlns:a16="http://schemas.microsoft.com/office/drawing/2014/main" id="{9392604B-02D1-2F07-0F8E-DD236F29F8E4}"/>
              </a:ext>
            </a:extLst>
          </p:cNvPr>
          <p:cNvSpPr/>
          <p:nvPr/>
        </p:nvSpPr>
        <p:spPr>
          <a:xfrm>
            <a:off x="1269998"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JIT Compiler (JVM / CLR)</a:t>
            </a:r>
          </a:p>
        </p:txBody>
      </p:sp>
      <p:sp>
        <p:nvSpPr>
          <p:cNvPr id="9" name="Rectangle 8">
            <a:extLst>
              <a:ext uri="{FF2B5EF4-FFF2-40B4-BE49-F238E27FC236}">
                <a16:creationId xmlns:a16="http://schemas.microsoft.com/office/drawing/2014/main" id="{2B35011B-57D9-D520-1E7E-81A931201D24}"/>
              </a:ext>
            </a:extLst>
          </p:cNvPr>
          <p:cNvSpPr/>
          <p:nvPr/>
        </p:nvSpPr>
        <p:spPr>
          <a:xfrm>
            <a:off x="1261532"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 CS</a:t>
            </a:r>
          </a:p>
        </p:txBody>
      </p:sp>
      <p:sp>
        <p:nvSpPr>
          <p:cNvPr id="10" name="Rectangle 9">
            <a:extLst>
              <a:ext uri="{FF2B5EF4-FFF2-40B4-BE49-F238E27FC236}">
                <a16:creationId xmlns:a16="http://schemas.microsoft.com/office/drawing/2014/main" id="{56B9703B-94DE-F166-26DD-5AF769DF7CB1}"/>
              </a:ext>
            </a:extLst>
          </p:cNvPr>
          <p:cNvSpPr/>
          <p:nvPr/>
        </p:nvSpPr>
        <p:spPr>
          <a:xfrm>
            <a:off x="1269998" y="1727203"/>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JAVAC / CSC</a:t>
            </a:r>
          </a:p>
        </p:txBody>
      </p:sp>
      <p:sp>
        <p:nvSpPr>
          <p:cNvPr id="11" name="Rectangle 10">
            <a:extLst>
              <a:ext uri="{FF2B5EF4-FFF2-40B4-BE49-F238E27FC236}">
                <a16:creationId xmlns:a16="http://schemas.microsoft.com/office/drawing/2014/main" id="{CC9DBC30-9D97-A1EC-4C5C-181C7A318264}"/>
              </a:ext>
            </a:extLst>
          </p:cNvPr>
          <p:cNvSpPr/>
          <p:nvPr/>
        </p:nvSpPr>
        <p:spPr>
          <a:xfrm>
            <a:off x="1261532"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 Code / MSIL</a:t>
            </a:r>
          </a:p>
        </p:txBody>
      </p:sp>
      <p:sp>
        <p:nvSpPr>
          <p:cNvPr id="12" name="Rectangle 11">
            <a:extLst>
              <a:ext uri="{FF2B5EF4-FFF2-40B4-BE49-F238E27FC236}">
                <a16:creationId xmlns:a16="http://schemas.microsoft.com/office/drawing/2014/main" id="{ADD4CA7B-EC6A-A292-2A70-C1EAC3266D60}"/>
              </a:ext>
            </a:extLst>
          </p:cNvPr>
          <p:cNvSpPr/>
          <p:nvPr/>
        </p:nvSpPr>
        <p:spPr>
          <a:xfrm>
            <a:off x="5156200" y="2717799"/>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3" name="Rectangle 12">
            <a:extLst>
              <a:ext uri="{FF2B5EF4-FFF2-40B4-BE49-F238E27FC236}">
                <a16:creationId xmlns:a16="http://schemas.microsoft.com/office/drawing/2014/main" id="{06996A86-3166-F760-4D3C-5AB2AD2EA814}"/>
              </a:ext>
            </a:extLst>
          </p:cNvPr>
          <p:cNvSpPr/>
          <p:nvPr/>
        </p:nvSpPr>
        <p:spPr>
          <a:xfrm>
            <a:off x="5164666" y="36576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4" name="Rectangle 13">
            <a:extLst>
              <a:ext uri="{FF2B5EF4-FFF2-40B4-BE49-F238E27FC236}">
                <a16:creationId xmlns:a16="http://schemas.microsoft.com/office/drawing/2014/main" id="{6EA09ADC-ED74-A393-90E2-C25C910D69D9}"/>
              </a:ext>
            </a:extLst>
          </p:cNvPr>
          <p:cNvSpPr/>
          <p:nvPr/>
        </p:nvSpPr>
        <p:spPr>
          <a:xfrm>
            <a:off x="5164666" y="5588000"/>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5" name="Rectangle 14">
            <a:extLst>
              <a:ext uri="{FF2B5EF4-FFF2-40B4-BE49-F238E27FC236}">
                <a16:creationId xmlns:a16="http://schemas.microsoft.com/office/drawing/2014/main" id="{67A8E9AC-F8E9-8DCD-EC7A-F23669C28A54}"/>
              </a:ext>
            </a:extLst>
          </p:cNvPr>
          <p:cNvSpPr/>
          <p:nvPr/>
        </p:nvSpPr>
        <p:spPr>
          <a:xfrm>
            <a:off x="5164666" y="464819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16" name="Rectangle 15">
            <a:extLst>
              <a:ext uri="{FF2B5EF4-FFF2-40B4-BE49-F238E27FC236}">
                <a16:creationId xmlns:a16="http://schemas.microsoft.com/office/drawing/2014/main" id="{3375BB15-86D3-22F4-BF8C-E5ECE370D22D}"/>
              </a:ext>
            </a:extLst>
          </p:cNvPr>
          <p:cNvSpPr/>
          <p:nvPr/>
        </p:nvSpPr>
        <p:spPr>
          <a:xfrm>
            <a:off x="9059334" y="2760134"/>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7" name="Rectangle 16">
            <a:extLst>
              <a:ext uri="{FF2B5EF4-FFF2-40B4-BE49-F238E27FC236}">
                <a16:creationId xmlns:a16="http://schemas.microsoft.com/office/drawing/2014/main" id="{00B23E93-6013-1E17-E8E3-F71687716FBE}"/>
              </a:ext>
            </a:extLst>
          </p:cNvPr>
          <p:cNvSpPr/>
          <p:nvPr/>
        </p:nvSpPr>
        <p:spPr>
          <a:xfrm>
            <a:off x="9067800" y="369993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JavaScript Runtime</a:t>
            </a:r>
          </a:p>
        </p:txBody>
      </p:sp>
      <p:sp>
        <p:nvSpPr>
          <p:cNvPr id="18" name="Rectangle 17">
            <a:extLst>
              <a:ext uri="{FF2B5EF4-FFF2-40B4-BE49-F238E27FC236}">
                <a16:creationId xmlns:a16="http://schemas.microsoft.com/office/drawing/2014/main" id="{A888139C-EDB2-AEBB-C98E-DB6560C7B05E}"/>
              </a:ext>
            </a:extLst>
          </p:cNvPr>
          <p:cNvSpPr/>
          <p:nvPr/>
        </p:nvSpPr>
        <p:spPr>
          <a:xfrm>
            <a:off x="9067800" y="5630335"/>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O.S.</a:t>
            </a:r>
          </a:p>
        </p:txBody>
      </p:sp>
      <p:sp>
        <p:nvSpPr>
          <p:cNvPr id="19" name="Rectangle 18">
            <a:extLst>
              <a:ext uri="{FF2B5EF4-FFF2-40B4-BE49-F238E27FC236}">
                <a16:creationId xmlns:a16="http://schemas.microsoft.com/office/drawing/2014/main" id="{BE873C62-E49B-06AA-D0DE-98AEEA845CDD}"/>
              </a:ext>
            </a:extLst>
          </p:cNvPr>
          <p:cNvSpPr/>
          <p:nvPr/>
        </p:nvSpPr>
        <p:spPr>
          <a:xfrm>
            <a:off x="9067800" y="469053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Native</a:t>
            </a:r>
          </a:p>
        </p:txBody>
      </p:sp>
      <p:sp>
        <p:nvSpPr>
          <p:cNvPr id="20" name="Rectangle 19">
            <a:extLst>
              <a:ext uri="{FF2B5EF4-FFF2-40B4-BE49-F238E27FC236}">
                <a16:creationId xmlns:a16="http://schemas.microsoft.com/office/drawing/2014/main" id="{FE4235F7-6508-0C7B-97EA-EC64A336361B}"/>
              </a:ext>
            </a:extLst>
          </p:cNvPr>
          <p:cNvSpPr/>
          <p:nvPr/>
        </p:nvSpPr>
        <p:spPr>
          <a:xfrm>
            <a:off x="9048750" y="736607"/>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a:t>
            </a:r>
          </a:p>
        </p:txBody>
      </p:sp>
      <p:sp>
        <p:nvSpPr>
          <p:cNvPr id="21" name="Rectangle 20">
            <a:extLst>
              <a:ext uri="{FF2B5EF4-FFF2-40B4-BE49-F238E27FC236}">
                <a16:creationId xmlns:a16="http://schemas.microsoft.com/office/drawing/2014/main" id="{84643DA2-868E-52B5-8BD3-0B2FA4A398C4}"/>
              </a:ext>
            </a:extLst>
          </p:cNvPr>
          <p:cNvSpPr/>
          <p:nvPr/>
        </p:nvSpPr>
        <p:spPr>
          <a:xfrm>
            <a:off x="9042402" y="1727202"/>
            <a:ext cx="1871134" cy="668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TSC</a:t>
            </a:r>
          </a:p>
        </p:txBody>
      </p:sp>
    </p:spTree>
    <p:extLst>
      <p:ext uri="{BB962C8B-B14F-4D97-AF65-F5344CB8AC3E}">
        <p14:creationId xmlns:p14="http://schemas.microsoft.com/office/powerpoint/2010/main" val="1314871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D6F8-8B42-A09C-21F7-FB33F360BC31}"/>
              </a:ext>
            </a:extLst>
          </p:cNvPr>
          <p:cNvSpPr>
            <a:spLocks noGrp="1"/>
          </p:cNvSpPr>
          <p:nvPr>
            <p:ph type="title"/>
          </p:nvPr>
        </p:nvSpPr>
        <p:spPr/>
        <p:txBody>
          <a:bodyPr/>
          <a:lstStyle/>
          <a:p>
            <a:r>
              <a:rPr lang="en-IN" dirty="0"/>
              <a:t>The Purpose of Bundlers</a:t>
            </a:r>
          </a:p>
        </p:txBody>
      </p:sp>
      <p:pic>
        <p:nvPicPr>
          <p:cNvPr id="5" name="Content Placeholder 4">
            <a:extLst>
              <a:ext uri="{FF2B5EF4-FFF2-40B4-BE49-F238E27FC236}">
                <a16:creationId xmlns:a16="http://schemas.microsoft.com/office/drawing/2014/main" id="{5F85E586-86D7-874D-D59F-CB3359C2B996}"/>
              </a:ext>
            </a:extLst>
          </p:cNvPr>
          <p:cNvPicPr>
            <a:picLocks noGrp="1" noChangeAspect="1"/>
          </p:cNvPicPr>
          <p:nvPr>
            <p:ph idx="1"/>
          </p:nvPr>
        </p:nvPicPr>
        <p:blipFill>
          <a:blip r:embed="rId2"/>
          <a:stretch>
            <a:fillRect/>
          </a:stretch>
        </p:blipFill>
        <p:spPr>
          <a:xfrm>
            <a:off x="996688" y="2210502"/>
            <a:ext cx="10198624" cy="3581584"/>
          </a:xfrm>
        </p:spPr>
      </p:pic>
    </p:spTree>
    <p:extLst>
      <p:ext uri="{BB962C8B-B14F-4D97-AF65-F5344CB8AC3E}">
        <p14:creationId xmlns:p14="http://schemas.microsoft.com/office/powerpoint/2010/main" val="21060624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D055-C28D-2DC8-EC54-D302894FFB45}"/>
              </a:ext>
            </a:extLst>
          </p:cNvPr>
          <p:cNvSpPr>
            <a:spLocks noGrp="1"/>
          </p:cNvSpPr>
          <p:nvPr>
            <p:ph type="title"/>
          </p:nvPr>
        </p:nvSpPr>
        <p:spPr/>
        <p:txBody>
          <a:bodyPr/>
          <a:lstStyle/>
          <a:p>
            <a:r>
              <a:rPr lang="en-IN" dirty="0"/>
              <a:t>Module Bundlers</a:t>
            </a:r>
          </a:p>
        </p:txBody>
      </p:sp>
      <p:sp>
        <p:nvSpPr>
          <p:cNvPr id="3" name="Content Placeholder 2">
            <a:extLst>
              <a:ext uri="{FF2B5EF4-FFF2-40B4-BE49-F238E27FC236}">
                <a16:creationId xmlns:a16="http://schemas.microsoft.com/office/drawing/2014/main" id="{96342A66-10B4-CCED-975B-76215D3CBB30}"/>
              </a:ext>
            </a:extLst>
          </p:cNvPr>
          <p:cNvSpPr>
            <a:spLocks noGrp="1"/>
          </p:cNvSpPr>
          <p:nvPr>
            <p:ph idx="1"/>
          </p:nvPr>
        </p:nvSpPr>
        <p:spPr/>
        <p:txBody>
          <a:bodyPr/>
          <a:lstStyle/>
          <a:p>
            <a:r>
              <a:rPr lang="en-IN" dirty="0"/>
              <a:t>Some of the commonly used Module Bundlers are:</a:t>
            </a:r>
          </a:p>
          <a:p>
            <a:pPr lvl="1"/>
            <a:r>
              <a:rPr lang="en-IN" dirty="0"/>
              <a:t>Webpack</a:t>
            </a:r>
          </a:p>
          <a:p>
            <a:pPr lvl="1"/>
            <a:r>
              <a:rPr lang="en-IN" dirty="0"/>
              <a:t>Rollup</a:t>
            </a:r>
          </a:p>
          <a:p>
            <a:pPr lvl="1"/>
            <a:r>
              <a:rPr lang="en-IN" dirty="0"/>
              <a:t>Parcel</a:t>
            </a:r>
          </a:p>
          <a:p>
            <a:pPr lvl="1"/>
            <a:r>
              <a:rPr lang="en-IN" dirty="0" err="1"/>
              <a:t>Browserify</a:t>
            </a:r>
            <a:endParaRPr lang="en-IN" dirty="0"/>
          </a:p>
        </p:txBody>
      </p:sp>
    </p:spTree>
    <p:extLst>
      <p:ext uri="{BB962C8B-B14F-4D97-AF65-F5344CB8AC3E}">
        <p14:creationId xmlns:p14="http://schemas.microsoft.com/office/powerpoint/2010/main" val="3256135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7CE4-D96F-1041-0ABE-0E1423D3ACAE}"/>
              </a:ext>
            </a:extLst>
          </p:cNvPr>
          <p:cNvSpPr>
            <a:spLocks noGrp="1"/>
          </p:cNvSpPr>
          <p:nvPr>
            <p:ph type="title"/>
          </p:nvPr>
        </p:nvSpPr>
        <p:spPr/>
        <p:txBody>
          <a:bodyPr/>
          <a:lstStyle/>
          <a:p>
            <a:r>
              <a:rPr lang="en-US" dirty="0"/>
              <a:t>Use a Bundler</a:t>
            </a:r>
            <a:endParaRPr lang="en-IN" dirty="0"/>
          </a:p>
        </p:txBody>
      </p:sp>
      <p:sp>
        <p:nvSpPr>
          <p:cNvPr id="3" name="Content Placeholder 2">
            <a:extLst>
              <a:ext uri="{FF2B5EF4-FFF2-40B4-BE49-F238E27FC236}">
                <a16:creationId xmlns:a16="http://schemas.microsoft.com/office/drawing/2014/main" id="{B98EF714-6FE3-BAC6-EE70-77EE447550A3}"/>
              </a:ext>
            </a:extLst>
          </p:cNvPr>
          <p:cNvSpPr>
            <a:spLocks noGrp="1"/>
          </p:cNvSpPr>
          <p:nvPr>
            <p:ph idx="1"/>
          </p:nvPr>
        </p:nvSpPr>
        <p:spPr/>
        <p:txBody>
          <a:bodyPr>
            <a:normAutofit fontScale="92500" lnSpcReduction="20000"/>
          </a:bodyPr>
          <a:lstStyle/>
          <a:p>
            <a:r>
              <a:rPr lang="en-US" dirty="0"/>
              <a:t>Your project involves module bundling, dependency management, and code optimization.</a:t>
            </a:r>
          </a:p>
          <a:p>
            <a:r>
              <a:rPr lang="en-US" dirty="0"/>
              <a:t>Code splitting, lazy loading, or other advanced code optimization techniques are required.</a:t>
            </a:r>
          </a:p>
          <a:p>
            <a:r>
              <a:rPr lang="en-US" dirty="0"/>
              <a:t>You need to bundle and optimize assets such as JavaScript, CSS, images, and other resources.</a:t>
            </a:r>
          </a:p>
          <a:p>
            <a:r>
              <a:rPr lang="en-US" dirty="0"/>
              <a:t>Tree shaking (removing unused code) or </a:t>
            </a:r>
            <a:r>
              <a:rPr lang="en-US" dirty="0" err="1"/>
              <a:t>transpiling</a:t>
            </a:r>
            <a:r>
              <a:rPr lang="en-US" dirty="0"/>
              <a:t> code to a specific target environment is necessary.</a:t>
            </a:r>
          </a:p>
          <a:p>
            <a:r>
              <a:rPr lang="en-US" dirty="0"/>
              <a:t>You want to leverage a rich ecosystem of plugins and loaders specific to bundlers.</a:t>
            </a:r>
          </a:p>
          <a:p>
            <a:r>
              <a:rPr lang="en-US" dirty="0"/>
              <a:t>You require advanced optimizations for production builds, including minification and compression.</a:t>
            </a:r>
            <a:endParaRPr lang="en-IN" dirty="0"/>
          </a:p>
        </p:txBody>
      </p:sp>
    </p:spTree>
    <p:extLst>
      <p:ext uri="{BB962C8B-B14F-4D97-AF65-F5344CB8AC3E}">
        <p14:creationId xmlns:p14="http://schemas.microsoft.com/office/powerpoint/2010/main" val="2174120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E40A9-8AE6-5CE1-0642-06C53A72F225}"/>
              </a:ext>
            </a:extLst>
          </p:cNvPr>
          <p:cNvSpPr>
            <a:spLocks noGrp="1"/>
          </p:cNvSpPr>
          <p:nvPr>
            <p:ph type="title"/>
          </p:nvPr>
        </p:nvSpPr>
        <p:spPr/>
        <p:txBody>
          <a:bodyPr/>
          <a:lstStyle/>
          <a:p>
            <a:r>
              <a:rPr lang="en-IN" dirty="0"/>
              <a:t>Using Both</a:t>
            </a:r>
          </a:p>
        </p:txBody>
      </p:sp>
      <p:sp>
        <p:nvSpPr>
          <p:cNvPr id="3" name="Content Placeholder 2">
            <a:extLst>
              <a:ext uri="{FF2B5EF4-FFF2-40B4-BE49-F238E27FC236}">
                <a16:creationId xmlns:a16="http://schemas.microsoft.com/office/drawing/2014/main" id="{BFFE1035-DA15-7AF5-C922-432385F0D5FE}"/>
              </a:ext>
            </a:extLst>
          </p:cNvPr>
          <p:cNvSpPr>
            <a:spLocks noGrp="1"/>
          </p:cNvSpPr>
          <p:nvPr>
            <p:ph idx="1"/>
          </p:nvPr>
        </p:nvSpPr>
        <p:spPr/>
        <p:txBody>
          <a:bodyPr/>
          <a:lstStyle/>
          <a:p>
            <a:r>
              <a:rPr lang="en-US" dirty="0"/>
              <a:t>You can utilize the task runner to automate general development tasks, such as running tests or copying files</a:t>
            </a:r>
          </a:p>
          <a:p>
            <a:r>
              <a:rPr lang="en-US" dirty="0"/>
              <a:t>While leverage the bundler to handle module bundling, code optimization, and asset management.</a:t>
            </a:r>
          </a:p>
          <a:p>
            <a:r>
              <a:rPr lang="en-US" dirty="0"/>
              <a:t>By combining the strengths of both tools, you can create a comprehensive build process that meets the specific needs of your project.</a:t>
            </a:r>
            <a:endParaRPr lang="en-IN" dirty="0"/>
          </a:p>
          <a:p>
            <a:r>
              <a:rPr lang="en-US" dirty="0"/>
              <a:t>For simpler projects, one tool might suffice.</a:t>
            </a:r>
          </a:p>
        </p:txBody>
      </p:sp>
    </p:spTree>
    <p:extLst>
      <p:ext uri="{BB962C8B-B14F-4D97-AF65-F5344CB8AC3E}">
        <p14:creationId xmlns:p14="http://schemas.microsoft.com/office/powerpoint/2010/main" val="2247680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8C2E-0495-6796-1286-B982894E0E6E}"/>
              </a:ext>
            </a:extLst>
          </p:cNvPr>
          <p:cNvSpPr>
            <a:spLocks noGrp="1"/>
          </p:cNvSpPr>
          <p:nvPr>
            <p:ph type="title"/>
          </p:nvPr>
        </p:nvSpPr>
        <p:spPr/>
        <p:txBody>
          <a:bodyPr/>
          <a:lstStyle/>
          <a:p>
            <a:r>
              <a:rPr lang="en-IN" dirty="0"/>
              <a:t>Webpack</a:t>
            </a:r>
          </a:p>
        </p:txBody>
      </p:sp>
      <p:sp>
        <p:nvSpPr>
          <p:cNvPr id="3" name="Content Placeholder 2">
            <a:extLst>
              <a:ext uri="{FF2B5EF4-FFF2-40B4-BE49-F238E27FC236}">
                <a16:creationId xmlns:a16="http://schemas.microsoft.com/office/drawing/2014/main" id="{32342C5E-07A2-8763-3D9A-82228E592FCC}"/>
              </a:ext>
            </a:extLst>
          </p:cNvPr>
          <p:cNvSpPr>
            <a:spLocks noGrp="1"/>
          </p:cNvSpPr>
          <p:nvPr>
            <p:ph idx="1"/>
          </p:nvPr>
        </p:nvSpPr>
        <p:spPr/>
        <p:txBody>
          <a:bodyPr/>
          <a:lstStyle/>
          <a:p>
            <a:r>
              <a:rPr lang="en-US" dirty="0"/>
              <a:t>Webpack is a popular module bundler for JavaScript applications. </a:t>
            </a:r>
          </a:p>
          <a:p>
            <a:r>
              <a:rPr lang="en-US" dirty="0"/>
              <a:t>It is widely used in modern web development workflows to manage and bundle various assets, such as JavaScript files, CSS stylesheets, images, and more. </a:t>
            </a:r>
          </a:p>
          <a:p>
            <a:r>
              <a:rPr lang="en-US" dirty="0"/>
              <a:t>Webpack takes your project's dependencies, processes them through loaders and plugins, and creates optimized bundles that can be served to the browser.</a:t>
            </a:r>
            <a:endParaRPr lang="en-IN" dirty="0"/>
          </a:p>
        </p:txBody>
      </p:sp>
    </p:spTree>
    <p:extLst>
      <p:ext uri="{BB962C8B-B14F-4D97-AF65-F5344CB8AC3E}">
        <p14:creationId xmlns:p14="http://schemas.microsoft.com/office/powerpoint/2010/main" val="1278381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1E-DB96-F252-52D1-518F336DFC64}"/>
              </a:ext>
            </a:extLst>
          </p:cNvPr>
          <p:cNvSpPr>
            <a:spLocks noGrp="1"/>
          </p:cNvSpPr>
          <p:nvPr>
            <p:ph type="title"/>
          </p:nvPr>
        </p:nvSpPr>
        <p:spPr/>
        <p:txBody>
          <a:bodyPr/>
          <a:lstStyle/>
          <a:p>
            <a:r>
              <a:rPr lang="en-IN" dirty="0"/>
              <a:t>How Webpack Executes?</a:t>
            </a:r>
          </a:p>
        </p:txBody>
      </p:sp>
      <p:sp>
        <p:nvSpPr>
          <p:cNvPr id="3" name="Content Placeholder 2">
            <a:extLst>
              <a:ext uri="{FF2B5EF4-FFF2-40B4-BE49-F238E27FC236}">
                <a16:creationId xmlns:a16="http://schemas.microsoft.com/office/drawing/2014/main" id="{A0B2026A-881B-15C8-69A8-835C38A2769D}"/>
              </a:ext>
            </a:extLst>
          </p:cNvPr>
          <p:cNvSpPr>
            <a:spLocks noGrp="1"/>
          </p:cNvSpPr>
          <p:nvPr>
            <p:ph idx="1"/>
          </p:nvPr>
        </p:nvSpPr>
        <p:spPr/>
        <p:txBody>
          <a:bodyPr>
            <a:normAutofit/>
          </a:bodyPr>
          <a:lstStyle/>
          <a:p>
            <a:r>
              <a:rPr lang="en-US" dirty="0"/>
              <a:t>Webpack executes in a multi-step process that involves analyzing dependencies, transforming code, and generating bundled output. </a:t>
            </a:r>
          </a:p>
          <a:p>
            <a:r>
              <a:rPr lang="en-US" dirty="0"/>
              <a:t>The steps involved in Webpack's execution process:</a:t>
            </a:r>
          </a:p>
          <a:p>
            <a:pPr lvl="1"/>
            <a:r>
              <a:rPr lang="en-US" dirty="0"/>
              <a:t>Entry Point Resolution</a:t>
            </a:r>
          </a:p>
          <a:p>
            <a:pPr lvl="1"/>
            <a:r>
              <a:rPr lang="en-US" dirty="0"/>
              <a:t>Dependency Graph Creation</a:t>
            </a:r>
          </a:p>
          <a:p>
            <a:pPr lvl="1"/>
            <a:r>
              <a:rPr lang="en-US" dirty="0"/>
              <a:t>Module Loading and Transformation</a:t>
            </a:r>
          </a:p>
          <a:p>
            <a:pPr lvl="1"/>
            <a:r>
              <a:rPr lang="en-US" dirty="0"/>
              <a:t>Code Splitting</a:t>
            </a:r>
          </a:p>
          <a:p>
            <a:pPr lvl="1"/>
            <a:r>
              <a:rPr lang="en-US" dirty="0"/>
              <a:t>Module Resolution</a:t>
            </a:r>
          </a:p>
          <a:p>
            <a:pPr lvl="1"/>
            <a:r>
              <a:rPr lang="en-US" dirty="0"/>
              <a:t>Bundling and Output Generation</a:t>
            </a:r>
          </a:p>
          <a:p>
            <a:pPr lvl="1"/>
            <a:r>
              <a:rPr lang="en-US" dirty="0"/>
              <a:t>Output Files</a:t>
            </a:r>
            <a:endParaRPr lang="en-IN" dirty="0"/>
          </a:p>
        </p:txBody>
      </p:sp>
    </p:spTree>
    <p:extLst>
      <p:ext uri="{BB962C8B-B14F-4D97-AF65-F5344CB8AC3E}">
        <p14:creationId xmlns:p14="http://schemas.microsoft.com/office/powerpoint/2010/main" val="3341106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E920-CC18-F8E7-3AE1-8A225F092174}"/>
              </a:ext>
            </a:extLst>
          </p:cNvPr>
          <p:cNvSpPr>
            <a:spLocks noGrp="1"/>
          </p:cNvSpPr>
          <p:nvPr>
            <p:ph type="title"/>
          </p:nvPr>
        </p:nvSpPr>
        <p:spPr/>
        <p:txBody>
          <a:bodyPr/>
          <a:lstStyle/>
          <a:p>
            <a:r>
              <a:rPr lang="en-IN" dirty="0"/>
              <a:t>Configuring Webpack</a:t>
            </a:r>
          </a:p>
        </p:txBody>
      </p:sp>
      <p:sp>
        <p:nvSpPr>
          <p:cNvPr id="3" name="Content Placeholder 2">
            <a:extLst>
              <a:ext uri="{FF2B5EF4-FFF2-40B4-BE49-F238E27FC236}">
                <a16:creationId xmlns:a16="http://schemas.microsoft.com/office/drawing/2014/main" id="{E47773E5-06F8-3026-FE0B-C3B11DA80EFC}"/>
              </a:ext>
            </a:extLst>
          </p:cNvPr>
          <p:cNvSpPr>
            <a:spLocks noGrp="1"/>
          </p:cNvSpPr>
          <p:nvPr>
            <p:ph idx="1"/>
          </p:nvPr>
        </p:nvSpPr>
        <p:spPr/>
        <p:txBody>
          <a:bodyPr>
            <a:normAutofit fontScale="92500" lnSpcReduction="20000"/>
          </a:bodyPr>
          <a:lstStyle/>
          <a:p>
            <a:r>
              <a:rPr lang="en-US" dirty="0"/>
              <a:t>The configuration steps for Webpack involve setting up the necessary configuration file to define how Webpack should behave and process your project's source code. </a:t>
            </a:r>
          </a:p>
          <a:p>
            <a:r>
              <a:rPr lang="en-US" dirty="0"/>
              <a:t>Here are the main steps for configuring Webpack:</a:t>
            </a:r>
          </a:p>
          <a:p>
            <a:pPr lvl="1"/>
            <a:r>
              <a:rPr lang="en-US" dirty="0"/>
              <a:t>Create a Configuration File</a:t>
            </a:r>
          </a:p>
          <a:p>
            <a:pPr lvl="1"/>
            <a:r>
              <a:rPr lang="en-US" dirty="0"/>
              <a:t>Entry Points</a:t>
            </a:r>
          </a:p>
          <a:p>
            <a:pPr lvl="1"/>
            <a:r>
              <a:rPr lang="en-US" dirty="0"/>
              <a:t>Output Configuration</a:t>
            </a:r>
          </a:p>
          <a:p>
            <a:pPr lvl="1"/>
            <a:r>
              <a:rPr lang="en-US" dirty="0"/>
              <a:t>Loaders</a:t>
            </a:r>
          </a:p>
          <a:p>
            <a:pPr lvl="1"/>
            <a:r>
              <a:rPr lang="en-US" dirty="0"/>
              <a:t>Plugins</a:t>
            </a:r>
          </a:p>
          <a:p>
            <a:pPr lvl="1"/>
            <a:r>
              <a:rPr lang="en-US" dirty="0"/>
              <a:t>Resolve Configuration</a:t>
            </a:r>
          </a:p>
          <a:p>
            <a:pPr lvl="1"/>
            <a:r>
              <a:rPr lang="en-US" dirty="0"/>
              <a:t>Optimization Settings</a:t>
            </a:r>
          </a:p>
          <a:p>
            <a:pPr lvl="1"/>
            <a:r>
              <a:rPr lang="en-US" dirty="0"/>
              <a:t>Development vs. Production Mode</a:t>
            </a:r>
          </a:p>
          <a:p>
            <a:pPr lvl="1"/>
            <a:r>
              <a:rPr lang="en-US" dirty="0"/>
              <a:t>Additional Customizations</a:t>
            </a:r>
            <a:endParaRPr lang="en-IN" dirty="0"/>
          </a:p>
        </p:txBody>
      </p:sp>
    </p:spTree>
    <p:extLst>
      <p:ext uri="{BB962C8B-B14F-4D97-AF65-F5344CB8AC3E}">
        <p14:creationId xmlns:p14="http://schemas.microsoft.com/office/powerpoint/2010/main" val="36380752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1ABA3-5ACD-FEFD-EB6A-0BF5C499CB69}"/>
              </a:ext>
            </a:extLst>
          </p:cNvPr>
          <p:cNvSpPr/>
          <p:nvPr/>
        </p:nvSpPr>
        <p:spPr>
          <a:xfrm>
            <a:off x="4808759" y="372995"/>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5" name="Rectangle: Rounded Corners 4">
            <a:extLst>
              <a:ext uri="{FF2B5EF4-FFF2-40B4-BE49-F238E27FC236}">
                <a16:creationId xmlns:a16="http://schemas.microsoft.com/office/drawing/2014/main" id="{25464368-6DA2-4753-75D0-2C9807280897}"/>
              </a:ext>
            </a:extLst>
          </p:cNvPr>
          <p:cNvSpPr/>
          <p:nvPr/>
        </p:nvSpPr>
        <p:spPr>
          <a:xfrm>
            <a:off x="4808759" y="1744595"/>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tsc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A447B4C-E9BF-DAD6-DC09-8EB5757CDF5F}"/>
              </a:ext>
            </a:extLst>
          </p:cNvPr>
          <p:cNvSpPr/>
          <p:nvPr/>
        </p:nvSpPr>
        <p:spPr>
          <a:xfrm>
            <a:off x="4808759" y="30413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js</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files</a:t>
            </a:r>
          </a:p>
        </p:txBody>
      </p:sp>
      <p:sp>
        <p:nvSpPr>
          <p:cNvPr id="7" name="Rectangle 6">
            <a:extLst>
              <a:ext uri="{FF2B5EF4-FFF2-40B4-BE49-F238E27FC236}">
                <a16:creationId xmlns:a16="http://schemas.microsoft.com/office/drawing/2014/main" id="{1E0E5430-950F-A6E5-56F9-04BBACBAEE74}"/>
              </a:ext>
            </a:extLst>
          </p:cNvPr>
          <p:cNvSpPr/>
          <p:nvPr/>
        </p:nvSpPr>
        <p:spPr>
          <a:xfrm>
            <a:off x="4808759" y="44129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cxnSp>
        <p:nvCxnSpPr>
          <p:cNvPr id="8" name="Straight Arrow Connector 7">
            <a:extLst>
              <a:ext uri="{FF2B5EF4-FFF2-40B4-BE49-F238E27FC236}">
                <a16:creationId xmlns:a16="http://schemas.microsoft.com/office/drawing/2014/main" id="{DC70C9FC-5B44-BE6B-1CCC-8F3BB1AC4A14}"/>
              </a:ext>
            </a:extLst>
          </p:cNvPr>
          <p:cNvCxnSpPr>
            <a:stCxn id="4" idx="2"/>
            <a:endCxn id="5" idx="0"/>
          </p:cNvCxnSpPr>
          <p:nvPr/>
        </p:nvCxnSpPr>
        <p:spPr>
          <a:xfrm>
            <a:off x="5881101" y="1079576"/>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AD20EE-EAFB-EA52-1CCB-1ABA0BBD5D53}"/>
              </a:ext>
            </a:extLst>
          </p:cNvPr>
          <p:cNvSpPr txBox="1"/>
          <p:nvPr/>
        </p:nvSpPr>
        <p:spPr>
          <a:xfrm>
            <a:off x="5881101" y="1227419"/>
            <a:ext cx="20362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compiled by</a:t>
            </a:r>
          </a:p>
        </p:txBody>
      </p:sp>
      <p:cxnSp>
        <p:nvCxnSpPr>
          <p:cNvPr id="10" name="Straight Arrow Connector 9">
            <a:extLst>
              <a:ext uri="{FF2B5EF4-FFF2-40B4-BE49-F238E27FC236}">
                <a16:creationId xmlns:a16="http://schemas.microsoft.com/office/drawing/2014/main" id="{E663EF63-FF49-8C6E-2E8C-694BFEEA13EA}"/>
              </a:ext>
            </a:extLst>
          </p:cNvPr>
          <p:cNvCxnSpPr>
            <a:cxnSpLocks/>
            <a:stCxn id="5" idx="2"/>
            <a:endCxn id="6" idx="0"/>
          </p:cNvCxnSpPr>
          <p:nvPr/>
        </p:nvCxnSpPr>
        <p:spPr>
          <a:xfrm>
            <a:off x="5881101" y="23763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2304D60-1D6D-2E8E-48EA-E0FB7DFB49E0}"/>
              </a:ext>
            </a:extLst>
          </p:cNvPr>
          <p:cNvSpPr txBox="1"/>
          <p:nvPr/>
        </p:nvSpPr>
        <p:spPr>
          <a:xfrm>
            <a:off x="5881101" y="2524205"/>
            <a:ext cx="11717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Convert to</a:t>
            </a:r>
          </a:p>
        </p:txBody>
      </p:sp>
      <p:cxnSp>
        <p:nvCxnSpPr>
          <p:cNvPr id="12" name="Straight Arrow Connector 11">
            <a:extLst>
              <a:ext uri="{FF2B5EF4-FFF2-40B4-BE49-F238E27FC236}">
                <a16:creationId xmlns:a16="http://schemas.microsoft.com/office/drawing/2014/main" id="{6E574AA2-714C-8CD1-08B8-B217302B2491}"/>
              </a:ext>
            </a:extLst>
          </p:cNvPr>
          <p:cNvCxnSpPr>
            <a:stCxn id="6" idx="2"/>
            <a:endCxn id="7" idx="0"/>
          </p:cNvCxnSpPr>
          <p:nvPr/>
        </p:nvCxnSpPr>
        <p:spPr>
          <a:xfrm>
            <a:off x="5881101" y="37479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1493407-86AA-9DB3-B854-D15635567865}"/>
              </a:ext>
            </a:extLst>
          </p:cNvPr>
          <p:cNvSpPr txBox="1"/>
          <p:nvPr/>
        </p:nvSpPr>
        <p:spPr>
          <a:xfrm>
            <a:off x="5881101" y="3879179"/>
            <a:ext cx="9069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Refer in</a:t>
            </a:r>
          </a:p>
        </p:txBody>
      </p:sp>
      <p:sp>
        <p:nvSpPr>
          <p:cNvPr id="14" name="Rectangle 13">
            <a:extLst>
              <a:ext uri="{FF2B5EF4-FFF2-40B4-BE49-F238E27FC236}">
                <a16:creationId xmlns:a16="http://schemas.microsoft.com/office/drawing/2014/main" id="{E4F550CA-E4FA-91E2-18A9-FB3D82B7DEA9}"/>
              </a:ext>
            </a:extLst>
          </p:cNvPr>
          <p:cNvSpPr/>
          <p:nvPr/>
        </p:nvSpPr>
        <p:spPr>
          <a:xfrm>
            <a:off x="4808759" y="5784581"/>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5" name="Straight Arrow Connector 14">
            <a:extLst>
              <a:ext uri="{FF2B5EF4-FFF2-40B4-BE49-F238E27FC236}">
                <a16:creationId xmlns:a16="http://schemas.microsoft.com/office/drawing/2014/main" id="{3FB1FC87-A3E3-CD96-05BD-B0EEA5B5F25F}"/>
              </a:ext>
            </a:extLst>
          </p:cNvPr>
          <p:cNvCxnSpPr>
            <a:stCxn id="7" idx="2"/>
            <a:endCxn id="14" idx="0"/>
          </p:cNvCxnSpPr>
          <p:nvPr/>
        </p:nvCxnSpPr>
        <p:spPr>
          <a:xfrm>
            <a:off x="5881101" y="5119562"/>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D3F766-C80E-5975-442F-79000DB70C9D}"/>
              </a:ext>
            </a:extLst>
          </p:cNvPr>
          <p:cNvSpPr txBox="1"/>
          <p:nvPr/>
        </p:nvSpPr>
        <p:spPr>
          <a:xfrm>
            <a:off x="5881101" y="5267407"/>
            <a:ext cx="9236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Open in</a:t>
            </a:r>
          </a:p>
        </p:txBody>
      </p:sp>
      <p:sp>
        <p:nvSpPr>
          <p:cNvPr id="17" name="Rectangle: Rounded Corners 16">
            <a:extLst>
              <a:ext uri="{FF2B5EF4-FFF2-40B4-BE49-F238E27FC236}">
                <a16:creationId xmlns:a16="http://schemas.microsoft.com/office/drawing/2014/main" id="{0D1B3025-9537-19AD-DE9F-07CC186841F3}"/>
              </a:ext>
            </a:extLst>
          </p:cNvPr>
          <p:cNvSpPr/>
          <p:nvPr/>
        </p:nvSpPr>
        <p:spPr>
          <a:xfrm>
            <a:off x="4284133" y="152400"/>
            <a:ext cx="3633231" cy="6536267"/>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ED7D3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920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7B74E4-9B82-043F-B4E2-851A2EE0D63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TypeScript (s)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ts</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3C7ED9BB-C683-1FEF-6235-1927C1D9FAA5}"/>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54AC8549-8101-9BED-8E49-DEC15FF32162}"/>
              </a:ext>
            </a:extLst>
          </p:cNvPr>
          <p:cNvSpPr txBox="1"/>
          <p:nvPr/>
        </p:nvSpPr>
        <p:spPr>
          <a:xfrm>
            <a:off x="10397972" y="1495889"/>
            <a:ext cx="52495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TSC</a:t>
            </a:r>
          </a:p>
        </p:txBody>
      </p:sp>
      <p:sp>
        <p:nvSpPr>
          <p:cNvPr id="7" name="Rectangle 6">
            <a:extLst>
              <a:ext uri="{FF2B5EF4-FFF2-40B4-BE49-F238E27FC236}">
                <a16:creationId xmlns:a16="http://schemas.microsoft.com/office/drawing/2014/main" id="{3FD98835-6D1F-AC6D-D488-310955D26310}"/>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 Compatible Files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(Multiple Files)</a:t>
            </a:r>
          </a:p>
        </p:txBody>
      </p:sp>
      <p:cxnSp>
        <p:nvCxnSpPr>
          <p:cNvPr id="8" name="Straight Arrow Connector 7">
            <a:extLst>
              <a:ext uri="{FF2B5EF4-FFF2-40B4-BE49-F238E27FC236}">
                <a16:creationId xmlns:a16="http://schemas.microsoft.com/office/drawing/2014/main" id="{4E640454-CFBA-EBE2-A98A-3F0F8C5D7E80}"/>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5026C721-F3AA-6FC5-7F43-8583EC992955}"/>
              </a:ext>
            </a:extLst>
          </p:cNvPr>
          <p:cNvSpPr txBox="1"/>
          <p:nvPr/>
        </p:nvSpPr>
        <p:spPr>
          <a:xfrm>
            <a:off x="9917084" y="3373181"/>
            <a:ext cx="10118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Bundling</a:t>
            </a:r>
          </a:p>
        </p:txBody>
      </p:sp>
      <p:sp>
        <p:nvSpPr>
          <p:cNvPr id="10" name="Rectangle 9">
            <a:extLst>
              <a:ext uri="{FF2B5EF4-FFF2-40B4-BE49-F238E27FC236}">
                <a16:creationId xmlns:a16="http://schemas.microsoft.com/office/drawing/2014/main" id="{B665D648-2F3E-2BBA-4E2C-0F727BD4AE75}"/>
              </a:ext>
            </a:extLst>
          </p:cNvPr>
          <p:cNvSpPr/>
          <p:nvPr/>
        </p:nvSpPr>
        <p:spPr>
          <a:xfrm>
            <a:off x="9939039"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Single File / Set of Files</a:t>
            </a:r>
          </a:p>
        </p:txBody>
      </p:sp>
      <p:cxnSp>
        <p:nvCxnSpPr>
          <p:cNvPr id="11" name="Connector: Elbow 10">
            <a:extLst>
              <a:ext uri="{FF2B5EF4-FFF2-40B4-BE49-F238E27FC236}">
                <a16:creationId xmlns:a16="http://schemas.microsoft.com/office/drawing/2014/main" id="{973B01BD-31A2-BF64-EB10-C2E93DC70F7A}"/>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Rectangle 11">
            <a:extLst>
              <a:ext uri="{FF2B5EF4-FFF2-40B4-BE49-F238E27FC236}">
                <a16:creationId xmlns:a16="http://schemas.microsoft.com/office/drawing/2014/main" id="{1323ACBC-9E7C-53F9-6CBE-DD8DB0C857C4}"/>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HTML PAGE</a:t>
            </a:r>
          </a:p>
        </p:txBody>
      </p:sp>
      <p:sp>
        <p:nvSpPr>
          <p:cNvPr id="13" name="TextBox 12">
            <a:extLst>
              <a:ext uri="{FF2B5EF4-FFF2-40B4-BE49-F238E27FC236}">
                <a16:creationId xmlns:a16="http://schemas.microsoft.com/office/drawing/2014/main" id="{B3065241-0FEA-DFE1-5927-BECDB4C82EA8}"/>
              </a:ext>
            </a:extLst>
          </p:cNvPr>
          <p:cNvSpPr txBox="1"/>
          <p:nvPr/>
        </p:nvSpPr>
        <p:spPr>
          <a:xfrm>
            <a:off x="9939038" y="5904406"/>
            <a:ext cx="7088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Inject</a:t>
            </a:r>
          </a:p>
        </p:txBody>
      </p:sp>
      <p:sp>
        <p:nvSpPr>
          <p:cNvPr id="14" name="Rectangle 13">
            <a:extLst>
              <a:ext uri="{FF2B5EF4-FFF2-40B4-BE49-F238E27FC236}">
                <a16:creationId xmlns:a16="http://schemas.microsoft.com/office/drawing/2014/main" id="{17DA817D-7563-5AFA-0F7E-0C81E0676CB0}"/>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Local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HTTP Server</a:t>
            </a:r>
          </a:p>
        </p:txBody>
      </p:sp>
      <p:cxnSp>
        <p:nvCxnSpPr>
          <p:cNvPr id="15" name="Straight Arrow Connector 14">
            <a:extLst>
              <a:ext uri="{FF2B5EF4-FFF2-40B4-BE49-F238E27FC236}">
                <a16:creationId xmlns:a16="http://schemas.microsoft.com/office/drawing/2014/main" id="{E183601A-030E-673D-A22F-D8BF2E9DFC85}"/>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DAB8559B-2D49-F106-198A-F95E2E869D1C}"/>
              </a:ext>
            </a:extLst>
          </p:cNvPr>
          <p:cNvSpPr txBox="1"/>
          <p:nvPr/>
        </p:nvSpPr>
        <p:spPr>
          <a:xfrm>
            <a:off x="5880031" y="6005914"/>
            <a:ext cx="8422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sp>
        <p:nvSpPr>
          <p:cNvPr id="17" name="Rectangle: Rounded Corners 16">
            <a:extLst>
              <a:ext uri="{FF2B5EF4-FFF2-40B4-BE49-F238E27FC236}">
                <a16:creationId xmlns:a16="http://schemas.microsoft.com/office/drawing/2014/main" id="{5A88A3D7-6128-A0B2-AEEF-6123E1893F4D}"/>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BROWSER</a:t>
            </a:r>
          </a:p>
        </p:txBody>
      </p:sp>
      <p:cxnSp>
        <p:nvCxnSpPr>
          <p:cNvPr id="18" name="Straight Arrow Connector 17">
            <a:extLst>
              <a:ext uri="{FF2B5EF4-FFF2-40B4-BE49-F238E27FC236}">
                <a16:creationId xmlns:a16="http://schemas.microsoft.com/office/drawing/2014/main" id="{366C5311-091B-1CD6-22D1-FD1D5CF1AE79}"/>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87318447-278C-5198-0E18-43F8CDB142EC}"/>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7E949ED7-3E99-D4AB-4D82-D22939585D99}"/>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9977462-00AB-A79F-E0F0-82383DCA823E}"/>
              </a:ext>
            </a:extLst>
          </p:cNvPr>
          <p:cNvSpPr txBox="1"/>
          <p:nvPr/>
        </p:nvSpPr>
        <p:spPr>
          <a:xfrm>
            <a:off x="7833964" y="4029540"/>
            <a:ext cx="123508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p:txBody>
      </p:sp>
      <p:cxnSp>
        <p:nvCxnSpPr>
          <p:cNvPr id="22" name="Straight Connector 21">
            <a:extLst>
              <a:ext uri="{FF2B5EF4-FFF2-40B4-BE49-F238E27FC236}">
                <a16:creationId xmlns:a16="http://schemas.microsoft.com/office/drawing/2014/main" id="{688008D3-4D6A-6FFA-4419-24C32B0DC081}"/>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0DDA6F17-F7E9-DB7F-DF05-0F0C15A38A43}"/>
              </a:ext>
            </a:extLst>
          </p:cNvPr>
          <p:cNvSpPr txBox="1"/>
          <p:nvPr/>
        </p:nvSpPr>
        <p:spPr>
          <a:xfrm>
            <a:off x="6801918" y="2551008"/>
            <a:ext cx="1444178"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CLI</a:t>
            </a:r>
          </a:p>
        </p:txBody>
      </p:sp>
      <p:sp>
        <p:nvSpPr>
          <p:cNvPr id="24" name="TextBox 23">
            <a:extLst>
              <a:ext uri="{FF2B5EF4-FFF2-40B4-BE49-F238E27FC236}">
                <a16:creationId xmlns:a16="http://schemas.microsoft.com/office/drawing/2014/main" id="{81721865-7FD0-A763-4C0C-28A6B8B1DF32}"/>
              </a:ext>
            </a:extLst>
          </p:cNvPr>
          <p:cNvSpPr txBox="1"/>
          <p:nvPr/>
        </p:nvSpPr>
        <p:spPr>
          <a:xfrm>
            <a:off x="6596510" y="2166220"/>
            <a:ext cx="185499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your project</a:t>
            </a:r>
          </a:p>
        </p:txBody>
      </p:sp>
      <p:cxnSp>
        <p:nvCxnSpPr>
          <p:cNvPr id="25" name="Straight Connector 24">
            <a:extLst>
              <a:ext uri="{FF2B5EF4-FFF2-40B4-BE49-F238E27FC236}">
                <a16:creationId xmlns:a16="http://schemas.microsoft.com/office/drawing/2014/main" id="{3DE8FEB0-1D26-EE9A-101F-60DCF03DE421}"/>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65286741-C5E0-9B4E-A357-F1DBECE1BC06}"/>
              </a:ext>
            </a:extLst>
          </p:cNvPr>
          <p:cNvSpPr txBox="1"/>
          <p:nvPr/>
        </p:nvSpPr>
        <p:spPr>
          <a:xfrm>
            <a:off x="3819091" y="2470234"/>
            <a:ext cx="2160720" cy="83099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WEBPACK-DEV-</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panose="020F0502020204030204"/>
                <a:ea typeface="+mn-ea"/>
                <a:cs typeface="+mn-cs"/>
              </a:rPr>
              <a:t>SERVER</a:t>
            </a:r>
          </a:p>
        </p:txBody>
      </p:sp>
      <p:sp>
        <p:nvSpPr>
          <p:cNvPr id="27" name="TextBox 26">
            <a:extLst>
              <a:ext uri="{FF2B5EF4-FFF2-40B4-BE49-F238E27FC236}">
                <a16:creationId xmlns:a16="http://schemas.microsoft.com/office/drawing/2014/main" id="{4462F428-157B-47FC-0D03-1D2FC59EB270}"/>
              </a:ext>
            </a:extLst>
          </p:cNvPr>
          <p:cNvSpPr txBox="1"/>
          <p:nvPr/>
        </p:nvSpPr>
        <p:spPr>
          <a:xfrm>
            <a:off x="3735189" y="1763049"/>
            <a:ext cx="232852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Build &amp; Deploy your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Project on Local Server</a:t>
            </a:r>
          </a:p>
        </p:txBody>
      </p:sp>
      <p:sp>
        <p:nvSpPr>
          <p:cNvPr id="28" name="Title 1">
            <a:extLst>
              <a:ext uri="{FF2B5EF4-FFF2-40B4-BE49-F238E27FC236}">
                <a16:creationId xmlns:a16="http://schemas.microsoft.com/office/drawing/2014/main" id="{2591322A-B78B-25EE-2C65-F2B90B8DAA67}"/>
              </a:ext>
            </a:extLst>
          </p:cNvPr>
          <p:cNvSpPr>
            <a:spLocks noGrp="1"/>
          </p:cNvSpPr>
          <p:nvPr>
            <p:ph type="title"/>
          </p:nvPr>
        </p:nvSpPr>
        <p:spPr>
          <a:xfrm>
            <a:off x="838200" y="365125"/>
            <a:ext cx="10515600" cy="1325563"/>
          </a:xfrm>
        </p:spPr>
        <p:txBody>
          <a:bodyPr/>
          <a:lstStyle/>
          <a:p>
            <a:r>
              <a:rPr lang="en-IN" dirty="0"/>
              <a:t>Client-Side Build</a:t>
            </a:r>
          </a:p>
        </p:txBody>
      </p:sp>
      <p:sp>
        <p:nvSpPr>
          <p:cNvPr id="29" name="TextBox 28">
            <a:extLst>
              <a:ext uri="{FF2B5EF4-FFF2-40B4-BE49-F238E27FC236}">
                <a16:creationId xmlns:a16="http://schemas.microsoft.com/office/drawing/2014/main" id="{9793B98F-F760-74B6-9EFD-C91BCB0C147F}"/>
              </a:ext>
            </a:extLst>
          </p:cNvPr>
          <p:cNvSpPr txBox="1"/>
          <p:nvPr/>
        </p:nvSpPr>
        <p:spPr>
          <a:xfrm>
            <a:off x="412775" y="1959870"/>
            <a:ext cx="2229906" cy="1477328"/>
          </a:xfrm>
          <a:prstGeom prst="rect">
            <a:avLst/>
          </a:prstGeom>
          <a:noFill/>
          <a:ln>
            <a:solidFill>
              <a:schemeClr val="tx1"/>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Manual Configuration</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Node JS</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Webpack</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TypeScript Config.</a:t>
            </a:r>
          </a:p>
          <a:p>
            <a:pPr marL="0" marR="0" lvl="0" indent="0" algn="l" defTabSz="914400" rtl="0" eaLnBrk="1" fontAlgn="auto" latinLnBrk="0" hangingPunct="1">
              <a:lnSpc>
                <a:spcPct val="100000"/>
              </a:lnSpc>
              <a:spcBef>
                <a:spcPts val="0"/>
              </a:spcBef>
              <a:spcAft>
                <a:spcPts val="0"/>
              </a:spcAft>
              <a:buClrTx/>
              <a:buSzTx/>
              <a:buFontTx/>
              <a:buNone/>
              <a:tabLst>
                <a:tab pos="182563" algn="l"/>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87859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38229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41E39-5F1E-CFEC-9ED0-B12A58E3A866}"/>
              </a:ext>
            </a:extLst>
          </p:cNvPr>
          <p:cNvSpPr>
            <a:spLocks noGrp="1"/>
          </p:cNvSpPr>
          <p:nvPr>
            <p:ph type="title"/>
          </p:nvPr>
        </p:nvSpPr>
        <p:spPr/>
        <p:txBody>
          <a:bodyPr/>
          <a:lstStyle/>
          <a:p>
            <a:r>
              <a:rPr lang="en-IN" dirty="0"/>
              <a:t>How to install typescript?</a:t>
            </a:r>
          </a:p>
        </p:txBody>
      </p:sp>
      <p:sp>
        <p:nvSpPr>
          <p:cNvPr id="3" name="Content Placeholder 2">
            <a:extLst>
              <a:ext uri="{FF2B5EF4-FFF2-40B4-BE49-F238E27FC236}">
                <a16:creationId xmlns:a16="http://schemas.microsoft.com/office/drawing/2014/main" id="{7DEC0402-431D-5DB4-77D0-C0E8A1104B45}"/>
              </a:ext>
            </a:extLst>
          </p:cNvPr>
          <p:cNvSpPr>
            <a:spLocks noGrp="1"/>
          </p:cNvSpPr>
          <p:nvPr>
            <p:ph idx="1"/>
          </p:nvPr>
        </p:nvSpPr>
        <p:spPr/>
        <p:txBody>
          <a:bodyPr>
            <a:normAutofit fontScale="92500" lnSpcReduction="20000"/>
          </a:bodyPr>
          <a:lstStyle/>
          <a:p>
            <a:r>
              <a:rPr lang="en-US" dirty="0"/>
              <a:t>Global Installation</a:t>
            </a:r>
          </a:p>
          <a:p>
            <a:pPr lvl="1"/>
            <a:r>
              <a:rPr lang="en-US" dirty="0" err="1"/>
              <a:t>npm</a:t>
            </a:r>
            <a:r>
              <a:rPr lang="en-US" dirty="0"/>
              <a:t> install -g typescript</a:t>
            </a:r>
          </a:p>
          <a:p>
            <a:pPr marL="457200" lvl="1" indent="0">
              <a:buNone/>
            </a:pPr>
            <a:r>
              <a:rPr lang="en-US" dirty="0"/>
              <a:t>	OR</a:t>
            </a:r>
          </a:p>
          <a:p>
            <a:pPr lvl="1"/>
            <a:r>
              <a:rPr lang="en-US" dirty="0" err="1"/>
              <a:t>npm</a:t>
            </a:r>
            <a:r>
              <a:rPr lang="en-US" dirty="0"/>
              <a:t> </a:t>
            </a:r>
            <a:r>
              <a:rPr lang="en-US" dirty="0" err="1"/>
              <a:t>i</a:t>
            </a:r>
            <a:r>
              <a:rPr lang="en-US" dirty="0"/>
              <a:t> -g typescript</a:t>
            </a:r>
          </a:p>
          <a:p>
            <a:pPr lvl="1"/>
            <a:r>
              <a:rPr lang="en-US" dirty="0"/>
              <a:t>Check the TypeScript Compiler version installed</a:t>
            </a:r>
          </a:p>
          <a:p>
            <a:pPr lvl="2"/>
            <a:r>
              <a:rPr lang="en-US" dirty="0" err="1"/>
              <a:t>tsc</a:t>
            </a:r>
            <a:r>
              <a:rPr lang="en-US" dirty="0"/>
              <a:t> -v</a:t>
            </a:r>
          </a:p>
          <a:p>
            <a:pPr lvl="1"/>
            <a:r>
              <a:rPr lang="en-US" dirty="0"/>
              <a:t>Compile a TypeScript File to JavaScript output</a:t>
            </a:r>
          </a:p>
          <a:p>
            <a:pPr lvl="2"/>
            <a:r>
              <a:rPr lang="en-US" dirty="0" err="1"/>
              <a:t>tsc</a:t>
            </a:r>
            <a:r>
              <a:rPr lang="en-US" dirty="0"/>
              <a:t> &lt;full path of </a:t>
            </a:r>
            <a:r>
              <a:rPr lang="en-US" dirty="0" err="1"/>
              <a:t>ts</a:t>
            </a:r>
            <a:r>
              <a:rPr lang="en-US" dirty="0"/>
              <a:t> file&gt; e.g. </a:t>
            </a:r>
            <a:r>
              <a:rPr lang="en-US" dirty="0" err="1"/>
              <a:t>tsc</a:t>
            </a:r>
            <a:r>
              <a:rPr lang="en-US" dirty="0"/>
              <a:t> demo3.ts</a:t>
            </a:r>
          </a:p>
          <a:p>
            <a:pPr lvl="2"/>
            <a:r>
              <a:rPr lang="en-US" dirty="0" err="1"/>
              <a:t>tsc</a:t>
            </a:r>
            <a:r>
              <a:rPr lang="en-US" dirty="0"/>
              <a:t> &lt;full path of </a:t>
            </a:r>
            <a:r>
              <a:rPr lang="en-US" dirty="0" err="1"/>
              <a:t>ts</a:t>
            </a:r>
            <a:r>
              <a:rPr lang="en-US" dirty="0"/>
              <a:t> file&gt; -t es2015 e.g. </a:t>
            </a:r>
            <a:r>
              <a:rPr lang="en-US" dirty="0" err="1"/>
              <a:t>tsc</a:t>
            </a:r>
            <a:r>
              <a:rPr lang="en-US" dirty="0"/>
              <a:t> demo3.ts -t es2015</a:t>
            </a:r>
          </a:p>
          <a:p>
            <a:r>
              <a:rPr lang="en-IN" dirty="0"/>
              <a:t>Local Installation</a:t>
            </a:r>
          </a:p>
          <a:p>
            <a:pPr lvl="1"/>
            <a:r>
              <a:rPr lang="en-US" dirty="0" err="1"/>
              <a:t>npm</a:t>
            </a:r>
            <a:r>
              <a:rPr lang="en-US" dirty="0"/>
              <a:t> install --save-dev typescript</a:t>
            </a:r>
          </a:p>
          <a:p>
            <a:pPr marL="457200" lvl="1" indent="0">
              <a:buNone/>
            </a:pPr>
            <a:r>
              <a:rPr lang="en-US" dirty="0"/>
              <a:t>	OR</a:t>
            </a:r>
          </a:p>
          <a:p>
            <a:pPr lvl="1"/>
            <a:r>
              <a:rPr lang="en-US" dirty="0" err="1"/>
              <a:t>npm</a:t>
            </a:r>
            <a:r>
              <a:rPr lang="en-US" dirty="0"/>
              <a:t> </a:t>
            </a:r>
            <a:r>
              <a:rPr lang="en-US" dirty="0" err="1"/>
              <a:t>i</a:t>
            </a:r>
            <a:r>
              <a:rPr lang="en-US" dirty="0"/>
              <a:t> -D typescript</a:t>
            </a:r>
          </a:p>
        </p:txBody>
      </p:sp>
    </p:spTree>
    <p:extLst>
      <p:ext uri="{BB962C8B-B14F-4D97-AF65-F5344CB8AC3E}">
        <p14:creationId xmlns:p14="http://schemas.microsoft.com/office/powerpoint/2010/main" val="13416557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208584-6380-7184-53A7-D79B877C329E}"/>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6AE8490D-395A-3A8A-CD59-D610F226D97F}"/>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B70D9BB0-A2AC-8809-874C-38943A3CA198}"/>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18B9AC0F-C5A9-6592-C9EE-B70239DC1F3C}"/>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FF6F642A-F08D-1FC2-9862-DAC94A3E2B1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CFB57540-F803-A27D-5531-428C9AC1F1C3}"/>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69C90C2A-6F95-618E-A4D8-90BDCABDF44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57EC740-AB15-8455-EC98-7A0405783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0559F69E-7531-C11D-E719-A5DAC64B6B7A}"/>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F3A3909-D11D-7010-34A4-F638726C31A5}"/>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sp>
        <p:nvSpPr>
          <p:cNvPr id="12" name="Rectangle 11">
            <a:extLst>
              <a:ext uri="{FF2B5EF4-FFF2-40B4-BE49-F238E27FC236}">
                <a16:creationId xmlns:a16="http://schemas.microsoft.com/office/drawing/2014/main" id="{20AC9789-1340-2A66-F1F0-E6EF5B7C3634}"/>
              </a:ext>
            </a:extLst>
          </p:cNvPr>
          <p:cNvSpPr/>
          <p:nvPr/>
        </p:nvSpPr>
        <p:spPr>
          <a:xfrm>
            <a:off x="5499470" y="2045386"/>
            <a:ext cx="1345240" cy="369332"/>
          </a:xfrm>
          <a:prstGeom prst="rect">
            <a:avLst/>
          </a:prstGeom>
        </p:spPr>
        <p:txBody>
          <a:bodyPr wrap="none">
            <a:spAutoFit/>
          </a:bodyPr>
          <a:lstStyle/>
          <a:p>
            <a:r>
              <a:rPr lang="en-IN"/>
              <a:t>HTML + CSS </a:t>
            </a:r>
          </a:p>
        </p:txBody>
      </p:sp>
      <p:cxnSp>
        <p:nvCxnSpPr>
          <p:cNvPr id="13" name="Straight Arrow Connector 12">
            <a:extLst>
              <a:ext uri="{FF2B5EF4-FFF2-40B4-BE49-F238E27FC236}">
                <a16:creationId xmlns:a16="http://schemas.microsoft.com/office/drawing/2014/main" id="{9CF5C23C-1D0F-8E64-6F92-32003513406B}"/>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29C38FA-D709-B78A-9012-3AF521DFC894}"/>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A886B524-4086-8427-BF76-06EAACD5BC63}"/>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37958E94-D6FE-575C-44CA-5A64237E433B}"/>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9DCFFD8A-F9A0-5D80-551D-78F3E6E5DA7D}"/>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31E1B354-051C-BEE2-3E87-9D54B882BF28}"/>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0EB2CCBB-3CD3-81E1-C4FD-48D2FB59E437}"/>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3A6575-6E73-6918-C1ED-8C48669F9EDA}"/>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A2A015-C7E6-28D9-871D-9627904896E7}"/>
              </a:ext>
            </a:extLst>
          </p:cNvPr>
          <p:cNvSpPr txBox="1"/>
          <p:nvPr/>
        </p:nvSpPr>
        <p:spPr>
          <a:xfrm>
            <a:off x="5510526" y="3429000"/>
            <a:ext cx="1266629" cy="369332"/>
          </a:xfrm>
          <a:prstGeom prst="rect">
            <a:avLst/>
          </a:prstGeom>
          <a:noFill/>
        </p:spPr>
        <p:txBody>
          <a:bodyPr wrap="none" rtlCol="0">
            <a:spAutoFit/>
          </a:bodyPr>
          <a:lstStyle/>
          <a:p>
            <a:r>
              <a:rPr lang="en-IN" dirty="0"/>
              <a:t>HTTP + URL</a:t>
            </a:r>
          </a:p>
        </p:txBody>
      </p:sp>
      <p:sp>
        <p:nvSpPr>
          <p:cNvPr id="22" name="Rectangle 21">
            <a:extLst>
              <a:ext uri="{FF2B5EF4-FFF2-40B4-BE49-F238E27FC236}">
                <a16:creationId xmlns:a16="http://schemas.microsoft.com/office/drawing/2014/main" id="{C4592717-CFCE-FE39-CA64-5A504CCAF16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23343879-51A2-4C1B-C9F1-793B1AB14057}"/>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E392666A-CF95-6D8C-1D9D-002C7EF85826}"/>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63EA01DF-EB2A-CB34-33DB-82A6DAB9144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28394832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41D027-C0E9-CE00-3AB1-FDCCA9A6D48C}"/>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F8CB7509-F1E6-2A57-D085-E3A092E8F3B2}"/>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987E73F9-21BB-9533-A688-28DA17F95131}"/>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71F156-43F5-6C8A-CE04-B15282C5FC01}"/>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BF16A80-F2BB-69BD-66F7-BA93D118BA93}"/>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45F2CB-696E-5BBA-62BD-AEF6E79145C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74D9C9A8-5385-BE83-5BBD-D915EDF527A9}"/>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D8BD3E7-C536-8EF8-083C-A5E590A3D0DF}"/>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AB91EEE9-09B6-969F-D374-19DCF59A4FEA}"/>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535323FA-4107-FE43-2CBF-412F181DF89E}"/>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F824C7C8-87C5-EEBA-9BEA-C17AE7567BA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996275D-F46B-0B55-EA95-C6BE00F8088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A25D336A-42C4-7347-FFBC-DBF31550C214}"/>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38C0FAF2-F86F-A291-4E53-2624B45BDB36}"/>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A43C80D8-3ABB-CF67-63E7-FC8B339A821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D7F9075-A532-5807-98B2-F416C7328497}"/>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890CC549-DE82-BFCD-EF5C-630C779FC95F}"/>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64E98654-ECA8-C77A-80DD-319CAB35059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C4776EE9-2119-CCBF-F9AB-364E4126F74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6EFEA0F-D9B3-145D-93F0-3C3ED10060C7}"/>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8B58932B-B693-D644-801F-DCB73F11F601}"/>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745E05F5-735C-A5A2-C127-446398911F12}"/>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AEAAB22-33FF-EB49-9566-0718A618480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F541D7E-BD53-BF9A-C6AC-599E9551488D}"/>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98D8C04F-285F-E09E-29C3-16778F9A43F9}"/>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95AD9A04-C064-3016-DB89-5487056DEFD3}"/>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9A95CA7-3E6E-3B8D-7718-B1D550CFD05A}"/>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EBB94509-FC9B-C47B-C087-66321C76C43D}"/>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81D1C041-FB66-1327-A38E-E534FF0BF884}"/>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47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3BE3B-A7D8-7B15-449C-11AB5824D756}"/>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grpSp>
        <p:nvGrpSpPr>
          <p:cNvPr id="3" name="Group 2">
            <a:extLst>
              <a:ext uri="{FF2B5EF4-FFF2-40B4-BE49-F238E27FC236}">
                <a16:creationId xmlns:a16="http://schemas.microsoft.com/office/drawing/2014/main" id="{983CDC1A-BAB1-2AA0-E02C-DC375BE5A464}"/>
              </a:ext>
            </a:extLst>
          </p:cNvPr>
          <p:cNvGrpSpPr/>
          <p:nvPr/>
        </p:nvGrpSpPr>
        <p:grpSpPr>
          <a:xfrm>
            <a:off x="7828524" y="1492695"/>
            <a:ext cx="1262108" cy="898124"/>
            <a:chOff x="8762260" y="1677880"/>
            <a:chExt cx="1262108" cy="898124"/>
          </a:xfrm>
        </p:grpSpPr>
        <p:sp>
          <p:nvSpPr>
            <p:cNvPr id="4" name="Rectangle: Rounded Corners 3">
              <a:extLst>
                <a:ext uri="{FF2B5EF4-FFF2-40B4-BE49-F238E27FC236}">
                  <a16:creationId xmlns:a16="http://schemas.microsoft.com/office/drawing/2014/main" id="{9EFD0A34-24AB-987F-89DA-98D4963C7DCA}"/>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4198DF4C-9575-FFA7-DD4B-1E031F657E2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6" name="Group 5">
            <a:extLst>
              <a:ext uri="{FF2B5EF4-FFF2-40B4-BE49-F238E27FC236}">
                <a16:creationId xmlns:a16="http://schemas.microsoft.com/office/drawing/2014/main" id="{29B9ED57-E696-BB46-6936-883D65E3B53E}"/>
              </a:ext>
            </a:extLst>
          </p:cNvPr>
          <p:cNvGrpSpPr/>
          <p:nvPr/>
        </p:nvGrpSpPr>
        <p:grpSpPr>
          <a:xfrm>
            <a:off x="9211491" y="1505558"/>
            <a:ext cx="1262108" cy="898124"/>
            <a:chOff x="8762260" y="1677880"/>
            <a:chExt cx="1262108" cy="898124"/>
          </a:xfrm>
        </p:grpSpPr>
        <p:sp>
          <p:nvSpPr>
            <p:cNvPr id="7" name="Rectangle: Rounded Corners 6">
              <a:extLst>
                <a:ext uri="{FF2B5EF4-FFF2-40B4-BE49-F238E27FC236}">
                  <a16:creationId xmlns:a16="http://schemas.microsoft.com/office/drawing/2014/main" id="{7BE2E195-55EE-265E-98FA-2681772DE62D}"/>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CF752637-421B-E152-70B5-8BB7EED24C0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9" name="Rectangle 8">
            <a:extLst>
              <a:ext uri="{FF2B5EF4-FFF2-40B4-BE49-F238E27FC236}">
                <a16:creationId xmlns:a16="http://schemas.microsoft.com/office/drawing/2014/main" id="{81F71D78-746E-DC36-CD4F-4939399C520E}"/>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0" name="Straight Arrow Connector 9">
            <a:extLst>
              <a:ext uri="{FF2B5EF4-FFF2-40B4-BE49-F238E27FC236}">
                <a16:creationId xmlns:a16="http://schemas.microsoft.com/office/drawing/2014/main" id="{B2A1CA00-D908-9D89-8985-E7E167193F74}"/>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758C1BF-F023-D47F-C78A-798D8E4807C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07B7E6B7-9D8F-D750-50AB-6AD81316161A}"/>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B4DCBD-5339-E5A6-8084-1FBEE54DEE5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4" name="Group 13">
            <a:extLst>
              <a:ext uri="{FF2B5EF4-FFF2-40B4-BE49-F238E27FC236}">
                <a16:creationId xmlns:a16="http://schemas.microsoft.com/office/drawing/2014/main" id="{9E00E037-2DA6-03DC-E756-74DFEE98ECA1}"/>
              </a:ext>
            </a:extLst>
          </p:cNvPr>
          <p:cNvGrpSpPr/>
          <p:nvPr/>
        </p:nvGrpSpPr>
        <p:grpSpPr>
          <a:xfrm>
            <a:off x="8533022" y="2471625"/>
            <a:ext cx="1262108" cy="898124"/>
            <a:chOff x="8762260" y="1677880"/>
            <a:chExt cx="1262108" cy="898124"/>
          </a:xfrm>
        </p:grpSpPr>
        <p:sp>
          <p:nvSpPr>
            <p:cNvPr id="15" name="Rectangle: Rounded Corners 14">
              <a:extLst>
                <a:ext uri="{FF2B5EF4-FFF2-40B4-BE49-F238E27FC236}">
                  <a16:creationId xmlns:a16="http://schemas.microsoft.com/office/drawing/2014/main" id="{19715E88-6965-27AD-997A-5650ACF55520}"/>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E64DEC-B7F5-644D-0919-22DBBDEE56A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17" name="Rectangle 16">
            <a:extLst>
              <a:ext uri="{FF2B5EF4-FFF2-40B4-BE49-F238E27FC236}">
                <a16:creationId xmlns:a16="http://schemas.microsoft.com/office/drawing/2014/main" id="{E6066D6C-76FA-6FD1-10A0-B5FBA7805C6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8" name="Rectangle: Rounded Corners 17">
            <a:extLst>
              <a:ext uri="{FF2B5EF4-FFF2-40B4-BE49-F238E27FC236}">
                <a16:creationId xmlns:a16="http://schemas.microsoft.com/office/drawing/2014/main" id="{0E6A848A-7251-8C71-3514-D850F152FD11}"/>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6A0CF7-70BB-4792-B1E5-186F2136AEDB}"/>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46975B8E-FD6E-13B0-5374-855A7E38393F}"/>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93CEF85-ACD9-4208-9908-13B13C316DE7}"/>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2" name="Straight Arrow Connector 21">
            <a:extLst>
              <a:ext uri="{FF2B5EF4-FFF2-40B4-BE49-F238E27FC236}">
                <a16:creationId xmlns:a16="http://schemas.microsoft.com/office/drawing/2014/main" id="{FE815062-88FC-835A-D846-7B383235FCBD}"/>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794CC-CC30-B694-DFA4-0AD485906E18}"/>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4" name="Rectangle 23">
            <a:extLst>
              <a:ext uri="{FF2B5EF4-FFF2-40B4-BE49-F238E27FC236}">
                <a16:creationId xmlns:a16="http://schemas.microsoft.com/office/drawing/2014/main" id="{329CD573-BA7F-BAAD-BDBE-B179344B706C}"/>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5" name="Straight Arrow Connector 24">
            <a:extLst>
              <a:ext uri="{FF2B5EF4-FFF2-40B4-BE49-F238E27FC236}">
                <a16:creationId xmlns:a16="http://schemas.microsoft.com/office/drawing/2014/main" id="{DD208011-0273-B948-80C4-432E3AF0DE7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F4681FF-0A47-96CC-9EB5-700F1A1DFAA3}"/>
              </a:ext>
            </a:extLst>
          </p:cNvPr>
          <p:cNvGrpSpPr/>
          <p:nvPr/>
        </p:nvGrpSpPr>
        <p:grpSpPr>
          <a:xfrm>
            <a:off x="3485864" y="3510046"/>
            <a:ext cx="828000" cy="828000"/>
            <a:chOff x="4936328" y="4218830"/>
            <a:chExt cx="828000" cy="828000"/>
          </a:xfrm>
        </p:grpSpPr>
        <p:sp>
          <p:nvSpPr>
            <p:cNvPr id="27" name="Arc 26">
              <a:extLst>
                <a:ext uri="{FF2B5EF4-FFF2-40B4-BE49-F238E27FC236}">
                  <a16:creationId xmlns:a16="http://schemas.microsoft.com/office/drawing/2014/main" id="{474B6BF6-D319-42E9-E437-B8504F5AEAB2}"/>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9B84F448-88FC-6491-1547-7F2AAD70984B}"/>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29" name="Rectangle 28">
            <a:extLst>
              <a:ext uri="{FF2B5EF4-FFF2-40B4-BE49-F238E27FC236}">
                <a16:creationId xmlns:a16="http://schemas.microsoft.com/office/drawing/2014/main" id="{A707FDAE-7D30-1765-215E-C85C2B4234FB}"/>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0" name="Group 29">
            <a:extLst>
              <a:ext uri="{FF2B5EF4-FFF2-40B4-BE49-F238E27FC236}">
                <a16:creationId xmlns:a16="http://schemas.microsoft.com/office/drawing/2014/main" id="{D27FDF83-1EA8-0A67-E66A-94CC37AD0E2E}"/>
              </a:ext>
            </a:extLst>
          </p:cNvPr>
          <p:cNvGrpSpPr/>
          <p:nvPr/>
        </p:nvGrpSpPr>
        <p:grpSpPr>
          <a:xfrm>
            <a:off x="1092200" y="4089400"/>
            <a:ext cx="1380067" cy="846666"/>
            <a:chOff x="1092200" y="4089400"/>
            <a:chExt cx="1380067" cy="846666"/>
          </a:xfrm>
        </p:grpSpPr>
        <p:sp>
          <p:nvSpPr>
            <p:cNvPr id="31" name="Rectangle 30">
              <a:extLst>
                <a:ext uri="{FF2B5EF4-FFF2-40B4-BE49-F238E27FC236}">
                  <a16:creationId xmlns:a16="http://schemas.microsoft.com/office/drawing/2014/main" id="{75233656-9BFD-7C95-4CEC-130FC45C2F3B}"/>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2" name="Rectangle 31">
              <a:extLst>
                <a:ext uri="{FF2B5EF4-FFF2-40B4-BE49-F238E27FC236}">
                  <a16:creationId xmlns:a16="http://schemas.microsoft.com/office/drawing/2014/main" id="{8257E40C-0997-61C7-D51A-48BE69E6855A}"/>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Tree>
    <p:extLst>
      <p:ext uri="{BB962C8B-B14F-4D97-AF65-F5344CB8AC3E}">
        <p14:creationId xmlns:p14="http://schemas.microsoft.com/office/powerpoint/2010/main" val="12553688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D6E24F-7C1B-2875-521F-CFEDE8EBCB2C}"/>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49E65CEC-7F1B-673A-71E5-7D45D46CF6D8}"/>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B97A6DB9-CF62-50A7-29BA-B37351354034}"/>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63578E5E-9E1D-EF0D-8EED-230E0FF895C3}"/>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CEAFE8D4-C068-15F4-31B8-F666D28CF015}"/>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351A8546-6882-E574-31D4-2CEB3C7A92C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48D8386A-E7AF-C4DA-413F-51A8BF3BAD3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8EBC0066-5C40-26D0-A7A3-4ECDC49092C1}"/>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74C84DDC-2148-9E66-70D2-642516B3D10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A2EDD990-6476-7DD7-9419-929B4518B1D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CFE1121E-848A-8045-BC51-2995FA5B4CE8}"/>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9A49228B-A837-8F7A-BEAF-A732DA1FF31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621ECA4-54D0-3BD1-2198-9491AD6A24E0}"/>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46593F-0F9E-9BDC-B646-47BA4A478256}"/>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8265BC2F-18B5-E244-371D-417E18072E2E}"/>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8A63366A-28EB-7354-2045-42B4BB8C34B8}"/>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655588F-4BE3-DFA3-CB6F-96CABE90B3C6}"/>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E5C6569-02FA-4AD4-FB53-B70D91E97599}"/>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23CA2FC-DA86-F116-E24E-73B76084E0D8}"/>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32B66C-3D05-0664-5673-0062434AD1F2}"/>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AB39ABA-4D80-6475-79DC-0A8AFA34F2CD}"/>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64AE486-EE4F-AD12-3981-D7F96954E2C1}"/>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24" name="Flowchart: Magnetic Disk 23">
            <a:extLst>
              <a:ext uri="{FF2B5EF4-FFF2-40B4-BE49-F238E27FC236}">
                <a16:creationId xmlns:a16="http://schemas.microsoft.com/office/drawing/2014/main" id="{760AE4F9-CC7D-D465-0A26-3A80D4F8AAF7}"/>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5" name="Straight Arrow Connector 24">
            <a:extLst>
              <a:ext uri="{FF2B5EF4-FFF2-40B4-BE49-F238E27FC236}">
                <a16:creationId xmlns:a16="http://schemas.microsoft.com/office/drawing/2014/main" id="{5914F985-5841-4DCD-0F1C-68FD1A758409}"/>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AFEAFBB-A477-37C2-C30D-1D72508F4B65}"/>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F9803FA-676D-9624-401B-B0F9B8C77E45}"/>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cxnSp>
        <p:nvCxnSpPr>
          <p:cNvPr id="28" name="Straight Arrow Connector 27">
            <a:extLst>
              <a:ext uri="{FF2B5EF4-FFF2-40B4-BE49-F238E27FC236}">
                <a16:creationId xmlns:a16="http://schemas.microsoft.com/office/drawing/2014/main" id="{83C28081-BC65-0920-8C5D-B40808FA20AF}"/>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0C816D2-53BE-DB7B-B66A-C76050030F18}"/>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20BB695-D891-F5F4-B863-1C78FDA4C12A}"/>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31" name="TextBox 30">
            <a:extLst>
              <a:ext uri="{FF2B5EF4-FFF2-40B4-BE49-F238E27FC236}">
                <a16:creationId xmlns:a16="http://schemas.microsoft.com/office/drawing/2014/main" id="{4F68571D-5230-DD03-A1BF-E7A2BEDB7A3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32" name="TextBox 31">
            <a:extLst>
              <a:ext uri="{FF2B5EF4-FFF2-40B4-BE49-F238E27FC236}">
                <a16:creationId xmlns:a16="http://schemas.microsoft.com/office/drawing/2014/main" id="{ECB5EF56-716B-101C-5A2D-9E907E0A5B0D}"/>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5B6BA6D0-13A0-6F36-1F51-97918E6CD565}"/>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D83236BE-8EEB-A797-A67D-588983D7CA57}"/>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F409D97B-1044-226A-EAD8-2231E23CE209}"/>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0CB5D26B-8EEC-9087-588E-57A50FA60A7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B1DF54E2-6CA2-932D-EF8D-28F733B8C7F2}"/>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F5AFBECC-08C3-3953-83E7-FA49238CB4E1}"/>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462927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31031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0451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626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473081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312D-2B96-0CEB-16FE-CDA97C1FCA31}"/>
              </a:ext>
            </a:extLst>
          </p:cNvPr>
          <p:cNvSpPr>
            <a:spLocks noGrp="1"/>
          </p:cNvSpPr>
          <p:nvPr>
            <p:ph type="title"/>
          </p:nvPr>
        </p:nvSpPr>
        <p:spPr/>
        <p:txBody>
          <a:bodyPr/>
          <a:lstStyle/>
          <a:p>
            <a:r>
              <a:rPr lang="en-US" dirty="0"/>
              <a:t>Local Installation – New Project</a:t>
            </a:r>
            <a:endParaRPr lang="en-IN" dirty="0"/>
          </a:p>
        </p:txBody>
      </p:sp>
      <p:sp>
        <p:nvSpPr>
          <p:cNvPr id="3" name="Content Placeholder 2">
            <a:extLst>
              <a:ext uri="{FF2B5EF4-FFF2-40B4-BE49-F238E27FC236}">
                <a16:creationId xmlns:a16="http://schemas.microsoft.com/office/drawing/2014/main" id="{A455D418-8F09-558C-3DB0-02F0B86EBC3D}"/>
              </a:ext>
            </a:extLst>
          </p:cNvPr>
          <p:cNvSpPr>
            <a:spLocks noGrp="1"/>
          </p:cNvSpPr>
          <p:nvPr>
            <p:ph idx="1"/>
          </p:nvPr>
        </p:nvSpPr>
        <p:spPr/>
        <p:txBody>
          <a:bodyPr/>
          <a:lstStyle/>
          <a:p>
            <a:pPr marL="514350" indent="-514350">
              <a:buFont typeface="+mj-lt"/>
              <a:buAutoNum type="arabicPeriod"/>
            </a:pPr>
            <a:r>
              <a:rPr lang="en-US" dirty="0"/>
              <a:t>Create a new folder</a:t>
            </a:r>
          </a:p>
          <a:p>
            <a:pPr marL="514350" indent="-514350">
              <a:buFont typeface="+mj-lt"/>
              <a:buAutoNum type="arabicPeriod"/>
            </a:pPr>
            <a:r>
              <a:rPr lang="en-US" dirty="0"/>
              <a:t>Open the folder path in terminal window</a:t>
            </a:r>
          </a:p>
          <a:p>
            <a:pPr marL="514350" indent="-514350">
              <a:buFont typeface="+mj-lt"/>
              <a:buAutoNum type="arabicPeriod"/>
            </a:pPr>
            <a:r>
              <a:rPr lang="en-US" dirty="0" err="1"/>
              <a:t>npm</a:t>
            </a:r>
            <a:r>
              <a:rPr lang="en-US" dirty="0"/>
              <a:t> </a:t>
            </a:r>
            <a:r>
              <a:rPr lang="en-US" dirty="0" err="1"/>
              <a:t>init</a:t>
            </a:r>
            <a:r>
              <a:rPr lang="en-US" dirty="0"/>
              <a:t> -y</a:t>
            </a:r>
          </a:p>
          <a:p>
            <a:pPr marL="514350" indent="-514350">
              <a:buFont typeface="+mj-lt"/>
              <a:buAutoNum type="arabicPeriod"/>
            </a:pPr>
            <a:r>
              <a:rPr lang="en-IN" dirty="0"/>
              <a:t>Change the </a:t>
            </a:r>
            <a:r>
              <a:rPr lang="en-IN" dirty="0" err="1"/>
              <a:t>package.json</a:t>
            </a:r>
            <a:r>
              <a:rPr lang="en-IN" dirty="0"/>
              <a:t> file as required &amp; add the compile script</a:t>
            </a:r>
          </a:p>
          <a:p>
            <a:pPr marL="514350" indent="-514350">
              <a:buFont typeface="+mj-lt"/>
              <a:buAutoNum type="arabicPeriod"/>
            </a:pPr>
            <a:r>
              <a:rPr lang="en-IN" dirty="0" err="1"/>
              <a:t>npm</a:t>
            </a:r>
            <a:r>
              <a:rPr lang="en-IN" dirty="0"/>
              <a:t> </a:t>
            </a:r>
            <a:r>
              <a:rPr lang="en-IN" dirty="0" err="1"/>
              <a:t>i</a:t>
            </a:r>
            <a:r>
              <a:rPr lang="en-IN" dirty="0"/>
              <a:t> -D </a:t>
            </a:r>
            <a:r>
              <a:rPr lang="en-IN" dirty="0">
                <a:hlinkClick r:id="rId2"/>
              </a:rPr>
              <a:t>typescript@4.8.4</a:t>
            </a:r>
            <a:endParaRPr lang="en-IN" dirty="0"/>
          </a:p>
          <a:p>
            <a:pPr marL="514350" indent="-514350">
              <a:buFont typeface="+mj-lt"/>
              <a:buAutoNum type="arabicPeriod"/>
            </a:pPr>
            <a:r>
              <a:rPr lang="en-US" dirty="0"/>
              <a:t>Check the TypeScript Compiler version installed</a:t>
            </a:r>
          </a:p>
          <a:p>
            <a:pPr lvl="1"/>
            <a:r>
              <a:rPr lang="en-IN" dirty="0" err="1"/>
              <a:t>npx</a:t>
            </a:r>
            <a:r>
              <a:rPr lang="en-IN" dirty="0"/>
              <a:t> </a:t>
            </a:r>
            <a:r>
              <a:rPr lang="en-IN" dirty="0" err="1"/>
              <a:t>tsc</a:t>
            </a:r>
            <a:r>
              <a:rPr lang="en-IN" dirty="0"/>
              <a:t> -v</a:t>
            </a:r>
          </a:p>
        </p:txBody>
      </p:sp>
    </p:spTree>
    <p:extLst>
      <p:ext uri="{BB962C8B-B14F-4D97-AF65-F5344CB8AC3E}">
        <p14:creationId xmlns:p14="http://schemas.microsoft.com/office/powerpoint/2010/main" val="13625088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EE783-3234-64C8-49F1-84C6D77D3646}"/>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CA9BC1EB-02DC-8FEC-7713-F32CF60A2EA0}"/>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a:t>
            </a:r>
          </a:p>
          <a:p>
            <a:pPr algn="ctr"/>
            <a:r>
              <a:rPr lang="en-IN" sz="2400" dirty="0">
                <a:solidFill>
                  <a:srgbClr val="FF0000"/>
                </a:solidFill>
              </a:rPr>
              <a:t>Template / Template URL</a:t>
            </a:r>
          </a:p>
          <a:p>
            <a:pPr algn="ctr"/>
            <a:endParaRPr lang="en-IN" sz="2400" dirty="0">
              <a:solidFill>
                <a:schemeClr val="bg1"/>
              </a:solidFill>
            </a:endParaRPr>
          </a:p>
          <a:p>
            <a:pPr algn="ctr"/>
            <a:r>
              <a:rPr lang="en-IN" sz="2400" dirty="0">
                <a:solidFill>
                  <a:schemeClr val="bg1"/>
                </a:solidFill>
              </a:rPr>
              <a:t>STYLE (Inline/CSS)</a:t>
            </a:r>
          </a:p>
          <a:p>
            <a:pPr algn="ctr"/>
            <a:r>
              <a:rPr lang="en-IN" sz="2400" dirty="0">
                <a:solidFill>
                  <a:schemeClr val="bg1"/>
                </a:solidFill>
              </a:rPr>
              <a:t>Style / Style URL</a:t>
            </a:r>
          </a:p>
          <a:p>
            <a:pPr algn="ctr"/>
            <a:endParaRPr lang="en-IN" sz="2400" dirty="0">
              <a:solidFill>
                <a:schemeClr val="bg1"/>
              </a:solidFill>
            </a:endParaRPr>
          </a:p>
          <a:p>
            <a:pPr algn="ctr"/>
            <a:r>
              <a:rPr lang="en-IN" sz="2400" dirty="0">
                <a:solidFill>
                  <a:schemeClr val="bg1"/>
                </a:solidFill>
              </a:rPr>
              <a:t>DATA</a:t>
            </a:r>
          </a:p>
          <a:p>
            <a:pPr algn="ctr"/>
            <a:r>
              <a:rPr lang="en-IN" sz="2400" dirty="0">
                <a:solidFill>
                  <a:schemeClr val="bg1"/>
                </a:solidFill>
              </a:rPr>
              <a:t>State (Inside)</a:t>
            </a:r>
          </a:p>
          <a:p>
            <a:pPr algn="ctr"/>
            <a:r>
              <a:rPr lang="en-IN" sz="2400" dirty="0">
                <a:solidFill>
                  <a:schemeClr val="bg1"/>
                </a:solidFill>
              </a:rPr>
              <a:t>Properties (Outside)</a:t>
            </a:r>
          </a:p>
          <a:p>
            <a:pPr algn="ctr"/>
            <a:endParaRPr lang="en-IN" sz="2400" dirty="0">
              <a:solidFill>
                <a:schemeClr val="bg1"/>
              </a:solidFill>
            </a:endParaRPr>
          </a:p>
          <a:p>
            <a:pPr algn="ctr"/>
            <a:r>
              <a:rPr lang="en-IN" sz="2400" dirty="0">
                <a:solidFill>
                  <a:schemeClr val="bg1"/>
                </a:solidFill>
              </a:rPr>
              <a:t>BEHAVIOUR (Methods)</a:t>
            </a:r>
          </a:p>
        </p:txBody>
      </p:sp>
    </p:spTree>
    <p:extLst>
      <p:ext uri="{BB962C8B-B14F-4D97-AF65-F5344CB8AC3E}">
        <p14:creationId xmlns:p14="http://schemas.microsoft.com/office/powerpoint/2010/main" val="12727152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0940D9-D33B-6BD7-334E-131E31BFEF5B}"/>
              </a:ext>
            </a:extLst>
          </p:cNvPr>
          <p:cNvSpPr/>
          <p:nvPr/>
        </p:nvSpPr>
        <p:spPr>
          <a:xfrm>
            <a:off x="1388225"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5" name="Rectangle: Rounded Corners 4">
            <a:extLst>
              <a:ext uri="{FF2B5EF4-FFF2-40B4-BE49-F238E27FC236}">
                <a16:creationId xmlns:a16="http://schemas.microsoft.com/office/drawing/2014/main" id="{00FA7738-FD63-B8EE-03A6-367985E34D42}"/>
              </a:ext>
            </a:extLst>
          </p:cNvPr>
          <p:cNvSpPr/>
          <p:nvPr/>
        </p:nvSpPr>
        <p:spPr>
          <a:xfrm>
            <a:off x="1388225"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6" name="Rectangle 5">
            <a:extLst>
              <a:ext uri="{FF2B5EF4-FFF2-40B4-BE49-F238E27FC236}">
                <a16:creationId xmlns:a16="http://schemas.microsoft.com/office/drawing/2014/main" id="{D4E5429B-E415-62FA-26C1-C2BA52243D3E}"/>
              </a:ext>
            </a:extLst>
          </p:cNvPr>
          <p:cNvSpPr/>
          <p:nvPr/>
        </p:nvSpPr>
        <p:spPr>
          <a:xfrm>
            <a:off x="1388225"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7" name="Rectangle 6">
            <a:extLst>
              <a:ext uri="{FF2B5EF4-FFF2-40B4-BE49-F238E27FC236}">
                <a16:creationId xmlns:a16="http://schemas.microsoft.com/office/drawing/2014/main" id="{E46D9551-67F0-EB5F-3FCB-755E3F843AAE}"/>
              </a:ext>
            </a:extLst>
          </p:cNvPr>
          <p:cNvSpPr/>
          <p:nvPr/>
        </p:nvSpPr>
        <p:spPr>
          <a:xfrm>
            <a:off x="1388225"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8" name="Straight Arrow Connector 7">
            <a:extLst>
              <a:ext uri="{FF2B5EF4-FFF2-40B4-BE49-F238E27FC236}">
                <a16:creationId xmlns:a16="http://schemas.microsoft.com/office/drawing/2014/main" id="{5482207F-1128-10E6-94CF-008D8BB7A68E}"/>
              </a:ext>
            </a:extLst>
          </p:cNvPr>
          <p:cNvCxnSpPr>
            <a:stCxn id="4" idx="2"/>
            <a:endCxn id="5" idx="0"/>
          </p:cNvCxnSpPr>
          <p:nvPr/>
        </p:nvCxnSpPr>
        <p:spPr>
          <a:xfrm>
            <a:off x="2460567"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1A10B9E-6A5B-A6FC-8C34-A9D9ED03E39F}"/>
              </a:ext>
            </a:extLst>
          </p:cNvPr>
          <p:cNvSpPr txBox="1"/>
          <p:nvPr/>
        </p:nvSpPr>
        <p:spPr>
          <a:xfrm>
            <a:off x="2460567" y="1286686"/>
            <a:ext cx="2036263" cy="369332"/>
          </a:xfrm>
          <a:prstGeom prst="rect">
            <a:avLst/>
          </a:prstGeom>
          <a:noFill/>
        </p:spPr>
        <p:txBody>
          <a:bodyPr wrap="none" rtlCol="0">
            <a:spAutoFit/>
          </a:bodyPr>
          <a:lstStyle/>
          <a:p>
            <a:r>
              <a:rPr lang="en-US" dirty="0"/>
              <a:t>Will be compiled by</a:t>
            </a:r>
          </a:p>
        </p:txBody>
      </p:sp>
      <p:cxnSp>
        <p:nvCxnSpPr>
          <p:cNvPr id="10" name="Straight Arrow Connector 9">
            <a:extLst>
              <a:ext uri="{FF2B5EF4-FFF2-40B4-BE49-F238E27FC236}">
                <a16:creationId xmlns:a16="http://schemas.microsoft.com/office/drawing/2014/main" id="{48D85733-B13B-3384-DED7-84D1A15CBD84}"/>
              </a:ext>
            </a:extLst>
          </p:cNvPr>
          <p:cNvCxnSpPr>
            <a:cxnSpLocks/>
            <a:stCxn id="5" idx="2"/>
            <a:endCxn id="6" idx="0"/>
          </p:cNvCxnSpPr>
          <p:nvPr/>
        </p:nvCxnSpPr>
        <p:spPr>
          <a:xfrm>
            <a:off x="2460567"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137C97-95F7-CA46-C66D-A4B92364654D}"/>
              </a:ext>
            </a:extLst>
          </p:cNvPr>
          <p:cNvSpPr txBox="1"/>
          <p:nvPr/>
        </p:nvSpPr>
        <p:spPr>
          <a:xfrm>
            <a:off x="2460567" y="2583472"/>
            <a:ext cx="1171796" cy="369332"/>
          </a:xfrm>
          <a:prstGeom prst="rect">
            <a:avLst/>
          </a:prstGeom>
          <a:noFill/>
        </p:spPr>
        <p:txBody>
          <a:bodyPr wrap="none" rtlCol="0">
            <a:spAutoFit/>
          </a:bodyPr>
          <a:lstStyle/>
          <a:p>
            <a:r>
              <a:rPr lang="en-US" dirty="0"/>
              <a:t>Convert to</a:t>
            </a:r>
          </a:p>
        </p:txBody>
      </p:sp>
      <p:cxnSp>
        <p:nvCxnSpPr>
          <p:cNvPr id="12" name="Straight Arrow Connector 11">
            <a:extLst>
              <a:ext uri="{FF2B5EF4-FFF2-40B4-BE49-F238E27FC236}">
                <a16:creationId xmlns:a16="http://schemas.microsoft.com/office/drawing/2014/main" id="{C26D9AA0-BB55-5875-AFC5-01E60E671714}"/>
              </a:ext>
            </a:extLst>
          </p:cNvPr>
          <p:cNvCxnSpPr>
            <a:stCxn id="6" idx="2"/>
            <a:endCxn id="7" idx="0"/>
          </p:cNvCxnSpPr>
          <p:nvPr/>
        </p:nvCxnSpPr>
        <p:spPr>
          <a:xfrm>
            <a:off x="2460567"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0FC227-8B40-307D-C494-A7BCBD774AA0}"/>
              </a:ext>
            </a:extLst>
          </p:cNvPr>
          <p:cNvSpPr txBox="1"/>
          <p:nvPr/>
        </p:nvSpPr>
        <p:spPr>
          <a:xfrm>
            <a:off x="2460567" y="3938446"/>
            <a:ext cx="906980" cy="369332"/>
          </a:xfrm>
          <a:prstGeom prst="rect">
            <a:avLst/>
          </a:prstGeom>
          <a:noFill/>
        </p:spPr>
        <p:txBody>
          <a:bodyPr wrap="none" rtlCol="0">
            <a:spAutoFit/>
          </a:bodyPr>
          <a:lstStyle/>
          <a:p>
            <a:r>
              <a:rPr lang="en-US" dirty="0"/>
              <a:t>Refer in</a:t>
            </a:r>
          </a:p>
        </p:txBody>
      </p:sp>
      <p:sp>
        <p:nvSpPr>
          <p:cNvPr id="14" name="Rectangle 13">
            <a:extLst>
              <a:ext uri="{FF2B5EF4-FFF2-40B4-BE49-F238E27FC236}">
                <a16:creationId xmlns:a16="http://schemas.microsoft.com/office/drawing/2014/main" id="{A5B0284F-4E42-81F2-A5C8-66D1A8F068F9}"/>
              </a:ext>
            </a:extLst>
          </p:cNvPr>
          <p:cNvSpPr/>
          <p:nvPr/>
        </p:nvSpPr>
        <p:spPr>
          <a:xfrm>
            <a:off x="1388225"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15" name="Straight Arrow Connector 14">
            <a:extLst>
              <a:ext uri="{FF2B5EF4-FFF2-40B4-BE49-F238E27FC236}">
                <a16:creationId xmlns:a16="http://schemas.microsoft.com/office/drawing/2014/main" id="{0D137E99-3A5D-3A85-E821-17E1F8BF962E}"/>
              </a:ext>
            </a:extLst>
          </p:cNvPr>
          <p:cNvCxnSpPr>
            <a:stCxn id="7" idx="2"/>
            <a:endCxn id="14" idx="0"/>
          </p:cNvCxnSpPr>
          <p:nvPr/>
        </p:nvCxnSpPr>
        <p:spPr>
          <a:xfrm>
            <a:off x="2460567"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B24F6D-A743-9317-1807-AD744C2B77C8}"/>
              </a:ext>
            </a:extLst>
          </p:cNvPr>
          <p:cNvSpPr txBox="1"/>
          <p:nvPr/>
        </p:nvSpPr>
        <p:spPr>
          <a:xfrm>
            <a:off x="2460567" y="5326674"/>
            <a:ext cx="923651" cy="369332"/>
          </a:xfrm>
          <a:prstGeom prst="rect">
            <a:avLst/>
          </a:prstGeom>
          <a:noFill/>
        </p:spPr>
        <p:txBody>
          <a:bodyPr wrap="none" rtlCol="0">
            <a:spAutoFit/>
          </a:bodyPr>
          <a:lstStyle/>
          <a:p>
            <a:r>
              <a:rPr lang="en-US" dirty="0"/>
              <a:t>Open in</a:t>
            </a:r>
          </a:p>
        </p:txBody>
      </p:sp>
      <p:sp>
        <p:nvSpPr>
          <p:cNvPr id="17" name="Rectangle 16">
            <a:extLst>
              <a:ext uri="{FF2B5EF4-FFF2-40B4-BE49-F238E27FC236}">
                <a16:creationId xmlns:a16="http://schemas.microsoft.com/office/drawing/2014/main" id="{4249242A-8E9A-6018-BE6D-B8C6F618521E}"/>
              </a:ext>
            </a:extLst>
          </p:cNvPr>
          <p:cNvSpPr/>
          <p:nvPr/>
        </p:nvSpPr>
        <p:spPr>
          <a:xfrm>
            <a:off x="7323366" y="432262"/>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ts</a:t>
            </a:r>
            <a:r>
              <a:rPr lang="en-US" dirty="0"/>
              <a:t> files</a:t>
            </a:r>
          </a:p>
        </p:txBody>
      </p:sp>
      <p:sp>
        <p:nvSpPr>
          <p:cNvPr id="18" name="Rectangle: Rounded Corners 17">
            <a:extLst>
              <a:ext uri="{FF2B5EF4-FFF2-40B4-BE49-F238E27FC236}">
                <a16:creationId xmlns:a16="http://schemas.microsoft.com/office/drawing/2014/main" id="{76C958F3-846D-BA13-E1D6-643EDB586445}"/>
              </a:ext>
            </a:extLst>
          </p:cNvPr>
          <p:cNvSpPr/>
          <p:nvPr/>
        </p:nvSpPr>
        <p:spPr>
          <a:xfrm>
            <a:off x="7323366" y="1803862"/>
            <a:ext cx="2144684" cy="6317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tsc</a:t>
            </a:r>
            <a:endParaRPr lang="en-US" dirty="0"/>
          </a:p>
        </p:txBody>
      </p:sp>
      <p:sp>
        <p:nvSpPr>
          <p:cNvPr id="19" name="Rectangle 18">
            <a:extLst>
              <a:ext uri="{FF2B5EF4-FFF2-40B4-BE49-F238E27FC236}">
                <a16:creationId xmlns:a16="http://schemas.microsoft.com/office/drawing/2014/main" id="{51A0F073-6C13-B7C6-B5D8-0F2598085F31}"/>
              </a:ext>
            </a:extLst>
          </p:cNvPr>
          <p:cNvSpPr/>
          <p:nvPr/>
        </p:nvSpPr>
        <p:spPr>
          <a:xfrm>
            <a:off x="7323366" y="31006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js</a:t>
            </a:r>
            <a:r>
              <a:rPr lang="en-US" dirty="0"/>
              <a:t> files</a:t>
            </a:r>
          </a:p>
        </p:txBody>
      </p:sp>
      <p:sp>
        <p:nvSpPr>
          <p:cNvPr id="20" name="Rectangle 19">
            <a:extLst>
              <a:ext uri="{FF2B5EF4-FFF2-40B4-BE49-F238E27FC236}">
                <a16:creationId xmlns:a16="http://schemas.microsoft.com/office/drawing/2014/main" id="{465B32DC-747C-AA2C-579E-A94A5056C95D}"/>
              </a:ext>
            </a:extLst>
          </p:cNvPr>
          <p:cNvSpPr/>
          <p:nvPr/>
        </p:nvSpPr>
        <p:spPr>
          <a:xfrm>
            <a:off x="7323366" y="44722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page</a:t>
            </a:r>
          </a:p>
        </p:txBody>
      </p:sp>
      <p:cxnSp>
        <p:nvCxnSpPr>
          <p:cNvPr id="21" name="Straight Arrow Connector 20">
            <a:extLst>
              <a:ext uri="{FF2B5EF4-FFF2-40B4-BE49-F238E27FC236}">
                <a16:creationId xmlns:a16="http://schemas.microsoft.com/office/drawing/2014/main" id="{FD52C290-E404-EE8E-7E7D-EA5F08BAE100}"/>
              </a:ext>
            </a:extLst>
          </p:cNvPr>
          <p:cNvCxnSpPr>
            <a:stCxn id="17" idx="2"/>
            <a:endCxn id="18" idx="0"/>
          </p:cNvCxnSpPr>
          <p:nvPr/>
        </p:nvCxnSpPr>
        <p:spPr>
          <a:xfrm>
            <a:off x="8395708" y="1138843"/>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91C59E9-D1F5-A434-0287-7051879A60A7}"/>
              </a:ext>
            </a:extLst>
          </p:cNvPr>
          <p:cNvSpPr txBox="1"/>
          <p:nvPr/>
        </p:nvSpPr>
        <p:spPr>
          <a:xfrm>
            <a:off x="8395708" y="1286686"/>
            <a:ext cx="2036263" cy="369332"/>
          </a:xfrm>
          <a:prstGeom prst="rect">
            <a:avLst/>
          </a:prstGeom>
          <a:noFill/>
        </p:spPr>
        <p:txBody>
          <a:bodyPr wrap="none" rtlCol="0">
            <a:spAutoFit/>
          </a:bodyPr>
          <a:lstStyle/>
          <a:p>
            <a:r>
              <a:rPr lang="en-US" dirty="0"/>
              <a:t>Will be compiled by</a:t>
            </a:r>
          </a:p>
        </p:txBody>
      </p:sp>
      <p:cxnSp>
        <p:nvCxnSpPr>
          <p:cNvPr id="23" name="Straight Arrow Connector 22">
            <a:extLst>
              <a:ext uri="{FF2B5EF4-FFF2-40B4-BE49-F238E27FC236}">
                <a16:creationId xmlns:a16="http://schemas.microsoft.com/office/drawing/2014/main" id="{8668FB43-4303-CD6B-43DC-5ADD5F85BCAF}"/>
              </a:ext>
            </a:extLst>
          </p:cNvPr>
          <p:cNvCxnSpPr>
            <a:cxnSpLocks/>
            <a:stCxn id="18" idx="2"/>
            <a:endCxn id="19" idx="0"/>
          </p:cNvCxnSpPr>
          <p:nvPr/>
        </p:nvCxnSpPr>
        <p:spPr>
          <a:xfrm>
            <a:off x="8395708" y="24356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5CEC224-1C4A-830E-E7DC-15447823056C}"/>
              </a:ext>
            </a:extLst>
          </p:cNvPr>
          <p:cNvSpPr txBox="1"/>
          <p:nvPr/>
        </p:nvSpPr>
        <p:spPr>
          <a:xfrm>
            <a:off x="8395708" y="2583472"/>
            <a:ext cx="1171796" cy="369332"/>
          </a:xfrm>
          <a:prstGeom prst="rect">
            <a:avLst/>
          </a:prstGeom>
          <a:noFill/>
        </p:spPr>
        <p:txBody>
          <a:bodyPr wrap="none" rtlCol="0">
            <a:spAutoFit/>
          </a:bodyPr>
          <a:lstStyle/>
          <a:p>
            <a:r>
              <a:rPr lang="en-US" dirty="0"/>
              <a:t>Convert to</a:t>
            </a:r>
          </a:p>
        </p:txBody>
      </p:sp>
      <p:cxnSp>
        <p:nvCxnSpPr>
          <p:cNvPr id="25" name="Straight Arrow Connector 24">
            <a:extLst>
              <a:ext uri="{FF2B5EF4-FFF2-40B4-BE49-F238E27FC236}">
                <a16:creationId xmlns:a16="http://schemas.microsoft.com/office/drawing/2014/main" id="{CF199481-25FB-1392-04DA-EA6E63C995F0}"/>
              </a:ext>
            </a:extLst>
          </p:cNvPr>
          <p:cNvCxnSpPr>
            <a:stCxn id="19" idx="2"/>
            <a:endCxn id="20" idx="0"/>
          </p:cNvCxnSpPr>
          <p:nvPr/>
        </p:nvCxnSpPr>
        <p:spPr>
          <a:xfrm>
            <a:off x="8395708" y="38072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813E089-E738-2663-2411-0D02F3604C78}"/>
              </a:ext>
            </a:extLst>
          </p:cNvPr>
          <p:cNvSpPr txBox="1"/>
          <p:nvPr/>
        </p:nvSpPr>
        <p:spPr>
          <a:xfrm>
            <a:off x="8395708" y="3938446"/>
            <a:ext cx="906980" cy="369332"/>
          </a:xfrm>
          <a:prstGeom prst="rect">
            <a:avLst/>
          </a:prstGeom>
          <a:noFill/>
        </p:spPr>
        <p:txBody>
          <a:bodyPr wrap="none" rtlCol="0">
            <a:spAutoFit/>
          </a:bodyPr>
          <a:lstStyle/>
          <a:p>
            <a:r>
              <a:rPr lang="en-US" dirty="0"/>
              <a:t>Refer in</a:t>
            </a:r>
          </a:p>
        </p:txBody>
      </p:sp>
      <p:sp>
        <p:nvSpPr>
          <p:cNvPr id="27" name="Rectangle 26">
            <a:extLst>
              <a:ext uri="{FF2B5EF4-FFF2-40B4-BE49-F238E27FC236}">
                <a16:creationId xmlns:a16="http://schemas.microsoft.com/office/drawing/2014/main" id="{EB164B65-ECBD-B852-5AF6-5E3009ED018B}"/>
              </a:ext>
            </a:extLst>
          </p:cNvPr>
          <p:cNvSpPr/>
          <p:nvPr/>
        </p:nvSpPr>
        <p:spPr>
          <a:xfrm>
            <a:off x="7323366" y="5843848"/>
            <a:ext cx="2144684" cy="706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cxnSp>
        <p:nvCxnSpPr>
          <p:cNvPr id="28" name="Straight Arrow Connector 27">
            <a:extLst>
              <a:ext uri="{FF2B5EF4-FFF2-40B4-BE49-F238E27FC236}">
                <a16:creationId xmlns:a16="http://schemas.microsoft.com/office/drawing/2014/main" id="{8DC1B0DE-6404-8849-3B9E-A1A75C1322FC}"/>
              </a:ext>
            </a:extLst>
          </p:cNvPr>
          <p:cNvCxnSpPr>
            <a:stCxn id="20" idx="2"/>
            <a:endCxn id="27" idx="0"/>
          </p:cNvCxnSpPr>
          <p:nvPr/>
        </p:nvCxnSpPr>
        <p:spPr>
          <a:xfrm>
            <a:off x="8395708" y="5178829"/>
            <a:ext cx="0" cy="66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37E4CF5-D90A-2BB4-3ACD-86B4CBF028AE}"/>
              </a:ext>
            </a:extLst>
          </p:cNvPr>
          <p:cNvSpPr txBox="1"/>
          <p:nvPr/>
        </p:nvSpPr>
        <p:spPr>
          <a:xfrm>
            <a:off x="8395708" y="5326674"/>
            <a:ext cx="923651" cy="369332"/>
          </a:xfrm>
          <a:prstGeom prst="rect">
            <a:avLst/>
          </a:prstGeom>
          <a:noFill/>
        </p:spPr>
        <p:txBody>
          <a:bodyPr wrap="none" rtlCol="0">
            <a:spAutoFit/>
          </a:bodyPr>
          <a:lstStyle/>
          <a:p>
            <a:r>
              <a:rPr lang="en-US" dirty="0"/>
              <a:t>Open in</a:t>
            </a:r>
          </a:p>
        </p:txBody>
      </p:sp>
      <p:sp>
        <p:nvSpPr>
          <p:cNvPr id="30" name="Rectangle: Rounded Corners 29">
            <a:extLst>
              <a:ext uri="{FF2B5EF4-FFF2-40B4-BE49-F238E27FC236}">
                <a16:creationId xmlns:a16="http://schemas.microsoft.com/office/drawing/2014/main" id="{3A6055E8-5C29-A579-1835-C95D9D3D13AE}"/>
              </a:ext>
            </a:extLst>
          </p:cNvPr>
          <p:cNvSpPr/>
          <p:nvPr/>
        </p:nvSpPr>
        <p:spPr>
          <a:xfrm>
            <a:off x="6908808" y="307571"/>
            <a:ext cx="3462866" cy="363087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1" name="TextBox 30">
            <a:extLst>
              <a:ext uri="{FF2B5EF4-FFF2-40B4-BE49-F238E27FC236}">
                <a16:creationId xmlns:a16="http://schemas.microsoft.com/office/drawing/2014/main" id="{BCBEBB8B-480B-D125-58A2-59E914F37C55}"/>
              </a:ext>
            </a:extLst>
          </p:cNvPr>
          <p:cNvSpPr txBox="1"/>
          <p:nvPr/>
        </p:nvSpPr>
        <p:spPr>
          <a:xfrm>
            <a:off x="10541534" y="1242582"/>
            <a:ext cx="1444050" cy="1754326"/>
          </a:xfrm>
          <a:prstGeom prst="rect">
            <a:avLst/>
          </a:prstGeom>
          <a:noFill/>
        </p:spPr>
        <p:txBody>
          <a:bodyPr wrap="none" rtlCol="0">
            <a:spAutoFit/>
          </a:bodyPr>
          <a:lstStyle/>
          <a:p>
            <a:r>
              <a:rPr lang="en-US" dirty="0"/>
              <a:t>Automate .</a:t>
            </a:r>
            <a:r>
              <a:rPr lang="en-US" dirty="0" err="1"/>
              <a:t>ts</a:t>
            </a:r>
            <a:r>
              <a:rPr lang="en-US" dirty="0"/>
              <a:t> </a:t>
            </a:r>
          </a:p>
          <a:p>
            <a:r>
              <a:rPr lang="en-US" dirty="0"/>
              <a:t>to .</a:t>
            </a:r>
            <a:r>
              <a:rPr lang="en-US" dirty="0" err="1"/>
              <a:t>js</a:t>
            </a:r>
            <a:r>
              <a:rPr lang="en-US" dirty="0"/>
              <a:t> file </a:t>
            </a:r>
          </a:p>
          <a:p>
            <a:r>
              <a:rPr lang="en-US" dirty="0"/>
              <a:t>Creation</a:t>
            </a:r>
          </a:p>
          <a:p>
            <a:endParaRPr lang="en-US" dirty="0"/>
          </a:p>
          <a:p>
            <a:r>
              <a:rPr lang="en-US" dirty="0"/>
              <a:t>Run </a:t>
            </a:r>
            <a:r>
              <a:rPr lang="en-US" dirty="0" err="1"/>
              <a:t>tsc</a:t>
            </a:r>
            <a:r>
              <a:rPr lang="en-US" dirty="0"/>
              <a:t> in </a:t>
            </a:r>
          </a:p>
          <a:p>
            <a:r>
              <a:rPr lang="en-US" dirty="0"/>
              <a:t>Watch mode</a:t>
            </a:r>
          </a:p>
        </p:txBody>
      </p:sp>
    </p:spTree>
    <p:extLst>
      <p:ext uri="{BB962C8B-B14F-4D97-AF65-F5344CB8AC3E}">
        <p14:creationId xmlns:p14="http://schemas.microsoft.com/office/powerpoint/2010/main" val="41252756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&amp; Icons</a:t>
            </a:r>
            <a:endParaRPr lang="en-IN" dirty="0"/>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38052</TotalTime>
  <Words>14785</Words>
  <Application>Microsoft Office PowerPoint</Application>
  <PresentationFormat>Widescreen</PresentationFormat>
  <Paragraphs>1636</Paragraphs>
  <Slides>197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197</vt:i4>
      </vt:variant>
    </vt:vector>
  </HeadingPairs>
  <TitlesOfParts>
    <vt:vector size="204" baseType="lpstr">
      <vt:lpstr>Arial</vt:lpstr>
      <vt:lpstr>Calibri</vt:lpstr>
      <vt:lpstr>Calibri Light</vt:lpstr>
      <vt:lpstr>Lucida Sans</vt:lpstr>
      <vt:lpstr>Segoe UI</vt:lpstr>
      <vt:lpstr>source-serif-pro</vt:lpstr>
      <vt:lpstr>Office Theme</vt:lpstr>
      <vt:lpstr>PowerPoint Presentation</vt:lpstr>
      <vt:lpstr>Limitations of JavaScript</vt:lpstr>
      <vt:lpstr>“</vt:lpstr>
      <vt:lpstr>Overview</vt:lpstr>
      <vt:lpstr>Installation</vt:lpstr>
      <vt:lpstr>PowerPoint Presentation</vt:lpstr>
      <vt:lpstr>How to install typescript?</vt:lpstr>
      <vt:lpstr>Local Installation – New Project</vt:lpstr>
      <vt:lpstr>PowerPoint Presentation</vt:lpstr>
      <vt:lpstr>Local Installation – New Project</vt:lpstr>
      <vt:lpstr>Using the Shared Application</vt:lpstr>
      <vt:lpstr>Target - ECMASCRIPT Versions</vt:lpstr>
      <vt:lpstr>Main Goals of TypeScript</vt:lpstr>
      <vt:lpstr>TypeScript Features</vt:lpstr>
      <vt:lpstr>Type Inference</vt:lpstr>
      <vt:lpstr>Data Types</vt:lpstr>
      <vt:lpstr>Any</vt:lpstr>
      <vt:lpstr>Primitive</vt:lpstr>
      <vt:lpstr>Type Annotations/Checking</vt:lpstr>
      <vt:lpstr>Type Assertion</vt:lpstr>
      <vt:lpstr>Type Assertion Example</vt:lpstr>
      <vt:lpstr>Type Guards / Union Types</vt:lpstr>
      <vt:lpstr>Functions</vt:lpstr>
      <vt:lpstr>Function Parameters</vt:lpstr>
      <vt:lpstr>Lambda Expression</vt:lpstr>
      <vt:lpstr>Lambda Example</vt:lpstr>
      <vt:lpstr>Rest Parameter (…args)</vt:lpstr>
      <vt:lpstr>Rest vs Spread</vt:lpstr>
      <vt:lpstr>Shallow Copy</vt:lpstr>
      <vt:lpstr>Deep Copy</vt:lpstr>
      <vt:lpstr>Arrays</vt:lpstr>
      <vt:lpstr>Features of an Array</vt:lpstr>
      <vt:lpstr>Array</vt:lpstr>
      <vt:lpstr>Tuple</vt:lpstr>
      <vt:lpstr>Enum</vt:lpstr>
      <vt:lpstr>Enum</vt:lpstr>
      <vt:lpstr>TypeScript Interface</vt:lpstr>
      <vt:lpstr>TypeScript Class</vt:lpstr>
      <vt:lpstr>TypeScript Class</vt:lpstr>
      <vt:lpstr>Class Example</vt:lpstr>
      <vt:lpstr>Static</vt:lpstr>
      <vt:lpstr>Use cases for Static</vt:lpstr>
      <vt:lpstr>Readonly</vt:lpstr>
      <vt:lpstr>Use cases for Readonly</vt:lpstr>
      <vt:lpstr>Generics</vt:lpstr>
      <vt:lpstr>Generic Constraints</vt:lpstr>
      <vt:lpstr>Iterators</vt:lpstr>
      <vt:lpstr>Generators</vt:lpstr>
      <vt:lpstr>Uses of Generators</vt:lpstr>
      <vt:lpstr>Decorators</vt:lpstr>
      <vt:lpstr>Inheritance</vt:lpstr>
      <vt:lpstr>Namespaces</vt:lpstr>
      <vt:lpstr>Modules</vt:lpstr>
      <vt:lpstr>Namespace vs Module</vt:lpstr>
      <vt:lpstr>What is Application Build?</vt:lpstr>
      <vt:lpstr>How will you Build - Build Workflow</vt:lpstr>
      <vt:lpstr>Task Runners</vt:lpstr>
      <vt:lpstr>Use a Task Runner (e.g., Gulp or Grunt)</vt:lpstr>
      <vt:lpstr>Module Bundlers</vt:lpstr>
      <vt:lpstr>The Purpose of Bundlers</vt:lpstr>
      <vt:lpstr>Module Bundlers</vt:lpstr>
      <vt:lpstr>Use a Bundler</vt:lpstr>
      <vt:lpstr>Using Both</vt:lpstr>
      <vt:lpstr>Webpack</vt:lpstr>
      <vt:lpstr>How Webpack Executes?</vt:lpstr>
      <vt:lpstr>Configuring Webpack</vt:lpstr>
      <vt:lpstr>PowerPoint Presentation</vt:lpstr>
      <vt:lpstr>Client-Side Build</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Pipes</vt:lpstr>
      <vt:lpstr>Forms</vt:lpstr>
      <vt:lpstr>Key Differences</vt:lpstr>
      <vt:lpstr>Form Builder</vt:lpstr>
      <vt:lpstr>Built in Validators</vt:lpstr>
      <vt:lpstr>Assignment</vt:lpstr>
      <vt:lpstr>Assignment</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Communicating with backend services using HTTP</vt:lpstr>
      <vt:lpstr>Commonly used HTTP Client Methods</vt:lpstr>
      <vt:lpstr>Routing</vt:lpstr>
      <vt:lpstr>Conventional Routing</vt:lpstr>
      <vt:lpstr>Angular Router</vt:lpstr>
      <vt:lpstr>Key Features</vt:lpstr>
      <vt:lpstr>Key Features</vt:lpstr>
      <vt:lpstr>Angular Routing</vt:lpstr>
      <vt:lpstr>After Navigation, What Router does?</vt:lpstr>
      <vt:lpstr>PowerPoint Presentation</vt:lpstr>
      <vt:lpstr>Route Guards</vt:lpstr>
      <vt:lpstr>Use cases of Route Guard</vt:lpstr>
      <vt:lpstr>PowerPoint Presentation</vt:lpstr>
      <vt:lpstr>Secure Application using Route Guards</vt:lpstr>
      <vt:lpstr>Lazy Loading</vt:lpstr>
      <vt:lpstr>How to implement?</vt:lpstr>
      <vt:lpstr>PWA</vt:lpstr>
      <vt:lpstr>PWA looks like any other app</vt:lpstr>
      <vt:lpstr>PowerPoint Presentation</vt:lpstr>
      <vt:lpstr>PWA &amp; Devices</vt:lpstr>
      <vt:lpstr>Core Requirements</vt:lpstr>
      <vt:lpstr>Base requirement for building great PWAs</vt:lpstr>
      <vt:lpstr>Further Learning on PWA</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31</cp:revision>
  <dcterms:created xsi:type="dcterms:W3CDTF">2021-11-22T03:42:21Z</dcterms:created>
  <dcterms:modified xsi:type="dcterms:W3CDTF">2023-08-02T12:06:59Z</dcterms:modified>
</cp:coreProperties>
</file>