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7"/>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541" r:id="rId89"/>
    <p:sldId id="463" r:id="rId90"/>
    <p:sldId id="381" r:id="rId91"/>
    <p:sldId id="382" r:id="rId92"/>
    <p:sldId id="287" r:id="rId93"/>
    <p:sldId id="380" r:id="rId94"/>
    <p:sldId id="464" r:id="rId95"/>
    <p:sldId id="392" r:id="rId96"/>
    <p:sldId id="393" r:id="rId97"/>
    <p:sldId id="394" r:id="rId98"/>
    <p:sldId id="388" r:id="rId99"/>
    <p:sldId id="395" r:id="rId100"/>
    <p:sldId id="389" r:id="rId101"/>
    <p:sldId id="396" r:id="rId102"/>
    <p:sldId id="399" r:id="rId103"/>
    <p:sldId id="292" r:id="rId104"/>
    <p:sldId id="385" r:id="rId105"/>
    <p:sldId id="386" r:id="rId106"/>
    <p:sldId id="468" r:id="rId107"/>
    <p:sldId id="472" r:id="rId108"/>
    <p:sldId id="473" r:id="rId109"/>
    <p:sldId id="469" r:id="rId110"/>
    <p:sldId id="470" r:id="rId111"/>
    <p:sldId id="471" r:id="rId112"/>
    <p:sldId id="474" r:id="rId113"/>
    <p:sldId id="475" r:id="rId114"/>
    <p:sldId id="294" r:id="rId115"/>
    <p:sldId id="402" r:id="rId116"/>
    <p:sldId id="295" r:id="rId117"/>
    <p:sldId id="542" r:id="rId118"/>
    <p:sldId id="543" r:id="rId119"/>
    <p:sldId id="271" r:id="rId120"/>
    <p:sldId id="401" r:id="rId121"/>
    <p:sldId id="544" r:id="rId122"/>
    <p:sldId id="545" r:id="rId123"/>
    <p:sldId id="546" r:id="rId124"/>
    <p:sldId id="547" r:id="rId125"/>
    <p:sldId id="548" r:id="rId126"/>
    <p:sldId id="549" r:id="rId127"/>
    <p:sldId id="550" r:id="rId128"/>
    <p:sldId id="551" r:id="rId129"/>
    <p:sldId id="552" r:id="rId130"/>
    <p:sldId id="553" r:id="rId131"/>
    <p:sldId id="554" r:id="rId132"/>
    <p:sldId id="555" r:id="rId133"/>
    <p:sldId id="556" r:id="rId134"/>
    <p:sldId id="557" r:id="rId135"/>
    <p:sldId id="558" r:id="rId136"/>
    <p:sldId id="559" r:id="rId137"/>
    <p:sldId id="560" r:id="rId138"/>
    <p:sldId id="297" r:id="rId139"/>
    <p:sldId id="406" r:id="rId140"/>
    <p:sldId id="407" r:id="rId141"/>
    <p:sldId id="408" r:id="rId142"/>
    <p:sldId id="298" r:id="rId143"/>
    <p:sldId id="561" r:id="rId144"/>
    <p:sldId id="562" r:id="rId145"/>
    <p:sldId id="301"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31234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58428" y="370774"/>
        <a:ext cx="5518730" cy="1080053"/>
      </dsp:txXfrm>
    </dsp:sp>
    <dsp:sp modelId="{F72709F1-97BE-4214-AF64-E39B00C1A6FF}">
      <dsp:nvSpPr>
        <dsp:cNvPr id="0" name=""/>
        <dsp:cNvSpPr/>
      </dsp:nvSpPr>
      <dsp:spPr>
        <a:xfrm>
          <a:off x="0" y="159853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58428" y="1656964"/>
        <a:ext cx="5518730" cy="1080053"/>
      </dsp:txXfrm>
    </dsp:sp>
    <dsp:sp modelId="{994869F1-3829-4097-94A1-06FFB4D13960}">
      <dsp:nvSpPr>
        <dsp:cNvPr id="0" name=""/>
        <dsp:cNvSpPr/>
      </dsp:nvSpPr>
      <dsp:spPr>
        <a:xfrm>
          <a:off x="0" y="288472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58428" y="2943154"/>
        <a:ext cx="5518730" cy="1080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Enable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No Style Encapsulation</a:t>
          </a:r>
        </a:p>
        <a:p>
          <a:pPr marL="228600" lvl="1" indent="-228600" algn="l" defTabSz="977900">
            <a:lnSpc>
              <a:spcPct val="90000"/>
            </a:lnSpc>
            <a:spcBef>
              <a:spcPct val="0"/>
            </a:spcBef>
            <a:spcAft>
              <a:spcPct val="15000"/>
            </a:spcAft>
            <a:buChar char="•"/>
          </a:pPr>
          <a:r>
            <a:rPr lang="en-IN" sz="22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28-07-2023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8B-DD51-145E-12B5-39A82E3B85BB}"/>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9E7B258D-AC23-DFFA-B962-F790D10823C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07BF2DAC-9465-413E-70D2-DA14D3F756CA}"/>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3E184331-C390-9406-2FC3-3E526B9B6DF0}"/>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7187E1-566B-1D26-203C-833531C39A0E}"/>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10" name="Straight Arrow Connector 9">
            <a:extLst>
              <a:ext uri="{FF2B5EF4-FFF2-40B4-BE49-F238E27FC236}">
                <a16:creationId xmlns:a16="http://schemas.microsoft.com/office/drawing/2014/main" id="{445B81F9-8F09-098D-23F5-9748241F5EEB}"/>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C2C62E-271B-EF82-BBE5-12787A20E009}"/>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2" name="Straight Arrow Connector 11">
            <a:extLst>
              <a:ext uri="{FF2B5EF4-FFF2-40B4-BE49-F238E27FC236}">
                <a16:creationId xmlns:a16="http://schemas.microsoft.com/office/drawing/2014/main" id="{BFA8B0B1-392D-0F43-2AAC-F6B3A3CC1D5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0FBC64-7ED0-500A-DE2F-5287AB13AD53}"/>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C0FD62-A77A-10FE-A3A2-A48938082A6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566611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1474671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33002325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HTML</a:t>
            </a:r>
            <a:endParaRPr lang="en-IN" b="1" dirty="0"/>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Parser</a:t>
            </a:r>
            <a:endParaRPr lang="en-IN" dirty="0"/>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DOM Tree</a:t>
            </a:r>
            <a:endParaRPr lang="en-IN" dirty="0"/>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DOM</a:t>
            </a:r>
            <a:endParaRPr lang="en-IN" dirty="0"/>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CSS</a:t>
            </a:r>
            <a:endParaRPr lang="en-IN" b="1" dirty="0"/>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 Parser</a:t>
            </a:r>
            <a:endParaRPr lang="en-IN" dirty="0"/>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Style Rules (CSSOM)</a:t>
            </a:r>
            <a:endParaRPr lang="en-IN" sz="1600" dirty="0"/>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Attachment</a:t>
            </a:r>
            <a:endParaRPr lang="en-IN" dirty="0"/>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Render Tree</a:t>
            </a:r>
            <a:endParaRPr lang="en-IN" dirty="0"/>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Layout</a:t>
            </a:r>
            <a:endParaRPr lang="en-IN" dirty="0"/>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endParaRPr lang="en-IN" dirty="0"/>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Display</a:t>
            </a:r>
            <a:endParaRPr lang="en-IN" b="1" dirty="0"/>
          </a:p>
        </p:txBody>
      </p:sp>
    </p:spTree>
    <p:extLst>
      <p:ext uri="{BB962C8B-B14F-4D97-AF65-F5344CB8AC3E}">
        <p14:creationId xmlns:p14="http://schemas.microsoft.com/office/powerpoint/2010/main" val="129996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8302338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154149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3160056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2338379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41641995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42470593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12384380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HTML</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CSS</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CSS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Style Rules (CSSOM)</a:t>
            </a: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Attachment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Render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Layout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Painting</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Display</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361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2162169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411109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524360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1688732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2202621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936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0079482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29217161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37588553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86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8984251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C16-0831-68E1-E235-221965650757}"/>
              </a:ext>
            </a:extLst>
          </p:cNvPr>
          <p:cNvSpPr>
            <a:spLocks noGrp="1"/>
          </p:cNvSpPr>
          <p:nvPr>
            <p:ph type="title"/>
          </p:nvPr>
        </p:nvSpPr>
        <p:spPr>
          <a:xfrm>
            <a:off x="572493" y="238539"/>
            <a:ext cx="11018520" cy="1434415"/>
          </a:xfrm>
        </p:spPr>
        <p:txBody>
          <a:bodyPr anchor="b">
            <a:normAutofit/>
          </a:bodyPr>
          <a:lstStyle/>
          <a:p>
            <a:r>
              <a:rPr lang="en-US" sz="5400"/>
              <a:t>Parent Child Communication</a:t>
            </a:r>
            <a:endParaRPr lang="en-IN" sz="5400"/>
          </a:p>
        </p:txBody>
      </p:sp>
      <p:sp>
        <p:nvSpPr>
          <p:cNvPr id="3" name="Content Placeholder 2">
            <a:extLst>
              <a:ext uri="{FF2B5EF4-FFF2-40B4-BE49-F238E27FC236}">
                <a16:creationId xmlns:a16="http://schemas.microsoft.com/office/drawing/2014/main" id="{9796BA6B-1D95-CE87-8292-889CE3FDE588}"/>
              </a:ext>
            </a:extLst>
          </p:cNvPr>
          <p:cNvSpPr>
            <a:spLocks noGrp="1"/>
          </p:cNvSpPr>
          <p:nvPr>
            <p:ph idx="1"/>
          </p:nvPr>
        </p:nvSpPr>
        <p:spPr>
          <a:xfrm>
            <a:off x="572493" y="2071316"/>
            <a:ext cx="6713552" cy="4119172"/>
          </a:xfrm>
        </p:spPr>
        <p:txBody>
          <a:bodyPr anchor="t">
            <a:normAutofit/>
          </a:bodyPr>
          <a:lstStyle/>
          <a:p>
            <a:r>
              <a:rPr lang="en-US" sz="1900" dirty="0"/>
              <a:t>Property Binding:</a:t>
            </a:r>
          </a:p>
          <a:p>
            <a:pPr lvl="1"/>
            <a:r>
              <a:rPr lang="en-US" sz="1900" dirty="0"/>
              <a:t>With property binding, the parent component can bind a property value to an input property of the child component. This allows the parent to pass data to the child component.</a:t>
            </a:r>
          </a:p>
          <a:p>
            <a:r>
              <a:rPr lang="en-US" sz="1900" dirty="0" err="1"/>
              <a:t>ViewChild</a:t>
            </a:r>
            <a:r>
              <a:rPr lang="en-US" sz="1900" dirty="0"/>
              <a:t>, </a:t>
            </a:r>
            <a:r>
              <a:rPr lang="en-US" sz="1900" dirty="0" err="1"/>
              <a:t>ViewChildren</a:t>
            </a:r>
            <a:r>
              <a:rPr lang="en-US" sz="1900" dirty="0"/>
              <a:t> and Template Reference Variable:</a:t>
            </a:r>
          </a:p>
          <a:p>
            <a:pPr lvl="1"/>
            <a:r>
              <a:rPr lang="en-US" sz="1900" dirty="0"/>
              <a:t>The parent component can access the child component's properties and methods using </a:t>
            </a:r>
            <a:r>
              <a:rPr lang="en-US" sz="1900" dirty="0" err="1"/>
              <a:t>ViewChild</a:t>
            </a:r>
            <a:r>
              <a:rPr lang="en-US" sz="1900" dirty="0"/>
              <a:t> and a template reference variable.</a:t>
            </a:r>
          </a:p>
          <a:p>
            <a:r>
              <a:rPr lang="en-US" sz="1900" dirty="0"/>
              <a:t>Event and Output:</a:t>
            </a:r>
          </a:p>
          <a:p>
            <a:pPr lvl="1"/>
            <a:r>
              <a:rPr lang="en-US" sz="1900" dirty="0"/>
              <a:t>The child component can emit events that the parent component can listen to. This allows the child component to notify the parent about an action or state change.</a:t>
            </a:r>
          </a:p>
        </p:txBody>
      </p:sp>
      <p:pic>
        <p:nvPicPr>
          <p:cNvPr id="5" name="Content Placeholder 10" descr="A diagram of a child and parent&#10;&#10;Description automatically generated">
            <a:extLst>
              <a:ext uri="{FF2B5EF4-FFF2-40B4-BE49-F238E27FC236}">
                <a16:creationId xmlns:a16="http://schemas.microsoft.com/office/drawing/2014/main" id="{98FF7C8C-9D5B-79A6-D608-67E3E40D89F6}"/>
              </a:ext>
            </a:extLst>
          </p:cNvPr>
          <p:cNvPicPr>
            <a:picLocks noChangeAspect="1"/>
          </p:cNvPicPr>
          <p:nvPr/>
        </p:nvPicPr>
        <p:blipFill rotWithShape="1">
          <a:blip r:embed="rId2"/>
          <a:stretch/>
        </p:blipFill>
        <p:spPr>
          <a:xfrm>
            <a:off x="7383651" y="2336518"/>
            <a:ext cx="4235856" cy="3601011"/>
          </a:xfrm>
          <a:prstGeom prst="rect">
            <a:avLst/>
          </a:prstGeom>
        </p:spPr>
      </p:pic>
    </p:spTree>
    <p:extLst>
      <p:ext uri="{BB962C8B-B14F-4D97-AF65-F5344CB8AC3E}">
        <p14:creationId xmlns:p14="http://schemas.microsoft.com/office/powerpoint/2010/main" val="10153689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9580-1831-EA25-9355-6F40043D948E}"/>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5645D720-6632-689C-AE1D-FF64BBCE146A}"/>
              </a:ext>
            </a:extLst>
          </p:cNvPr>
          <p:cNvSpPr>
            <a:spLocks noGrp="1"/>
          </p:cNvSpPr>
          <p:nvPr>
            <p:ph idx="1"/>
          </p:nvPr>
        </p:nvSpPr>
        <p:spPr/>
        <p:txBody>
          <a:bodyPr>
            <a:normAutofit/>
          </a:bodyPr>
          <a:lstStyle/>
          <a:p>
            <a:r>
              <a:rPr lang="en-US" b="1" dirty="0" err="1"/>
              <a:t>EventEmitter</a:t>
            </a:r>
            <a:r>
              <a:rPr lang="en-US" dirty="0"/>
              <a:t> is a class provided by the @angular/core package that allows components to emit custom events. </a:t>
            </a:r>
          </a:p>
          <a:p>
            <a:r>
              <a:rPr lang="en-US" dirty="0"/>
              <a:t>It serves as a mechanism for communication between components, enabling the exchange of data or triggering actions based on user interactions or other application events.</a:t>
            </a:r>
          </a:p>
          <a:p>
            <a:r>
              <a:rPr lang="en-US" dirty="0"/>
              <a:t>It is typically used in conjunction with the </a:t>
            </a:r>
            <a:r>
              <a:rPr lang="en-US" b="1" dirty="0"/>
              <a:t>@Output </a:t>
            </a:r>
            <a:r>
              <a:rPr lang="en-US" dirty="0"/>
              <a:t>decorator to create custom event emitters within Angular components.</a:t>
            </a:r>
          </a:p>
          <a:p>
            <a:r>
              <a:rPr lang="en-US" dirty="0"/>
              <a:t>It facilitates communication in a unidirectional manner, where the child component emits events that the parent component can listen to and respond to.</a:t>
            </a:r>
            <a:endParaRPr lang="en-IN" dirty="0"/>
          </a:p>
        </p:txBody>
      </p:sp>
    </p:spTree>
    <p:extLst>
      <p:ext uri="{BB962C8B-B14F-4D97-AF65-F5344CB8AC3E}">
        <p14:creationId xmlns:p14="http://schemas.microsoft.com/office/powerpoint/2010/main" val="830816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ADD8-F94E-ED4D-72EF-EACBF9D9CD8E}"/>
              </a:ext>
            </a:extLst>
          </p:cNvPr>
          <p:cNvSpPr>
            <a:spLocks noGrp="1"/>
          </p:cNvSpPr>
          <p:nvPr>
            <p:ph type="title"/>
          </p:nvPr>
        </p:nvSpPr>
        <p:spPr>
          <a:xfrm>
            <a:off x="572493" y="238539"/>
            <a:ext cx="11018520" cy="1434415"/>
          </a:xfrm>
        </p:spPr>
        <p:txBody>
          <a:bodyPr anchor="b">
            <a:normAutofit/>
          </a:bodyPr>
          <a:lstStyle/>
          <a:p>
            <a:r>
              <a:rPr lang="en-US" sz="5400"/>
              <a:t>Sibling Communication</a:t>
            </a:r>
            <a:endParaRPr lang="en-IN" sz="5400"/>
          </a:p>
        </p:txBody>
      </p:sp>
      <p:sp>
        <p:nvSpPr>
          <p:cNvPr id="6" name="Content Placeholder 5">
            <a:extLst>
              <a:ext uri="{FF2B5EF4-FFF2-40B4-BE49-F238E27FC236}">
                <a16:creationId xmlns:a16="http://schemas.microsoft.com/office/drawing/2014/main" id="{B76E1648-9B36-2C69-BF74-AA5CD6F34CC5}"/>
              </a:ext>
            </a:extLst>
          </p:cNvPr>
          <p:cNvSpPr>
            <a:spLocks noGrp="1"/>
          </p:cNvSpPr>
          <p:nvPr>
            <p:ph idx="1"/>
          </p:nvPr>
        </p:nvSpPr>
        <p:spPr>
          <a:xfrm>
            <a:off x="572493" y="2071316"/>
            <a:ext cx="6552366" cy="4119172"/>
          </a:xfrm>
        </p:spPr>
        <p:txBody>
          <a:bodyPr anchor="t">
            <a:noAutofit/>
          </a:bodyPr>
          <a:lstStyle/>
          <a:p>
            <a:r>
              <a:rPr lang="en-US" sz="2200" dirty="0"/>
              <a:t>Using a Common Parent Component:</a:t>
            </a:r>
          </a:p>
          <a:p>
            <a:pPr lvl="1"/>
            <a:r>
              <a:rPr lang="en-US" sz="2200" dirty="0"/>
              <a:t>Sibling components can communicate with each other indirectly through a shared parent component. </a:t>
            </a:r>
          </a:p>
          <a:p>
            <a:pPr lvl="1"/>
            <a:r>
              <a:rPr lang="en-US" sz="2200" dirty="0"/>
              <a:t>The parent component acts as a mediator and facilitates data exchange between the siblings using property bindings and event bindings.</a:t>
            </a:r>
          </a:p>
          <a:p>
            <a:r>
              <a:rPr lang="en-US" sz="2200" dirty="0"/>
              <a:t>Using a Shared Service:</a:t>
            </a:r>
          </a:p>
          <a:p>
            <a:pPr lvl="1"/>
            <a:r>
              <a:rPr lang="en-US" sz="2200" dirty="0"/>
              <a:t>Sibling components can communicate directly with each other using a shared service. </a:t>
            </a:r>
          </a:p>
          <a:p>
            <a:pPr lvl="1"/>
            <a:r>
              <a:rPr lang="en-US" sz="2200" dirty="0"/>
              <a:t>The service acts as a central communication hub and allows siblings to share data and trigger actions.</a:t>
            </a:r>
            <a:endParaRPr lang="en-IN" sz="2200" dirty="0"/>
          </a:p>
        </p:txBody>
      </p:sp>
      <p:pic>
        <p:nvPicPr>
          <p:cNvPr id="5" name="Picture 4" descr="A diagram of a child&#10;&#10;Description automatically generated">
            <a:extLst>
              <a:ext uri="{FF2B5EF4-FFF2-40B4-BE49-F238E27FC236}">
                <a16:creationId xmlns:a16="http://schemas.microsoft.com/office/drawing/2014/main" id="{1161394A-7E11-3181-C1E2-DBF9D9F4ADC5}"/>
              </a:ext>
            </a:extLst>
          </p:cNvPr>
          <p:cNvPicPr>
            <a:picLocks noChangeAspect="1"/>
          </p:cNvPicPr>
          <p:nvPr/>
        </p:nvPicPr>
        <p:blipFill rotWithShape="1">
          <a:blip r:embed="rId2"/>
          <a:stretch/>
        </p:blipFill>
        <p:spPr>
          <a:xfrm>
            <a:off x="7812487" y="1911493"/>
            <a:ext cx="3426769" cy="2500615"/>
          </a:xfrm>
          <a:prstGeom prst="rect">
            <a:avLst/>
          </a:prstGeom>
        </p:spPr>
      </p:pic>
      <p:sp>
        <p:nvSpPr>
          <p:cNvPr id="7" name="Oval 6">
            <a:extLst>
              <a:ext uri="{FF2B5EF4-FFF2-40B4-BE49-F238E27FC236}">
                <a16:creationId xmlns:a16="http://schemas.microsoft.com/office/drawing/2014/main" id="{EF044928-16E7-9D2F-50E5-7F78C37ED4AB}"/>
              </a:ext>
            </a:extLst>
          </p:cNvPr>
          <p:cNvSpPr/>
          <p:nvPr/>
        </p:nvSpPr>
        <p:spPr>
          <a:xfrm>
            <a:off x="7489122"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One</a:t>
            </a:r>
          </a:p>
        </p:txBody>
      </p:sp>
      <p:sp>
        <p:nvSpPr>
          <p:cNvPr id="9" name="Oval 8">
            <a:extLst>
              <a:ext uri="{FF2B5EF4-FFF2-40B4-BE49-F238E27FC236}">
                <a16:creationId xmlns:a16="http://schemas.microsoft.com/office/drawing/2014/main" id="{502EDC86-17A0-B493-D13A-227AC5FE39E7}"/>
              </a:ext>
            </a:extLst>
          </p:cNvPr>
          <p:cNvSpPr/>
          <p:nvPr/>
        </p:nvSpPr>
        <p:spPr>
          <a:xfrm>
            <a:off x="10100426"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Two</a:t>
            </a:r>
          </a:p>
        </p:txBody>
      </p:sp>
      <p:sp>
        <p:nvSpPr>
          <p:cNvPr id="10" name="Rectangle: Rounded Corners 9">
            <a:extLst>
              <a:ext uri="{FF2B5EF4-FFF2-40B4-BE49-F238E27FC236}">
                <a16:creationId xmlns:a16="http://schemas.microsoft.com/office/drawing/2014/main" id="{97BA1548-F73B-36DE-B611-E25ED0B20279}"/>
              </a:ext>
            </a:extLst>
          </p:cNvPr>
          <p:cNvSpPr/>
          <p:nvPr/>
        </p:nvSpPr>
        <p:spPr>
          <a:xfrm>
            <a:off x="9051844" y="4740213"/>
            <a:ext cx="624689" cy="18054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IN" sz="1400" dirty="0"/>
              <a:t>S</a:t>
            </a:r>
          </a:p>
          <a:p>
            <a:pPr algn="ctr"/>
            <a:r>
              <a:rPr lang="en-IN" sz="1400" dirty="0"/>
              <a:t>E</a:t>
            </a:r>
          </a:p>
          <a:p>
            <a:pPr algn="ctr"/>
            <a:r>
              <a:rPr lang="en-IN" sz="1400" dirty="0"/>
              <a:t>R</a:t>
            </a:r>
          </a:p>
          <a:p>
            <a:pPr algn="ctr"/>
            <a:r>
              <a:rPr lang="en-IN" sz="1400" dirty="0"/>
              <a:t>V</a:t>
            </a:r>
          </a:p>
          <a:p>
            <a:pPr algn="ctr"/>
            <a:r>
              <a:rPr lang="en-IN" sz="1400" dirty="0"/>
              <a:t>I</a:t>
            </a:r>
          </a:p>
          <a:p>
            <a:pPr algn="ctr"/>
            <a:r>
              <a:rPr lang="en-IN" sz="1400" dirty="0"/>
              <a:t>C</a:t>
            </a:r>
          </a:p>
          <a:p>
            <a:pPr algn="ctr"/>
            <a:r>
              <a:rPr lang="en-IN" sz="1400" dirty="0"/>
              <a:t>E</a:t>
            </a:r>
          </a:p>
        </p:txBody>
      </p:sp>
      <p:cxnSp>
        <p:nvCxnSpPr>
          <p:cNvPr id="16" name="Straight Arrow Connector 15">
            <a:extLst>
              <a:ext uri="{FF2B5EF4-FFF2-40B4-BE49-F238E27FC236}">
                <a16:creationId xmlns:a16="http://schemas.microsoft.com/office/drawing/2014/main" id="{E49F58D3-0932-B0D0-8270-9A9E90552CE9}"/>
              </a:ext>
            </a:extLst>
          </p:cNvPr>
          <p:cNvCxnSpPr>
            <a:cxnSpLocks/>
            <a:stCxn id="7" idx="7"/>
            <a:endCxn id="10" idx="1"/>
          </p:cNvCxnSpPr>
          <p:nvPr/>
        </p:nvCxnSpPr>
        <p:spPr>
          <a:xfrm>
            <a:off x="8461174" y="5255756"/>
            <a:ext cx="590670"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C5F838-303F-8B6D-1001-8B74F2AC1D50}"/>
              </a:ext>
            </a:extLst>
          </p:cNvPr>
          <p:cNvCxnSpPr>
            <a:cxnSpLocks/>
            <a:stCxn id="9" idx="1"/>
            <a:endCxn id="10" idx="3"/>
          </p:cNvCxnSpPr>
          <p:nvPr/>
        </p:nvCxnSpPr>
        <p:spPr>
          <a:xfrm flipH="1">
            <a:off x="9676533" y="5255756"/>
            <a:ext cx="590671"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909D51-5C7D-0E42-B933-5D6B1D25D542}"/>
              </a:ext>
            </a:extLst>
          </p:cNvPr>
          <p:cNvCxnSpPr>
            <a:cxnSpLocks/>
            <a:stCxn id="10" idx="1"/>
            <a:endCxn id="7" idx="5"/>
          </p:cNvCxnSpPr>
          <p:nvPr/>
        </p:nvCxnSpPr>
        <p:spPr>
          <a:xfrm flipH="1">
            <a:off x="8461174" y="5642934"/>
            <a:ext cx="590670"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685BF6-7904-CF54-1C41-DDB1D1AC266C}"/>
              </a:ext>
            </a:extLst>
          </p:cNvPr>
          <p:cNvCxnSpPr>
            <a:cxnSpLocks/>
            <a:stCxn id="10" idx="3"/>
            <a:endCxn id="9" idx="3"/>
          </p:cNvCxnSpPr>
          <p:nvPr/>
        </p:nvCxnSpPr>
        <p:spPr>
          <a:xfrm>
            <a:off x="9676533" y="5642934"/>
            <a:ext cx="590671"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975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a:t>Reactive forms </a:t>
            </a:r>
            <a:r>
              <a:rPr lang="en-US"/>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a:p>
          <a:p>
            <a:pPr algn="just"/>
            <a:r>
              <a:rPr lang="en-US" b="1"/>
              <a:t>Template-driven forms </a:t>
            </a:r>
            <a:r>
              <a:rPr lang="en-US"/>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a:p>
        </p:txBody>
      </p:sp>
    </p:spTree>
    <p:extLst>
      <p:ext uri="{BB962C8B-B14F-4D97-AF65-F5344CB8AC3E}">
        <p14:creationId xmlns:p14="http://schemas.microsoft.com/office/powerpoint/2010/main" val="238431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a:solidFill>
                          <a:schemeClr val="bg1"/>
                        </a:solidFill>
                        <a:effectLst/>
                      </a:endParaRPr>
                    </a:p>
                  </a:txBody>
                  <a:tcPr marL="168205" marR="168205" marT="56068" marB="56068" anchor="ctr">
                    <a:solidFill>
                      <a:srgbClr val="0070C0"/>
                    </a:solidFill>
                  </a:tcPr>
                </a:tc>
                <a:tc>
                  <a:txBody>
                    <a:bodyPr/>
                    <a:lstStyle/>
                    <a:p>
                      <a:pPr algn="ctr"/>
                      <a:r>
                        <a:rPr lang="en-IN" sz="2800" b="0" cap="all">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a:solidFill>
                            <a:schemeClr val="bg1"/>
                          </a:solidFill>
                          <a:effectLst/>
                        </a:rPr>
                        <a:t>Setup of form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a:solidFill>
                            <a:schemeClr val="bg1"/>
                          </a:solidFill>
                          <a:effectLst/>
                        </a:rPr>
                        <a:t>Form validation</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Functions</a:t>
                      </a:r>
                    </a:p>
                  </a:txBody>
                  <a:tcPr marL="112138" marR="112138" marT="112138" marB="112138" anchor="ctr"/>
                </a:tc>
                <a:tc>
                  <a:txBody>
                    <a:bodyPr/>
                    <a:lstStyle/>
                    <a:p>
                      <a:pPr algn="l" fontAlgn="t"/>
                      <a:r>
                        <a:rPr lang="en-IN" sz="2000" b="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a:t>Creates an </a:t>
            </a:r>
            <a:r>
              <a:rPr lang="en-US" err="1"/>
              <a:t>AbstractControl</a:t>
            </a:r>
            <a:r>
              <a:rPr lang="en-US"/>
              <a:t> from a user-specified configuration.</a:t>
            </a:r>
          </a:p>
          <a:p>
            <a:r>
              <a:rPr lang="en-US"/>
              <a:t>The </a:t>
            </a:r>
            <a:r>
              <a:rPr lang="en-US" err="1"/>
              <a:t>FormBuilder</a:t>
            </a:r>
            <a:r>
              <a:rPr lang="en-US"/>
              <a:t> provides syntactic sugar that shortens creating instances of a </a:t>
            </a:r>
            <a:r>
              <a:rPr lang="en-US" err="1"/>
              <a:t>FormControl</a:t>
            </a:r>
            <a:r>
              <a:rPr lang="en-US"/>
              <a:t>, </a:t>
            </a:r>
            <a:r>
              <a:rPr lang="en-US" err="1"/>
              <a:t>FormGroup</a:t>
            </a:r>
            <a:r>
              <a:rPr lang="en-US"/>
              <a:t>, or </a:t>
            </a:r>
            <a:r>
              <a:rPr lang="en-US" err="1"/>
              <a:t>FormArray</a:t>
            </a:r>
            <a:r>
              <a:rPr lang="en-US"/>
              <a:t>. </a:t>
            </a:r>
          </a:p>
          <a:p>
            <a:r>
              <a:rPr lang="en-US"/>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a:t>min</a:t>
            </a:r>
          </a:p>
          <a:p>
            <a:r>
              <a:rPr lang="en-US"/>
              <a:t>max</a:t>
            </a:r>
          </a:p>
          <a:p>
            <a:r>
              <a:rPr lang="en-US"/>
              <a:t>required</a:t>
            </a:r>
          </a:p>
          <a:p>
            <a:r>
              <a:rPr lang="en-US" err="1"/>
              <a:t>requiredTrue</a:t>
            </a:r>
            <a:endParaRPr lang="en-US"/>
          </a:p>
          <a:p>
            <a:r>
              <a:rPr lang="en-US"/>
              <a:t>email</a:t>
            </a:r>
          </a:p>
          <a:p>
            <a:r>
              <a:rPr lang="en-US" err="1"/>
              <a:t>minLength</a:t>
            </a:r>
            <a:endParaRPr lang="en-US"/>
          </a:p>
          <a:p>
            <a:r>
              <a:rPr lang="en-US" err="1"/>
              <a:t>maxLength</a:t>
            </a:r>
            <a:endParaRPr lang="en-US"/>
          </a:p>
          <a:p>
            <a:r>
              <a:rPr lang="en-US"/>
              <a:t>pattern</a:t>
            </a:r>
          </a:p>
          <a:p>
            <a:r>
              <a:rPr lang="en-US" err="1"/>
              <a:t>nullValidator</a:t>
            </a:r>
            <a:endParaRPr lang="en-US"/>
          </a:p>
          <a:p>
            <a:r>
              <a:rPr lang="en-US"/>
              <a:t>compose</a:t>
            </a:r>
          </a:p>
          <a:p>
            <a:r>
              <a:rPr lang="en-US" err="1"/>
              <a:t>composeAsync</a:t>
            </a:r>
            <a:endParaRPr lang="en-IN"/>
          </a:p>
        </p:txBody>
      </p:sp>
    </p:spTree>
    <p:extLst>
      <p:ext uri="{BB962C8B-B14F-4D97-AF65-F5344CB8AC3E}">
        <p14:creationId xmlns:p14="http://schemas.microsoft.com/office/powerpoint/2010/main" val="20489913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a:t>Assignment</a:t>
            </a:r>
            <a:endParaRPr lang="en-IN"/>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B850-92E8-A15C-15E6-4CE198D1290C}"/>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5AB2B90A-6F47-0661-C5D9-CFD638C9DD67}"/>
              </a:ext>
            </a:extLst>
          </p:cNvPr>
          <p:cNvSpPr>
            <a:spLocks noGrp="1"/>
          </p:cNvSpPr>
          <p:nvPr>
            <p:ph idx="1"/>
          </p:nvPr>
        </p:nvSpPr>
        <p:spPr/>
        <p:txBody>
          <a:bodyPr/>
          <a:lstStyle/>
          <a:p>
            <a:r>
              <a:rPr lang="en-IN" dirty="0"/>
              <a:t>Complete the CRUD assignment as per the screenshot shared in the previous slide, use array to keep the data.</a:t>
            </a:r>
          </a:p>
          <a:p>
            <a:pPr lvl="1"/>
            <a:r>
              <a:rPr lang="en-IN" dirty="0"/>
              <a:t>Create form-component and data-table-component as sibling components.</a:t>
            </a:r>
          </a:p>
          <a:p>
            <a:pPr lvl="1"/>
            <a:r>
              <a:rPr lang="en-IN" dirty="0"/>
              <a:t>Id should be auto generated after every insert, update and delete</a:t>
            </a:r>
          </a:p>
          <a:p>
            <a:pPr lvl="1"/>
            <a:r>
              <a:rPr lang="en-IN" dirty="0"/>
              <a:t>When we click details or edit, data will be displayed in Form Component.</a:t>
            </a:r>
          </a:p>
          <a:p>
            <a:pPr lvl="1"/>
            <a:r>
              <a:rPr lang="en-IN" strike="sngStrike" dirty="0">
                <a:solidFill>
                  <a:srgbClr val="FF0000"/>
                </a:solidFill>
              </a:rPr>
              <a:t>In Details, Form should display data but will be disabled for editing.</a:t>
            </a:r>
          </a:p>
          <a:p>
            <a:pPr lvl="1"/>
            <a:r>
              <a:rPr lang="en-IN" dirty="0"/>
              <a:t>On delete, ask for confirmation, before delete</a:t>
            </a:r>
          </a:p>
          <a:p>
            <a:endParaRPr lang="en-IN" dirty="0"/>
          </a:p>
        </p:txBody>
      </p:sp>
    </p:spTree>
    <p:extLst>
      <p:ext uri="{BB962C8B-B14F-4D97-AF65-F5344CB8AC3E}">
        <p14:creationId xmlns:p14="http://schemas.microsoft.com/office/powerpoint/2010/main" val="12192298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E783-3234-64C8-49F1-84C6D77D3646}"/>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CA9BC1EB-02DC-8FEC-7713-F32CF60A2EA0}"/>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a:t>
            </a:r>
          </a:p>
          <a:p>
            <a:pPr algn="ctr"/>
            <a:r>
              <a:rPr lang="en-IN" sz="2400" dirty="0">
                <a:solidFill>
                  <a:srgbClr val="FF0000"/>
                </a:solidFill>
              </a:rPr>
              <a:t>Template / Template URL</a:t>
            </a:r>
          </a:p>
          <a:p>
            <a:pPr algn="ctr"/>
            <a:endParaRPr lang="en-IN" sz="2400" dirty="0">
              <a:solidFill>
                <a:schemeClr val="bg1"/>
              </a:solidFill>
            </a:endParaRPr>
          </a:p>
          <a:p>
            <a:pPr algn="ctr"/>
            <a:r>
              <a:rPr lang="en-IN" sz="2400" dirty="0">
                <a:solidFill>
                  <a:schemeClr val="bg1"/>
                </a:solidFill>
              </a:rPr>
              <a:t>STYLE (Inline/CSS)</a:t>
            </a:r>
          </a:p>
          <a:p>
            <a:pPr algn="ctr"/>
            <a:r>
              <a:rPr lang="en-IN" sz="2400" dirty="0">
                <a:solidFill>
                  <a:schemeClr val="bg1"/>
                </a:solidFill>
              </a:rPr>
              <a:t>Style / Style URL</a:t>
            </a:r>
          </a:p>
          <a:p>
            <a:pPr algn="ctr"/>
            <a:endParaRPr lang="en-IN" sz="2400" dirty="0">
              <a:solidFill>
                <a:schemeClr val="bg1"/>
              </a:solidFill>
            </a:endParaRPr>
          </a:p>
          <a:p>
            <a:pPr algn="ctr"/>
            <a:r>
              <a:rPr lang="en-IN" sz="2400" dirty="0">
                <a:solidFill>
                  <a:schemeClr val="bg1"/>
                </a:solidFill>
              </a:rPr>
              <a:t>DATA</a:t>
            </a:r>
          </a:p>
          <a:p>
            <a:pPr algn="ctr"/>
            <a:r>
              <a:rPr lang="en-IN" sz="2400" dirty="0">
                <a:solidFill>
                  <a:schemeClr val="bg1"/>
                </a:solidFill>
              </a:rPr>
              <a:t>State (Inside)</a:t>
            </a:r>
          </a:p>
          <a:p>
            <a:pPr algn="ctr"/>
            <a:r>
              <a:rPr lang="en-IN" sz="2400" dirty="0">
                <a:solidFill>
                  <a:schemeClr val="bg1"/>
                </a:solidFill>
              </a:rPr>
              <a:t>Properties (Outside)</a:t>
            </a:r>
          </a:p>
          <a:p>
            <a:pPr algn="ctr"/>
            <a:endParaRPr lang="en-IN" sz="2400" dirty="0">
              <a:solidFill>
                <a:schemeClr val="bg1"/>
              </a:solidFill>
            </a:endParaRPr>
          </a:p>
          <a:p>
            <a:pPr algn="ctr"/>
            <a:r>
              <a:rPr lang="en-IN" sz="2400" dirty="0">
                <a:solidFill>
                  <a:schemeClr val="bg1"/>
                </a:solidFill>
              </a:rPr>
              <a:t>BEHAVIOUR (Methods)</a:t>
            </a:r>
          </a:p>
        </p:txBody>
      </p:sp>
    </p:spTree>
    <p:extLst>
      <p:ext uri="{BB962C8B-B14F-4D97-AF65-F5344CB8AC3E}">
        <p14:creationId xmlns:p14="http://schemas.microsoft.com/office/powerpoint/2010/main" val="127271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&amp; Icons</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normAutofit lnSpcReduction="10000"/>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p>
          <a:p>
            <a:r>
              <a:rPr lang="en-US" dirty="0"/>
              <a:t>Enable Lazy Loading</a:t>
            </a:r>
            <a:endParaRPr lang="en-IN" dirty="0"/>
          </a:p>
        </p:txBody>
      </p:sp>
    </p:spTree>
    <p:extLst>
      <p:ext uri="{BB962C8B-B14F-4D97-AF65-F5344CB8AC3E}">
        <p14:creationId xmlns:p14="http://schemas.microsoft.com/office/powerpoint/2010/main" val="384104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37270</TotalTime>
  <Words>10842</Words>
  <Application>Microsoft Office PowerPoint</Application>
  <PresentationFormat>Widescreen</PresentationFormat>
  <Paragraphs>1214</Paragraphs>
  <Slides>145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145</vt:i4>
      </vt:variant>
    </vt:vector>
  </HeadingPairs>
  <TitlesOfParts>
    <vt:vector size="151" baseType="lpstr">
      <vt:lpstr>Arial</vt:lpstr>
      <vt:lpstr>Calibri</vt:lpstr>
      <vt:lpstr>Calibri Light</vt:lpstr>
      <vt:lpstr>Lucida Sans</vt:lpstr>
      <vt:lpstr>source-serif-pro</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Angular Providers</vt:lpstr>
      <vt:lpstr>More on Modules – Multi Modules</vt:lpstr>
      <vt:lpstr>Why use modules in Angular?</vt:lpstr>
      <vt:lpstr>More on Modules – Multi Modules</vt:lpstr>
      <vt:lpstr>Types of Module</vt:lpstr>
      <vt:lpstr>View Encapsulation</vt:lpstr>
      <vt:lpstr>View Encapsulation</vt:lpstr>
      <vt:lpstr>Data Binding</vt:lpstr>
      <vt:lpstr>Types of Data binding</vt:lpstr>
      <vt:lpstr>Data Binding (Flow of Data)</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Parent Child Communication</vt:lpstr>
      <vt:lpstr>Event Emitter</vt:lpstr>
      <vt:lpstr>Sibling Communication</vt:lpstr>
      <vt:lpstr>Pipes</vt:lpstr>
      <vt:lpstr>Forms</vt:lpstr>
      <vt:lpstr>Key Differences</vt:lpstr>
      <vt:lpstr>Form Builder</vt:lpstr>
      <vt:lpstr>Built in Validators</vt:lpstr>
      <vt:lpstr>Assignment</vt:lpstr>
      <vt:lpstr>Assignment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23</cp:revision>
  <dcterms:created xsi:type="dcterms:W3CDTF">2021-11-22T03:42:21Z</dcterms:created>
  <dcterms:modified xsi:type="dcterms:W3CDTF">2023-07-29T12:15:55Z</dcterms:modified>
</cp:coreProperties>
</file>