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6"/>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541" r:id="rId89"/>
    <p:sldId id="463" r:id="rId90"/>
    <p:sldId id="381" r:id="rId91"/>
    <p:sldId id="382" r:id="rId92"/>
    <p:sldId id="287" r:id="rId93"/>
    <p:sldId id="380" r:id="rId94"/>
    <p:sldId id="464" r:id="rId95"/>
    <p:sldId id="392" r:id="rId96"/>
    <p:sldId id="393" r:id="rId97"/>
    <p:sldId id="394" r:id="rId98"/>
    <p:sldId id="388" r:id="rId99"/>
    <p:sldId id="395" r:id="rId100"/>
    <p:sldId id="389" r:id="rId101"/>
    <p:sldId id="396" r:id="rId102"/>
    <p:sldId id="399" r:id="rId103"/>
    <p:sldId id="292" r:id="rId104"/>
    <p:sldId id="385" r:id="rId105"/>
    <p:sldId id="386" r:id="rId106"/>
    <p:sldId id="468" r:id="rId107"/>
    <p:sldId id="472" r:id="rId108"/>
    <p:sldId id="473" r:id="rId109"/>
    <p:sldId id="469" r:id="rId110"/>
    <p:sldId id="470" r:id="rId111"/>
    <p:sldId id="471" r:id="rId112"/>
    <p:sldId id="474" r:id="rId113"/>
    <p:sldId id="475" r:id="rId114"/>
    <p:sldId id="294" r:id="rId115"/>
    <p:sldId id="402" r:id="rId116"/>
    <p:sldId id="295" r:id="rId117"/>
    <p:sldId id="542" r:id="rId118"/>
    <p:sldId id="543" r:id="rId119"/>
    <p:sldId id="271" r:id="rId120"/>
    <p:sldId id="401" r:id="rId121"/>
    <p:sldId id="544" r:id="rId122"/>
    <p:sldId id="545" r:id="rId123"/>
    <p:sldId id="546" r:id="rId124"/>
    <p:sldId id="547" r:id="rId125"/>
    <p:sldId id="548" r:id="rId126"/>
    <p:sldId id="549" r:id="rId127"/>
    <p:sldId id="550" r:id="rId128"/>
    <p:sldId id="551" r:id="rId129"/>
    <p:sldId id="552" r:id="rId130"/>
    <p:sldId id="553" r:id="rId131"/>
    <p:sldId id="554" r:id="rId132"/>
    <p:sldId id="555" r:id="rId133"/>
    <p:sldId id="556" r:id="rId134"/>
    <p:sldId id="557" r:id="rId135"/>
    <p:sldId id="558" r:id="rId136"/>
    <p:sldId id="559" r:id="rId137"/>
    <p:sldId id="560" r:id="rId138"/>
    <p:sldId id="297" r:id="rId139"/>
    <p:sldId id="406" r:id="rId140"/>
    <p:sldId id="407" r:id="rId141"/>
    <p:sldId id="408" r:id="rId142"/>
    <p:sldId id="298" r:id="rId143"/>
    <p:sldId id="561" r:id="rId144"/>
    <p:sldId id="562" r:id="rId145"/>
    <p:sldId id="439" r:id="rId146"/>
    <p:sldId id="440" r:id="rId147"/>
    <p:sldId id="442" r:id="rId148"/>
    <p:sldId id="441" r:id="rId149"/>
    <p:sldId id="443" r:id="rId150"/>
    <p:sldId id="299" r:id="rId151"/>
    <p:sldId id="444" r:id="rId152"/>
    <p:sldId id="445" r:id="rId153"/>
    <p:sldId id="446" r:id="rId154"/>
    <p:sldId id="447" r:id="rId155"/>
    <p:sldId id="448" r:id="rId156"/>
    <p:sldId id="449" r:id="rId157"/>
    <p:sldId id="410" r:id="rId158"/>
    <p:sldId id="411" r:id="rId159"/>
    <p:sldId id="412" r:id="rId160"/>
    <p:sldId id="413" r:id="rId161"/>
    <p:sldId id="450" r:id="rId162"/>
    <p:sldId id="300" r:id="rId163"/>
    <p:sldId id="414" r:id="rId164"/>
    <p:sldId id="415" r:id="rId165"/>
    <p:sldId id="416" r:id="rId166"/>
    <p:sldId id="417" r:id="rId167"/>
    <p:sldId id="418" r:id="rId168"/>
    <p:sldId id="419" r:id="rId169"/>
    <p:sldId id="420" r:id="rId170"/>
    <p:sldId id="421" r:id="rId171"/>
    <p:sldId id="422" r:id="rId172"/>
    <p:sldId id="423" r:id="rId173"/>
    <p:sldId id="424" r:id="rId174"/>
    <p:sldId id="301" r:id="rId1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iagrams/_rels/data6.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err="1"/>
            <a:t>RootModule</a:t>
          </a:r>
          <a:r>
            <a:rPr lang="en-US"/>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31234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58428" y="370774"/>
        <a:ext cx="5518730" cy="1080053"/>
      </dsp:txXfrm>
    </dsp:sp>
    <dsp:sp modelId="{F72709F1-97BE-4214-AF64-E39B00C1A6FF}">
      <dsp:nvSpPr>
        <dsp:cNvPr id="0" name=""/>
        <dsp:cNvSpPr/>
      </dsp:nvSpPr>
      <dsp:spPr>
        <a:xfrm>
          <a:off x="0" y="159853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58428" y="1656964"/>
        <a:ext cx="5518730" cy="1080053"/>
      </dsp:txXfrm>
    </dsp:sp>
    <dsp:sp modelId="{994869F1-3829-4097-94A1-06FFB4D13960}">
      <dsp:nvSpPr>
        <dsp:cNvPr id="0" name=""/>
        <dsp:cNvSpPr/>
      </dsp:nvSpPr>
      <dsp:spPr>
        <a:xfrm>
          <a:off x="0" y="288472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58428" y="2943154"/>
        <a:ext cx="5518730" cy="1080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Enable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No Style Encapsulation</a:t>
          </a:r>
        </a:p>
        <a:p>
          <a:pPr marL="228600" lvl="1" indent="-228600" algn="l" defTabSz="977900">
            <a:lnSpc>
              <a:spcPct val="90000"/>
            </a:lnSpc>
            <a:spcBef>
              <a:spcPct val="0"/>
            </a:spcBef>
            <a:spcAft>
              <a:spcPct val="15000"/>
            </a:spcAft>
            <a:buChar char="•"/>
          </a:pPr>
          <a:r>
            <a:rPr lang="en-IN" sz="22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err="1"/>
            <a:t>RootModule</a:t>
          </a:r>
          <a:r>
            <a:rPr lang="en-US" sz="1400" kern="120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3</a:t>
          </a:r>
        </a:p>
      </dsp:txBody>
      <dsp:txXfrm>
        <a:off x="5817355" y="3815297"/>
        <a:ext cx="1301292" cy="4164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C</a:t>
          </a:r>
        </a:p>
      </dsp:txBody>
      <dsp:txXfrm>
        <a:off x="7468272" y="2497943"/>
        <a:ext cx="1652689" cy="5288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31-07-2023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7/31/2023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7/31/2023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8B-DD51-145E-12B5-39A82E3B85BB}"/>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9E7B258D-AC23-DFFA-B962-F790D10823C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07BF2DAC-9465-413E-70D2-DA14D3F756CA}"/>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3E184331-C390-9406-2FC3-3E526B9B6DF0}"/>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7187E1-566B-1D26-203C-833531C39A0E}"/>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10" name="Straight Arrow Connector 9">
            <a:extLst>
              <a:ext uri="{FF2B5EF4-FFF2-40B4-BE49-F238E27FC236}">
                <a16:creationId xmlns:a16="http://schemas.microsoft.com/office/drawing/2014/main" id="{445B81F9-8F09-098D-23F5-9748241F5EEB}"/>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C2C62E-271B-EF82-BBE5-12787A20E009}"/>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2" name="Straight Arrow Connector 11">
            <a:extLst>
              <a:ext uri="{FF2B5EF4-FFF2-40B4-BE49-F238E27FC236}">
                <a16:creationId xmlns:a16="http://schemas.microsoft.com/office/drawing/2014/main" id="{BFA8B0B1-392D-0F43-2AAC-F6B3A3CC1D5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0FBC64-7ED0-500A-DE2F-5287AB13AD53}"/>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C0FD62-A77A-10FE-A3A2-A48938082A6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566611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1474671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33002325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HTML</a:t>
            </a:r>
            <a:endParaRPr lang="en-IN" b="1" dirty="0"/>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Parser</a:t>
            </a:r>
            <a:endParaRPr lang="en-IN" dirty="0"/>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DOM Tree</a:t>
            </a:r>
            <a:endParaRPr lang="en-IN" dirty="0"/>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DOM</a:t>
            </a:r>
            <a:endParaRPr lang="en-IN" dirty="0"/>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CSS</a:t>
            </a:r>
            <a:endParaRPr lang="en-IN" b="1" dirty="0"/>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 Parser</a:t>
            </a:r>
            <a:endParaRPr lang="en-IN" dirty="0"/>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Style Rules (CSSOM)</a:t>
            </a:r>
            <a:endParaRPr lang="en-IN" sz="1600" dirty="0"/>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Attachment</a:t>
            </a:r>
            <a:endParaRPr lang="en-IN" dirty="0"/>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Render Tree</a:t>
            </a:r>
            <a:endParaRPr lang="en-IN" dirty="0"/>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Layout</a:t>
            </a:r>
            <a:endParaRPr lang="en-IN" dirty="0"/>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endParaRPr lang="en-IN" dirty="0"/>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Display</a:t>
            </a:r>
            <a:endParaRPr lang="en-IN" b="1" dirty="0"/>
          </a:p>
        </p:txBody>
      </p:sp>
    </p:spTree>
    <p:extLst>
      <p:ext uri="{BB962C8B-B14F-4D97-AF65-F5344CB8AC3E}">
        <p14:creationId xmlns:p14="http://schemas.microsoft.com/office/powerpoint/2010/main" val="129996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8302338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154149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3160056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2338379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41641995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42470593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12384380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HTML</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CSS</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CSS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Style Rules (CSSOM)</a:t>
            </a: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Attachment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Render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Layout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Painting</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Display</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361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2162169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411109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524360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1688732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2202621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936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0079482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29217161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37588553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86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8984251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C16-0831-68E1-E235-221965650757}"/>
              </a:ext>
            </a:extLst>
          </p:cNvPr>
          <p:cNvSpPr>
            <a:spLocks noGrp="1"/>
          </p:cNvSpPr>
          <p:nvPr>
            <p:ph type="title"/>
          </p:nvPr>
        </p:nvSpPr>
        <p:spPr>
          <a:xfrm>
            <a:off x="572493" y="238539"/>
            <a:ext cx="11018520" cy="1434415"/>
          </a:xfrm>
        </p:spPr>
        <p:txBody>
          <a:bodyPr anchor="b">
            <a:normAutofit/>
          </a:bodyPr>
          <a:lstStyle/>
          <a:p>
            <a:r>
              <a:rPr lang="en-US" sz="5400"/>
              <a:t>Parent Child Communication</a:t>
            </a:r>
            <a:endParaRPr lang="en-IN" sz="5400"/>
          </a:p>
        </p:txBody>
      </p:sp>
      <p:sp>
        <p:nvSpPr>
          <p:cNvPr id="3" name="Content Placeholder 2">
            <a:extLst>
              <a:ext uri="{FF2B5EF4-FFF2-40B4-BE49-F238E27FC236}">
                <a16:creationId xmlns:a16="http://schemas.microsoft.com/office/drawing/2014/main" id="{9796BA6B-1D95-CE87-8292-889CE3FDE588}"/>
              </a:ext>
            </a:extLst>
          </p:cNvPr>
          <p:cNvSpPr>
            <a:spLocks noGrp="1"/>
          </p:cNvSpPr>
          <p:nvPr>
            <p:ph idx="1"/>
          </p:nvPr>
        </p:nvSpPr>
        <p:spPr>
          <a:xfrm>
            <a:off x="572493" y="2071316"/>
            <a:ext cx="6713552" cy="4119172"/>
          </a:xfrm>
        </p:spPr>
        <p:txBody>
          <a:bodyPr anchor="t">
            <a:normAutofit/>
          </a:bodyPr>
          <a:lstStyle/>
          <a:p>
            <a:r>
              <a:rPr lang="en-US" sz="1900" dirty="0"/>
              <a:t>Property Binding:</a:t>
            </a:r>
          </a:p>
          <a:p>
            <a:pPr lvl="1"/>
            <a:r>
              <a:rPr lang="en-US" sz="1900" dirty="0"/>
              <a:t>With property binding, the parent component can bind a property value to an input property of the child component. This allows the parent to pass data to the child component.</a:t>
            </a:r>
          </a:p>
          <a:p>
            <a:r>
              <a:rPr lang="en-US" sz="1900" dirty="0" err="1"/>
              <a:t>ViewChild</a:t>
            </a:r>
            <a:r>
              <a:rPr lang="en-US" sz="1900" dirty="0"/>
              <a:t>, </a:t>
            </a:r>
            <a:r>
              <a:rPr lang="en-US" sz="1900" dirty="0" err="1"/>
              <a:t>ViewChildren</a:t>
            </a:r>
            <a:r>
              <a:rPr lang="en-US" sz="1900" dirty="0"/>
              <a:t> and Template Reference Variable:</a:t>
            </a:r>
          </a:p>
          <a:p>
            <a:pPr lvl="1"/>
            <a:r>
              <a:rPr lang="en-US" sz="1900" dirty="0"/>
              <a:t>The parent component can access the child component's properties and methods using </a:t>
            </a:r>
            <a:r>
              <a:rPr lang="en-US" sz="1900" dirty="0" err="1"/>
              <a:t>ViewChild</a:t>
            </a:r>
            <a:r>
              <a:rPr lang="en-US" sz="1900" dirty="0"/>
              <a:t> and a template reference variable.</a:t>
            </a:r>
          </a:p>
          <a:p>
            <a:r>
              <a:rPr lang="en-US" sz="1900" dirty="0"/>
              <a:t>Event and Output:</a:t>
            </a:r>
          </a:p>
          <a:p>
            <a:pPr lvl="1"/>
            <a:r>
              <a:rPr lang="en-US" sz="1900" dirty="0"/>
              <a:t>The child component can emit events that the parent component can listen to. This allows the child component to notify the parent about an action or state change.</a:t>
            </a:r>
          </a:p>
        </p:txBody>
      </p:sp>
      <p:pic>
        <p:nvPicPr>
          <p:cNvPr id="5" name="Content Placeholder 10" descr="A diagram of a child and parent&#10;&#10;Description automatically generated">
            <a:extLst>
              <a:ext uri="{FF2B5EF4-FFF2-40B4-BE49-F238E27FC236}">
                <a16:creationId xmlns:a16="http://schemas.microsoft.com/office/drawing/2014/main" id="{98FF7C8C-9D5B-79A6-D608-67E3E40D89F6}"/>
              </a:ext>
            </a:extLst>
          </p:cNvPr>
          <p:cNvPicPr>
            <a:picLocks noChangeAspect="1"/>
          </p:cNvPicPr>
          <p:nvPr/>
        </p:nvPicPr>
        <p:blipFill rotWithShape="1">
          <a:blip r:embed="rId2"/>
          <a:stretch/>
        </p:blipFill>
        <p:spPr>
          <a:xfrm>
            <a:off x="7383651" y="2336518"/>
            <a:ext cx="4235856" cy="3601011"/>
          </a:xfrm>
          <a:prstGeom prst="rect">
            <a:avLst/>
          </a:prstGeom>
        </p:spPr>
      </p:pic>
    </p:spTree>
    <p:extLst>
      <p:ext uri="{BB962C8B-B14F-4D97-AF65-F5344CB8AC3E}">
        <p14:creationId xmlns:p14="http://schemas.microsoft.com/office/powerpoint/2010/main" val="10153689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9580-1831-EA25-9355-6F40043D948E}"/>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5645D720-6632-689C-AE1D-FF64BBCE146A}"/>
              </a:ext>
            </a:extLst>
          </p:cNvPr>
          <p:cNvSpPr>
            <a:spLocks noGrp="1"/>
          </p:cNvSpPr>
          <p:nvPr>
            <p:ph idx="1"/>
          </p:nvPr>
        </p:nvSpPr>
        <p:spPr/>
        <p:txBody>
          <a:bodyPr>
            <a:normAutofit/>
          </a:bodyPr>
          <a:lstStyle/>
          <a:p>
            <a:r>
              <a:rPr lang="en-US" b="1" dirty="0" err="1"/>
              <a:t>EventEmitter</a:t>
            </a:r>
            <a:r>
              <a:rPr lang="en-US" dirty="0"/>
              <a:t> is a class provided by the @angular/core package that allows components to emit custom events. </a:t>
            </a:r>
          </a:p>
          <a:p>
            <a:r>
              <a:rPr lang="en-US" dirty="0"/>
              <a:t>It serves as a mechanism for communication between components, enabling the exchange of data or triggering actions based on user interactions or other application events.</a:t>
            </a:r>
          </a:p>
          <a:p>
            <a:r>
              <a:rPr lang="en-US" dirty="0"/>
              <a:t>It is typically used in conjunction with the </a:t>
            </a:r>
            <a:r>
              <a:rPr lang="en-US" b="1" dirty="0"/>
              <a:t>@Output </a:t>
            </a:r>
            <a:r>
              <a:rPr lang="en-US" dirty="0"/>
              <a:t>decorator to create custom event emitters within Angular components.</a:t>
            </a:r>
          </a:p>
          <a:p>
            <a:r>
              <a:rPr lang="en-US" dirty="0"/>
              <a:t>It facilitates communication in a unidirectional manner, where the child component emits events that the parent component can listen to and respond to.</a:t>
            </a:r>
            <a:endParaRPr lang="en-IN" dirty="0"/>
          </a:p>
        </p:txBody>
      </p:sp>
    </p:spTree>
    <p:extLst>
      <p:ext uri="{BB962C8B-B14F-4D97-AF65-F5344CB8AC3E}">
        <p14:creationId xmlns:p14="http://schemas.microsoft.com/office/powerpoint/2010/main" val="830816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ADD8-F94E-ED4D-72EF-EACBF9D9CD8E}"/>
              </a:ext>
            </a:extLst>
          </p:cNvPr>
          <p:cNvSpPr>
            <a:spLocks noGrp="1"/>
          </p:cNvSpPr>
          <p:nvPr>
            <p:ph type="title"/>
          </p:nvPr>
        </p:nvSpPr>
        <p:spPr>
          <a:xfrm>
            <a:off x="572493" y="238539"/>
            <a:ext cx="11018520" cy="1434415"/>
          </a:xfrm>
        </p:spPr>
        <p:txBody>
          <a:bodyPr anchor="b">
            <a:normAutofit/>
          </a:bodyPr>
          <a:lstStyle/>
          <a:p>
            <a:r>
              <a:rPr lang="en-US" sz="5400"/>
              <a:t>Sibling Communication</a:t>
            </a:r>
            <a:endParaRPr lang="en-IN" sz="5400"/>
          </a:p>
        </p:txBody>
      </p:sp>
      <p:sp>
        <p:nvSpPr>
          <p:cNvPr id="6" name="Content Placeholder 5">
            <a:extLst>
              <a:ext uri="{FF2B5EF4-FFF2-40B4-BE49-F238E27FC236}">
                <a16:creationId xmlns:a16="http://schemas.microsoft.com/office/drawing/2014/main" id="{B76E1648-9B36-2C69-BF74-AA5CD6F34CC5}"/>
              </a:ext>
            </a:extLst>
          </p:cNvPr>
          <p:cNvSpPr>
            <a:spLocks noGrp="1"/>
          </p:cNvSpPr>
          <p:nvPr>
            <p:ph idx="1"/>
          </p:nvPr>
        </p:nvSpPr>
        <p:spPr>
          <a:xfrm>
            <a:off x="572493" y="2071316"/>
            <a:ext cx="6552366" cy="4119172"/>
          </a:xfrm>
        </p:spPr>
        <p:txBody>
          <a:bodyPr anchor="t">
            <a:noAutofit/>
          </a:bodyPr>
          <a:lstStyle/>
          <a:p>
            <a:r>
              <a:rPr lang="en-US" sz="2200" dirty="0"/>
              <a:t>Using a Common Parent Component:</a:t>
            </a:r>
          </a:p>
          <a:p>
            <a:pPr lvl="1"/>
            <a:r>
              <a:rPr lang="en-US" sz="2200" dirty="0"/>
              <a:t>Sibling components can communicate with each other indirectly through a shared parent component. </a:t>
            </a:r>
          </a:p>
          <a:p>
            <a:pPr lvl="1"/>
            <a:r>
              <a:rPr lang="en-US" sz="2200" dirty="0"/>
              <a:t>The parent component acts as a mediator and facilitates data exchange between the siblings using property bindings and event bindings.</a:t>
            </a:r>
          </a:p>
          <a:p>
            <a:r>
              <a:rPr lang="en-US" sz="2200" dirty="0"/>
              <a:t>Using a Shared Service:</a:t>
            </a:r>
          </a:p>
          <a:p>
            <a:pPr lvl="1"/>
            <a:r>
              <a:rPr lang="en-US" sz="2200" dirty="0"/>
              <a:t>Sibling components can communicate directly with each other using a shared service. </a:t>
            </a:r>
          </a:p>
          <a:p>
            <a:pPr lvl="1"/>
            <a:r>
              <a:rPr lang="en-US" sz="2200" dirty="0"/>
              <a:t>The service acts as a central communication hub and allows siblings to share data and trigger actions.</a:t>
            </a:r>
            <a:endParaRPr lang="en-IN" sz="2200" dirty="0"/>
          </a:p>
        </p:txBody>
      </p:sp>
      <p:pic>
        <p:nvPicPr>
          <p:cNvPr id="5" name="Picture 4" descr="A diagram of a child&#10;&#10;Description automatically generated">
            <a:extLst>
              <a:ext uri="{FF2B5EF4-FFF2-40B4-BE49-F238E27FC236}">
                <a16:creationId xmlns:a16="http://schemas.microsoft.com/office/drawing/2014/main" id="{1161394A-7E11-3181-C1E2-DBF9D9F4ADC5}"/>
              </a:ext>
            </a:extLst>
          </p:cNvPr>
          <p:cNvPicPr>
            <a:picLocks noChangeAspect="1"/>
          </p:cNvPicPr>
          <p:nvPr/>
        </p:nvPicPr>
        <p:blipFill rotWithShape="1">
          <a:blip r:embed="rId2"/>
          <a:stretch/>
        </p:blipFill>
        <p:spPr>
          <a:xfrm>
            <a:off x="7812487" y="1911493"/>
            <a:ext cx="3426769" cy="2500615"/>
          </a:xfrm>
          <a:prstGeom prst="rect">
            <a:avLst/>
          </a:prstGeom>
        </p:spPr>
      </p:pic>
      <p:sp>
        <p:nvSpPr>
          <p:cNvPr id="7" name="Oval 6">
            <a:extLst>
              <a:ext uri="{FF2B5EF4-FFF2-40B4-BE49-F238E27FC236}">
                <a16:creationId xmlns:a16="http://schemas.microsoft.com/office/drawing/2014/main" id="{EF044928-16E7-9D2F-50E5-7F78C37ED4AB}"/>
              </a:ext>
            </a:extLst>
          </p:cNvPr>
          <p:cNvSpPr/>
          <p:nvPr/>
        </p:nvSpPr>
        <p:spPr>
          <a:xfrm>
            <a:off x="7489122"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One</a:t>
            </a:r>
          </a:p>
        </p:txBody>
      </p:sp>
      <p:sp>
        <p:nvSpPr>
          <p:cNvPr id="9" name="Oval 8">
            <a:extLst>
              <a:ext uri="{FF2B5EF4-FFF2-40B4-BE49-F238E27FC236}">
                <a16:creationId xmlns:a16="http://schemas.microsoft.com/office/drawing/2014/main" id="{502EDC86-17A0-B493-D13A-227AC5FE39E7}"/>
              </a:ext>
            </a:extLst>
          </p:cNvPr>
          <p:cNvSpPr/>
          <p:nvPr/>
        </p:nvSpPr>
        <p:spPr>
          <a:xfrm>
            <a:off x="10100426"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Two</a:t>
            </a:r>
          </a:p>
        </p:txBody>
      </p:sp>
      <p:sp>
        <p:nvSpPr>
          <p:cNvPr id="10" name="Rectangle: Rounded Corners 9">
            <a:extLst>
              <a:ext uri="{FF2B5EF4-FFF2-40B4-BE49-F238E27FC236}">
                <a16:creationId xmlns:a16="http://schemas.microsoft.com/office/drawing/2014/main" id="{97BA1548-F73B-36DE-B611-E25ED0B20279}"/>
              </a:ext>
            </a:extLst>
          </p:cNvPr>
          <p:cNvSpPr/>
          <p:nvPr/>
        </p:nvSpPr>
        <p:spPr>
          <a:xfrm>
            <a:off x="9051844" y="4740213"/>
            <a:ext cx="624689" cy="18054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IN" sz="1400" dirty="0"/>
              <a:t>S</a:t>
            </a:r>
          </a:p>
          <a:p>
            <a:pPr algn="ctr"/>
            <a:r>
              <a:rPr lang="en-IN" sz="1400" dirty="0"/>
              <a:t>E</a:t>
            </a:r>
          </a:p>
          <a:p>
            <a:pPr algn="ctr"/>
            <a:r>
              <a:rPr lang="en-IN" sz="1400" dirty="0"/>
              <a:t>R</a:t>
            </a:r>
          </a:p>
          <a:p>
            <a:pPr algn="ctr"/>
            <a:r>
              <a:rPr lang="en-IN" sz="1400" dirty="0"/>
              <a:t>V</a:t>
            </a:r>
          </a:p>
          <a:p>
            <a:pPr algn="ctr"/>
            <a:r>
              <a:rPr lang="en-IN" sz="1400" dirty="0"/>
              <a:t>I</a:t>
            </a:r>
          </a:p>
          <a:p>
            <a:pPr algn="ctr"/>
            <a:r>
              <a:rPr lang="en-IN" sz="1400" dirty="0"/>
              <a:t>C</a:t>
            </a:r>
          </a:p>
          <a:p>
            <a:pPr algn="ctr"/>
            <a:r>
              <a:rPr lang="en-IN" sz="1400" dirty="0"/>
              <a:t>E</a:t>
            </a:r>
          </a:p>
        </p:txBody>
      </p:sp>
      <p:cxnSp>
        <p:nvCxnSpPr>
          <p:cNvPr id="16" name="Straight Arrow Connector 15">
            <a:extLst>
              <a:ext uri="{FF2B5EF4-FFF2-40B4-BE49-F238E27FC236}">
                <a16:creationId xmlns:a16="http://schemas.microsoft.com/office/drawing/2014/main" id="{E49F58D3-0932-B0D0-8270-9A9E90552CE9}"/>
              </a:ext>
            </a:extLst>
          </p:cNvPr>
          <p:cNvCxnSpPr>
            <a:cxnSpLocks/>
            <a:stCxn id="7" idx="7"/>
            <a:endCxn id="10" idx="1"/>
          </p:cNvCxnSpPr>
          <p:nvPr/>
        </p:nvCxnSpPr>
        <p:spPr>
          <a:xfrm>
            <a:off x="8461174" y="5255756"/>
            <a:ext cx="590670"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C5F838-303F-8B6D-1001-8B74F2AC1D50}"/>
              </a:ext>
            </a:extLst>
          </p:cNvPr>
          <p:cNvCxnSpPr>
            <a:cxnSpLocks/>
            <a:stCxn id="9" idx="1"/>
            <a:endCxn id="10" idx="3"/>
          </p:cNvCxnSpPr>
          <p:nvPr/>
        </p:nvCxnSpPr>
        <p:spPr>
          <a:xfrm flipH="1">
            <a:off x="9676533" y="5255756"/>
            <a:ext cx="590671"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909D51-5C7D-0E42-B933-5D6B1D25D542}"/>
              </a:ext>
            </a:extLst>
          </p:cNvPr>
          <p:cNvCxnSpPr>
            <a:cxnSpLocks/>
            <a:stCxn id="10" idx="1"/>
            <a:endCxn id="7" idx="5"/>
          </p:cNvCxnSpPr>
          <p:nvPr/>
        </p:nvCxnSpPr>
        <p:spPr>
          <a:xfrm flipH="1">
            <a:off x="8461174" y="5642934"/>
            <a:ext cx="590670"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685BF6-7904-CF54-1C41-DDB1D1AC266C}"/>
              </a:ext>
            </a:extLst>
          </p:cNvPr>
          <p:cNvCxnSpPr>
            <a:cxnSpLocks/>
            <a:stCxn id="10" idx="3"/>
            <a:endCxn id="9" idx="3"/>
          </p:cNvCxnSpPr>
          <p:nvPr/>
        </p:nvCxnSpPr>
        <p:spPr>
          <a:xfrm>
            <a:off x="9676533" y="5642934"/>
            <a:ext cx="590671"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975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a:t>Reactive forms </a:t>
            </a:r>
            <a:r>
              <a:rPr lang="en-US"/>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a:p>
          <a:p>
            <a:pPr algn="just"/>
            <a:r>
              <a:rPr lang="en-US" b="1"/>
              <a:t>Template-driven forms </a:t>
            </a:r>
            <a:r>
              <a:rPr lang="en-US"/>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a:p>
        </p:txBody>
      </p:sp>
    </p:spTree>
    <p:extLst>
      <p:ext uri="{BB962C8B-B14F-4D97-AF65-F5344CB8AC3E}">
        <p14:creationId xmlns:p14="http://schemas.microsoft.com/office/powerpoint/2010/main" val="238431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a:solidFill>
                          <a:schemeClr val="bg1"/>
                        </a:solidFill>
                        <a:effectLst/>
                      </a:endParaRPr>
                    </a:p>
                  </a:txBody>
                  <a:tcPr marL="168205" marR="168205" marT="56068" marB="56068" anchor="ctr">
                    <a:solidFill>
                      <a:srgbClr val="0070C0"/>
                    </a:solidFill>
                  </a:tcPr>
                </a:tc>
                <a:tc>
                  <a:txBody>
                    <a:bodyPr/>
                    <a:lstStyle/>
                    <a:p>
                      <a:pPr algn="ctr"/>
                      <a:r>
                        <a:rPr lang="en-IN" sz="2800" b="0" cap="all">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a:solidFill>
                            <a:schemeClr val="bg1"/>
                          </a:solidFill>
                          <a:effectLst/>
                        </a:rPr>
                        <a:t>Setup of form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a:solidFill>
                            <a:schemeClr val="bg1"/>
                          </a:solidFill>
                          <a:effectLst/>
                        </a:rPr>
                        <a:t>Form validation</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Functions</a:t>
                      </a:r>
                    </a:p>
                  </a:txBody>
                  <a:tcPr marL="112138" marR="112138" marT="112138" marB="112138" anchor="ctr"/>
                </a:tc>
                <a:tc>
                  <a:txBody>
                    <a:bodyPr/>
                    <a:lstStyle/>
                    <a:p>
                      <a:pPr algn="l" fontAlgn="t"/>
                      <a:r>
                        <a:rPr lang="en-IN" sz="2000" b="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a:t>Creates an </a:t>
            </a:r>
            <a:r>
              <a:rPr lang="en-US" err="1"/>
              <a:t>AbstractControl</a:t>
            </a:r>
            <a:r>
              <a:rPr lang="en-US"/>
              <a:t> from a user-specified configuration.</a:t>
            </a:r>
          </a:p>
          <a:p>
            <a:r>
              <a:rPr lang="en-US"/>
              <a:t>The </a:t>
            </a:r>
            <a:r>
              <a:rPr lang="en-US" err="1"/>
              <a:t>FormBuilder</a:t>
            </a:r>
            <a:r>
              <a:rPr lang="en-US"/>
              <a:t> provides syntactic sugar that shortens creating instances of a </a:t>
            </a:r>
            <a:r>
              <a:rPr lang="en-US" err="1"/>
              <a:t>FormControl</a:t>
            </a:r>
            <a:r>
              <a:rPr lang="en-US"/>
              <a:t>, </a:t>
            </a:r>
            <a:r>
              <a:rPr lang="en-US" err="1"/>
              <a:t>FormGroup</a:t>
            </a:r>
            <a:r>
              <a:rPr lang="en-US"/>
              <a:t>, or </a:t>
            </a:r>
            <a:r>
              <a:rPr lang="en-US" err="1"/>
              <a:t>FormArray</a:t>
            </a:r>
            <a:r>
              <a:rPr lang="en-US"/>
              <a:t>. </a:t>
            </a:r>
          </a:p>
          <a:p>
            <a:r>
              <a:rPr lang="en-US"/>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a:t>min</a:t>
            </a:r>
          </a:p>
          <a:p>
            <a:r>
              <a:rPr lang="en-US"/>
              <a:t>max</a:t>
            </a:r>
          </a:p>
          <a:p>
            <a:r>
              <a:rPr lang="en-US"/>
              <a:t>required</a:t>
            </a:r>
          </a:p>
          <a:p>
            <a:r>
              <a:rPr lang="en-US" err="1"/>
              <a:t>requiredTrue</a:t>
            </a:r>
            <a:endParaRPr lang="en-US"/>
          </a:p>
          <a:p>
            <a:r>
              <a:rPr lang="en-US"/>
              <a:t>email</a:t>
            </a:r>
          </a:p>
          <a:p>
            <a:r>
              <a:rPr lang="en-US" err="1"/>
              <a:t>minLength</a:t>
            </a:r>
            <a:endParaRPr lang="en-US"/>
          </a:p>
          <a:p>
            <a:r>
              <a:rPr lang="en-US" err="1"/>
              <a:t>maxLength</a:t>
            </a:r>
            <a:endParaRPr lang="en-US"/>
          </a:p>
          <a:p>
            <a:r>
              <a:rPr lang="en-US"/>
              <a:t>pattern</a:t>
            </a:r>
          </a:p>
          <a:p>
            <a:r>
              <a:rPr lang="en-US" err="1"/>
              <a:t>nullValidator</a:t>
            </a:r>
            <a:endParaRPr lang="en-US"/>
          </a:p>
          <a:p>
            <a:r>
              <a:rPr lang="en-US"/>
              <a:t>compose</a:t>
            </a:r>
          </a:p>
          <a:p>
            <a:r>
              <a:rPr lang="en-US" err="1"/>
              <a:t>composeAsync</a:t>
            </a:r>
            <a:endParaRPr lang="en-IN"/>
          </a:p>
        </p:txBody>
      </p:sp>
    </p:spTree>
    <p:extLst>
      <p:ext uri="{BB962C8B-B14F-4D97-AF65-F5344CB8AC3E}">
        <p14:creationId xmlns:p14="http://schemas.microsoft.com/office/powerpoint/2010/main" val="20489913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a:t>Assignment</a:t>
            </a:r>
            <a:endParaRPr lang="en-IN"/>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B850-92E8-A15C-15E6-4CE198D1290C}"/>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5AB2B90A-6F47-0661-C5D9-CFD638C9DD67}"/>
              </a:ext>
            </a:extLst>
          </p:cNvPr>
          <p:cNvSpPr>
            <a:spLocks noGrp="1"/>
          </p:cNvSpPr>
          <p:nvPr>
            <p:ph idx="1"/>
          </p:nvPr>
        </p:nvSpPr>
        <p:spPr/>
        <p:txBody>
          <a:bodyPr/>
          <a:lstStyle/>
          <a:p>
            <a:r>
              <a:rPr lang="en-IN" dirty="0"/>
              <a:t>Complete the CRUD assignment as per the screenshot shared in the previous slide, use array to keep the data.</a:t>
            </a:r>
          </a:p>
          <a:p>
            <a:pPr lvl="1"/>
            <a:r>
              <a:rPr lang="en-IN" dirty="0"/>
              <a:t>Create form-component and data-table-component as sibling components.</a:t>
            </a:r>
          </a:p>
          <a:p>
            <a:pPr lvl="1"/>
            <a:r>
              <a:rPr lang="en-IN" dirty="0"/>
              <a:t>Id should be auto generated after every insert, update and delete</a:t>
            </a:r>
          </a:p>
          <a:p>
            <a:pPr lvl="1"/>
            <a:r>
              <a:rPr lang="en-IN" dirty="0"/>
              <a:t>When we click details or edit, data will be displayed in Form Component.</a:t>
            </a:r>
          </a:p>
          <a:p>
            <a:pPr lvl="1"/>
            <a:r>
              <a:rPr lang="en-IN" strike="sngStrike" dirty="0">
                <a:solidFill>
                  <a:srgbClr val="FF0000"/>
                </a:solidFill>
              </a:rPr>
              <a:t>In Details, Form should display data but will be disabled for editing.</a:t>
            </a:r>
          </a:p>
          <a:p>
            <a:pPr lvl="1"/>
            <a:r>
              <a:rPr lang="en-IN" dirty="0"/>
              <a:t>On delete, ask for confirmation, before delete</a:t>
            </a:r>
          </a:p>
          <a:p>
            <a:endParaRPr lang="en-IN" dirty="0"/>
          </a:p>
        </p:txBody>
      </p:sp>
    </p:spTree>
    <p:extLst>
      <p:ext uri="{BB962C8B-B14F-4D97-AF65-F5344CB8AC3E}">
        <p14:creationId xmlns:p14="http://schemas.microsoft.com/office/powerpoint/2010/main" val="12192298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a:t>The Promise object represents the eventual completion (or failure) of an asynchronous operation, and its resulting value.</a:t>
            </a:r>
          </a:p>
          <a:p>
            <a:r>
              <a:rPr lang="en-US"/>
              <a:t>It allows you to associate handlers with an asynchronous action's eventual success value or failure reason. </a:t>
            </a:r>
          </a:p>
          <a:p>
            <a:r>
              <a:rPr lang="en-US"/>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err="1"/>
              <a:t>RxJS</a:t>
            </a:r>
            <a:endParaRPr lang="en-US"/>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a:t>Reactive Extensions Library for JavaScript</a:t>
            </a:r>
          </a:p>
          <a:p>
            <a:r>
              <a:rPr lang="en-US" err="1"/>
              <a:t>RxJS</a:t>
            </a:r>
            <a:r>
              <a:rPr lang="en-US"/>
              <a:t> is a library for reactive programming using Observables, to make it easier to compose asynchronous or callback-based code.</a:t>
            </a:r>
          </a:p>
          <a:p>
            <a:r>
              <a:rPr lang="en-US" err="1"/>
              <a:t>RxJS</a:t>
            </a:r>
            <a:r>
              <a:rPr lang="en-US"/>
              <a:t> is a library for composing asynchronous and event-based programs by using observable sequences. </a:t>
            </a:r>
          </a:p>
          <a:p>
            <a:r>
              <a:rPr lang="en-US"/>
              <a:t>It provides one core type, the </a:t>
            </a:r>
            <a:r>
              <a:rPr lang="en-US" b="1"/>
              <a:t>Observable</a:t>
            </a:r>
            <a:r>
              <a:rPr lang="en-US"/>
              <a:t>, satellite types (</a:t>
            </a:r>
            <a:r>
              <a:rPr lang="en-US" b="1"/>
              <a:t>Observer, Schedulers, Subjects</a:t>
            </a:r>
            <a:r>
              <a:rPr lang="en-US"/>
              <a:t>) and operators inspired by </a:t>
            </a:r>
            <a:r>
              <a:rPr lang="en-US" err="1"/>
              <a:t>Array#extras</a:t>
            </a:r>
            <a:r>
              <a:rPr lang="en-US"/>
              <a:t> (</a:t>
            </a:r>
            <a:r>
              <a:rPr lang="en-US" b="1"/>
              <a:t>map, filter, reduce, every</a:t>
            </a:r>
            <a:r>
              <a:rPr lang="en-US"/>
              <a:t>, </a:t>
            </a:r>
            <a:r>
              <a:rPr lang="en-US" err="1"/>
              <a:t>etc</a:t>
            </a:r>
            <a:r>
              <a:rPr lang="en-US"/>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a:t>Emit Single Value</a:t>
                      </a:r>
                    </a:p>
                  </a:txBody>
                  <a:tcPr marL="123390" marR="123390" marT="61695" marB="61695" anchor="ctr"/>
                </a:tc>
                <a:tc>
                  <a:txBody>
                    <a:bodyPr/>
                    <a:lstStyle/>
                    <a:p>
                      <a:r>
                        <a:rPr lang="en-IN" sz="240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a:t>Not Lazy</a:t>
                      </a:r>
                    </a:p>
                  </a:txBody>
                  <a:tcPr marL="123390" marR="123390" marT="61695" marB="61695" anchor="ctr"/>
                </a:tc>
                <a:tc>
                  <a:txBody>
                    <a:bodyPr/>
                    <a:lstStyle/>
                    <a:p>
                      <a:r>
                        <a:rPr lang="en-IN" sz="240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a:t>Cannot be cancelled</a:t>
                      </a:r>
                    </a:p>
                  </a:txBody>
                  <a:tcPr marL="123390" marR="123390" marT="61695" marB="61695" anchor="ctr"/>
                </a:tc>
                <a:tc>
                  <a:txBody>
                    <a:bodyPr/>
                    <a:lstStyle/>
                    <a:p>
                      <a:r>
                        <a:rPr lang="en-IN" sz="240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a:t>Observables provide a lot of built in operators i.e. map, </a:t>
                      </a:r>
                      <a:r>
                        <a:rPr lang="en-IN" sz="2400" err="1"/>
                        <a:t>forEach</a:t>
                      </a:r>
                      <a:r>
                        <a:rPr lang="en-IN" sz="240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a:t>Concepts in </a:t>
            </a:r>
            <a:r>
              <a:rPr lang="en-US" err="1"/>
              <a:t>RxJS</a:t>
            </a:r>
            <a:endParaRPr lang="en-US"/>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a:t>Observable</a:t>
            </a:r>
            <a:r>
              <a:rPr lang="en-US"/>
              <a:t>: represents the idea of an invokable collection of future values or events.</a:t>
            </a:r>
          </a:p>
          <a:p>
            <a:r>
              <a:rPr lang="en-US" b="1"/>
              <a:t>Observer</a:t>
            </a:r>
            <a:r>
              <a:rPr lang="en-US"/>
              <a:t>: is a collection of callbacks that knows how to listen to values delivered by the Observable.</a:t>
            </a:r>
          </a:p>
          <a:p>
            <a:r>
              <a:rPr lang="en-US" b="1"/>
              <a:t>Subscription</a:t>
            </a:r>
            <a:r>
              <a:rPr lang="en-US"/>
              <a:t>: represents the execution of an Observable, is primarily useful for cancelling the execution.</a:t>
            </a:r>
          </a:p>
          <a:p>
            <a:r>
              <a:rPr lang="en-US" b="1"/>
              <a:t>Operators</a:t>
            </a:r>
            <a:r>
              <a:rPr lang="en-US"/>
              <a:t>: are pure functions that enable a functional programming style of dealing with collections with operations like map, filter, </a:t>
            </a:r>
            <a:r>
              <a:rPr lang="en-US" err="1"/>
              <a:t>concat</a:t>
            </a:r>
            <a:r>
              <a:rPr lang="en-US"/>
              <a:t>, reduce, etc.</a:t>
            </a:r>
          </a:p>
          <a:p>
            <a:r>
              <a:rPr lang="en-US" b="1"/>
              <a:t>Subject</a:t>
            </a:r>
            <a:r>
              <a:rPr lang="en-US"/>
              <a:t>: is equivalent to an </a:t>
            </a:r>
            <a:r>
              <a:rPr lang="en-US" err="1"/>
              <a:t>EventEmitter</a:t>
            </a:r>
            <a:r>
              <a:rPr lang="en-US"/>
              <a:t>, and the only way of multicasting a value or event to multiple Observers.</a:t>
            </a:r>
          </a:p>
          <a:p>
            <a:r>
              <a:rPr lang="en-US" b="1"/>
              <a:t>Schedulers</a:t>
            </a:r>
            <a:r>
              <a:rPr lang="en-US"/>
              <a:t>: are centralized dispatchers to control concurrency, allowing us to coordinate when computation happens on e.g. </a:t>
            </a:r>
            <a:r>
              <a:rPr lang="en-US" err="1"/>
              <a:t>setTimeout</a:t>
            </a:r>
            <a:r>
              <a:rPr lang="en-US"/>
              <a:t> or </a:t>
            </a:r>
            <a:r>
              <a:rPr lang="en-US" err="1"/>
              <a:t>requestAnimationFrame</a:t>
            </a:r>
            <a:r>
              <a:rPr lang="en-US"/>
              <a:t> or others.</a:t>
            </a:r>
          </a:p>
        </p:txBody>
      </p:sp>
    </p:spTree>
    <p:extLst>
      <p:ext uri="{BB962C8B-B14F-4D97-AF65-F5344CB8AC3E}">
        <p14:creationId xmlns:p14="http://schemas.microsoft.com/office/powerpoint/2010/main" val="20172173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a:t>A Subject is a special type of Observable that allows values to be multi-casted to many Observers. </a:t>
            </a:r>
          </a:p>
          <a:p>
            <a:r>
              <a:rPr lang="en-US"/>
              <a:t>A Subject is like an Observable but can multicast to many Observers. </a:t>
            </a:r>
          </a:p>
          <a:p>
            <a:r>
              <a:rPr lang="en-US"/>
              <a:t>Subjects are like </a:t>
            </a:r>
            <a:r>
              <a:rPr lang="en-US" err="1"/>
              <a:t>EventEmitters</a:t>
            </a:r>
            <a:r>
              <a:rPr lang="en-US"/>
              <a:t>: they maintain a registry of many listeners. Every Subject is an Observable and an Observer. </a:t>
            </a:r>
          </a:p>
          <a:p>
            <a:r>
              <a:rPr lang="en-US"/>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a:t>Subject</a:t>
            </a:r>
            <a:r>
              <a:rPr lang="en-US"/>
              <a:t> - a subscriber will only get published values that were emitted after the subscription.</a:t>
            </a:r>
          </a:p>
          <a:p>
            <a:r>
              <a:rPr lang="en-US" b="1" err="1"/>
              <a:t>BehaviorSubject</a:t>
            </a:r>
            <a:r>
              <a:rPr lang="en-US"/>
              <a:t> - the last value is cached. A subscriber will get the latest value upon initial subscription. The semantics for this subject is to represent a value that changes over time. </a:t>
            </a:r>
          </a:p>
          <a:p>
            <a:r>
              <a:rPr lang="en-US" b="1" err="1"/>
              <a:t>ReplaySubject</a:t>
            </a:r>
            <a:r>
              <a:rPr lang="en-US"/>
              <a:t> - it can cache up to a specified number of emissions if buffer Size is provided / else it is Infinity (Cache all published values). Any subscribers will get all the cached values upon subscription.</a:t>
            </a:r>
            <a:endParaRPr lang="en-IN"/>
          </a:p>
        </p:txBody>
      </p:sp>
    </p:spTree>
    <p:extLst>
      <p:ext uri="{BB962C8B-B14F-4D97-AF65-F5344CB8AC3E}">
        <p14:creationId xmlns:p14="http://schemas.microsoft.com/office/powerpoint/2010/main" val="26804556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err="1"/>
              <a:t>RxJS</a:t>
            </a:r>
            <a:r>
              <a:rPr lang="en-US"/>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a:t>ajax</a:t>
            </a:r>
          </a:p>
          <a:p>
            <a:r>
              <a:rPr lang="en-US" err="1"/>
              <a:t>bindCallback</a:t>
            </a:r>
            <a:endParaRPr lang="en-US"/>
          </a:p>
          <a:p>
            <a:r>
              <a:rPr lang="en-US" err="1"/>
              <a:t>bindNodeCallback</a:t>
            </a:r>
            <a:endParaRPr lang="en-US"/>
          </a:p>
          <a:p>
            <a:r>
              <a:rPr lang="en-US"/>
              <a:t>defer</a:t>
            </a:r>
          </a:p>
          <a:p>
            <a:r>
              <a:rPr lang="en-US"/>
              <a:t>empty</a:t>
            </a:r>
          </a:p>
          <a:p>
            <a:r>
              <a:rPr lang="en-US"/>
              <a:t>from</a:t>
            </a:r>
          </a:p>
          <a:p>
            <a:r>
              <a:rPr lang="en-US" err="1"/>
              <a:t>fromEvent</a:t>
            </a:r>
            <a:endParaRPr lang="en-US"/>
          </a:p>
          <a:p>
            <a:r>
              <a:rPr lang="en-US" err="1"/>
              <a:t>fromEventPattern</a:t>
            </a:r>
            <a:endParaRPr lang="en-US"/>
          </a:p>
          <a:p>
            <a:r>
              <a:rPr lang="en-US"/>
              <a:t>generate</a:t>
            </a:r>
          </a:p>
          <a:p>
            <a:r>
              <a:rPr lang="en-US"/>
              <a:t>interval</a:t>
            </a:r>
          </a:p>
          <a:p>
            <a:r>
              <a:rPr lang="en-US"/>
              <a:t>of</a:t>
            </a:r>
          </a:p>
          <a:p>
            <a:r>
              <a:rPr lang="en-US"/>
              <a:t>range</a:t>
            </a:r>
          </a:p>
          <a:p>
            <a:r>
              <a:rPr lang="en-US" err="1"/>
              <a:t>throwError</a:t>
            </a:r>
            <a:endParaRPr lang="en-US"/>
          </a:p>
          <a:p>
            <a:r>
              <a:rPr lang="en-US"/>
              <a:t>timer</a:t>
            </a:r>
          </a:p>
          <a:p>
            <a:r>
              <a:rPr lang="en-US" err="1"/>
              <a:t>iif</a:t>
            </a:r>
            <a:endParaRPr lang="en-US"/>
          </a:p>
        </p:txBody>
      </p:sp>
    </p:spTree>
    <p:extLst>
      <p:ext uri="{BB962C8B-B14F-4D97-AF65-F5344CB8AC3E}">
        <p14:creationId xmlns:p14="http://schemas.microsoft.com/office/powerpoint/2010/main" val="401059967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err="1"/>
              <a:t>combineLatest</a:t>
            </a:r>
            <a:endParaRPr lang="en-US"/>
          </a:p>
          <a:p>
            <a:r>
              <a:rPr lang="en-US" err="1"/>
              <a:t>concat</a:t>
            </a:r>
            <a:endParaRPr lang="en-US"/>
          </a:p>
          <a:p>
            <a:r>
              <a:rPr lang="en-US" err="1"/>
              <a:t>forkJoin</a:t>
            </a:r>
            <a:endParaRPr lang="en-US"/>
          </a:p>
          <a:p>
            <a:r>
              <a:rPr lang="en-US"/>
              <a:t>merge</a:t>
            </a:r>
          </a:p>
          <a:p>
            <a:r>
              <a:rPr lang="en-US"/>
              <a:t>partition</a:t>
            </a:r>
          </a:p>
          <a:p>
            <a:r>
              <a:rPr lang="en-US"/>
              <a:t>race</a:t>
            </a:r>
          </a:p>
          <a:p>
            <a:r>
              <a:rPr lang="en-US"/>
              <a:t>zip</a:t>
            </a:r>
          </a:p>
          <a:p>
            <a:r>
              <a:rPr lang="en-US" err="1"/>
              <a:t>combineAll</a:t>
            </a:r>
            <a:endParaRPr lang="en-US"/>
          </a:p>
          <a:p>
            <a:r>
              <a:rPr lang="en-US" err="1"/>
              <a:t>concatAll</a:t>
            </a:r>
            <a:endParaRPr lang="en-US"/>
          </a:p>
          <a:p>
            <a:r>
              <a:rPr lang="en-US"/>
              <a:t>exhaust</a:t>
            </a:r>
          </a:p>
          <a:p>
            <a:r>
              <a:rPr lang="en-US" err="1"/>
              <a:t>mergeAll</a:t>
            </a:r>
            <a:endParaRPr lang="en-US"/>
          </a:p>
          <a:p>
            <a:r>
              <a:rPr lang="en-US" err="1"/>
              <a:t>startWith</a:t>
            </a:r>
            <a:endParaRPr lang="en-US"/>
          </a:p>
          <a:p>
            <a:r>
              <a:rPr lang="en-US" err="1"/>
              <a:t>withLatestFrom</a:t>
            </a:r>
            <a:endParaRPr lang="en-US"/>
          </a:p>
        </p:txBody>
      </p:sp>
    </p:spTree>
    <p:extLst>
      <p:ext uri="{BB962C8B-B14F-4D97-AF65-F5344CB8AC3E}">
        <p14:creationId xmlns:p14="http://schemas.microsoft.com/office/powerpoint/2010/main" val="339111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a:t>buffer</a:t>
            </a:r>
          </a:p>
          <a:p>
            <a:r>
              <a:rPr lang="en-US" err="1"/>
              <a:t>bufferCount</a:t>
            </a:r>
            <a:endParaRPr lang="en-US"/>
          </a:p>
          <a:p>
            <a:r>
              <a:rPr lang="en-US" err="1"/>
              <a:t>bufferTime</a:t>
            </a:r>
            <a:endParaRPr lang="en-US"/>
          </a:p>
          <a:p>
            <a:r>
              <a:rPr lang="en-US" err="1"/>
              <a:t>bufferToggle</a:t>
            </a:r>
            <a:endParaRPr lang="en-US"/>
          </a:p>
          <a:p>
            <a:r>
              <a:rPr lang="en-US" err="1"/>
              <a:t>bufferWhen</a:t>
            </a:r>
            <a:endParaRPr lang="en-US"/>
          </a:p>
          <a:p>
            <a:r>
              <a:rPr lang="en-US" err="1"/>
              <a:t>concatMap</a:t>
            </a:r>
            <a:endParaRPr lang="en-US"/>
          </a:p>
          <a:p>
            <a:r>
              <a:rPr lang="en-US" err="1"/>
              <a:t>concatMapTo</a:t>
            </a:r>
            <a:endParaRPr lang="en-US"/>
          </a:p>
          <a:p>
            <a:r>
              <a:rPr lang="en-US"/>
              <a:t>exhaust</a:t>
            </a:r>
          </a:p>
          <a:p>
            <a:r>
              <a:rPr lang="en-US" err="1"/>
              <a:t>exhaustMap</a:t>
            </a:r>
            <a:endParaRPr lang="en-US"/>
          </a:p>
          <a:p>
            <a:r>
              <a:rPr lang="en-US"/>
              <a:t>expand</a:t>
            </a:r>
          </a:p>
          <a:p>
            <a:r>
              <a:rPr lang="en-US" err="1"/>
              <a:t>groupBy</a:t>
            </a:r>
            <a:endParaRPr lang="en-US"/>
          </a:p>
          <a:p>
            <a:r>
              <a:rPr lang="en-US"/>
              <a:t>map</a:t>
            </a:r>
          </a:p>
          <a:p>
            <a:r>
              <a:rPr lang="en-US" err="1"/>
              <a:t>mapTo</a:t>
            </a:r>
            <a:endParaRPr lang="en-US"/>
          </a:p>
          <a:p>
            <a:r>
              <a:rPr lang="en-US" err="1"/>
              <a:t>mergeMap</a:t>
            </a:r>
            <a:endParaRPr lang="en-US"/>
          </a:p>
          <a:p>
            <a:r>
              <a:rPr lang="en-US" err="1"/>
              <a:t>mergeMapTo</a:t>
            </a:r>
            <a:endParaRPr lang="en-US"/>
          </a:p>
          <a:p>
            <a:r>
              <a:rPr lang="en-US" err="1"/>
              <a:t>mergeScan</a:t>
            </a:r>
            <a:endParaRPr lang="en-US"/>
          </a:p>
        </p:txBody>
      </p:sp>
    </p:spTree>
    <p:extLst>
      <p:ext uri="{BB962C8B-B14F-4D97-AF65-F5344CB8AC3E}">
        <p14:creationId xmlns:p14="http://schemas.microsoft.com/office/powerpoint/2010/main" val="95761049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a:t>pairwise</a:t>
            </a:r>
          </a:p>
          <a:p>
            <a:r>
              <a:rPr lang="en-US"/>
              <a:t>partition</a:t>
            </a:r>
          </a:p>
          <a:p>
            <a:r>
              <a:rPr lang="en-US"/>
              <a:t>pluck</a:t>
            </a:r>
          </a:p>
          <a:p>
            <a:r>
              <a:rPr lang="en-US"/>
              <a:t>scan</a:t>
            </a:r>
          </a:p>
          <a:p>
            <a:r>
              <a:rPr lang="en-US" err="1"/>
              <a:t>switchMap</a:t>
            </a:r>
            <a:endParaRPr lang="en-US"/>
          </a:p>
          <a:p>
            <a:r>
              <a:rPr lang="en-US" err="1"/>
              <a:t>switchMapTo</a:t>
            </a:r>
            <a:endParaRPr lang="en-US"/>
          </a:p>
          <a:p>
            <a:r>
              <a:rPr lang="en-US"/>
              <a:t>window</a:t>
            </a:r>
          </a:p>
          <a:p>
            <a:r>
              <a:rPr lang="en-US" err="1"/>
              <a:t>windowCount</a:t>
            </a:r>
            <a:endParaRPr lang="en-US"/>
          </a:p>
          <a:p>
            <a:r>
              <a:rPr lang="en-US" err="1"/>
              <a:t>windowTime</a:t>
            </a:r>
            <a:endParaRPr lang="en-US"/>
          </a:p>
          <a:p>
            <a:r>
              <a:rPr lang="en-US" err="1"/>
              <a:t>windowToggle</a:t>
            </a:r>
            <a:endParaRPr lang="en-US"/>
          </a:p>
          <a:p>
            <a:r>
              <a:rPr lang="en-US" err="1"/>
              <a:t>windowWhen</a:t>
            </a:r>
            <a:endParaRPr lang="en-US"/>
          </a:p>
        </p:txBody>
      </p:sp>
    </p:spTree>
    <p:extLst>
      <p:ext uri="{BB962C8B-B14F-4D97-AF65-F5344CB8AC3E}">
        <p14:creationId xmlns:p14="http://schemas.microsoft.com/office/powerpoint/2010/main" val="23409899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a:t>audit</a:t>
            </a:r>
          </a:p>
          <a:p>
            <a:r>
              <a:rPr lang="en-US" err="1"/>
              <a:t>auditTime</a:t>
            </a:r>
            <a:endParaRPr lang="en-US"/>
          </a:p>
          <a:p>
            <a:r>
              <a:rPr lang="en-US"/>
              <a:t>debounce</a:t>
            </a:r>
          </a:p>
          <a:p>
            <a:r>
              <a:rPr lang="en-US" err="1"/>
              <a:t>debounceTime</a:t>
            </a:r>
            <a:endParaRPr lang="en-US"/>
          </a:p>
          <a:p>
            <a:r>
              <a:rPr lang="en-US"/>
              <a:t>distinct</a:t>
            </a:r>
          </a:p>
          <a:p>
            <a:r>
              <a:rPr lang="en-US" err="1"/>
              <a:t>distinctKey</a:t>
            </a:r>
            <a:endParaRPr lang="en-US"/>
          </a:p>
          <a:p>
            <a:r>
              <a:rPr lang="en-US" err="1"/>
              <a:t>distinctUntilChanged</a:t>
            </a:r>
            <a:endParaRPr lang="en-US"/>
          </a:p>
          <a:p>
            <a:r>
              <a:rPr lang="en-US" err="1"/>
              <a:t>distinctUntilKeyChanged</a:t>
            </a:r>
            <a:endParaRPr lang="en-US"/>
          </a:p>
          <a:p>
            <a:r>
              <a:rPr lang="en-US" err="1"/>
              <a:t>elementAt</a:t>
            </a:r>
            <a:endParaRPr lang="en-US"/>
          </a:p>
          <a:p>
            <a:r>
              <a:rPr lang="en-US"/>
              <a:t>filter</a:t>
            </a:r>
          </a:p>
          <a:p>
            <a:r>
              <a:rPr lang="en-US"/>
              <a:t>first</a:t>
            </a:r>
          </a:p>
          <a:p>
            <a:r>
              <a:rPr lang="en-US" err="1"/>
              <a:t>ignoreElements</a:t>
            </a:r>
            <a:endParaRPr lang="en-US"/>
          </a:p>
          <a:p>
            <a:r>
              <a:rPr lang="en-US"/>
              <a:t>last</a:t>
            </a:r>
          </a:p>
        </p:txBody>
      </p:sp>
    </p:spTree>
    <p:extLst>
      <p:ext uri="{BB962C8B-B14F-4D97-AF65-F5344CB8AC3E}">
        <p14:creationId xmlns:p14="http://schemas.microsoft.com/office/powerpoint/2010/main" val="130891585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a:t>sample</a:t>
            </a:r>
          </a:p>
          <a:p>
            <a:r>
              <a:rPr lang="en-US" err="1"/>
              <a:t>sampleTime</a:t>
            </a:r>
            <a:endParaRPr lang="en-US"/>
          </a:p>
          <a:p>
            <a:r>
              <a:rPr lang="en-US"/>
              <a:t>single</a:t>
            </a:r>
          </a:p>
          <a:p>
            <a:r>
              <a:rPr lang="en-US"/>
              <a:t>skip</a:t>
            </a:r>
          </a:p>
          <a:p>
            <a:r>
              <a:rPr lang="en-US" err="1"/>
              <a:t>skipLast</a:t>
            </a:r>
            <a:endParaRPr lang="en-US"/>
          </a:p>
          <a:p>
            <a:r>
              <a:rPr lang="en-US" err="1"/>
              <a:t>skipUntil</a:t>
            </a:r>
            <a:endParaRPr lang="en-US"/>
          </a:p>
          <a:p>
            <a:r>
              <a:rPr lang="en-US" err="1"/>
              <a:t>skipWhile</a:t>
            </a:r>
            <a:endParaRPr lang="en-US"/>
          </a:p>
          <a:p>
            <a:r>
              <a:rPr lang="en-US"/>
              <a:t>take</a:t>
            </a:r>
          </a:p>
          <a:p>
            <a:r>
              <a:rPr lang="en-US" err="1"/>
              <a:t>takeLast</a:t>
            </a:r>
            <a:endParaRPr lang="en-US"/>
          </a:p>
          <a:p>
            <a:r>
              <a:rPr lang="en-US" err="1"/>
              <a:t>takeUntil</a:t>
            </a:r>
            <a:endParaRPr lang="en-US"/>
          </a:p>
          <a:p>
            <a:r>
              <a:rPr lang="en-US" err="1"/>
              <a:t>takeWhile</a:t>
            </a:r>
            <a:endParaRPr lang="en-US"/>
          </a:p>
          <a:p>
            <a:r>
              <a:rPr lang="en-US"/>
              <a:t>throttle</a:t>
            </a:r>
          </a:p>
          <a:p>
            <a:r>
              <a:rPr lang="en-US" err="1"/>
              <a:t>throttleTime</a:t>
            </a:r>
            <a:endParaRPr lang="en-US"/>
          </a:p>
        </p:txBody>
      </p:sp>
    </p:spTree>
    <p:extLst>
      <p:ext uri="{BB962C8B-B14F-4D97-AF65-F5344CB8AC3E}">
        <p14:creationId xmlns:p14="http://schemas.microsoft.com/office/powerpoint/2010/main" val="42479370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a:t>Multicasting Operators</a:t>
            </a:r>
          </a:p>
          <a:p>
            <a:pPr lvl="1"/>
            <a:r>
              <a:rPr lang="en-US"/>
              <a:t>multicast</a:t>
            </a:r>
          </a:p>
          <a:p>
            <a:pPr lvl="1"/>
            <a:r>
              <a:rPr lang="en-US"/>
              <a:t>publish</a:t>
            </a:r>
          </a:p>
          <a:p>
            <a:pPr lvl="1"/>
            <a:r>
              <a:rPr lang="en-US" err="1"/>
              <a:t>publishBehavior</a:t>
            </a:r>
            <a:endParaRPr lang="en-US"/>
          </a:p>
          <a:p>
            <a:pPr lvl="1"/>
            <a:r>
              <a:rPr lang="en-US" err="1"/>
              <a:t>publishLast</a:t>
            </a:r>
            <a:endParaRPr lang="en-US"/>
          </a:p>
          <a:p>
            <a:pPr lvl="1"/>
            <a:r>
              <a:rPr lang="en-US" err="1"/>
              <a:t>publishReplay</a:t>
            </a:r>
            <a:endParaRPr lang="en-US"/>
          </a:p>
          <a:p>
            <a:pPr lvl="1"/>
            <a:r>
              <a:rPr lang="en-US"/>
              <a:t>share</a:t>
            </a:r>
          </a:p>
          <a:p>
            <a:r>
              <a:rPr lang="en-US"/>
              <a:t>Error Handling Operators</a:t>
            </a:r>
          </a:p>
          <a:p>
            <a:pPr lvl="1"/>
            <a:r>
              <a:rPr lang="en-US" err="1"/>
              <a:t>catchError</a:t>
            </a:r>
            <a:endParaRPr lang="en-US"/>
          </a:p>
          <a:p>
            <a:pPr lvl="1"/>
            <a:r>
              <a:rPr lang="en-US"/>
              <a:t>retry</a:t>
            </a:r>
          </a:p>
          <a:p>
            <a:pPr lvl="1"/>
            <a:r>
              <a:rPr lang="en-US" err="1"/>
              <a:t>retryWhen</a:t>
            </a:r>
            <a:endParaRPr lang="en-US"/>
          </a:p>
        </p:txBody>
      </p:sp>
    </p:spTree>
    <p:extLst>
      <p:ext uri="{BB962C8B-B14F-4D97-AF65-F5344CB8AC3E}">
        <p14:creationId xmlns:p14="http://schemas.microsoft.com/office/powerpoint/2010/main" val="7453965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a:t>Utility Operators</a:t>
            </a:r>
          </a:p>
          <a:p>
            <a:pPr lvl="1"/>
            <a:r>
              <a:rPr lang="en-US"/>
              <a:t>tap</a:t>
            </a:r>
          </a:p>
          <a:p>
            <a:pPr lvl="1"/>
            <a:r>
              <a:rPr lang="en-US"/>
              <a:t>delay</a:t>
            </a:r>
          </a:p>
          <a:p>
            <a:pPr lvl="1"/>
            <a:r>
              <a:rPr lang="en-US" err="1"/>
              <a:t>delayWhen</a:t>
            </a:r>
            <a:endParaRPr lang="en-US"/>
          </a:p>
          <a:p>
            <a:pPr lvl="1"/>
            <a:r>
              <a:rPr lang="en-US"/>
              <a:t>dematerialize</a:t>
            </a:r>
          </a:p>
          <a:p>
            <a:pPr lvl="1"/>
            <a:r>
              <a:rPr lang="en-US"/>
              <a:t>materialize</a:t>
            </a:r>
          </a:p>
          <a:p>
            <a:pPr lvl="1"/>
            <a:r>
              <a:rPr lang="en-US" err="1"/>
              <a:t>observeOn</a:t>
            </a:r>
            <a:endParaRPr lang="en-US"/>
          </a:p>
          <a:p>
            <a:pPr lvl="1"/>
            <a:r>
              <a:rPr lang="en-US" err="1"/>
              <a:t>subscribeOn</a:t>
            </a:r>
            <a:endParaRPr lang="en-US"/>
          </a:p>
          <a:p>
            <a:pPr lvl="1"/>
            <a:r>
              <a:rPr lang="en-US" err="1"/>
              <a:t>timeInterval</a:t>
            </a:r>
            <a:endParaRPr lang="en-US"/>
          </a:p>
          <a:p>
            <a:pPr lvl="1"/>
            <a:r>
              <a:rPr lang="en-US"/>
              <a:t>timestamp</a:t>
            </a:r>
          </a:p>
          <a:p>
            <a:pPr lvl="1"/>
            <a:r>
              <a:rPr lang="en-US"/>
              <a:t>timeout</a:t>
            </a:r>
          </a:p>
          <a:p>
            <a:pPr lvl="1"/>
            <a:r>
              <a:rPr lang="en-US" err="1"/>
              <a:t>timeoutWith</a:t>
            </a:r>
            <a:endParaRPr lang="en-US"/>
          </a:p>
          <a:p>
            <a:pPr lvl="1"/>
            <a:r>
              <a:rPr lang="en-US" err="1"/>
              <a:t>toArray</a:t>
            </a:r>
            <a:endParaRPr lang="en-US"/>
          </a:p>
        </p:txBody>
      </p:sp>
    </p:spTree>
    <p:extLst>
      <p:ext uri="{BB962C8B-B14F-4D97-AF65-F5344CB8AC3E}">
        <p14:creationId xmlns:p14="http://schemas.microsoft.com/office/powerpoint/2010/main" val="50322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a:t>Conditional and Boolean Operators</a:t>
            </a:r>
          </a:p>
          <a:p>
            <a:pPr lvl="1"/>
            <a:r>
              <a:rPr lang="en-US" err="1"/>
              <a:t>defaultIfEmpty</a:t>
            </a:r>
            <a:endParaRPr lang="en-US"/>
          </a:p>
          <a:p>
            <a:pPr lvl="1"/>
            <a:r>
              <a:rPr lang="en-US"/>
              <a:t>every</a:t>
            </a:r>
          </a:p>
          <a:p>
            <a:pPr lvl="1"/>
            <a:r>
              <a:rPr lang="en-US"/>
              <a:t>find</a:t>
            </a:r>
          </a:p>
          <a:p>
            <a:pPr lvl="1"/>
            <a:r>
              <a:rPr lang="en-US" err="1"/>
              <a:t>findIndex</a:t>
            </a:r>
            <a:endParaRPr lang="en-US"/>
          </a:p>
          <a:p>
            <a:pPr lvl="1"/>
            <a:r>
              <a:rPr lang="en-US" err="1"/>
              <a:t>isEmpty</a:t>
            </a:r>
            <a:endParaRPr lang="en-US"/>
          </a:p>
          <a:p>
            <a:endParaRPr lang="en-US"/>
          </a:p>
          <a:p>
            <a:r>
              <a:rPr lang="en-US"/>
              <a:t>Mathematical and Aggregate Operators</a:t>
            </a:r>
          </a:p>
          <a:p>
            <a:pPr lvl="1"/>
            <a:r>
              <a:rPr lang="en-US"/>
              <a:t>count</a:t>
            </a:r>
          </a:p>
          <a:p>
            <a:pPr lvl="1"/>
            <a:r>
              <a:rPr lang="en-US"/>
              <a:t>max</a:t>
            </a:r>
          </a:p>
          <a:p>
            <a:pPr lvl="1"/>
            <a:r>
              <a:rPr lang="en-US"/>
              <a:t>min</a:t>
            </a:r>
          </a:p>
          <a:p>
            <a:pPr lvl="1"/>
            <a:r>
              <a:rPr lang="en-US"/>
              <a:t>reduce</a:t>
            </a:r>
          </a:p>
        </p:txBody>
      </p:sp>
    </p:spTree>
    <p:extLst>
      <p:ext uri="{BB962C8B-B14F-4D97-AF65-F5344CB8AC3E}">
        <p14:creationId xmlns:p14="http://schemas.microsoft.com/office/powerpoint/2010/main" val="27168411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err="1"/>
              <a:t>RxJS</a:t>
            </a:r>
            <a:r>
              <a:rPr lang="en-US"/>
              <a:t> Learning</a:t>
            </a:r>
            <a:endParaRPr lang="en-IN"/>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a:hlinkClick r:id="rId2"/>
              </a:rPr>
              <a:t>https://rxjs.dev/</a:t>
            </a:r>
            <a:endParaRPr lang="en-IN"/>
          </a:p>
          <a:p>
            <a:r>
              <a:rPr lang="en-IN">
                <a:hlinkClick r:id="rId3"/>
              </a:rPr>
              <a:t>https://rxmarbles.com/</a:t>
            </a:r>
            <a:endParaRPr lang="en-IN"/>
          </a:p>
        </p:txBody>
      </p:sp>
    </p:spTree>
    <p:extLst>
      <p:ext uri="{BB962C8B-B14F-4D97-AF65-F5344CB8AC3E}">
        <p14:creationId xmlns:p14="http://schemas.microsoft.com/office/powerpoint/2010/main" val="101825391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a:t>Components shouldn't fetch or save data directly and they certainly shouldn't knowingly present fake data. </a:t>
            </a:r>
          </a:p>
          <a:p>
            <a:r>
              <a:rPr lang="en-US"/>
              <a:t>They should focus on presenting data and delegate data access to a service.</a:t>
            </a:r>
          </a:p>
          <a:p>
            <a:r>
              <a:rPr lang="en-US"/>
              <a:t>Instead of creating the service with the new keyword, you'll rely on Angular dependency injection to inject it into the Component’s constructor.</a:t>
            </a:r>
          </a:p>
          <a:p>
            <a:r>
              <a:rPr lang="en-US"/>
              <a:t>Services are a great way to share information among classes that don't know each other.</a:t>
            </a:r>
            <a:endParaRPr lang="en-IN"/>
          </a:p>
        </p:txBody>
      </p:sp>
    </p:spTree>
    <p:extLst>
      <p:ext uri="{BB962C8B-B14F-4D97-AF65-F5344CB8AC3E}">
        <p14:creationId xmlns:p14="http://schemas.microsoft.com/office/powerpoint/2010/main" val="5510398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a:t>DI is wired into the Angular framework and used everywhere to provide new components with the services or other things they need. </a:t>
            </a:r>
          </a:p>
          <a:p>
            <a:r>
              <a:rPr lang="en-US"/>
              <a:t>Components consume services; that is, you can inject a service into a component, giving the component access to that service class.</a:t>
            </a:r>
          </a:p>
          <a:p>
            <a:r>
              <a:rPr lang="en-US"/>
              <a:t>The injector is the main mechanism. Angular creates an application-wide injector for you during the bootstrap process, and additional injectors as needed. You don't have to create injectors.</a:t>
            </a:r>
          </a:p>
          <a:p>
            <a:r>
              <a:rPr lang="en-US"/>
              <a:t>An injector creates dependencies and maintains a container of dependency instances that it reuses if possible.</a:t>
            </a:r>
          </a:p>
          <a:p>
            <a:r>
              <a:rPr lang="en-US"/>
              <a:t>A provider is an object that tells an injector how to obtain or create a dependency.</a:t>
            </a:r>
          </a:p>
          <a:p>
            <a:r>
              <a:rPr lang="en-US"/>
              <a:t>For any dependency that you need in your app, you must register a provider with the application's injector, so that the injector can use the provider to create new instances.</a:t>
            </a:r>
            <a:endParaRPr lang="en-IN"/>
          </a:p>
        </p:txBody>
      </p:sp>
    </p:spTree>
    <p:extLst>
      <p:ext uri="{BB962C8B-B14F-4D97-AF65-F5344CB8AC3E}">
        <p14:creationId xmlns:p14="http://schemas.microsoft.com/office/powerpoint/2010/main" val="250325732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a:t>What is a Provider?</a:t>
            </a:r>
            <a:endParaRPr lang="en-US"/>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a:t>Dependency Injection (DI)</a:t>
            </a:r>
            <a:endParaRPr lang="en-US"/>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a:t>Angular creates a </a:t>
            </a:r>
            <a:r>
              <a:rPr lang="en-US" b="1"/>
              <a:t>hierarchical dependency injection system</a:t>
            </a:r>
            <a:r>
              <a:rPr lang="en-US"/>
              <a:t>. It creates a </a:t>
            </a:r>
            <a:r>
              <a:rPr lang="en-US" b="1"/>
              <a:t>hierarchical tree of Injectors</a:t>
            </a:r>
            <a:r>
              <a:rPr lang="en-US"/>
              <a:t>. </a:t>
            </a:r>
          </a:p>
          <a:p>
            <a:r>
              <a:rPr lang="en-US"/>
              <a:t>Each Injector gets their own copy of </a:t>
            </a:r>
            <a:r>
              <a:rPr lang="en-US" b="1"/>
              <a:t>Angular Providers</a:t>
            </a:r>
            <a:r>
              <a:rPr lang="en-US"/>
              <a:t>. </a:t>
            </a:r>
          </a:p>
          <a:p>
            <a:r>
              <a:rPr lang="en-US"/>
              <a:t>Together these two form the core of the Angular dependency injection framework.</a:t>
            </a:r>
          </a:p>
          <a:p>
            <a:r>
              <a:rPr lang="en-US"/>
              <a:t>Angular Creates not one but two injector trees. </a:t>
            </a:r>
            <a:r>
              <a:rPr lang="en-US" b="1"/>
              <a:t>Module Injector tree </a:t>
            </a:r>
            <a:r>
              <a:rPr lang="en-US"/>
              <a:t>&amp; </a:t>
            </a:r>
            <a:r>
              <a:rPr lang="en-US" b="1"/>
              <a:t>Element Injector tree.</a:t>
            </a:r>
          </a:p>
          <a:p>
            <a:pPr lvl="1"/>
            <a:r>
              <a:rPr lang="en-US"/>
              <a:t>Module Injector tree is for Modules (@NgModule). For Root Module &amp; for every Lazy Loaded Module.</a:t>
            </a:r>
          </a:p>
          <a:p>
            <a:pPr lvl="1"/>
            <a:r>
              <a:rPr lang="en-US"/>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a:t>Angular creates the </a:t>
            </a:r>
            <a:r>
              <a:rPr lang="en-US" err="1"/>
              <a:t>ModuleInjector</a:t>
            </a:r>
            <a:r>
              <a:rPr lang="en-US"/>
              <a:t> for the services to be provided at Module Levels.</a:t>
            </a:r>
          </a:p>
          <a:p>
            <a:r>
              <a:rPr lang="en-US"/>
              <a:t>We register the Module level services in two ways</a:t>
            </a:r>
          </a:p>
          <a:p>
            <a:pPr lvl="1"/>
            <a:r>
              <a:rPr lang="en-US"/>
              <a:t>Using The Providers Metadata of the </a:t>
            </a:r>
            <a:r>
              <a:rPr lang="en-US" b="1"/>
              <a:t>@NgModule()</a:t>
            </a:r>
          </a:p>
          <a:p>
            <a:pPr lvl="1"/>
            <a:r>
              <a:rPr lang="en-US"/>
              <a:t>Using the </a:t>
            </a:r>
            <a:r>
              <a:rPr lang="en-US" b="1"/>
              <a:t>@Injectable() </a:t>
            </a:r>
            <a:r>
              <a:rPr lang="en-US"/>
              <a:t>Decorator with </a:t>
            </a:r>
            <a:r>
              <a:rPr lang="en-US" err="1"/>
              <a:t>providedIn</a:t>
            </a:r>
            <a:r>
              <a:rPr lang="en-US"/>
              <a:t> : root in the service itself</a:t>
            </a:r>
          </a:p>
          <a:p>
            <a:r>
              <a:rPr lang="en-US"/>
              <a:t>Angular Creates the Module Injector tree when the Application starts.</a:t>
            </a:r>
          </a:p>
          <a:p>
            <a:r>
              <a:rPr lang="en-US"/>
              <a:t>At the top of the Module Injector tree, Angular creates an instance of </a:t>
            </a:r>
            <a:r>
              <a:rPr lang="en-US" b="1"/>
              <a:t>Null Injector</a:t>
            </a:r>
            <a:r>
              <a:rPr lang="en-US"/>
              <a:t>.</a:t>
            </a:r>
          </a:p>
          <a:p>
            <a:r>
              <a:rPr lang="en-US"/>
              <a:t>Under </a:t>
            </a:r>
            <a:r>
              <a:rPr lang="en-US" b="1"/>
              <a:t>Null Injector </a:t>
            </a:r>
            <a:r>
              <a:rPr lang="en-US"/>
              <a:t>Angular creates an instance of </a:t>
            </a:r>
            <a:r>
              <a:rPr lang="en-US" b="1" err="1"/>
              <a:t>PlatformInjector</a:t>
            </a:r>
            <a:r>
              <a:rPr lang="en-US"/>
              <a:t>.</a:t>
            </a:r>
          </a:p>
        </p:txBody>
      </p:sp>
    </p:spTree>
    <p:extLst>
      <p:ext uri="{BB962C8B-B14F-4D97-AF65-F5344CB8AC3E}">
        <p14:creationId xmlns:p14="http://schemas.microsoft.com/office/powerpoint/2010/main" val="28252049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a:t>The Null Injector always throws an error unless we decorate the dependency with the Optional decorator.</a:t>
            </a:r>
          </a:p>
          <a:p>
            <a:r>
              <a:rPr lang="en-US"/>
              <a:t>Optional Decorators</a:t>
            </a:r>
          </a:p>
          <a:p>
            <a:pPr lvl="1"/>
            <a:r>
              <a:rPr lang="en-US"/>
              <a:t>@Self</a:t>
            </a:r>
          </a:p>
          <a:p>
            <a:pPr lvl="1"/>
            <a:r>
              <a:rPr lang="en-US"/>
              <a:t>@SkipSelf</a:t>
            </a:r>
          </a:p>
          <a:p>
            <a:pPr lvl="1"/>
            <a:r>
              <a:rPr lang="en-US"/>
              <a:t>@Optional</a:t>
            </a:r>
          </a:p>
        </p:txBody>
      </p:sp>
    </p:spTree>
    <p:extLst>
      <p:ext uri="{BB962C8B-B14F-4D97-AF65-F5344CB8AC3E}">
        <p14:creationId xmlns:p14="http://schemas.microsoft.com/office/powerpoint/2010/main" val="63465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a:t>The </a:t>
            </a:r>
            <a:r>
              <a:rPr lang="en-US" err="1"/>
              <a:t>platformBrowserDynamic</a:t>
            </a:r>
            <a:r>
              <a:rPr lang="en-US"/>
              <a:t>() method creates an injector configured by a </a:t>
            </a:r>
            <a:r>
              <a:rPr lang="en-US" err="1"/>
              <a:t>PlatformModule</a:t>
            </a:r>
            <a:r>
              <a:rPr lang="en-US"/>
              <a:t>, which contains platform-specific dependencies. </a:t>
            </a:r>
          </a:p>
          <a:p>
            <a:r>
              <a:rPr lang="en-US"/>
              <a:t>This allows multiple applications to share a platform configuration.</a:t>
            </a:r>
          </a:p>
          <a:p>
            <a:r>
              <a:rPr lang="en-US"/>
              <a:t>Platform Injector usually includes built-in providers like </a:t>
            </a:r>
            <a:r>
              <a:rPr lang="en-US" b="1" err="1"/>
              <a:t>DomSanitize</a:t>
            </a:r>
            <a:r>
              <a:rPr lang="en-US"/>
              <a:t> etc.</a:t>
            </a:r>
          </a:p>
        </p:txBody>
      </p:sp>
    </p:spTree>
    <p:extLst>
      <p:ext uri="{BB962C8B-B14F-4D97-AF65-F5344CB8AC3E}">
        <p14:creationId xmlns:p14="http://schemas.microsoft.com/office/powerpoint/2010/main" val="20242069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a:t>Angular creates the Element Injector tree for the services to be provided at the element level like Components &amp; Directives.</a:t>
            </a:r>
          </a:p>
          <a:p>
            <a:r>
              <a:rPr lang="en-US"/>
              <a:t>Angular creates the Element Injector tree when the application starts.</a:t>
            </a:r>
          </a:p>
          <a:p>
            <a:r>
              <a:rPr lang="en-US"/>
              <a:t>The Injector instance of the Root Component becomes the root Injector for the Element Injector tree. It gets the Providers from the provider’s property of the Root Component.</a:t>
            </a:r>
          </a:p>
          <a:p>
            <a:r>
              <a:rPr lang="en-US"/>
              <a:t>The Root Component acts as a parent to every element we create. Each of those elements can contain child elements creating a tree of elements. The Angular creates an Injector for each of these elements creating a tree of Injectors.</a:t>
            </a:r>
          </a:p>
          <a:p>
            <a:r>
              <a:rPr lang="en-US"/>
              <a:t>Each Injector gets the list of Providers from the @Directive() or @Component(). If the Providers array is empty, then Angular creates an empty Injector.</a:t>
            </a:r>
          </a:p>
          <a:p>
            <a:r>
              <a:rPr lang="en-US"/>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a:t>When a component asks for Dependency, the DI Framework resolves it in two phases.</a:t>
            </a:r>
          </a:p>
          <a:p>
            <a:pPr lvl="1"/>
            <a:r>
              <a:rPr lang="en-US" b="1"/>
              <a:t>First phase</a:t>
            </a:r>
          </a:p>
          <a:p>
            <a:pPr lvl="2"/>
            <a:r>
              <a:rPr lang="en-US"/>
              <a:t>It starts to look for the Dependency in the current component’s </a:t>
            </a:r>
            <a:r>
              <a:rPr lang="en-US" err="1"/>
              <a:t>ElementInjector</a:t>
            </a:r>
            <a:r>
              <a:rPr lang="en-US"/>
              <a:t>. </a:t>
            </a:r>
          </a:p>
          <a:p>
            <a:pPr lvl="2"/>
            <a:r>
              <a:rPr lang="en-US"/>
              <a:t>If it does not provide the Dependency, it will look in the Parent Components </a:t>
            </a:r>
            <a:r>
              <a:rPr lang="en-US" err="1"/>
              <a:t>ElementInjector</a:t>
            </a:r>
            <a:r>
              <a:rPr lang="en-US"/>
              <a:t>. </a:t>
            </a:r>
          </a:p>
          <a:p>
            <a:pPr lvl="2"/>
            <a:r>
              <a:rPr lang="en-US"/>
              <a:t>The Request bubbles up until it finds an injector that provides the service or reaches the root </a:t>
            </a:r>
            <a:r>
              <a:rPr lang="en-US" err="1"/>
              <a:t>ElementInjector</a:t>
            </a:r>
            <a:r>
              <a:rPr lang="en-US"/>
              <a:t>.</a:t>
            </a:r>
          </a:p>
          <a:p>
            <a:pPr lvl="1"/>
            <a:r>
              <a:rPr lang="en-US" b="1"/>
              <a:t>Second phase - If </a:t>
            </a:r>
            <a:r>
              <a:rPr lang="en-US" b="1" err="1"/>
              <a:t>ElementInjector</a:t>
            </a:r>
            <a:r>
              <a:rPr lang="en-US" b="1"/>
              <a:t> does not satisfy the request</a:t>
            </a:r>
          </a:p>
          <a:p>
            <a:pPr lvl="2"/>
            <a:r>
              <a:rPr lang="en-US"/>
              <a:t>Angular looks for the Dependency in the </a:t>
            </a:r>
            <a:r>
              <a:rPr lang="en-US" err="1"/>
              <a:t>ModuleInjector</a:t>
            </a:r>
            <a:r>
              <a:rPr lang="en-US"/>
              <a:t> hierarchy. </a:t>
            </a:r>
          </a:p>
          <a:p>
            <a:pPr lvl="2"/>
            <a:r>
              <a:rPr lang="en-US"/>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E783-3234-64C8-49F1-84C6D77D3646}"/>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CA9BC1EB-02DC-8FEC-7713-F32CF60A2EA0}"/>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a:t>
            </a:r>
          </a:p>
          <a:p>
            <a:pPr algn="ctr"/>
            <a:r>
              <a:rPr lang="en-IN" sz="2400" dirty="0">
                <a:solidFill>
                  <a:srgbClr val="FF0000"/>
                </a:solidFill>
              </a:rPr>
              <a:t>Template / Template URL</a:t>
            </a:r>
          </a:p>
          <a:p>
            <a:pPr algn="ctr"/>
            <a:endParaRPr lang="en-IN" sz="2400" dirty="0">
              <a:solidFill>
                <a:schemeClr val="bg1"/>
              </a:solidFill>
            </a:endParaRPr>
          </a:p>
          <a:p>
            <a:pPr algn="ctr"/>
            <a:r>
              <a:rPr lang="en-IN" sz="2400" dirty="0">
                <a:solidFill>
                  <a:schemeClr val="bg1"/>
                </a:solidFill>
              </a:rPr>
              <a:t>STYLE (Inline/CSS)</a:t>
            </a:r>
          </a:p>
          <a:p>
            <a:pPr algn="ctr"/>
            <a:r>
              <a:rPr lang="en-IN" sz="2400" dirty="0">
                <a:solidFill>
                  <a:schemeClr val="bg1"/>
                </a:solidFill>
              </a:rPr>
              <a:t>Style / Style URL</a:t>
            </a:r>
          </a:p>
          <a:p>
            <a:pPr algn="ctr"/>
            <a:endParaRPr lang="en-IN" sz="2400" dirty="0">
              <a:solidFill>
                <a:schemeClr val="bg1"/>
              </a:solidFill>
            </a:endParaRPr>
          </a:p>
          <a:p>
            <a:pPr algn="ctr"/>
            <a:r>
              <a:rPr lang="en-IN" sz="2400" dirty="0">
                <a:solidFill>
                  <a:schemeClr val="bg1"/>
                </a:solidFill>
              </a:rPr>
              <a:t>DATA</a:t>
            </a:r>
          </a:p>
          <a:p>
            <a:pPr algn="ctr"/>
            <a:r>
              <a:rPr lang="en-IN" sz="2400" dirty="0">
                <a:solidFill>
                  <a:schemeClr val="bg1"/>
                </a:solidFill>
              </a:rPr>
              <a:t>State (Inside)</a:t>
            </a:r>
          </a:p>
          <a:p>
            <a:pPr algn="ctr"/>
            <a:r>
              <a:rPr lang="en-IN" sz="2400" dirty="0">
                <a:solidFill>
                  <a:schemeClr val="bg1"/>
                </a:solidFill>
              </a:rPr>
              <a:t>Properties (Outside)</a:t>
            </a:r>
          </a:p>
          <a:p>
            <a:pPr algn="ctr"/>
            <a:endParaRPr lang="en-IN" sz="2400" dirty="0">
              <a:solidFill>
                <a:schemeClr val="bg1"/>
              </a:solidFill>
            </a:endParaRPr>
          </a:p>
          <a:p>
            <a:pPr algn="ctr"/>
            <a:r>
              <a:rPr lang="en-IN" sz="2400" dirty="0">
                <a:solidFill>
                  <a:schemeClr val="bg1"/>
                </a:solidFill>
              </a:rPr>
              <a:t>BEHAVIOUR (Methods)</a:t>
            </a:r>
          </a:p>
        </p:txBody>
      </p:sp>
    </p:spTree>
    <p:extLst>
      <p:ext uri="{BB962C8B-B14F-4D97-AF65-F5344CB8AC3E}">
        <p14:creationId xmlns:p14="http://schemas.microsoft.com/office/powerpoint/2010/main" val="127271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&amp; Icons</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normAutofit lnSpcReduction="10000"/>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p>
          <a:p>
            <a:r>
              <a:rPr lang="en-US" dirty="0"/>
              <a:t>Enable Lazy Loading</a:t>
            </a:r>
            <a:endParaRPr lang="en-IN" dirty="0"/>
          </a:p>
        </p:txBody>
      </p:sp>
    </p:spTree>
    <p:extLst>
      <p:ext uri="{BB962C8B-B14F-4D97-AF65-F5344CB8AC3E}">
        <p14:creationId xmlns:p14="http://schemas.microsoft.com/office/powerpoint/2010/main" val="384104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37272</TotalTime>
  <Words>12493</Words>
  <Application>Microsoft Office PowerPoint</Application>
  <PresentationFormat>Widescreen</PresentationFormat>
  <Paragraphs>1467</Paragraphs>
  <Slides>174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174</vt:i4>
      </vt:variant>
    </vt:vector>
  </HeadingPairs>
  <TitlesOfParts>
    <vt:vector size="180" baseType="lpstr">
      <vt:lpstr>Arial</vt:lpstr>
      <vt:lpstr>Calibri</vt:lpstr>
      <vt:lpstr>Calibri Light</vt:lpstr>
      <vt:lpstr>Lucida Sans</vt:lpstr>
      <vt:lpstr>source-serif-pro</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Angular Providers</vt:lpstr>
      <vt:lpstr>More on Modules – Multi Modules</vt:lpstr>
      <vt:lpstr>Why use modules in Angular?</vt:lpstr>
      <vt:lpstr>More on Modules – Multi Modules</vt:lpstr>
      <vt:lpstr>Types of Module</vt:lpstr>
      <vt:lpstr>View Encapsulation</vt:lpstr>
      <vt:lpstr>View Encapsulation</vt:lpstr>
      <vt:lpstr>Data Binding</vt:lpstr>
      <vt:lpstr>Types of Data binding</vt:lpstr>
      <vt:lpstr>Data Binding (Flow of Data)</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Parent Child Communication</vt:lpstr>
      <vt:lpstr>Event Emitter</vt:lpstr>
      <vt:lpstr>Sibling Communication</vt:lpstr>
      <vt:lpstr>Pipes</vt:lpstr>
      <vt:lpstr>Forms</vt:lpstr>
      <vt:lpstr>Key Differences</vt:lpstr>
      <vt:lpstr>Form Builder</vt:lpstr>
      <vt:lpstr>Built in Validators</vt:lpstr>
      <vt:lpstr>Assignment</vt:lpstr>
      <vt:lpstr>Assignment</vt:lpstr>
      <vt:lpstr>Promise</vt:lpstr>
      <vt:lpstr>RxJS</vt:lpstr>
      <vt:lpstr>Promise Vs Observable</vt:lpstr>
      <vt:lpstr>Concepts in RxJS</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24</cp:revision>
  <dcterms:created xsi:type="dcterms:W3CDTF">2021-11-22T03:42:21Z</dcterms:created>
  <dcterms:modified xsi:type="dcterms:W3CDTF">2023-07-31T12:16:41Z</dcterms:modified>
</cp:coreProperties>
</file>