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0"/>
  </p:notesMasterIdLst>
  <p:sldIdLst>
    <p:sldId id="257" r:id="rId2"/>
    <p:sldId id="340" r:id="rId3"/>
    <p:sldId id="260" r:id="rId4"/>
    <p:sldId id="261" r:id="rId5"/>
    <p:sldId id="339" r:id="rId6"/>
    <p:sldId id="341" r:id="rId7"/>
    <p:sldId id="342" r:id="rId8"/>
    <p:sldId id="343" r:id="rId9"/>
    <p:sldId id="344" r:id="rId10"/>
    <p:sldId id="345" r:id="rId11"/>
    <p:sldId id="346" r:id="rId12"/>
    <p:sldId id="347" r:id="rId13"/>
    <p:sldId id="269" r:id="rId14"/>
    <p:sldId id="272" r:id="rId15"/>
    <p:sldId id="281" r:id="rId16"/>
    <p:sldId id="274" r:id="rId17"/>
    <p:sldId id="275" r:id="rId18"/>
    <p:sldId id="276" r:id="rId19"/>
    <p:sldId id="280" r:id="rId20"/>
    <p:sldId id="290" r:id="rId21"/>
    <p:sldId id="291" r:id="rId22"/>
    <p:sldId id="315" r:id="rId23"/>
    <p:sldId id="310" r:id="rId24"/>
    <p:sldId id="311" r:id="rId25"/>
    <p:sldId id="288" r:id="rId26"/>
    <p:sldId id="289" r:id="rId27"/>
    <p:sldId id="312" r:id="rId28"/>
    <p:sldId id="348" r:id="rId29"/>
    <p:sldId id="349" r:id="rId30"/>
    <p:sldId id="350" r:id="rId31"/>
    <p:sldId id="316" r:id="rId32"/>
    <p:sldId id="314" r:id="rId33"/>
    <p:sldId id="277" r:id="rId34"/>
    <p:sldId id="317" r:id="rId35"/>
    <p:sldId id="318" r:id="rId36"/>
    <p:sldId id="278" r:id="rId37"/>
    <p:sldId id="284" r:id="rId38"/>
    <p:sldId id="319" r:id="rId39"/>
    <p:sldId id="283" r:id="rId40"/>
    <p:sldId id="286" r:id="rId41"/>
    <p:sldId id="372" r:id="rId42"/>
    <p:sldId id="375" r:id="rId43"/>
    <p:sldId id="373" r:id="rId44"/>
    <p:sldId id="374" r:id="rId45"/>
    <p:sldId id="320" r:id="rId46"/>
    <p:sldId id="321" r:id="rId47"/>
    <p:sldId id="327" r:id="rId48"/>
    <p:sldId id="324" r:id="rId49"/>
    <p:sldId id="326" r:id="rId50"/>
    <p:sldId id="322" r:id="rId51"/>
    <p:sldId id="376" r:id="rId52"/>
    <p:sldId id="323" r:id="rId53"/>
    <p:sldId id="358" r:id="rId54"/>
    <p:sldId id="359" r:id="rId55"/>
    <p:sldId id="518" r:id="rId56"/>
    <p:sldId id="520" r:id="rId57"/>
    <p:sldId id="521" r:id="rId58"/>
    <p:sldId id="522" r:id="rId59"/>
    <p:sldId id="523" r:id="rId60"/>
    <p:sldId id="519" r:id="rId61"/>
    <p:sldId id="524" r:id="rId62"/>
    <p:sldId id="525" r:id="rId63"/>
    <p:sldId id="526" r:id="rId64"/>
    <p:sldId id="527" r:id="rId65"/>
    <p:sldId id="528" r:id="rId66"/>
    <p:sldId id="529" r:id="rId67"/>
    <p:sldId id="431" r:id="rId68"/>
    <p:sldId id="432" r:id="rId69"/>
    <p:sldId id="530" r:id="rId70"/>
    <p:sldId id="531" r:id="rId71"/>
    <p:sldId id="532" r:id="rId72"/>
    <p:sldId id="533" r:id="rId73"/>
    <p:sldId id="534" r:id="rId74"/>
    <p:sldId id="535" r:id="rId75"/>
    <p:sldId id="536" r:id="rId76"/>
    <p:sldId id="537" r:id="rId77"/>
    <p:sldId id="538" r:id="rId78"/>
    <p:sldId id="458" r:id="rId79"/>
    <p:sldId id="308" r:id="rId80"/>
    <p:sldId id="459" r:id="rId81"/>
    <p:sldId id="364" r:id="rId82"/>
    <p:sldId id="539" r:id="rId83"/>
    <p:sldId id="379" r:id="rId84"/>
    <p:sldId id="540" r:id="rId85"/>
    <p:sldId id="378" r:id="rId86"/>
    <p:sldId id="282" r:id="rId87"/>
    <p:sldId id="460" r:id="rId88"/>
    <p:sldId id="541" r:id="rId89"/>
    <p:sldId id="463" r:id="rId90"/>
    <p:sldId id="381" r:id="rId91"/>
    <p:sldId id="382" r:id="rId92"/>
    <p:sldId id="287" r:id="rId93"/>
    <p:sldId id="380" r:id="rId94"/>
    <p:sldId id="464" r:id="rId95"/>
    <p:sldId id="392" r:id="rId96"/>
    <p:sldId id="393" r:id="rId97"/>
    <p:sldId id="394" r:id="rId98"/>
    <p:sldId id="388" r:id="rId99"/>
    <p:sldId id="395" r:id="rId100"/>
    <p:sldId id="389" r:id="rId101"/>
    <p:sldId id="396" r:id="rId102"/>
    <p:sldId id="399" r:id="rId103"/>
    <p:sldId id="292" r:id="rId104"/>
    <p:sldId id="385" r:id="rId105"/>
    <p:sldId id="386" r:id="rId106"/>
    <p:sldId id="468" r:id="rId107"/>
    <p:sldId id="472" r:id="rId108"/>
    <p:sldId id="473" r:id="rId109"/>
    <p:sldId id="469" r:id="rId110"/>
    <p:sldId id="470" r:id="rId111"/>
    <p:sldId id="471" r:id="rId112"/>
    <p:sldId id="474" r:id="rId113"/>
    <p:sldId id="475" r:id="rId114"/>
    <p:sldId id="294" r:id="rId115"/>
    <p:sldId id="402" r:id="rId116"/>
    <p:sldId id="295" r:id="rId117"/>
    <p:sldId id="542" r:id="rId118"/>
    <p:sldId id="543" r:id="rId119"/>
    <p:sldId id="271" r:id="rId120"/>
    <p:sldId id="401" r:id="rId121"/>
    <p:sldId id="544" r:id="rId122"/>
    <p:sldId id="545" r:id="rId123"/>
    <p:sldId id="546" r:id="rId124"/>
    <p:sldId id="547" r:id="rId125"/>
    <p:sldId id="548" r:id="rId126"/>
    <p:sldId id="549" r:id="rId127"/>
    <p:sldId id="550" r:id="rId128"/>
    <p:sldId id="551" r:id="rId129"/>
    <p:sldId id="552" r:id="rId130"/>
    <p:sldId id="553" r:id="rId131"/>
    <p:sldId id="554" r:id="rId132"/>
    <p:sldId id="555" r:id="rId133"/>
    <p:sldId id="556" r:id="rId134"/>
    <p:sldId id="557" r:id="rId135"/>
    <p:sldId id="558" r:id="rId136"/>
    <p:sldId id="559" r:id="rId137"/>
    <p:sldId id="560" r:id="rId138"/>
    <p:sldId id="301" r:id="rId1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93290" autoAdjust="0"/>
  </p:normalViewPr>
  <p:slideViewPr>
    <p:cSldViewPr snapToGrid="0">
      <p:cViewPr varScale="1">
        <p:scale>
          <a:sx n="79" d="100"/>
          <a:sy n="79" d="100"/>
        </p:scale>
        <p:origin x="103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iagrams/_rels/data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D237E-8780-4AA9-9FC3-128792FC23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FCFAED-4B15-4D1F-9490-206428A91D7A}">
      <dgm:prSet/>
      <dgm:spPr/>
      <dgm:t>
        <a:bodyPr/>
        <a:lstStyle/>
        <a:p>
          <a:r>
            <a:rPr lang="en-US" dirty="0"/>
            <a:t>Syntax based on ECMAScript proposals</a:t>
          </a:r>
        </a:p>
      </dgm:t>
    </dgm:pt>
    <dgm:pt modelId="{083D16BA-403D-42BD-B8B1-021441C71CDB}" type="parTrans" cxnId="{97B7D8E7-7781-46EA-AFDD-0B442AE7F468}">
      <dgm:prSet/>
      <dgm:spPr/>
      <dgm:t>
        <a:bodyPr/>
        <a:lstStyle/>
        <a:p>
          <a:endParaRPr lang="en-US"/>
        </a:p>
      </dgm:t>
    </dgm:pt>
    <dgm:pt modelId="{1312789D-2BA3-4697-92C1-A6B0AC51A40B}" type="sibTrans" cxnId="{97B7D8E7-7781-46EA-AFDD-0B442AE7F468}">
      <dgm:prSet/>
      <dgm:spPr/>
      <dgm:t>
        <a:bodyPr/>
        <a:lstStyle/>
        <a:p>
          <a:endParaRPr lang="en-US"/>
        </a:p>
      </dgm:t>
    </dgm:pt>
    <dgm:pt modelId="{3A3E2E20-F9E4-4734-B34C-2E06770EAC53}">
      <dgm:prSet/>
      <dgm:spPr/>
      <dgm:t>
        <a:bodyPr/>
        <a:lstStyle/>
        <a:p>
          <a:r>
            <a:rPr lang="en-US" dirty="0"/>
            <a:t>TypeScript  is  first and  foremost a superset of JavaScript</a:t>
          </a:r>
        </a:p>
      </dgm:t>
    </dgm:pt>
    <dgm:pt modelId="{1664E530-5BF2-4497-8B0E-3D890FC12F3F}" type="parTrans" cxnId="{C6B970F5-FC76-4B75-A0B9-DC4D723DF4CF}">
      <dgm:prSet/>
      <dgm:spPr/>
      <dgm:t>
        <a:bodyPr/>
        <a:lstStyle/>
        <a:p>
          <a:endParaRPr lang="en-US"/>
        </a:p>
      </dgm:t>
    </dgm:pt>
    <dgm:pt modelId="{38B7C767-AEC0-4DAB-B8D8-B511189CDEC4}" type="sibTrans" cxnId="{C6B970F5-FC76-4B75-A0B9-DC4D723DF4CF}">
      <dgm:prSet/>
      <dgm:spPr/>
      <dgm:t>
        <a:bodyPr/>
        <a:lstStyle/>
        <a:p>
          <a:endParaRPr lang="en-US"/>
        </a:p>
      </dgm:t>
    </dgm:pt>
    <dgm:pt modelId="{5380A540-2A9E-4D67-B8D3-C757B58595DE}">
      <dgm:prSet/>
      <dgm:spPr/>
      <dgm:t>
        <a:bodyPr/>
        <a:lstStyle/>
        <a:p>
          <a:r>
            <a:rPr lang="en-US" dirty="0"/>
            <a:t>Any regular JavaScript is valid TypeScript Code</a:t>
          </a:r>
        </a:p>
      </dgm:t>
    </dgm:pt>
    <dgm:pt modelId="{97FE337C-DE75-4B6F-8A46-3E0F4D24D069}" type="parTrans" cxnId="{95E02DC4-4938-49C0-B6F6-539F87F2023B}">
      <dgm:prSet/>
      <dgm:spPr/>
      <dgm:t>
        <a:bodyPr/>
        <a:lstStyle/>
        <a:p>
          <a:endParaRPr lang="en-US"/>
        </a:p>
      </dgm:t>
    </dgm:pt>
    <dgm:pt modelId="{93879344-0F23-485C-9D1C-DB08ACD79D06}" type="sibTrans" cxnId="{95E02DC4-4938-49C0-B6F6-539F87F2023B}">
      <dgm:prSet/>
      <dgm:spPr/>
      <dgm:t>
        <a:bodyPr/>
        <a:lstStyle/>
        <a:p>
          <a:endParaRPr lang="en-US"/>
        </a:p>
      </dgm:t>
    </dgm:pt>
    <dgm:pt modelId="{40BD6E2D-FF81-4D92-8E26-1C3B0CEB67BF}" type="pres">
      <dgm:prSet presAssocID="{255D237E-8780-4AA9-9FC3-128792FC232D}" presName="linear" presStyleCnt="0">
        <dgm:presLayoutVars>
          <dgm:animLvl val="lvl"/>
          <dgm:resizeHandles val="exact"/>
        </dgm:presLayoutVars>
      </dgm:prSet>
      <dgm:spPr/>
    </dgm:pt>
    <dgm:pt modelId="{480DDCB1-BA61-448B-811E-70A0F5015FC1}" type="pres">
      <dgm:prSet presAssocID="{86FCFAED-4B15-4D1F-9490-206428A91D7A}" presName="parentText" presStyleLbl="node1" presStyleIdx="0" presStyleCnt="3">
        <dgm:presLayoutVars>
          <dgm:chMax val="0"/>
          <dgm:bulletEnabled val="1"/>
        </dgm:presLayoutVars>
      </dgm:prSet>
      <dgm:spPr/>
    </dgm:pt>
    <dgm:pt modelId="{23609823-8AD5-42C8-ADAF-EE26AB015FD1}" type="pres">
      <dgm:prSet presAssocID="{1312789D-2BA3-4697-92C1-A6B0AC51A40B}" presName="spacer" presStyleCnt="0"/>
      <dgm:spPr/>
    </dgm:pt>
    <dgm:pt modelId="{F72709F1-97BE-4214-AF64-E39B00C1A6FF}" type="pres">
      <dgm:prSet presAssocID="{3A3E2E20-F9E4-4734-B34C-2E06770EAC53}" presName="parentText" presStyleLbl="node1" presStyleIdx="1" presStyleCnt="3">
        <dgm:presLayoutVars>
          <dgm:chMax val="0"/>
          <dgm:bulletEnabled val="1"/>
        </dgm:presLayoutVars>
      </dgm:prSet>
      <dgm:spPr/>
    </dgm:pt>
    <dgm:pt modelId="{ADE0DE6E-EDE2-48F0-90B5-6624B72879FF}" type="pres">
      <dgm:prSet presAssocID="{38B7C767-AEC0-4DAB-B8D8-B511189CDEC4}" presName="spacer" presStyleCnt="0"/>
      <dgm:spPr/>
    </dgm:pt>
    <dgm:pt modelId="{994869F1-3829-4097-94A1-06FFB4D13960}" type="pres">
      <dgm:prSet presAssocID="{5380A540-2A9E-4D67-B8D3-C757B58595DE}" presName="parentText" presStyleLbl="node1" presStyleIdx="2" presStyleCnt="3">
        <dgm:presLayoutVars>
          <dgm:chMax val="0"/>
          <dgm:bulletEnabled val="1"/>
        </dgm:presLayoutVars>
      </dgm:prSet>
      <dgm:spPr/>
    </dgm:pt>
  </dgm:ptLst>
  <dgm:cxnLst>
    <dgm:cxn modelId="{99B01801-B0D7-4F10-8F78-4131CF63ACAB}" type="presOf" srcId="{3A3E2E20-F9E4-4734-B34C-2E06770EAC53}" destId="{F72709F1-97BE-4214-AF64-E39B00C1A6FF}" srcOrd="0" destOrd="0" presId="urn:microsoft.com/office/officeart/2005/8/layout/vList2"/>
    <dgm:cxn modelId="{C5FEA310-8279-40F3-B485-65B7A421B618}" type="presOf" srcId="{5380A540-2A9E-4D67-B8D3-C757B58595DE}" destId="{994869F1-3829-4097-94A1-06FFB4D13960}" srcOrd="0" destOrd="0" presId="urn:microsoft.com/office/officeart/2005/8/layout/vList2"/>
    <dgm:cxn modelId="{EA2E1C33-A85D-4E7E-8F57-D0853A3A853E}" type="presOf" srcId="{255D237E-8780-4AA9-9FC3-128792FC232D}" destId="{40BD6E2D-FF81-4D92-8E26-1C3B0CEB67BF}" srcOrd="0" destOrd="0" presId="urn:microsoft.com/office/officeart/2005/8/layout/vList2"/>
    <dgm:cxn modelId="{1C4DCA81-E3DD-42D5-B88F-F93DB7F54904}" type="presOf" srcId="{86FCFAED-4B15-4D1F-9490-206428A91D7A}" destId="{480DDCB1-BA61-448B-811E-70A0F5015FC1}" srcOrd="0" destOrd="0" presId="urn:microsoft.com/office/officeart/2005/8/layout/vList2"/>
    <dgm:cxn modelId="{95E02DC4-4938-49C0-B6F6-539F87F2023B}" srcId="{255D237E-8780-4AA9-9FC3-128792FC232D}" destId="{5380A540-2A9E-4D67-B8D3-C757B58595DE}" srcOrd="2" destOrd="0" parTransId="{97FE337C-DE75-4B6F-8A46-3E0F4D24D069}" sibTransId="{93879344-0F23-485C-9D1C-DB08ACD79D06}"/>
    <dgm:cxn modelId="{97B7D8E7-7781-46EA-AFDD-0B442AE7F468}" srcId="{255D237E-8780-4AA9-9FC3-128792FC232D}" destId="{86FCFAED-4B15-4D1F-9490-206428A91D7A}" srcOrd="0" destOrd="0" parTransId="{083D16BA-403D-42BD-B8B1-021441C71CDB}" sibTransId="{1312789D-2BA3-4697-92C1-A6B0AC51A40B}"/>
    <dgm:cxn modelId="{C6B970F5-FC76-4B75-A0B9-DC4D723DF4CF}" srcId="{255D237E-8780-4AA9-9FC3-128792FC232D}" destId="{3A3E2E20-F9E4-4734-B34C-2E06770EAC53}" srcOrd="1" destOrd="0" parTransId="{1664E530-5BF2-4497-8B0E-3D890FC12F3F}" sibTransId="{38B7C767-AEC0-4DAB-B8D8-B511189CDEC4}"/>
    <dgm:cxn modelId="{A77A7EB4-C23B-4A09-9E30-A7F82F0E2AEC}" type="presParOf" srcId="{40BD6E2D-FF81-4D92-8E26-1C3B0CEB67BF}" destId="{480DDCB1-BA61-448B-811E-70A0F5015FC1}" srcOrd="0" destOrd="0" presId="urn:microsoft.com/office/officeart/2005/8/layout/vList2"/>
    <dgm:cxn modelId="{18CB6588-581B-410A-8156-3149DEB9ADB1}" type="presParOf" srcId="{40BD6E2D-FF81-4D92-8E26-1C3B0CEB67BF}" destId="{23609823-8AD5-42C8-ADAF-EE26AB015FD1}" srcOrd="1" destOrd="0" presId="urn:microsoft.com/office/officeart/2005/8/layout/vList2"/>
    <dgm:cxn modelId="{01353927-8613-4FD0-B6CA-4F593E9635D6}" type="presParOf" srcId="{40BD6E2D-FF81-4D92-8E26-1C3B0CEB67BF}" destId="{F72709F1-97BE-4214-AF64-E39B00C1A6FF}" srcOrd="2" destOrd="0" presId="urn:microsoft.com/office/officeart/2005/8/layout/vList2"/>
    <dgm:cxn modelId="{9FC4DE14-31D5-4FB6-93CA-849F3324E560}" type="presParOf" srcId="{40BD6E2D-FF81-4D92-8E26-1C3B0CEB67BF}" destId="{ADE0DE6E-EDE2-48F0-90B5-6624B72879FF}" srcOrd="3" destOrd="0" presId="urn:microsoft.com/office/officeart/2005/8/layout/vList2"/>
    <dgm:cxn modelId="{5B1769BA-E6E9-4341-967D-893693855E08}" type="presParOf" srcId="{40BD6E2D-FF81-4D92-8E26-1C3B0CEB67BF}" destId="{994869F1-3829-4097-94A1-06FFB4D139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D5ADF9-FA81-4901-A248-AD1847B184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A0B164-E3B8-4FD1-9B46-2035491EE2E3}">
      <dgm:prSet/>
      <dgm:spPr/>
      <dgm:t>
        <a:bodyPr/>
        <a:lstStyle/>
        <a:p>
          <a:r>
            <a:rPr lang="en-IN"/>
            <a:t>Quick Loading Time</a:t>
          </a:r>
          <a:endParaRPr lang="en-US"/>
        </a:p>
      </dgm:t>
    </dgm:pt>
    <dgm:pt modelId="{EAF76764-2CFC-49EE-9443-CE61E2C1AAEE}" type="parTrans" cxnId="{BD7ABA76-BB88-4A37-9BFE-F5DEF7FDB964}">
      <dgm:prSet/>
      <dgm:spPr/>
      <dgm:t>
        <a:bodyPr/>
        <a:lstStyle/>
        <a:p>
          <a:endParaRPr lang="en-US"/>
        </a:p>
      </dgm:t>
    </dgm:pt>
    <dgm:pt modelId="{AE7E2588-46F7-482F-AC42-F86ADAAF993F}" type="sibTrans" cxnId="{BD7ABA76-BB88-4A37-9BFE-F5DEF7FDB964}">
      <dgm:prSet/>
      <dgm:spPr/>
      <dgm:t>
        <a:bodyPr/>
        <a:lstStyle/>
        <a:p>
          <a:pPr>
            <a:lnSpc>
              <a:spcPct val="100000"/>
            </a:lnSpc>
          </a:pPr>
          <a:endParaRPr lang="en-US"/>
        </a:p>
      </dgm:t>
    </dgm:pt>
    <dgm:pt modelId="{34B8D842-1812-4A4F-AD26-554D8457444A}">
      <dgm:prSet/>
      <dgm:spPr/>
      <dgm:t>
        <a:bodyPr/>
        <a:lstStyle/>
        <a:p>
          <a:endParaRPr lang="en-US"/>
        </a:p>
      </dgm:t>
    </dgm:pt>
    <dgm:pt modelId="{EED4C378-CC16-4C95-9D0C-240ADEC56074}" type="parTrans" cxnId="{3C166B99-F4C7-45E6-ABAE-16146E949960}">
      <dgm:prSet/>
      <dgm:spPr/>
      <dgm:t>
        <a:bodyPr/>
        <a:lstStyle/>
        <a:p>
          <a:endParaRPr lang="en-US"/>
        </a:p>
      </dgm:t>
    </dgm:pt>
    <dgm:pt modelId="{A7A91574-1011-4847-A9BD-79F9DC88F03A}" type="sibTrans" cxnId="{3C166B99-F4C7-45E6-ABAE-16146E949960}">
      <dgm:prSet/>
      <dgm:spPr/>
      <dgm:t>
        <a:bodyPr/>
        <a:lstStyle/>
        <a:p>
          <a:endParaRPr lang="en-US"/>
        </a:p>
      </dgm:t>
    </dgm:pt>
    <dgm:pt modelId="{586D6629-2AEB-49A3-8161-74B07E86AFCE}">
      <dgm:prSet/>
      <dgm:spPr/>
      <dgm:t>
        <a:bodyPr/>
        <a:lstStyle/>
        <a:p>
          <a:r>
            <a:rPr lang="en-IN"/>
            <a:t>Seamless User Experience</a:t>
          </a:r>
          <a:endParaRPr lang="en-US"/>
        </a:p>
      </dgm:t>
    </dgm:pt>
    <dgm:pt modelId="{3E581DC8-FE84-448A-AD2B-669A95052653}" type="parTrans" cxnId="{F63E6A9D-EB4E-4E31-B192-D3AC5B851A19}">
      <dgm:prSet/>
      <dgm:spPr/>
      <dgm:t>
        <a:bodyPr/>
        <a:lstStyle/>
        <a:p>
          <a:endParaRPr lang="en-US"/>
        </a:p>
      </dgm:t>
    </dgm:pt>
    <dgm:pt modelId="{1ABC4408-0055-4B6E-BBB5-37E7A448C69B}" type="sibTrans" cxnId="{F63E6A9D-EB4E-4E31-B192-D3AC5B851A19}">
      <dgm:prSet/>
      <dgm:spPr/>
      <dgm:t>
        <a:bodyPr/>
        <a:lstStyle/>
        <a:p>
          <a:pPr>
            <a:lnSpc>
              <a:spcPct val="100000"/>
            </a:lnSpc>
          </a:pPr>
          <a:endParaRPr lang="en-US"/>
        </a:p>
      </dgm:t>
    </dgm:pt>
    <dgm:pt modelId="{82CB3DFD-2055-4FCB-A03A-4A16CDAD6D17}">
      <dgm:prSet/>
      <dgm:spPr/>
      <dgm:t>
        <a:bodyPr/>
        <a:lstStyle/>
        <a:p>
          <a:endParaRPr lang="en-US"/>
        </a:p>
      </dgm:t>
    </dgm:pt>
    <dgm:pt modelId="{20B07FF1-FB48-4FA7-B066-F2E7D6D18373}" type="parTrans" cxnId="{FD38F800-BFA7-42A2-AE55-F53B2046B38B}">
      <dgm:prSet/>
      <dgm:spPr/>
      <dgm:t>
        <a:bodyPr/>
        <a:lstStyle/>
        <a:p>
          <a:endParaRPr lang="en-US"/>
        </a:p>
      </dgm:t>
    </dgm:pt>
    <dgm:pt modelId="{8BCA39C0-2487-498E-9B00-D87EB9047D2C}" type="sibTrans" cxnId="{FD38F800-BFA7-42A2-AE55-F53B2046B38B}">
      <dgm:prSet/>
      <dgm:spPr/>
      <dgm:t>
        <a:bodyPr/>
        <a:lstStyle/>
        <a:p>
          <a:endParaRPr lang="en-US"/>
        </a:p>
      </dgm:t>
    </dgm:pt>
    <dgm:pt modelId="{C3A46C6E-835D-4972-A2E4-5ABACD5111C0}">
      <dgm:prSet/>
      <dgm:spPr/>
      <dgm:t>
        <a:bodyPr/>
        <a:lstStyle/>
        <a:p>
          <a:r>
            <a:rPr lang="en-US"/>
            <a:t>Ease in Building Feature-rich Apps</a:t>
          </a:r>
        </a:p>
      </dgm:t>
    </dgm:pt>
    <dgm:pt modelId="{70117BF0-9336-43C2-AA8B-BA72460A4D64}" type="parTrans" cxnId="{481E38A2-9E9F-4FD5-A305-D4A8FE4AFAC3}">
      <dgm:prSet/>
      <dgm:spPr/>
      <dgm:t>
        <a:bodyPr/>
        <a:lstStyle/>
        <a:p>
          <a:endParaRPr lang="en-US"/>
        </a:p>
      </dgm:t>
    </dgm:pt>
    <dgm:pt modelId="{9056A2F0-4F2D-47DC-9866-E827ABCB56A4}" type="sibTrans" cxnId="{481E38A2-9E9F-4FD5-A305-D4A8FE4AFAC3}">
      <dgm:prSet/>
      <dgm:spPr/>
      <dgm:t>
        <a:bodyPr/>
        <a:lstStyle/>
        <a:p>
          <a:pPr>
            <a:lnSpc>
              <a:spcPct val="100000"/>
            </a:lnSpc>
          </a:pPr>
          <a:endParaRPr lang="en-US"/>
        </a:p>
      </dgm:t>
    </dgm:pt>
    <dgm:pt modelId="{37205212-5763-486E-83D3-5AB8414F16F1}">
      <dgm:prSet/>
      <dgm:spPr/>
      <dgm:t>
        <a:bodyPr/>
        <a:lstStyle/>
        <a:p>
          <a:endParaRPr lang="en-US"/>
        </a:p>
      </dgm:t>
    </dgm:pt>
    <dgm:pt modelId="{1F8D4ABC-E85F-4D76-833D-8B10FB44B1D7}" type="parTrans" cxnId="{EC40957D-A25A-439F-BD73-0F4310A63EB5}">
      <dgm:prSet/>
      <dgm:spPr/>
      <dgm:t>
        <a:bodyPr/>
        <a:lstStyle/>
        <a:p>
          <a:endParaRPr lang="en-US"/>
        </a:p>
      </dgm:t>
    </dgm:pt>
    <dgm:pt modelId="{09A09C6E-F780-4863-81AD-688D9850FAD8}" type="sibTrans" cxnId="{EC40957D-A25A-439F-BD73-0F4310A63EB5}">
      <dgm:prSet/>
      <dgm:spPr/>
      <dgm:t>
        <a:bodyPr/>
        <a:lstStyle/>
        <a:p>
          <a:endParaRPr lang="en-US"/>
        </a:p>
      </dgm:t>
    </dgm:pt>
    <dgm:pt modelId="{E42DD993-AEEC-4251-B62B-5DFBAF74980E}">
      <dgm:prSet/>
      <dgm:spPr/>
      <dgm:t>
        <a:bodyPr/>
        <a:lstStyle/>
        <a:p>
          <a:r>
            <a:rPr lang="en-IN"/>
            <a:t>Uses Less Bandwidth</a:t>
          </a:r>
          <a:endParaRPr lang="en-US"/>
        </a:p>
      </dgm:t>
    </dgm:pt>
    <dgm:pt modelId="{B69C0366-649C-4EB7-A71B-BD1DD3D23C67}" type="parTrans" cxnId="{A8023E0F-AEDB-43A6-ACF2-7814959855A5}">
      <dgm:prSet/>
      <dgm:spPr/>
      <dgm:t>
        <a:bodyPr/>
        <a:lstStyle/>
        <a:p>
          <a:endParaRPr lang="en-US"/>
        </a:p>
      </dgm:t>
    </dgm:pt>
    <dgm:pt modelId="{2878EB0B-763D-4813-8486-E79C43F8E483}" type="sibTrans" cxnId="{A8023E0F-AEDB-43A6-ACF2-7814959855A5}">
      <dgm:prSet/>
      <dgm:spPr/>
      <dgm:t>
        <a:bodyPr/>
        <a:lstStyle/>
        <a:p>
          <a:endParaRPr lang="en-US"/>
        </a:p>
      </dgm:t>
    </dgm:pt>
    <dgm:pt modelId="{6CB5FF09-7C4F-4945-A144-72C9C18A315B}">
      <dgm:prSet/>
      <dgm:spPr/>
      <dgm:t>
        <a:bodyPr/>
        <a:lstStyle/>
        <a:p>
          <a:endParaRPr lang="en-US"/>
        </a:p>
      </dgm:t>
    </dgm:pt>
    <dgm:pt modelId="{900738CD-EBA0-4EA7-A182-2ADC1E40F8CA}" type="parTrans" cxnId="{D2A72BBA-6BCA-4416-92D6-7AE8626A80C6}">
      <dgm:prSet/>
      <dgm:spPr/>
      <dgm:t>
        <a:bodyPr/>
        <a:lstStyle/>
        <a:p>
          <a:endParaRPr lang="en-US"/>
        </a:p>
      </dgm:t>
    </dgm:pt>
    <dgm:pt modelId="{CCD43A28-7C8C-4618-A0C6-22EF098D80AA}" type="sibTrans" cxnId="{D2A72BBA-6BCA-4416-92D6-7AE8626A80C6}">
      <dgm:prSet/>
      <dgm:spPr/>
      <dgm:t>
        <a:bodyPr/>
        <a:lstStyle/>
        <a:p>
          <a:endParaRPr lang="en-US"/>
        </a:p>
      </dgm:t>
    </dgm:pt>
    <dgm:pt modelId="{507336DD-8986-454A-8BA5-BC7B248BA24E}" type="pres">
      <dgm:prSet presAssocID="{50D5ADF9-FA81-4901-A248-AD1847B184D0}" presName="linear" presStyleCnt="0">
        <dgm:presLayoutVars>
          <dgm:animLvl val="lvl"/>
          <dgm:resizeHandles val="exact"/>
        </dgm:presLayoutVars>
      </dgm:prSet>
      <dgm:spPr/>
    </dgm:pt>
    <dgm:pt modelId="{A462923F-10CC-4898-B21D-D35A036CFB60}" type="pres">
      <dgm:prSet presAssocID="{AAA0B164-E3B8-4FD1-9B46-2035491EE2E3}" presName="parentText" presStyleLbl="node1" presStyleIdx="0" presStyleCnt="4">
        <dgm:presLayoutVars>
          <dgm:chMax val="0"/>
          <dgm:bulletEnabled val="1"/>
        </dgm:presLayoutVars>
      </dgm:prSet>
      <dgm:spPr/>
    </dgm:pt>
    <dgm:pt modelId="{DE66AC20-CEA3-4CB8-B269-412668F69CCA}" type="pres">
      <dgm:prSet presAssocID="{AAA0B164-E3B8-4FD1-9B46-2035491EE2E3}" presName="childText" presStyleLbl="revTx" presStyleIdx="0" presStyleCnt="4">
        <dgm:presLayoutVars>
          <dgm:bulletEnabled val="1"/>
        </dgm:presLayoutVars>
      </dgm:prSet>
      <dgm:spPr/>
    </dgm:pt>
    <dgm:pt modelId="{DAB901B1-5264-4BA1-8874-D2A9D3C7DA30}" type="pres">
      <dgm:prSet presAssocID="{586D6629-2AEB-49A3-8161-74B07E86AFCE}" presName="parentText" presStyleLbl="node1" presStyleIdx="1" presStyleCnt="4">
        <dgm:presLayoutVars>
          <dgm:chMax val="0"/>
          <dgm:bulletEnabled val="1"/>
        </dgm:presLayoutVars>
      </dgm:prSet>
      <dgm:spPr/>
    </dgm:pt>
    <dgm:pt modelId="{19092326-4E18-4A31-8746-02E1A15BBFB6}" type="pres">
      <dgm:prSet presAssocID="{586D6629-2AEB-49A3-8161-74B07E86AFCE}" presName="childText" presStyleLbl="revTx" presStyleIdx="1" presStyleCnt="4">
        <dgm:presLayoutVars>
          <dgm:bulletEnabled val="1"/>
        </dgm:presLayoutVars>
      </dgm:prSet>
      <dgm:spPr/>
    </dgm:pt>
    <dgm:pt modelId="{7E238E0B-BC81-453A-A6A0-F362CBB49766}" type="pres">
      <dgm:prSet presAssocID="{C3A46C6E-835D-4972-A2E4-5ABACD5111C0}" presName="parentText" presStyleLbl="node1" presStyleIdx="2" presStyleCnt="4">
        <dgm:presLayoutVars>
          <dgm:chMax val="0"/>
          <dgm:bulletEnabled val="1"/>
        </dgm:presLayoutVars>
      </dgm:prSet>
      <dgm:spPr/>
    </dgm:pt>
    <dgm:pt modelId="{76B00C47-52DE-4476-AECC-FD109F3502D6}" type="pres">
      <dgm:prSet presAssocID="{C3A46C6E-835D-4972-A2E4-5ABACD5111C0}" presName="childText" presStyleLbl="revTx" presStyleIdx="2" presStyleCnt="4">
        <dgm:presLayoutVars>
          <dgm:bulletEnabled val="1"/>
        </dgm:presLayoutVars>
      </dgm:prSet>
      <dgm:spPr/>
    </dgm:pt>
    <dgm:pt modelId="{08F6659B-C9F5-4259-BD7B-2F5A42166929}" type="pres">
      <dgm:prSet presAssocID="{E42DD993-AEEC-4251-B62B-5DFBAF74980E}" presName="parentText" presStyleLbl="node1" presStyleIdx="3" presStyleCnt="4">
        <dgm:presLayoutVars>
          <dgm:chMax val="0"/>
          <dgm:bulletEnabled val="1"/>
        </dgm:presLayoutVars>
      </dgm:prSet>
      <dgm:spPr/>
    </dgm:pt>
    <dgm:pt modelId="{ED390239-9E07-402B-A9D6-D535F73AD1E7}" type="pres">
      <dgm:prSet presAssocID="{E42DD993-AEEC-4251-B62B-5DFBAF74980E}" presName="childText" presStyleLbl="revTx" presStyleIdx="3" presStyleCnt="4">
        <dgm:presLayoutVars>
          <dgm:bulletEnabled val="1"/>
        </dgm:presLayoutVars>
      </dgm:prSet>
      <dgm:spPr/>
    </dgm:pt>
  </dgm:ptLst>
  <dgm:cxnLst>
    <dgm:cxn modelId="{FD38F800-BFA7-42A2-AE55-F53B2046B38B}" srcId="{586D6629-2AEB-49A3-8161-74B07E86AFCE}" destId="{82CB3DFD-2055-4FCB-A03A-4A16CDAD6D17}" srcOrd="0" destOrd="0" parTransId="{20B07FF1-FB48-4FA7-B066-F2E7D6D18373}" sibTransId="{8BCA39C0-2487-498E-9B00-D87EB9047D2C}"/>
    <dgm:cxn modelId="{6C88DC03-D496-49BD-9299-3B37D45EF92E}" type="presOf" srcId="{82CB3DFD-2055-4FCB-A03A-4A16CDAD6D17}" destId="{19092326-4E18-4A31-8746-02E1A15BBFB6}" srcOrd="0" destOrd="0" presId="urn:microsoft.com/office/officeart/2005/8/layout/vList2"/>
    <dgm:cxn modelId="{A8023E0F-AEDB-43A6-ACF2-7814959855A5}" srcId="{50D5ADF9-FA81-4901-A248-AD1847B184D0}" destId="{E42DD993-AEEC-4251-B62B-5DFBAF74980E}" srcOrd="3" destOrd="0" parTransId="{B69C0366-649C-4EB7-A71B-BD1DD3D23C67}" sibTransId="{2878EB0B-763D-4813-8486-E79C43F8E483}"/>
    <dgm:cxn modelId="{AF505566-1A17-4EF7-AB81-EF0A4633C74C}" type="presOf" srcId="{34B8D842-1812-4A4F-AD26-554D8457444A}" destId="{DE66AC20-CEA3-4CB8-B269-412668F69CCA}" srcOrd="0" destOrd="0" presId="urn:microsoft.com/office/officeart/2005/8/layout/vList2"/>
    <dgm:cxn modelId="{BD7ABA76-BB88-4A37-9BFE-F5DEF7FDB964}" srcId="{50D5ADF9-FA81-4901-A248-AD1847B184D0}" destId="{AAA0B164-E3B8-4FD1-9B46-2035491EE2E3}" srcOrd="0" destOrd="0" parTransId="{EAF76764-2CFC-49EE-9443-CE61E2C1AAEE}" sibTransId="{AE7E2588-46F7-482F-AC42-F86ADAAF993F}"/>
    <dgm:cxn modelId="{EC40957D-A25A-439F-BD73-0F4310A63EB5}" srcId="{C3A46C6E-835D-4972-A2E4-5ABACD5111C0}" destId="{37205212-5763-486E-83D3-5AB8414F16F1}" srcOrd="0" destOrd="0" parTransId="{1F8D4ABC-E85F-4D76-833D-8B10FB44B1D7}" sibTransId="{09A09C6E-F780-4863-81AD-688D9850FAD8}"/>
    <dgm:cxn modelId="{504D8E81-E6CA-4306-ACF8-FCFB1B66612A}" type="presOf" srcId="{586D6629-2AEB-49A3-8161-74B07E86AFCE}" destId="{DAB901B1-5264-4BA1-8874-D2A9D3C7DA30}" srcOrd="0" destOrd="0" presId="urn:microsoft.com/office/officeart/2005/8/layout/vList2"/>
    <dgm:cxn modelId="{528EA581-EF33-4A06-92AB-77F7DF220CAC}" type="presOf" srcId="{AAA0B164-E3B8-4FD1-9B46-2035491EE2E3}" destId="{A462923F-10CC-4898-B21D-D35A036CFB60}" srcOrd="0" destOrd="0" presId="urn:microsoft.com/office/officeart/2005/8/layout/vList2"/>
    <dgm:cxn modelId="{3C166B99-F4C7-45E6-ABAE-16146E949960}" srcId="{AAA0B164-E3B8-4FD1-9B46-2035491EE2E3}" destId="{34B8D842-1812-4A4F-AD26-554D8457444A}" srcOrd="0" destOrd="0" parTransId="{EED4C378-CC16-4C95-9D0C-240ADEC56074}" sibTransId="{A7A91574-1011-4847-A9BD-79F9DC88F03A}"/>
    <dgm:cxn modelId="{89F7CC99-2377-4149-A8E7-295DFB97F15B}" type="presOf" srcId="{E42DD993-AEEC-4251-B62B-5DFBAF74980E}" destId="{08F6659B-C9F5-4259-BD7B-2F5A42166929}" srcOrd="0" destOrd="0" presId="urn:microsoft.com/office/officeart/2005/8/layout/vList2"/>
    <dgm:cxn modelId="{F63E6A9D-EB4E-4E31-B192-D3AC5B851A19}" srcId="{50D5ADF9-FA81-4901-A248-AD1847B184D0}" destId="{586D6629-2AEB-49A3-8161-74B07E86AFCE}" srcOrd="1" destOrd="0" parTransId="{3E581DC8-FE84-448A-AD2B-669A95052653}" sibTransId="{1ABC4408-0055-4B6E-BBB5-37E7A448C69B}"/>
    <dgm:cxn modelId="{481E38A2-9E9F-4FD5-A305-D4A8FE4AFAC3}" srcId="{50D5ADF9-FA81-4901-A248-AD1847B184D0}" destId="{C3A46C6E-835D-4972-A2E4-5ABACD5111C0}" srcOrd="2" destOrd="0" parTransId="{70117BF0-9336-43C2-AA8B-BA72460A4D64}" sibTransId="{9056A2F0-4F2D-47DC-9866-E827ABCB56A4}"/>
    <dgm:cxn modelId="{F84F64B1-57D8-435C-8DA3-184B2AE436CF}" type="presOf" srcId="{50D5ADF9-FA81-4901-A248-AD1847B184D0}" destId="{507336DD-8986-454A-8BA5-BC7B248BA24E}" srcOrd="0" destOrd="0" presId="urn:microsoft.com/office/officeart/2005/8/layout/vList2"/>
    <dgm:cxn modelId="{D2A72BBA-6BCA-4416-92D6-7AE8626A80C6}" srcId="{E42DD993-AEEC-4251-B62B-5DFBAF74980E}" destId="{6CB5FF09-7C4F-4945-A144-72C9C18A315B}" srcOrd="0" destOrd="0" parTransId="{900738CD-EBA0-4EA7-A182-2ADC1E40F8CA}" sibTransId="{CCD43A28-7C8C-4618-A0C6-22EF098D80AA}"/>
    <dgm:cxn modelId="{F4767CBA-C308-4A9E-9736-A1B500613404}" type="presOf" srcId="{37205212-5763-486E-83D3-5AB8414F16F1}" destId="{76B00C47-52DE-4476-AECC-FD109F3502D6}" srcOrd="0" destOrd="0" presId="urn:microsoft.com/office/officeart/2005/8/layout/vList2"/>
    <dgm:cxn modelId="{961BE9C3-9286-46A6-A725-AC9A6A78EEF2}" type="presOf" srcId="{C3A46C6E-835D-4972-A2E4-5ABACD5111C0}" destId="{7E238E0B-BC81-453A-A6A0-F362CBB49766}" srcOrd="0" destOrd="0" presId="urn:microsoft.com/office/officeart/2005/8/layout/vList2"/>
    <dgm:cxn modelId="{8CF5BFDB-006F-4B27-9CC9-F776E3330738}" type="presOf" srcId="{6CB5FF09-7C4F-4945-A144-72C9C18A315B}" destId="{ED390239-9E07-402B-A9D6-D535F73AD1E7}" srcOrd="0" destOrd="0" presId="urn:microsoft.com/office/officeart/2005/8/layout/vList2"/>
    <dgm:cxn modelId="{24294C70-A16A-47C2-AEC9-B78FDC3403CC}" type="presParOf" srcId="{507336DD-8986-454A-8BA5-BC7B248BA24E}" destId="{A462923F-10CC-4898-B21D-D35A036CFB60}" srcOrd="0" destOrd="0" presId="urn:microsoft.com/office/officeart/2005/8/layout/vList2"/>
    <dgm:cxn modelId="{6C5A49C3-F41F-41E7-923F-54B365D38A59}" type="presParOf" srcId="{507336DD-8986-454A-8BA5-BC7B248BA24E}" destId="{DE66AC20-CEA3-4CB8-B269-412668F69CCA}" srcOrd="1" destOrd="0" presId="urn:microsoft.com/office/officeart/2005/8/layout/vList2"/>
    <dgm:cxn modelId="{E86E237F-D7BA-4BB2-B6A6-AD49E9406B79}" type="presParOf" srcId="{507336DD-8986-454A-8BA5-BC7B248BA24E}" destId="{DAB901B1-5264-4BA1-8874-D2A9D3C7DA30}" srcOrd="2" destOrd="0" presId="urn:microsoft.com/office/officeart/2005/8/layout/vList2"/>
    <dgm:cxn modelId="{7AF56E98-2259-4DEF-B9A3-2B1B16037719}" type="presParOf" srcId="{507336DD-8986-454A-8BA5-BC7B248BA24E}" destId="{19092326-4E18-4A31-8746-02E1A15BBFB6}" srcOrd="3" destOrd="0" presId="urn:microsoft.com/office/officeart/2005/8/layout/vList2"/>
    <dgm:cxn modelId="{9026C6E7-462D-450E-AD02-AABFB05DFA92}" type="presParOf" srcId="{507336DD-8986-454A-8BA5-BC7B248BA24E}" destId="{7E238E0B-BC81-453A-A6A0-F362CBB49766}" srcOrd="4" destOrd="0" presId="urn:microsoft.com/office/officeart/2005/8/layout/vList2"/>
    <dgm:cxn modelId="{2AF22F6A-4C93-41FB-8E83-2B4CDFCD5B61}" type="presParOf" srcId="{507336DD-8986-454A-8BA5-BC7B248BA24E}" destId="{76B00C47-52DE-4476-AECC-FD109F3502D6}" srcOrd="5" destOrd="0" presId="urn:microsoft.com/office/officeart/2005/8/layout/vList2"/>
    <dgm:cxn modelId="{13A1A8A3-327F-4F33-9787-03D43DB5E5D2}" type="presParOf" srcId="{507336DD-8986-454A-8BA5-BC7B248BA24E}" destId="{08F6659B-C9F5-4259-BD7B-2F5A42166929}" srcOrd="6" destOrd="0" presId="urn:microsoft.com/office/officeart/2005/8/layout/vList2"/>
    <dgm:cxn modelId="{65BA8737-CAE6-41F9-A7DA-2796967E2731}" type="presParOf" srcId="{507336DD-8986-454A-8BA5-BC7B248BA24E}" destId="{ED390239-9E07-402B-A9D6-D535F73AD1E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DB4F01-2509-4C61-8D9E-355D96E94175}"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12A320EB-15BF-428E-8C30-FBB722C49010}">
      <dgm:prSet phldrT="[Text]"/>
      <dgm:spPr/>
      <dgm:t>
        <a:bodyPr/>
        <a:lstStyle/>
        <a:p>
          <a:r>
            <a:rPr lang="en-IN"/>
            <a:t>Emulated</a:t>
          </a:r>
        </a:p>
      </dgm:t>
    </dgm:pt>
    <dgm:pt modelId="{D1F7E5E8-C5B8-44B4-AEE6-B3DC81EC1C1B}" type="parTrans" cxnId="{B8BE3F15-57AB-4969-A7DF-DEFF639C5A9A}">
      <dgm:prSet/>
      <dgm:spPr/>
      <dgm:t>
        <a:bodyPr/>
        <a:lstStyle/>
        <a:p>
          <a:endParaRPr lang="en-IN"/>
        </a:p>
      </dgm:t>
    </dgm:pt>
    <dgm:pt modelId="{FBFA2D77-FCE8-4596-A16F-11EA3ADBB9E7}" type="sibTrans" cxnId="{B8BE3F15-57AB-4969-A7DF-DEFF639C5A9A}">
      <dgm:prSet/>
      <dgm:spPr/>
      <dgm:t>
        <a:bodyPr/>
        <a:lstStyle/>
        <a:p>
          <a:endParaRPr lang="en-IN"/>
        </a:p>
      </dgm:t>
    </dgm:pt>
    <dgm:pt modelId="{7C20CDDC-1B4B-4DA3-817B-F996E439C546}">
      <dgm:prSet phldrT="[Text]"/>
      <dgm:spPr/>
      <dgm:t>
        <a:bodyPr/>
        <a:lstStyle/>
        <a:p>
          <a:r>
            <a:rPr lang="en-IN"/>
            <a:t>No Shadow DOM</a:t>
          </a:r>
        </a:p>
      </dgm:t>
    </dgm:pt>
    <dgm:pt modelId="{8BE6BFA9-49B5-4802-9EC2-C842F22415BF}" type="parTrans" cxnId="{E30C7E56-2644-45F5-98DD-EA95364A8B3F}">
      <dgm:prSet/>
      <dgm:spPr/>
      <dgm:t>
        <a:bodyPr/>
        <a:lstStyle/>
        <a:p>
          <a:endParaRPr lang="en-IN"/>
        </a:p>
      </dgm:t>
    </dgm:pt>
    <dgm:pt modelId="{5519EE48-51E2-444B-A7CE-778C2B314516}" type="sibTrans" cxnId="{E30C7E56-2644-45F5-98DD-EA95364A8B3F}">
      <dgm:prSet/>
      <dgm:spPr/>
      <dgm:t>
        <a:bodyPr/>
        <a:lstStyle/>
        <a:p>
          <a:endParaRPr lang="en-IN"/>
        </a:p>
      </dgm:t>
    </dgm:pt>
    <dgm:pt modelId="{FA67E59D-DE4F-483D-941A-D4EA4BE31A99}">
      <dgm:prSet phldrT="[Text]"/>
      <dgm:spPr/>
      <dgm:t>
        <a:bodyPr/>
        <a:lstStyle/>
        <a:p>
          <a:r>
            <a:rPr lang="en-IN"/>
            <a:t>Style Encapsulation</a:t>
          </a:r>
        </a:p>
      </dgm:t>
    </dgm:pt>
    <dgm:pt modelId="{C11589A6-FCE3-41E3-8A06-1757A2BAE578}" type="parTrans" cxnId="{B1E2D9C6-9306-4107-A57E-DF190AD832DA}">
      <dgm:prSet/>
      <dgm:spPr/>
      <dgm:t>
        <a:bodyPr/>
        <a:lstStyle/>
        <a:p>
          <a:endParaRPr lang="en-IN"/>
        </a:p>
      </dgm:t>
    </dgm:pt>
    <dgm:pt modelId="{D9232786-1A25-44CF-BF33-1379B5BA1A14}" type="sibTrans" cxnId="{B1E2D9C6-9306-4107-A57E-DF190AD832DA}">
      <dgm:prSet/>
      <dgm:spPr/>
      <dgm:t>
        <a:bodyPr/>
        <a:lstStyle/>
        <a:p>
          <a:endParaRPr lang="en-IN"/>
        </a:p>
      </dgm:t>
    </dgm:pt>
    <dgm:pt modelId="{A5685DBE-A1CC-4837-BE74-DE2A6E52D6C3}">
      <dgm:prSet phldrT="[Text]"/>
      <dgm:spPr/>
      <dgm:t>
        <a:bodyPr/>
        <a:lstStyle/>
        <a:p>
          <a:r>
            <a:rPr lang="en-IN" err="1"/>
            <a:t>ShadowDom</a:t>
          </a:r>
          <a:endParaRPr lang="en-IN"/>
        </a:p>
      </dgm:t>
    </dgm:pt>
    <dgm:pt modelId="{25C7C501-7496-4816-9D8E-81E4F65283E6}" type="parTrans" cxnId="{42DE6162-34E4-423D-B86F-7560466C2CD5}">
      <dgm:prSet/>
      <dgm:spPr/>
      <dgm:t>
        <a:bodyPr/>
        <a:lstStyle/>
        <a:p>
          <a:endParaRPr lang="en-IN"/>
        </a:p>
      </dgm:t>
    </dgm:pt>
    <dgm:pt modelId="{6170FD5E-52A3-4E26-8CE9-27F93E0DC3DA}" type="sibTrans" cxnId="{42DE6162-34E4-423D-B86F-7560466C2CD5}">
      <dgm:prSet/>
      <dgm:spPr/>
      <dgm:t>
        <a:bodyPr/>
        <a:lstStyle/>
        <a:p>
          <a:endParaRPr lang="en-IN"/>
        </a:p>
      </dgm:t>
    </dgm:pt>
    <dgm:pt modelId="{50B3DBA8-291F-485B-B34A-88EA94C1A932}">
      <dgm:prSet phldrT="[Text]"/>
      <dgm:spPr/>
      <dgm:t>
        <a:bodyPr/>
        <a:lstStyle/>
        <a:p>
          <a:r>
            <a:rPr lang="en-IN"/>
            <a:t>Enable Shadow DOM</a:t>
          </a:r>
        </a:p>
      </dgm:t>
    </dgm:pt>
    <dgm:pt modelId="{DBE9B8DD-8F1A-4F86-AB9C-15E25DD1862F}" type="parTrans" cxnId="{04CB27FD-D5BD-4B6F-A5E1-6A9B235CAC56}">
      <dgm:prSet/>
      <dgm:spPr/>
      <dgm:t>
        <a:bodyPr/>
        <a:lstStyle/>
        <a:p>
          <a:endParaRPr lang="en-IN"/>
        </a:p>
      </dgm:t>
    </dgm:pt>
    <dgm:pt modelId="{4796A248-D7A9-4CCD-B194-9C219B4A2EE2}" type="sibTrans" cxnId="{04CB27FD-D5BD-4B6F-A5E1-6A9B235CAC56}">
      <dgm:prSet/>
      <dgm:spPr/>
      <dgm:t>
        <a:bodyPr/>
        <a:lstStyle/>
        <a:p>
          <a:endParaRPr lang="en-IN"/>
        </a:p>
      </dgm:t>
    </dgm:pt>
    <dgm:pt modelId="{AF033ED5-FE65-42B7-A6B6-C924A49E6A7C}">
      <dgm:prSet phldrT="[Text]"/>
      <dgm:spPr/>
      <dgm:t>
        <a:bodyPr/>
        <a:lstStyle/>
        <a:p>
          <a:r>
            <a:rPr lang="en-IN"/>
            <a:t>Style Encapsulation</a:t>
          </a:r>
        </a:p>
      </dgm:t>
    </dgm:pt>
    <dgm:pt modelId="{E2C96430-F1A7-4FD1-A8A2-A6E80CD887AC}" type="parTrans" cxnId="{E3A65FA7-4990-4E0C-BD3F-896CE6468A89}">
      <dgm:prSet/>
      <dgm:spPr/>
      <dgm:t>
        <a:bodyPr/>
        <a:lstStyle/>
        <a:p>
          <a:endParaRPr lang="en-IN"/>
        </a:p>
      </dgm:t>
    </dgm:pt>
    <dgm:pt modelId="{9B70F477-C9AB-499D-AD0D-5B7F1F1E66D7}" type="sibTrans" cxnId="{E3A65FA7-4990-4E0C-BD3F-896CE6468A89}">
      <dgm:prSet/>
      <dgm:spPr/>
      <dgm:t>
        <a:bodyPr/>
        <a:lstStyle/>
        <a:p>
          <a:endParaRPr lang="en-IN"/>
        </a:p>
      </dgm:t>
    </dgm:pt>
    <dgm:pt modelId="{33BED3A8-ED99-4E6E-848E-AB4215BBD18A}">
      <dgm:prSet phldrT="[Text]"/>
      <dgm:spPr/>
      <dgm:t>
        <a:bodyPr/>
        <a:lstStyle/>
        <a:p>
          <a:r>
            <a:rPr lang="en-IN"/>
            <a:t>None</a:t>
          </a:r>
        </a:p>
      </dgm:t>
    </dgm:pt>
    <dgm:pt modelId="{10136CEC-7D38-41FF-907B-49A6607ACCAB}" type="parTrans" cxnId="{69B4DBAB-61FD-471E-AB8F-0D138B1C86CE}">
      <dgm:prSet/>
      <dgm:spPr/>
      <dgm:t>
        <a:bodyPr/>
        <a:lstStyle/>
        <a:p>
          <a:endParaRPr lang="en-IN"/>
        </a:p>
      </dgm:t>
    </dgm:pt>
    <dgm:pt modelId="{9C124531-CC55-40E0-970F-8D7CC0170657}" type="sibTrans" cxnId="{69B4DBAB-61FD-471E-AB8F-0D138B1C86CE}">
      <dgm:prSet/>
      <dgm:spPr/>
      <dgm:t>
        <a:bodyPr/>
        <a:lstStyle/>
        <a:p>
          <a:endParaRPr lang="en-IN"/>
        </a:p>
      </dgm:t>
    </dgm:pt>
    <dgm:pt modelId="{A243F69C-0DE5-4948-9BCF-5771A9B7EAE0}">
      <dgm:prSet phldrT="[Text]"/>
      <dgm:spPr/>
      <dgm:t>
        <a:bodyPr/>
        <a:lstStyle/>
        <a:p>
          <a:r>
            <a:rPr lang="en-IN"/>
            <a:t>No Shadow DOM</a:t>
          </a:r>
        </a:p>
      </dgm:t>
    </dgm:pt>
    <dgm:pt modelId="{5CDD321D-E21E-4FF7-88A1-26DEF04C82C1}" type="parTrans" cxnId="{31D90439-7E09-45D8-BC6A-B6555BC118EC}">
      <dgm:prSet/>
      <dgm:spPr/>
      <dgm:t>
        <a:bodyPr/>
        <a:lstStyle/>
        <a:p>
          <a:endParaRPr lang="en-IN"/>
        </a:p>
      </dgm:t>
    </dgm:pt>
    <dgm:pt modelId="{FCCD4AB5-6A99-47B1-9947-5D5BA9089D15}" type="sibTrans" cxnId="{31D90439-7E09-45D8-BC6A-B6555BC118EC}">
      <dgm:prSet/>
      <dgm:spPr/>
      <dgm:t>
        <a:bodyPr/>
        <a:lstStyle/>
        <a:p>
          <a:endParaRPr lang="en-IN"/>
        </a:p>
      </dgm:t>
    </dgm:pt>
    <dgm:pt modelId="{A5356446-1B6F-41C5-8720-540D8DE3BF95}">
      <dgm:prSet phldrT="[Text]"/>
      <dgm:spPr/>
      <dgm:t>
        <a:bodyPr/>
        <a:lstStyle/>
        <a:p>
          <a:r>
            <a:rPr lang="en-IN"/>
            <a:t>No Style Encapsulation</a:t>
          </a:r>
        </a:p>
      </dgm:t>
    </dgm:pt>
    <dgm:pt modelId="{57289EBE-2943-4089-B884-523C1367DCFE}" type="parTrans" cxnId="{B69809A2-9C06-458F-A2DE-EE4A9ED101BE}">
      <dgm:prSet/>
      <dgm:spPr/>
      <dgm:t>
        <a:bodyPr/>
        <a:lstStyle/>
        <a:p>
          <a:endParaRPr lang="en-IN"/>
        </a:p>
      </dgm:t>
    </dgm:pt>
    <dgm:pt modelId="{010371DE-BACE-40A1-A424-97CD564F1FA7}" type="sibTrans" cxnId="{B69809A2-9C06-458F-A2DE-EE4A9ED101BE}">
      <dgm:prSet/>
      <dgm:spPr/>
      <dgm:t>
        <a:bodyPr/>
        <a:lstStyle/>
        <a:p>
          <a:endParaRPr lang="en-IN"/>
        </a:p>
      </dgm:t>
    </dgm:pt>
    <dgm:pt modelId="{C1DD2045-C4F4-4928-A83A-1434450ADDC2}">
      <dgm:prSet phldrT="[Text]"/>
      <dgm:spPr/>
      <dgm:t>
        <a:bodyPr/>
        <a:lstStyle/>
        <a:p>
          <a:r>
            <a:rPr lang="en-IN"/>
            <a:t>Value: 0</a:t>
          </a:r>
        </a:p>
      </dgm:t>
    </dgm:pt>
    <dgm:pt modelId="{5B31440F-6B13-4C28-B4BE-5BA19EE7428E}" type="parTrans" cxnId="{BD00FBB8-1F43-4AB4-969F-54BAD0D8A167}">
      <dgm:prSet/>
      <dgm:spPr/>
      <dgm:t>
        <a:bodyPr/>
        <a:lstStyle/>
        <a:p>
          <a:endParaRPr lang="en-IN"/>
        </a:p>
      </dgm:t>
    </dgm:pt>
    <dgm:pt modelId="{310B8532-716C-487A-BF36-919B94C64B23}" type="sibTrans" cxnId="{BD00FBB8-1F43-4AB4-969F-54BAD0D8A167}">
      <dgm:prSet/>
      <dgm:spPr/>
      <dgm:t>
        <a:bodyPr/>
        <a:lstStyle/>
        <a:p>
          <a:endParaRPr lang="en-IN"/>
        </a:p>
      </dgm:t>
    </dgm:pt>
    <dgm:pt modelId="{8B172C8C-D8C8-4D49-8EAF-370D34C747E3}">
      <dgm:prSet phldrT="[Text]"/>
      <dgm:spPr/>
      <dgm:t>
        <a:bodyPr/>
        <a:lstStyle/>
        <a:p>
          <a:r>
            <a:rPr lang="en-IN"/>
            <a:t>Value: 1</a:t>
          </a:r>
        </a:p>
      </dgm:t>
    </dgm:pt>
    <dgm:pt modelId="{6EEE0F3D-74CC-4714-82DA-B795C5EB126E}" type="parTrans" cxnId="{52FC4BA9-FCB3-4295-BD37-1731E666704B}">
      <dgm:prSet/>
      <dgm:spPr/>
      <dgm:t>
        <a:bodyPr/>
        <a:lstStyle/>
        <a:p>
          <a:endParaRPr lang="en-IN"/>
        </a:p>
      </dgm:t>
    </dgm:pt>
    <dgm:pt modelId="{A897FBC8-6901-4531-A083-E3154C0CBFB4}" type="sibTrans" cxnId="{52FC4BA9-FCB3-4295-BD37-1731E666704B}">
      <dgm:prSet/>
      <dgm:spPr/>
      <dgm:t>
        <a:bodyPr/>
        <a:lstStyle/>
        <a:p>
          <a:endParaRPr lang="en-IN"/>
        </a:p>
      </dgm:t>
    </dgm:pt>
    <dgm:pt modelId="{D7AC1872-DC64-47ED-8CB8-2416D688EB04}">
      <dgm:prSet phldrT="[Text]"/>
      <dgm:spPr/>
      <dgm:t>
        <a:bodyPr/>
        <a:lstStyle/>
        <a:p>
          <a:r>
            <a:rPr lang="en-IN"/>
            <a:t>Value: 2</a:t>
          </a:r>
        </a:p>
      </dgm:t>
    </dgm:pt>
    <dgm:pt modelId="{6CE3156B-D87A-4A5B-A94B-2D956D18330B}" type="parTrans" cxnId="{19DD80D3-D1C8-4344-82FD-B451828A5691}">
      <dgm:prSet/>
      <dgm:spPr/>
      <dgm:t>
        <a:bodyPr/>
        <a:lstStyle/>
        <a:p>
          <a:endParaRPr lang="en-IN"/>
        </a:p>
      </dgm:t>
    </dgm:pt>
    <dgm:pt modelId="{57C8FE2F-7E56-4E14-9D4D-FF57B4CF5C8F}" type="sibTrans" cxnId="{19DD80D3-D1C8-4344-82FD-B451828A5691}">
      <dgm:prSet/>
      <dgm:spPr/>
      <dgm:t>
        <a:bodyPr/>
        <a:lstStyle/>
        <a:p>
          <a:endParaRPr lang="en-IN"/>
        </a:p>
      </dgm:t>
    </dgm:pt>
    <dgm:pt modelId="{6D2C4EAD-49CF-45D0-ACBD-3B428F73CA25}" type="pres">
      <dgm:prSet presAssocID="{30DB4F01-2509-4C61-8D9E-355D96E94175}" presName="Name0" presStyleCnt="0">
        <dgm:presLayoutVars>
          <dgm:dir/>
          <dgm:animLvl val="lvl"/>
          <dgm:resizeHandles/>
        </dgm:presLayoutVars>
      </dgm:prSet>
      <dgm:spPr/>
    </dgm:pt>
    <dgm:pt modelId="{AD612DB8-BFB3-4437-959A-5E08A2043A84}" type="pres">
      <dgm:prSet presAssocID="{12A320EB-15BF-428E-8C30-FBB722C49010}" presName="linNode" presStyleCnt="0"/>
      <dgm:spPr/>
    </dgm:pt>
    <dgm:pt modelId="{4364F602-B975-4FF9-937C-1DB9062D2D6A}" type="pres">
      <dgm:prSet presAssocID="{12A320EB-15BF-428E-8C30-FBB722C49010}" presName="parentShp" presStyleLbl="node1" presStyleIdx="0" presStyleCnt="3">
        <dgm:presLayoutVars>
          <dgm:bulletEnabled val="1"/>
        </dgm:presLayoutVars>
      </dgm:prSet>
      <dgm:spPr/>
    </dgm:pt>
    <dgm:pt modelId="{E79F97A8-78F6-4807-B707-109265BEC0D8}" type="pres">
      <dgm:prSet presAssocID="{12A320EB-15BF-428E-8C30-FBB722C49010}" presName="childShp" presStyleLbl="bgAccFollowNode1" presStyleIdx="0" presStyleCnt="3">
        <dgm:presLayoutVars>
          <dgm:bulletEnabled val="1"/>
        </dgm:presLayoutVars>
      </dgm:prSet>
      <dgm:spPr/>
    </dgm:pt>
    <dgm:pt modelId="{471E4F85-9BCD-4587-8C7D-ABA088476F08}" type="pres">
      <dgm:prSet presAssocID="{FBFA2D77-FCE8-4596-A16F-11EA3ADBB9E7}" presName="spacing" presStyleCnt="0"/>
      <dgm:spPr/>
    </dgm:pt>
    <dgm:pt modelId="{214A5ECB-A141-42C7-BDBB-D6C25D0F6AA1}" type="pres">
      <dgm:prSet presAssocID="{A5685DBE-A1CC-4837-BE74-DE2A6E52D6C3}" presName="linNode" presStyleCnt="0"/>
      <dgm:spPr/>
    </dgm:pt>
    <dgm:pt modelId="{E1ADA7A4-07F4-4120-9AD2-6BF1255953F7}" type="pres">
      <dgm:prSet presAssocID="{A5685DBE-A1CC-4837-BE74-DE2A6E52D6C3}" presName="parentShp" presStyleLbl="node1" presStyleIdx="1" presStyleCnt="3">
        <dgm:presLayoutVars>
          <dgm:bulletEnabled val="1"/>
        </dgm:presLayoutVars>
      </dgm:prSet>
      <dgm:spPr/>
    </dgm:pt>
    <dgm:pt modelId="{9650EDEF-596D-42F7-A0EF-8266A9C2F243}" type="pres">
      <dgm:prSet presAssocID="{A5685DBE-A1CC-4837-BE74-DE2A6E52D6C3}" presName="childShp" presStyleLbl="bgAccFollowNode1" presStyleIdx="1" presStyleCnt="3">
        <dgm:presLayoutVars>
          <dgm:bulletEnabled val="1"/>
        </dgm:presLayoutVars>
      </dgm:prSet>
      <dgm:spPr/>
    </dgm:pt>
    <dgm:pt modelId="{FDE0FCEC-84AF-4B63-8591-62F0BB9E2229}" type="pres">
      <dgm:prSet presAssocID="{6170FD5E-52A3-4E26-8CE9-27F93E0DC3DA}" presName="spacing" presStyleCnt="0"/>
      <dgm:spPr/>
    </dgm:pt>
    <dgm:pt modelId="{D250F8C9-55FF-474B-9AE4-F94728A4C837}" type="pres">
      <dgm:prSet presAssocID="{33BED3A8-ED99-4E6E-848E-AB4215BBD18A}" presName="linNode" presStyleCnt="0"/>
      <dgm:spPr/>
    </dgm:pt>
    <dgm:pt modelId="{9973909B-19D5-4295-B119-E24F3B275C34}" type="pres">
      <dgm:prSet presAssocID="{33BED3A8-ED99-4E6E-848E-AB4215BBD18A}" presName="parentShp" presStyleLbl="node1" presStyleIdx="2" presStyleCnt="3">
        <dgm:presLayoutVars>
          <dgm:bulletEnabled val="1"/>
        </dgm:presLayoutVars>
      </dgm:prSet>
      <dgm:spPr/>
    </dgm:pt>
    <dgm:pt modelId="{2D8BDC60-826F-4214-95C4-833BBE1FD706}" type="pres">
      <dgm:prSet presAssocID="{33BED3A8-ED99-4E6E-848E-AB4215BBD18A}" presName="childShp" presStyleLbl="bgAccFollowNode1" presStyleIdx="2" presStyleCnt="3">
        <dgm:presLayoutVars>
          <dgm:bulletEnabled val="1"/>
        </dgm:presLayoutVars>
      </dgm:prSet>
      <dgm:spPr/>
    </dgm:pt>
  </dgm:ptLst>
  <dgm:cxnLst>
    <dgm:cxn modelId="{0232D20F-A268-4460-BE26-4657BBBF7932}" type="presOf" srcId="{8B172C8C-D8C8-4D49-8EAF-370D34C747E3}" destId="{9650EDEF-596D-42F7-A0EF-8266A9C2F243}" srcOrd="0" destOrd="2" presId="urn:microsoft.com/office/officeart/2005/8/layout/vList6"/>
    <dgm:cxn modelId="{BFFE7010-963B-4C28-A255-D4E130E4CEBF}" type="presOf" srcId="{C1DD2045-C4F4-4928-A83A-1434450ADDC2}" destId="{E79F97A8-78F6-4807-B707-109265BEC0D8}" srcOrd="0" destOrd="2" presId="urn:microsoft.com/office/officeart/2005/8/layout/vList6"/>
    <dgm:cxn modelId="{B8BE3F15-57AB-4969-A7DF-DEFF639C5A9A}" srcId="{30DB4F01-2509-4C61-8D9E-355D96E94175}" destId="{12A320EB-15BF-428E-8C30-FBB722C49010}" srcOrd="0" destOrd="0" parTransId="{D1F7E5E8-C5B8-44B4-AEE6-B3DC81EC1C1B}" sibTransId="{FBFA2D77-FCE8-4596-A16F-11EA3ADBB9E7}"/>
    <dgm:cxn modelId="{963C5A1A-0355-47FF-AB98-302C082D087C}" type="presOf" srcId="{AF033ED5-FE65-42B7-A6B6-C924A49E6A7C}" destId="{9650EDEF-596D-42F7-A0EF-8266A9C2F243}" srcOrd="0" destOrd="1" presId="urn:microsoft.com/office/officeart/2005/8/layout/vList6"/>
    <dgm:cxn modelId="{C1458129-12ED-4779-BD0C-4C2A70B07AE2}" type="presOf" srcId="{A5685DBE-A1CC-4837-BE74-DE2A6E52D6C3}" destId="{E1ADA7A4-07F4-4120-9AD2-6BF1255953F7}" srcOrd="0" destOrd="0" presId="urn:microsoft.com/office/officeart/2005/8/layout/vList6"/>
    <dgm:cxn modelId="{0544272B-F038-4547-8A68-20A2993B2B71}" type="presOf" srcId="{50B3DBA8-291F-485B-B34A-88EA94C1A932}" destId="{9650EDEF-596D-42F7-A0EF-8266A9C2F243}" srcOrd="0" destOrd="0" presId="urn:microsoft.com/office/officeart/2005/8/layout/vList6"/>
    <dgm:cxn modelId="{31D90439-7E09-45D8-BC6A-B6555BC118EC}" srcId="{33BED3A8-ED99-4E6E-848E-AB4215BBD18A}" destId="{A243F69C-0DE5-4948-9BCF-5771A9B7EAE0}" srcOrd="0" destOrd="0" parTransId="{5CDD321D-E21E-4FF7-88A1-26DEF04C82C1}" sibTransId="{FCCD4AB5-6A99-47B1-9947-5D5BA9089D15}"/>
    <dgm:cxn modelId="{E4737839-0A4A-4DB0-B2C4-D31E4188F123}" type="presOf" srcId="{7C20CDDC-1B4B-4DA3-817B-F996E439C546}" destId="{E79F97A8-78F6-4807-B707-109265BEC0D8}" srcOrd="0" destOrd="0" presId="urn:microsoft.com/office/officeart/2005/8/layout/vList6"/>
    <dgm:cxn modelId="{3AB53E41-CB9F-439E-BE9F-CD29E538CEDE}" type="presOf" srcId="{30DB4F01-2509-4C61-8D9E-355D96E94175}" destId="{6D2C4EAD-49CF-45D0-ACBD-3B428F73CA25}" srcOrd="0" destOrd="0" presId="urn:microsoft.com/office/officeart/2005/8/layout/vList6"/>
    <dgm:cxn modelId="{42DE6162-34E4-423D-B86F-7560466C2CD5}" srcId="{30DB4F01-2509-4C61-8D9E-355D96E94175}" destId="{A5685DBE-A1CC-4837-BE74-DE2A6E52D6C3}" srcOrd="1" destOrd="0" parTransId="{25C7C501-7496-4816-9D8E-81E4F65283E6}" sibTransId="{6170FD5E-52A3-4E26-8CE9-27F93E0DC3DA}"/>
    <dgm:cxn modelId="{76BEC047-AB85-4BB3-A4C7-3F2CA2C50FCD}" type="presOf" srcId="{D7AC1872-DC64-47ED-8CB8-2416D688EB04}" destId="{2D8BDC60-826F-4214-95C4-833BBE1FD706}" srcOrd="0" destOrd="2" presId="urn:microsoft.com/office/officeart/2005/8/layout/vList6"/>
    <dgm:cxn modelId="{E30C7E56-2644-45F5-98DD-EA95364A8B3F}" srcId="{12A320EB-15BF-428E-8C30-FBB722C49010}" destId="{7C20CDDC-1B4B-4DA3-817B-F996E439C546}" srcOrd="0" destOrd="0" parTransId="{8BE6BFA9-49B5-4802-9EC2-C842F22415BF}" sibTransId="{5519EE48-51E2-444B-A7CE-778C2B314516}"/>
    <dgm:cxn modelId="{B69809A2-9C06-458F-A2DE-EE4A9ED101BE}" srcId="{33BED3A8-ED99-4E6E-848E-AB4215BBD18A}" destId="{A5356446-1B6F-41C5-8720-540D8DE3BF95}" srcOrd="1" destOrd="0" parTransId="{57289EBE-2943-4089-B884-523C1367DCFE}" sibTransId="{010371DE-BACE-40A1-A424-97CD564F1FA7}"/>
    <dgm:cxn modelId="{E3A65FA7-4990-4E0C-BD3F-896CE6468A89}" srcId="{A5685DBE-A1CC-4837-BE74-DE2A6E52D6C3}" destId="{AF033ED5-FE65-42B7-A6B6-C924A49E6A7C}" srcOrd="1" destOrd="0" parTransId="{E2C96430-F1A7-4FD1-A8A2-A6E80CD887AC}" sibTransId="{9B70F477-C9AB-499D-AD0D-5B7F1F1E66D7}"/>
    <dgm:cxn modelId="{2AB151A7-2FCD-4359-BCAC-A64BF5B32AC6}" type="presOf" srcId="{A5356446-1B6F-41C5-8720-540D8DE3BF95}" destId="{2D8BDC60-826F-4214-95C4-833BBE1FD706}" srcOrd="0" destOrd="1" presId="urn:microsoft.com/office/officeart/2005/8/layout/vList6"/>
    <dgm:cxn modelId="{52FC4BA9-FCB3-4295-BD37-1731E666704B}" srcId="{A5685DBE-A1CC-4837-BE74-DE2A6E52D6C3}" destId="{8B172C8C-D8C8-4D49-8EAF-370D34C747E3}" srcOrd="2" destOrd="0" parTransId="{6EEE0F3D-74CC-4714-82DA-B795C5EB126E}" sibTransId="{A897FBC8-6901-4531-A083-E3154C0CBFB4}"/>
    <dgm:cxn modelId="{69B4DBAB-61FD-471E-AB8F-0D138B1C86CE}" srcId="{30DB4F01-2509-4C61-8D9E-355D96E94175}" destId="{33BED3A8-ED99-4E6E-848E-AB4215BBD18A}" srcOrd="2" destOrd="0" parTransId="{10136CEC-7D38-41FF-907B-49A6607ACCAB}" sibTransId="{9C124531-CC55-40E0-970F-8D7CC0170657}"/>
    <dgm:cxn modelId="{92B90DAD-B0E4-45B2-AAC4-4FEF2D3CBEA6}" type="presOf" srcId="{33BED3A8-ED99-4E6E-848E-AB4215BBD18A}" destId="{9973909B-19D5-4295-B119-E24F3B275C34}" srcOrd="0" destOrd="0" presId="urn:microsoft.com/office/officeart/2005/8/layout/vList6"/>
    <dgm:cxn modelId="{080517B0-B1BF-485E-B334-5998386AE980}" type="presOf" srcId="{A243F69C-0DE5-4948-9BCF-5771A9B7EAE0}" destId="{2D8BDC60-826F-4214-95C4-833BBE1FD706}" srcOrd="0" destOrd="0" presId="urn:microsoft.com/office/officeart/2005/8/layout/vList6"/>
    <dgm:cxn modelId="{BD00FBB8-1F43-4AB4-969F-54BAD0D8A167}" srcId="{12A320EB-15BF-428E-8C30-FBB722C49010}" destId="{C1DD2045-C4F4-4928-A83A-1434450ADDC2}" srcOrd="2" destOrd="0" parTransId="{5B31440F-6B13-4C28-B4BE-5BA19EE7428E}" sibTransId="{310B8532-716C-487A-BF36-919B94C64B23}"/>
    <dgm:cxn modelId="{B1E2D9C6-9306-4107-A57E-DF190AD832DA}" srcId="{12A320EB-15BF-428E-8C30-FBB722C49010}" destId="{FA67E59D-DE4F-483D-941A-D4EA4BE31A99}" srcOrd="1" destOrd="0" parTransId="{C11589A6-FCE3-41E3-8A06-1757A2BAE578}" sibTransId="{D9232786-1A25-44CF-BF33-1379B5BA1A14}"/>
    <dgm:cxn modelId="{19DD80D3-D1C8-4344-82FD-B451828A5691}" srcId="{33BED3A8-ED99-4E6E-848E-AB4215BBD18A}" destId="{D7AC1872-DC64-47ED-8CB8-2416D688EB04}" srcOrd="2" destOrd="0" parTransId="{6CE3156B-D87A-4A5B-A94B-2D956D18330B}" sibTransId="{57C8FE2F-7E56-4E14-9D4D-FF57B4CF5C8F}"/>
    <dgm:cxn modelId="{17DD02D9-684F-4023-A686-F521AA332F57}" type="presOf" srcId="{12A320EB-15BF-428E-8C30-FBB722C49010}" destId="{4364F602-B975-4FF9-937C-1DB9062D2D6A}" srcOrd="0" destOrd="0" presId="urn:microsoft.com/office/officeart/2005/8/layout/vList6"/>
    <dgm:cxn modelId="{EB2E8EE3-23DC-463F-A69F-DAB66E714C57}" type="presOf" srcId="{FA67E59D-DE4F-483D-941A-D4EA4BE31A99}" destId="{E79F97A8-78F6-4807-B707-109265BEC0D8}" srcOrd="0" destOrd="1" presId="urn:microsoft.com/office/officeart/2005/8/layout/vList6"/>
    <dgm:cxn modelId="{04CB27FD-D5BD-4B6F-A5E1-6A9B235CAC56}" srcId="{A5685DBE-A1CC-4837-BE74-DE2A6E52D6C3}" destId="{50B3DBA8-291F-485B-B34A-88EA94C1A932}" srcOrd="0" destOrd="0" parTransId="{DBE9B8DD-8F1A-4F86-AB9C-15E25DD1862F}" sibTransId="{4796A248-D7A9-4CCD-B194-9C219B4A2EE2}"/>
    <dgm:cxn modelId="{2A969C12-445E-420B-BB63-1C93550A8CC0}" type="presParOf" srcId="{6D2C4EAD-49CF-45D0-ACBD-3B428F73CA25}" destId="{AD612DB8-BFB3-4437-959A-5E08A2043A84}" srcOrd="0" destOrd="0" presId="urn:microsoft.com/office/officeart/2005/8/layout/vList6"/>
    <dgm:cxn modelId="{FA2F43B0-32A5-4764-BE96-E4EC5749F007}" type="presParOf" srcId="{AD612DB8-BFB3-4437-959A-5E08A2043A84}" destId="{4364F602-B975-4FF9-937C-1DB9062D2D6A}" srcOrd="0" destOrd="0" presId="urn:microsoft.com/office/officeart/2005/8/layout/vList6"/>
    <dgm:cxn modelId="{D8C1D5B5-5A6E-4AD1-949E-B90AD570F4D5}" type="presParOf" srcId="{AD612DB8-BFB3-4437-959A-5E08A2043A84}" destId="{E79F97A8-78F6-4807-B707-109265BEC0D8}" srcOrd="1" destOrd="0" presId="urn:microsoft.com/office/officeart/2005/8/layout/vList6"/>
    <dgm:cxn modelId="{6E580171-0C98-4C74-BC96-0E6F77140C86}" type="presParOf" srcId="{6D2C4EAD-49CF-45D0-ACBD-3B428F73CA25}" destId="{471E4F85-9BCD-4587-8C7D-ABA088476F08}" srcOrd="1" destOrd="0" presId="urn:microsoft.com/office/officeart/2005/8/layout/vList6"/>
    <dgm:cxn modelId="{D3ADDE5D-5964-4A2F-85E0-DACBF89EFD38}" type="presParOf" srcId="{6D2C4EAD-49CF-45D0-ACBD-3B428F73CA25}" destId="{214A5ECB-A141-42C7-BDBB-D6C25D0F6AA1}" srcOrd="2" destOrd="0" presId="urn:microsoft.com/office/officeart/2005/8/layout/vList6"/>
    <dgm:cxn modelId="{8B5A1AD6-8B87-42C4-924E-B63F0373D88D}" type="presParOf" srcId="{214A5ECB-A141-42C7-BDBB-D6C25D0F6AA1}" destId="{E1ADA7A4-07F4-4120-9AD2-6BF1255953F7}" srcOrd="0" destOrd="0" presId="urn:microsoft.com/office/officeart/2005/8/layout/vList6"/>
    <dgm:cxn modelId="{508B53D8-9661-4F4E-8751-937AC907AC89}" type="presParOf" srcId="{214A5ECB-A141-42C7-BDBB-D6C25D0F6AA1}" destId="{9650EDEF-596D-42F7-A0EF-8266A9C2F243}" srcOrd="1" destOrd="0" presId="urn:microsoft.com/office/officeart/2005/8/layout/vList6"/>
    <dgm:cxn modelId="{13EE5AE3-B18F-4BC6-965D-326E8A256927}" type="presParOf" srcId="{6D2C4EAD-49CF-45D0-ACBD-3B428F73CA25}" destId="{FDE0FCEC-84AF-4B63-8591-62F0BB9E2229}" srcOrd="3" destOrd="0" presId="urn:microsoft.com/office/officeart/2005/8/layout/vList6"/>
    <dgm:cxn modelId="{6A5371FC-3537-4CB6-A46F-939E83CC2BC6}" type="presParOf" srcId="{6D2C4EAD-49CF-45D0-ACBD-3B428F73CA25}" destId="{D250F8C9-55FF-474B-9AE4-F94728A4C837}" srcOrd="4" destOrd="0" presId="urn:microsoft.com/office/officeart/2005/8/layout/vList6"/>
    <dgm:cxn modelId="{E111CDB3-EB00-4239-A9B4-51A7EB0092E3}" type="presParOf" srcId="{D250F8C9-55FF-474B-9AE4-F94728A4C837}" destId="{9973909B-19D5-4295-B119-E24F3B275C34}" srcOrd="0" destOrd="0" presId="urn:microsoft.com/office/officeart/2005/8/layout/vList6"/>
    <dgm:cxn modelId="{F5C7A9A1-B13F-4BB5-9A53-6E7B41B2F692}" type="presParOf" srcId="{D250F8C9-55FF-474B-9AE4-F94728A4C837}" destId="{2D8BDC60-826F-4214-95C4-833BBE1FD7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DDCB1-BA61-448B-811E-70A0F5015FC1}">
      <dsp:nvSpPr>
        <dsp:cNvPr id="0" name=""/>
        <dsp:cNvSpPr/>
      </dsp:nvSpPr>
      <dsp:spPr>
        <a:xfrm>
          <a:off x="0" y="312346"/>
          <a:ext cx="5635586" cy="11969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Syntax based on ECMAScript proposals</a:t>
          </a:r>
        </a:p>
      </dsp:txBody>
      <dsp:txXfrm>
        <a:off x="58428" y="370774"/>
        <a:ext cx="5518730" cy="1080053"/>
      </dsp:txXfrm>
    </dsp:sp>
    <dsp:sp modelId="{F72709F1-97BE-4214-AF64-E39B00C1A6FF}">
      <dsp:nvSpPr>
        <dsp:cNvPr id="0" name=""/>
        <dsp:cNvSpPr/>
      </dsp:nvSpPr>
      <dsp:spPr>
        <a:xfrm>
          <a:off x="0" y="1598536"/>
          <a:ext cx="5635586" cy="11969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TypeScript  is  first and  foremost a superset of JavaScript</a:t>
          </a:r>
        </a:p>
      </dsp:txBody>
      <dsp:txXfrm>
        <a:off x="58428" y="1656964"/>
        <a:ext cx="5518730" cy="1080053"/>
      </dsp:txXfrm>
    </dsp:sp>
    <dsp:sp modelId="{994869F1-3829-4097-94A1-06FFB4D13960}">
      <dsp:nvSpPr>
        <dsp:cNvPr id="0" name=""/>
        <dsp:cNvSpPr/>
      </dsp:nvSpPr>
      <dsp:spPr>
        <a:xfrm>
          <a:off x="0" y="2884726"/>
          <a:ext cx="5635586" cy="11969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Any regular JavaScript is valid TypeScript Code</a:t>
          </a:r>
        </a:p>
      </dsp:txBody>
      <dsp:txXfrm>
        <a:off x="58428" y="2943154"/>
        <a:ext cx="5518730" cy="1080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923F-10CC-4898-B21D-D35A036CFB60}">
      <dsp:nvSpPr>
        <dsp:cNvPr id="0" name=""/>
        <dsp:cNvSpPr/>
      </dsp:nvSpPr>
      <dsp:spPr>
        <a:xfrm>
          <a:off x="0" y="118703"/>
          <a:ext cx="6245265"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Quick Loading Time</a:t>
          </a:r>
          <a:endParaRPr lang="en-US" sz="3300" kern="1200"/>
        </a:p>
      </dsp:txBody>
      <dsp:txXfrm>
        <a:off x="38638" y="157341"/>
        <a:ext cx="6167989" cy="714229"/>
      </dsp:txXfrm>
    </dsp:sp>
    <dsp:sp modelId="{DE66AC20-CEA3-4CB8-B269-412668F69CCA}">
      <dsp:nvSpPr>
        <dsp:cNvPr id="0" name=""/>
        <dsp:cNvSpPr/>
      </dsp:nvSpPr>
      <dsp:spPr>
        <a:xfrm>
          <a:off x="0" y="91020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910208"/>
        <a:ext cx="6245265" cy="546480"/>
      </dsp:txXfrm>
    </dsp:sp>
    <dsp:sp modelId="{DAB901B1-5264-4BA1-8874-D2A9D3C7DA30}">
      <dsp:nvSpPr>
        <dsp:cNvPr id="0" name=""/>
        <dsp:cNvSpPr/>
      </dsp:nvSpPr>
      <dsp:spPr>
        <a:xfrm>
          <a:off x="0" y="1456688"/>
          <a:ext cx="6245265" cy="7915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Seamless User Experience</a:t>
          </a:r>
          <a:endParaRPr lang="en-US" sz="3300" kern="1200"/>
        </a:p>
      </dsp:txBody>
      <dsp:txXfrm>
        <a:off x="38638" y="1495326"/>
        <a:ext cx="6167989" cy="714229"/>
      </dsp:txXfrm>
    </dsp:sp>
    <dsp:sp modelId="{19092326-4E18-4A31-8746-02E1A15BBFB6}">
      <dsp:nvSpPr>
        <dsp:cNvPr id="0" name=""/>
        <dsp:cNvSpPr/>
      </dsp:nvSpPr>
      <dsp:spPr>
        <a:xfrm>
          <a:off x="0" y="224819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2248193"/>
        <a:ext cx="6245265" cy="546480"/>
      </dsp:txXfrm>
    </dsp:sp>
    <dsp:sp modelId="{7E238E0B-BC81-453A-A6A0-F362CBB49766}">
      <dsp:nvSpPr>
        <dsp:cNvPr id="0" name=""/>
        <dsp:cNvSpPr/>
      </dsp:nvSpPr>
      <dsp:spPr>
        <a:xfrm>
          <a:off x="0" y="2794673"/>
          <a:ext cx="6245265" cy="7915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Ease in Building Feature-rich Apps</a:t>
          </a:r>
        </a:p>
      </dsp:txBody>
      <dsp:txXfrm>
        <a:off x="38638" y="2833311"/>
        <a:ext cx="6167989" cy="714229"/>
      </dsp:txXfrm>
    </dsp:sp>
    <dsp:sp modelId="{76B00C47-52DE-4476-AECC-FD109F3502D6}">
      <dsp:nvSpPr>
        <dsp:cNvPr id="0" name=""/>
        <dsp:cNvSpPr/>
      </dsp:nvSpPr>
      <dsp:spPr>
        <a:xfrm>
          <a:off x="0" y="358617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3586178"/>
        <a:ext cx="6245265" cy="546480"/>
      </dsp:txXfrm>
    </dsp:sp>
    <dsp:sp modelId="{08F6659B-C9F5-4259-BD7B-2F5A42166929}">
      <dsp:nvSpPr>
        <dsp:cNvPr id="0" name=""/>
        <dsp:cNvSpPr/>
      </dsp:nvSpPr>
      <dsp:spPr>
        <a:xfrm>
          <a:off x="0" y="4132658"/>
          <a:ext cx="6245265"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Uses Less Bandwidth</a:t>
          </a:r>
          <a:endParaRPr lang="en-US" sz="3300" kern="1200"/>
        </a:p>
      </dsp:txBody>
      <dsp:txXfrm>
        <a:off x="38638" y="4171296"/>
        <a:ext cx="6167989" cy="714229"/>
      </dsp:txXfrm>
    </dsp:sp>
    <dsp:sp modelId="{ED390239-9E07-402B-A9D6-D535F73AD1E7}">
      <dsp:nvSpPr>
        <dsp:cNvPr id="0" name=""/>
        <dsp:cNvSpPr/>
      </dsp:nvSpPr>
      <dsp:spPr>
        <a:xfrm>
          <a:off x="0" y="492416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4924163"/>
        <a:ext cx="6245265" cy="546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F97A8-78F6-4807-B707-109265BEC0D8}">
      <dsp:nvSpPr>
        <dsp:cNvPr id="0" name=""/>
        <dsp:cNvSpPr/>
      </dsp:nvSpPr>
      <dsp:spPr>
        <a:xfrm>
          <a:off x="4206240" y="0"/>
          <a:ext cx="630936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No Shadow DOM</a:t>
          </a:r>
        </a:p>
        <a:p>
          <a:pPr marL="228600" lvl="1" indent="-228600" algn="l" defTabSz="977900">
            <a:lnSpc>
              <a:spcPct val="90000"/>
            </a:lnSpc>
            <a:spcBef>
              <a:spcPct val="0"/>
            </a:spcBef>
            <a:spcAft>
              <a:spcPct val="15000"/>
            </a:spcAft>
            <a:buChar char="•"/>
          </a:pPr>
          <a:r>
            <a:rPr lang="en-IN" sz="2200" kern="1200"/>
            <a:t>Style Encapsulation</a:t>
          </a:r>
        </a:p>
        <a:p>
          <a:pPr marL="228600" lvl="1" indent="-228600" algn="l" defTabSz="977900">
            <a:lnSpc>
              <a:spcPct val="90000"/>
            </a:lnSpc>
            <a:spcBef>
              <a:spcPct val="0"/>
            </a:spcBef>
            <a:spcAft>
              <a:spcPct val="15000"/>
            </a:spcAft>
            <a:buChar char="•"/>
          </a:pPr>
          <a:r>
            <a:rPr lang="en-IN" sz="2200" kern="1200"/>
            <a:t>Value: 0</a:t>
          </a:r>
        </a:p>
      </dsp:txBody>
      <dsp:txXfrm>
        <a:off x="4206240" y="169974"/>
        <a:ext cx="5799438" cy="1019845"/>
      </dsp:txXfrm>
    </dsp:sp>
    <dsp:sp modelId="{4364F602-B975-4FF9-937C-1DB9062D2D6A}">
      <dsp:nvSpPr>
        <dsp:cNvPr id="0" name=""/>
        <dsp:cNvSpPr/>
      </dsp:nvSpPr>
      <dsp:spPr>
        <a:xfrm>
          <a:off x="0" y="0"/>
          <a:ext cx="420624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Emulated</a:t>
          </a:r>
        </a:p>
      </dsp:txBody>
      <dsp:txXfrm>
        <a:off x="66380" y="66380"/>
        <a:ext cx="4073480" cy="1227033"/>
      </dsp:txXfrm>
    </dsp:sp>
    <dsp:sp modelId="{9650EDEF-596D-42F7-A0EF-8266A9C2F243}">
      <dsp:nvSpPr>
        <dsp:cNvPr id="0" name=""/>
        <dsp:cNvSpPr/>
      </dsp:nvSpPr>
      <dsp:spPr>
        <a:xfrm>
          <a:off x="4206240" y="1495772"/>
          <a:ext cx="630936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Enable Shadow DOM</a:t>
          </a:r>
        </a:p>
        <a:p>
          <a:pPr marL="228600" lvl="1" indent="-228600" algn="l" defTabSz="977900">
            <a:lnSpc>
              <a:spcPct val="90000"/>
            </a:lnSpc>
            <a:spcBef>
              <a:spcPct val="0"/>
            </a:spcBef>
            <a:spcAft>
              <a:spcPct val="15000"/>
            </a:spcAft>
            <a:buChar char="•"/>
          </a:pPr>
          <a:r>
            <a:rPr lang="en-IN" sz="2200" kern="1200"/>
            <a:t>Style Encapsulation</a:t>
          </a:r>
        </a:p>
        <a:p>
          <a:pPr marL="228600" lvl="1" indent="-228600" algn="l" defTabSz="977900">
            <a:lnSpc>
              <a:spcPct val="90000"/>
            </a:lnSpc>
            <a:spcBef>
              <a:spcPct val="0"/>
            </a:spcBef>
            <a:spcAft>
              <a:spcPct val="15000"/>
            </a:spcAft>
            <a:buChar char="•"/>
          </a:pPr>
          <a:r>
            <a:rPr lang="en-IN" sz="2200" kern="1200"/>
            <a:t>Value: 1</a:t>
          </a:r>
        </a:p>
      </dsp:txBody>
      <dsp:txXfrm>
        <a:off x="4206240" y="1665746"/>
        <a:ext cx="5799438" cy="1019845"/>
      </dsp:txXfrm>
    </dsp:sp>
    <dsp:sp modelId="{E1ADA7A4-07F4-4120-9AD2-6BF1255953F7}">
      <dsp:nvSpPr>
        <dsp:cNvPr id="0" name=""/>
        <dsp:cNvSpPr/>
      </dsp:nvSpPr>
      <dsp:spPr>
        <a:xfrm>
          <a:off x="0" y="1495772"/>
          <a:ext cx="420624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err="1"/>
            <a:t>ShadowDom</a:t>
          </a:r>
          <a:endParaRPr lang="en-IN" sz="5100" kern="1200"/>
        </a:p>
      </dsp:txBody>
      <dsp:txXfrm>
        <a:off x="66380" y="1562152"/>
        <a:ext cx="4073480" cy="1227033"/>
      </dsp:txXfrm>
    </dsp:sp>
    <dsp:sp modelId="{2D8BDC60-826F-4214-95C4-833BBE1FD706}">
      <dsp:nvSpPr>
        <dsp:cNvPr id="0" name=""/>
        <dsp:cNvSpPr/>
      </dsp:nvSpPr>
      <dsp:spPr>
        <a:xfrm>
          <a:off x="4206240" y="2991544"/>
          <a:ext cx="630936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No Shadow DOM</a:t>
          </a:r>
        </a:p>
        <a:p>
          <a:pPr marL="228600" lvl="1" indent="-228600" algn="l" defTabSz="977900">
            <a:lnSpc>
              <a:spcPct val="90000"/>
            </a:lnSpc>
            <a:spcBef>
              <a:spcPct val="0"/>
            </a:spcBef>
            <a:spcAft>
              <a:spcPct val="15000"/>
            </a:spcAft>
            <a:buChar char="•"/>
          </a:pPr>
          <a:r>
            <a:rPr lang="en-IN" sz="2200" kern="1200"/>
            <a:t>No Style Encapsulation</a:t>
          </a:r>
        </a:p>
        <a:p>
          <a:pPr marL="228600" lvl="1" indent="-228600" algn="l" defTabSz="977900">
            <a:lnSpc>
              <a:spcPct val="90000"/>
            </a:lnSpc>
            <a:spcBef>
              <a:spcPct val="0"/>
            </a:spcBef>
            <a:spcAft>
              <a:spcPct val="15000"/>
            </a:spcAft>
            <a:buChar char="•"/>
          </a:pPr>
          <a:r>
            <a:rPr lang="en-IN" sz="2200" kern="1200"/>
            <a:t>Value: 2</a:t>
          </a:r>
        </a:p>
      </dsp:txBody>
      <dsp:txXfrm>
        <a:off x="4206240" y="3161518"/>
        <a:ext cx="5799438" cy="1019845"/>
      </dsp:txXfrm>
    </dsp:sp>
    <dsp:sp modelId="{9973909B-19D5-4295-B119-E24F3B275C34}">
      <dsp:nvSpPr>
        <dsp:cNvPr id="0" name=""/>
        <dsp:cNvSpPr/>
      </dsp:nvSpPr>
      <dsp:spPr>
        <a:xfrm>
          <a:off x="0" y="2991544"/>
          <a:ext cx="420624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None</a:t>
          </a:r>
        </a:p>
      </dsp:txBody>
      <dsp:txXfrm>
        <a:off x="66380" y="3057924"/>
        <a:ext cx="4073480" cy="12270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4FA1-AFAA-4215-99D0-544C2090ADBF}" type="datetimeFigureOut">
              <a:rPr lang="en-IN" smtClean="0"/>
              <a:t>28-07-2023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6AA1D-C8FF-4356-AE9A-7BB8FE12EB17}" type="slidenum">
              <a:rPr lang="en-IN" smtClean="0"/>
              <a:t>‹#›</a:t>
            </a:fld>
            <a:endParaRPr lang="en-IN"/>
          </a:p>
        </p:txBody>
      </p:sp>
    </p:spTree>
    <p:extLst>
      <p:ext uri="{BB962C8B-B14F-4D97-AF65-F5344CB8AC3E}">
        <p14:creationId xmlns:p14="http://schemas.microsoft.com/office/powerpoint/2010/main" val="20079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Entry Point Resolution: Webpack starts the execution by identifying the entry point(s) of your application. The entry point is typically a JavaScript file that serves as the starting point for building the dependency graph.</a:t>
            </a:r>
          </a:p>
          <a:p>
            <a:endParaRPr lang="en-US" sz="800" dirty="0"/>
          </a:p>
          <a:p>
            <a:r>
              <a:rPr lang="en-US" sz="800" dirty="0"/>
              <a:t>Dependency Graph Creation: Webpack analyzes the dependencies of the entry point and recursively traverses the dependency tree. It identifies all the modules and their dependencies by parsing import and require statements in the source code. This process forms the basis of the dependency graph.</a:t>
            </a:r>
          </a:p>
          <a:p>
            <a:endParaRPr lang="en-US" sz="800" dirty="0"/>
          </a:p>
          <a:p>
            <a:r>
              <a:rPr lang="en-US" sz="800" dirty="0"/>
              <a:t>Module Loading and Transformation: Webpack uses loaders to handle different file types and apply transformations. Loaders are configured in the Webpack configuration file and are responsible for transforming modules into valid JavaScript code. For example, Babel loader can be used to </a:t>
            </a:r>
            <a:r>
              <a:rPr lang="en-US" sz="800" dirty="0" err="1"/>
              <a:t>transpile</a:t>
            </a:r>
            <a:r>
              <a:rPr lang="en-US" sz="800" dirty="0"/>
              <a:t> ES6+ code into backward-compatible JavaScript.</a:t>
            </a:r>
          </a:p>
          <a:p>
            <a:endParaRPr lang="en-US" sz="800" dirty="0"/>
          </a:p>
          <a:p>
            <a:r>
              <a:rPr lang="en-US" sz="800" dirty="0"/>
              <a:t>Code Splitting: Webpack supports code splitting, which allows for dividing the codebase into smaller chunks. Code splitting can be configured manually or through dynamic imports. It allows portions of the code to be loaded on-demand, reducing the initial bundle size and improving performance.</a:t>
            </a:r>
          </a:p>
          <a:p>
            <a:endParaRPr lang="en-US" sz="800" dirty="0"/>
          </a:p>
          <a:p>
            <a:r>
              <a:rPr lang="en-US" sz="800" dirty="0"/>
              <a:t>Module Resolution: Webpack resolves module dependencies by searching for the requested modules in various locations, such as the project's </a:t>
            </a:r>
            <a:r>
              <a:rPr lang="en-US" sz="800" dirty="0" err="1"/>
              <a:t>node_modules</a:t>
            </a:r>
            <a:r>
              <a:rPr lang="en-US" sz="800" dirty="0"/>
              <a:t> directory or specified paths. It follows the resolve configuration in the Webpack configuration file to determine how modules should be resolved.</a:t>
            </a:r>
          </a:p>
          <a:p>
            <a:endParaRPr lang="en-US" sz="800" dirty="0"/>
          </a:p>
          <a:p>
            <a:r>
              <a:rPr lang="en-US" sz="800" dirty="0"/>
              <a:t>Bundling and Output Generation: Once Webpack has resolved all the dependencies and transformed the code, it creates a bundled output. The bundling process combines all the modules and their dependencies into one or more output bundles. Webpack applies optimizations like minification, tree shaking, scope hoisting, and asset management based on the specified configuration.</a:t>
            </a:r>
          </a:p>
          <a:p>
            <a:endParaRPr lang="en-US" sz="800" dirty="0"/>
          </a:p>
          <a:p>
            <a:r>
              <a:rPr lang="en-US" sz="800" dirty="0"/>
              <a:t>Output Files: Webpack generates output files based on the specified configuration. These files typically include JavaScript bundles, CSS files, and any other assets used in the application. The output files are ready for deployment and can be included in your HTML file(s) to run the application.</a:t>
            </a:r>
            <a:endParaRPr lang="en-IN"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2BE8B-784A-4787-90FD-EB48D7F0410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914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2F2FE-08F6-4495-9A9C-167C1A58C6C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837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7/28/2023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7/28/2023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mailto:typescript@4.8.4"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Byte July 2023</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normAutofit lnSpcReduction="10000"/>
          </a:bodyPr>
          <a:lstStyle/>
          <a:p>
            <a:pPr marL="514350" indent="-514350">
              <a:buFont typeface="+mj-lt"/>
              <a:buAutoNum type="arabicPeriod"/>
            </a:pPr>
            <a:r>
              <a:rPr lang="en-US" dirty="0"/>
              <a:t>Create a new folder (</a:t>
            </a:r>
            <a:r>
              <a:rPr lang="en-US" dirty="0" err="1"/>
              <a:t>TSDemos</a:t>
            </a:r>
            <a:r>
              <a:rPr lang="en-US" dirty="0"/>
              <a:t>)</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Changed the </a:t>
            </a:r>
            <a:r>
              <a:rPr lang="en-IN" dirty="0" err="1"/>
              <a:t>package.json</a:t>
            </a:r>
            <a:r>
              <a:rPr lang="en-IN" dirty="0"/>
              <a:t> file as required</a:t>
            </a:r>
          </a:p>
          <a:p>
            <a:pPr marL="514350" indent="-514350">
              <a:buFont typeface="+mj-lt"/>
              <a:buAutoNum type="arabicPeriod"/>
            </a:pPr>
            <a:r>
              <a:rPr lang="en-IN" dirty="0" err="1"/>
              <a:t>npm</a:t>
            </a:r>
            <a:r>
              <a:rPr lang="en-IN" dirty="0"/>
              <a:t> </a:t>
            </a:r>
            <a:r>
              <a:rPr lang="en-IN" dirty="0" err="1"/>
              <a:t>i</a:t>
            </a:r>
            <a:r>
              <a:rPr lang="en-IN" dirty="0"/>
              <a:t> -D typescript@4.8.3</a:t>
            </a:r>
          </a:p>
          <a:p>
            <a:pPr marL="514350" indent="-514350">
              <a:buFont typeface="+mj-lt"/>
              <a:buAutoNum type="arabicPeriod"/>
            </a:pPr>
            <a:r>
              <a:rPr lang="en-IN" dirty="0"/>
              <a:t>Create and configure </a:t>
            </a:r>
            <a:r>
              <a:rPr lang="en-IN" dirty="0" err="1"/>
              <a:t>tsconfig.json</a:t>
            </a:r>
            <a:endParaRPr lang="en-IN" dirty="0"/>
          </a:p>
          <a:p>
            <a:pPr marL="514350" indent="-514350">
              <a:buFont typeface="+mj-lt"/>
              <a:buAutoNum type="arabicPeriod"/>
            </a:pPr>
            <a:r>
              <a:rPr lang="en-IN" dirty="0"/>
              <a:t>Create a file 1_first-demo.ts in root folder</a:t>
            </a:r>
          </a:p>
          <a:p>
            <a:pPr marL="514350" indent="-514350">
              <a:buFont typeface="+mj-lt"/>
              <a:buAutoNum type="arabicPeriod"/>
            </a:pPr>
            <a:r>
              <a:rPr lang="en-IN" dirty="0"/>
              <a:t>To run the compiler in watch mode, use the following command</a:t>
            </a:r>
          </a:p>
          <a:p>
            <a:pPr lvl="1"/>
            <a:r>
              <a:rPr lang="en-IN" dirty="0" err="1"/>
              <a:t>npm</a:t>
            </a:r>
            <a:r>
              <a:rPr lang="en-IN" dirty="0"/>
              <a:t> run compile</a:t>
            </a:r>
          </a:p>
        </p:txBody>
      </p:sp>
    </p:spTree>
    <p:extLst>
      <p:ext uri="{BB962C8B-B14F-4D97-AF65-F5344CB8AC3E}">
        <p14:creationId xmlns:p14="http://schemas.microsoft.com/office/powerpoint/2010/main" val="36889741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2830-ED00-4043-9B8C-8BB04A2966D8}"/>
              </a:ext>
            </a:extLst>
          </p:cNvPr>
          <p:cNvSpPr>
            <a:spLocks noGrp="1"/>
          </p:cNvSpPr>
          <p:nvPr>
            <p:ph type="title"/>
          </p:nvPr>
        </p:nvSpPr>
        <p:spPr/>
        <p:txBody>
          <a:bodyPr/>
          <a:lstStyle/>
          <a:p>
            <a:r>
              <a:rPr lang="en-IN"/>
              <a:t>More on Modules – Multi Modules</a:t>
            </a:r>
            <a:endParaRPr lang="en-US"/>
          </a:p>
        </p:txBody>
      </p:sp>
      <p:sp>
        <p:nvSpPr>
          <p:cNvPr id="4" name="Rectangle: Rounded Corners 3">
            <a:extLst>
              <a:ext uri="{FF2B5EF4-FFF2-40B4-BE49-F238E27FC236}">
                <a16:creationId xmlns:a16="http://schemas.microsoft.com/office/drawing/2014/main" id="{FCF464AE-57AE-4450-935A-19EAB717186B}"/>
              </a:ext>
            </a:extLst>
          </p:cNvPr>
          <p:cNvSpPr/>
          <p:nvPr/>
        </p:nvSpPr>
        <p:spPr>
          <a:xfrm>
            <a:off x="4760384" y="4663014"/>
            <a:ext cx="267123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a:t>Angular Module</a:t>
            </a:r>
            <a:endParaRPr lang="en-US" sz="2800"/>
          </a:p>
        </p:txBody>
      </p:sp>
      <p:sp>
        <p:nvSpPr>
          <p:cNvPr id="5" name="Rectangle: Rounded Corners 4">
            <a:extLst>
              <a:ext uri="{FF2B5EF4-FFF2-40B4-BE49-F238E27FC236}">
                <a16:creationId xmlns:a16="http://schemas.microsoft.com/office/drawing/2014/main" id="{396CCB52-43A4-4220-9B0C-3F21926BD321}"/>
              </a:ext>
            </a:extLst>
          </p:cNvPr>
          <p:cNvSpPr/>
          <p:nvPr/>
        </p:nvSpPr>
        <p:spPr>
          <a:xfrm>
            <a:off x="838201" y="4663016"/>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6" name="Rectangle: Rounded Corners 5">
            <a:extLst>
              <a:ext uri="{FF2B5EF4-FFF2-40B4-BE49-F238E27FC236}">
                <a16:creationId xmlns:a16="http://schemas.microsoft.com/office/drawing/2014/main" id="{907FA325-83D9-405B-8382-3DC60BF60F9E}"/>
              </a:ext>
            </a:extLst>
          </p:cNvPr>
          <p:cNvSpPr/>
          <p:nvPr/>
        </p:nvSpPr>
        <p:spPr>
          <a:xfrm>
            <a:off x="8682567" y="4663014"/>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7" name="Rectangle: Rounded Corners 6">
            <a:extLst>
              <a:ext uri="{FF2B5EF4-FFF2-40B4-BE49-F238E27FC236}">
                <a16:creationId xmlns:a16="http://schemas.microsoft.com/office/drawing/2014/main" id="{20566802-31D5-4623-BF65-91C722E5DAB9}"/>
              </a:ext>
            </a:extLst>
          </p:cNvPr>
          <p:cNvSpPr/>
          <p:nvPr/>
        </p:nvSpPr>
        <p:spPr>
          <a:xfrm>
            <a:off x="2677585"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Components, Directives, Pipes</a:t>
            </a:r>
            <a:endParaRPr lang="en-US" sz="2800" dirty="0"/>
          </a:p>
        </p:txBody>
      </p:sp>
      <p:sp>
        <p:nvSpPr>
          <p:cNvPr id="8" name="Rectangle: Rounded Corners 7">
            <a:extLst>
              <a:ext uri="{FF2B5EF4-FFF2-40B4-BE49-F238E27FC236}">
                <a16:creationId xmlns:a16="http://schemas.microsoft.com/office/drawing/2014/main" id="{5AFB430E-3F64-4479-870C-FAB7BAE810E4}"/>
              </a:ext>
            </a:extLst>
          </p:cNvPr>
          <p:cNvSpPr/>
          <p:nvPr/>
        </p:nvSpPr>
        <p:spPr>
          <a:xfrm>
            <a:off x="6648452"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a:t>Services</a:t>
            </a:r>
            <a:endParaRPr lang="en-US" sz="2800"/>
          </a:p>
        </p:txBody>
      </p:sp>
      <p:cxnSp>
        <p:nvCxnSpPr>
          <p:cNvPr id="10" name="Straight Arrow Connector 9">
            <a:extLst>
              <a:ext uri="{FF2B5EF4-FFF2-40B4-BE49-F238E27FC236}">
                <a16:creationId xmlns:a16="http://schemas.microsoft.com/office/drawing/2014/main" id="{CD1042DC-D5B8-416C-BC58-87E52ACC6C89}"/>
              </a:ext>
            </a:extLst>
          </p:cNvPr>
          <p:cNvCxnSpPr>
            <a:stCxn id="5" idx="3"/>
            <a:endCxn id="4" idx="1"/>
          </p:cNvCxnSpPr>
          <p:nvPr/>
        </p:nvCxnSpPr>
        <p:spPr>
          <a:xfrm flipV="1">
            <a:off x="3509434" y="5325796"/>
            <a:ext cx="1250950" cy="2"/>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73C2850-7870-4F1A-AAD0-D8E48257E2A4}"/>
              </a:ext>
            </a:extLst>
          </p:cNvPr>
          <p:cNvCxnSpPr>
            <a:cxnSpLocks/>
            <a:stCxn id="4" idx="3"/>
            <a:endCxn id="6" idx="1"/>
          </p:cNvCxnSpPr>
          <p:nvPr/>
        </p:nvCxnSpPr>
        <p:spPr>
          <a:xfrm>
            <a:off x="7431617" y="5325796"/>
            <a:ext cx="1250950" cy="0"/>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F98D2AA-8A22-41ED-926F-40723405F987}"/>
              </a:ext>
            </a:extLst>
          </p:cNvPr>
          <p:cNvSpPr txBox="1"/>
          <p:nvPr/>
        </p:nvSpPr>
        <p:spPr>
          <a:xfrm>
            <a:off x="3661060" y="5325795"/>
            <a:ext cx="917239" cy="369332"/>
          </a:xfrm>
          <a:prstGeom prst="rect">
            <a:avLst/>
          </a:prstGeom>
          <a:noFill/>
        </p:spPr>
        <p:txBody>
          <a:bodyPr wrap="none" rtlCol="0">
            <a:spAutoFit/>
          </a:bodyPr>
          <a:lstStyle/>
          <a:p>
            <a:pPr algn="ctr"/>
            <a:r>
              <a:rPr lang="en-IN"/>
              <a:t>Imports</a:t>
            </a:r>
            <a:endParaRPr lang="en-US"/>
          </a:p>
        </p:txBody>
      </p:sp>
      <p:sp>
        <p:nvSpPr>
          <p:cNvPr id="15" name="TextBox 14">
            <a:extLst>
              <a:ext uri="{FF2B5EF4-FFF2-40B4-BE49-F238E27FC236}">
                <a16:creationId xmlns:a16="http://schemas.microsoft.com/office/drawing/2014/main" id="{9DA3AD83-B044-47F0-B430-C0B195B0F5EA}"/>
              </a:ext>
            </a:extLst>
          </p:cNvPr>
          <p:cNvSpPr txBox="1"/>
          <p:nvPr/>
        </p:nvSpPr>
        <p:spPr>
          <a:xfrm>
            <a:off x="7613702" y="5325795"/>
            <a:ext cx="886781" cy="369332"/>
          </a:xfrm>
          <a:prstGeom prst="rect">
            <a:avLst/>
          </a:prstGeom>
          <a:noFill/>
        </p:spPr>
        <p:txBody>
          <a:bodyPr wrap="none" rtlCol="0">
            <a:spAutoFit/>
          </a:bodyPr>
          <a:lstStyle/>
          <a:p>
            <a:pPr algn="ctr"/>
            <a:r>
              <a:rPr lang="en-IN"/>
              <a:t>Exports</a:t>
            </a:r>
            <a:endParaRPr lang="en-US"/>
          </a:p>
        </p:txBody>
      </p:sp>
      <p:cxnSp>
        <p:nvCxnSpPr>
          <p:cNvPr id="16" name="Straight Arrow Connector 15">
            <a:extLst>
              <a:ext uri="{FF2B5EF4-FFF2-40B4-BE49-F238E27FC236}">
                <a16:creationId xmlns:a16="http://schemas.microsoft.com/office/drawing/2014/main" id="{0A476E8D-EF08-40A3-A0E9-BA9841145CE2}"/>
              </a:ext>
            </a:extLst>
          </p:cNvPr>
          <p:cNvCxnSpPr>
            <a:cxnSpLocks/>
            <a:stCxn id="4" idx="0"/>
            <a:endCxn id="8" idx="2"/>
          </p:cNvCxnSpPr>
          <p:nvPr/>
        </p:nvCxnSpPr>
        <p:spPr>
          <a:xfrm flipV="1">
            <a:off x="6096001" y="3429000"/>
            <a:ext cx="1888068"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9D2413BD-3232-4E08-B9C1-D18F246E9642}"/>
              </a:ext>
            </a:extLst>
          </p:cNvPr>
          <p:cNvSpPr txBox="1"/>
          <p:nvPr/>
        </p:nvSpPr>
        <p:spPr>
          <a:xfrm>
            <a:off x="7183779" y="3860651"/>
            <a:ext cx="984629" cy="369332"/>
          </a:xfrm>
          <a:prstGeom prst="rect">
            <a:avLst/>
          </a:prstGeom>
          <a:noFill/>
        </p:spPr>
        <p:txBody>
          <a:bodyPr wrap="none" rtlCol="0">
            <a:spAutoFit/>
          </a:bodyPr>
          <a:lstStyle/>
          <a:p>
            <a:pPr algn="ctr"/>
            <a:r>
              <a:rPr lang="en-IN"/>
              <a:t>Provides</a:t>
            </a:r>
            <a:endParaRPr lang="en-US"/>
          </a:p>
        </p:txBody>
      </p:sp>
      <p:sp>
        <p:nvSpPr>
          <p:cNvPr id="20" name="TextBox 19">
            <a:extLst>
              <a:ext uri="{FF2B5EF4-FFF2-40B4-BE49-F238E27FC236}">
                <a16:creationId xmlns:a16="http://schemas.microsoft.com/office/drawing/2014/main" id="{19588379-AA18-4B8F-980D-EE820C0620DB}"/>
              </a:ext>
            </a:extLst>
          </p:cNvPr>
          <p:cNvSpPr txBox="1"/>
          <p:nvPr/>
        </p:nvSpPr>
        <p:spPr>
          <a:xfrm>
            <a:off x="3826989" y="3866750"/>
            <a:ext cx="986360" cy="369332"/>
          </a:xfrm>
          <a:prstGeom prst="rect">
            <a:avLst/>
          </a:prstGeom>
          <a:noFill/>
        </p:spPr>
        <p:txBody>
          <a:bodyPr wrap="none" rtlCol="0">
            <a:spAutoFit/>
          </a:bodyPr>
          <a:lstStyle/>
          <a:p>
            <a:pPr algn="ctr"/>
            <a:r>
              <a:rPr lang="en-IN"/>
              <a:t>Declares</a:t>
            </a:r>
            <a:endParaRPr lang="en-US"/>
          </a:p>
        </p:txBody>
      </p:sp>
      <p:cxnSp>
        <p:nvCxnSpPr>
          <p:cNvPr id="21" name="Straight Arrow Connector 20">
            <a:extLst>
              <a:ext uri="{FF2B5EF4-FFF2-40B4-BE49-F238E27FC236}">
                <a16:creationId xmlns:a16="http://schemas.microsoft.com/office/drawing/2014/main" id="{1F545225-7588-430C-B934-CB5D835C6FC3}"/>
              </a:ext>
            </a:extLst>
          </p:cNvPr>
          <p:cNvCxnSpPr>
            <a:cxnSpLocks/>
            <a:stCxn id="4" idx="0"/>
            <a:endCxn id="7" idx="2"/>
          </p:cNvCxnSpPr>
          <p:nvPr/>
        </p:nvCxnSpPr>
        <p:spPr>
          <a:xfrm flipH="1" flipV="1">
            <a:off x="4013202" y="3429000"/>
            <a:ext cx="2082799"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13422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BA56-8E57-C226-CE34-99A59B282F1A}"/>
              </a:ext>
            </a:extLst>
          </p:cNvPr>
          <p:cNvSpPr>
            <a:spLocks noGrp="1"/>
          </p:cNvSpPr>
          <p:nvPr>
            <p:ph type="title"/>
          </p:nvPr>
        </p:nvSpPr>
        <p:spPr/>
        <p:txBody>
          <a:bodyPr/>
          <a:lstStyle/>
          <a:p>
            <a:r>
              <a:rPr lang="en-US"/>
              <a:t>Types of Module</a:t>
            </a:r>
            <a:endParaRPr lang="en-IN"/>
          </a:p>
        </p:txBody>
      </p:sp>
      <p:sp>
        <p:nvSpPr>
          <p:cNvPr id="3" name="Content Placeholder 2">
            <a:extLst>
              <a:ext uri="{FF2B5EF4-FFF2-40B4-BE49-F238E27FC236}">
                <a16:creationId xmlns:a16="http://schemas.microsoft.com/office/drawing/2014/main" id="{8C961680-1D3A-ECBD-BD17-7B5C0460F182}"/>
              </a:ext>
            </a:extLst>
          </p:cNvPr>
          <p:cNvSpPr>
            <a:spLocks noGrp="1"/>
          </p:cNvSpPr>
          <p:nvPr>
            <p:ph idx="1"/>
          </p:nvPr>
        </p:nvSpPr>
        <p:spPr/>
        <p:txBody>
          <a:bodyPr>
            <a:normAutofit fontScale="92500" lnSpcReduction="20000"/>
          </a:bodyPr>
          <a:lstStyle/>
          <a:p>
            <a:r>
              <a:rPr lang="en-US"/>
              <a:t>We can break our application into following modules:</a:t>
            </a:r>
          </a:p>
          <a:p>
            <a:pPr lvl="1"/>
            <a:r>
              <a:rPr lang="en-IN"/>
              <a:t>Root module</a:t>
            </a:r>
          </a:p>
          <a:p>
            <a:pPr lvl="2"/>
            <a:r>
              <a:rPr lang="en-US"/>
              <a:t>The root module is the main module in an Angular application. It is generated by the Angular CLI as </a:t>
            </a:r>
            <a:r>
              <a:rPr lang="en-US" err="1"/>
              <a:t>AppModule</a:t>
            </a:r>
            <a:r>
              <a:rPr lang="en-US"/>
              <a:t> and bootstrapped when the application starts.</a:t>
            </a:r>
          </a:p>
          <a:p>
            <a:pPr lvl="2"/>
            <a:r>
              <a:rPr lang="en-US"/>
              <a:t>Every other Angular module depends either directly or indirectly on the root module. Only one root module can exist in an Angular application.</a:t>
            </a:r>
            <a:endParaRPr lang="en-IN"/>
          </a:p>
          <a:p>
            <a:pPr lvl="1"/>
            <a:r>
              <a:rPr lang="en-IN"/>
              <a:t>Core module</a:t>
            </a:r>
          </a:p>
          <a:p>
            <a:pPr lvl="2"/>
            <a:r>
              <a:rPr lang="en-US"/>
              <a:t>The core module usually contains components that are used once in an Angular application, such as a navigation bar, loader, footer, etc. </a:t>
            </a:r>
            <a:endParaRPr lang="en-IN"/>
          </a:p>
          <a:p>
            <a:pPr lvl="1"/>
            <a:r>
              <a:rPr lang="en-IN"/>
              <a:t>Shared module</a:t>
            </a:r>
          </a:p>
          <a:p>
            <a:pPr lvl="2"/>
            <a:r>
              <a:rPr lang="en-US"/>
              <a:t>A shared module is made up of directives, pipes, and components that can be reused in feature modules.</a:t>
            </a:r>
            <a:endParaRPr lang="en-IN"/>
          </a:p>
          <a:p>
            <a:pPr lvl="1"/>
            <a:r>
              <a:rPr lang="en-IN"/>
              <a:t>Feature modules</a:t>
            </a:r>
          </a:p>
          <a:p>
            <a:pPr lvl="2"/>
            <a:r>
              <a:rPr lang="en-US"/>
              <a:t>Feature modules house the main features of your Angular application.</a:t>
            </a:r>
          </a:p>
          <a:p>
            <a:pPr lvl="2"/>
            <a:r>
              <a:rPr lang="en-US"/>
              <a:t>If you’re building an ecommerce application, for example, you might have specific sets of functionalities, such as orders, products, cart, customers, etc. </a:t>
            </a:r>
            <a:endParaRPr lang="en-IN"/>
          </a:p>
        </p:txBody>
      </p:sp>
    </p:spTree>
    <p:extLst>
      <p:ext uri="{BB962C8B-B14F-4D97-AF65-F5344CB8AC3E}">
        <p14:creationId xmlns:p14="http://schemas.microsoft.com/office/powerpoint/2010/main" val="8820403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0CA9-FB96-4B14-9BFE-AE7B86871BD8}"/>
              </a:ext>
            </a:extLst>
          </p:cNvPr>
          <p:cNvSpPr>
            <a:spLocks noGrp="1"/>
          </p:cNvSpPr>
          <p:nvPr>
            <p:ph type="title"/>
          </p:nvPr>
        </p:nvSpPr>
        <p:spPr/>
        <p:txBody>
          <a:bodyPr/>
          <a:lstStyle/>
          <a:p>
            <a:r>
              <a:rPr lang="en-IN"/>
              <a:t>View Encapsulation</a:t>
            </a:r>
          </a:p>
        </p:txBody>
      </p:sp>
      <p:sp>
        <p:nvSpPr>
          <p:cNvPr id="3" name="Content Placeholder 2">
            <a:extLst>
              <a:ext uri="{FF2B5EF4-FFF2-40B4-BE49-F238E27FC236}">
                <a16:creationId xmlns:a16="http://schemas.microsoft.com/office/drawing/2014/main" id="{B75EA73A-088B-48CA-96AA-7DA2E1D5E4A7}"/>
              </a:ext>
            </a:extLst>
          </p:cNvPr>
          <p:cNvSpPr>
            <a:spLocks noGrp="1"/>
          </p:cNvSpPr>
          <p:nvPr>
            <p:ph idx="1"/>
          </p:nvPr>
        </p:nvSpPr>
        <p:spPr/>
        <p:txBody>
          <a:bodyPr>
            <a:normAutofit lnSpcReduction="10000"/>
          </a:bodyPr>
          <a:lstStyle/>
          <a:p>
            <a:r>
              <a:rPr lang="en-US"/>
              <a:t>In Angular, component CSS styles are encapsulated into the component's view and don't affect the rest of the application.</a:t>
            </a:r>
          </a:p>
          <a:p>
            <a:r>
              <a:rPr lang="en-US"/>
              <a:t>Angular comes with view encapsulation built in, which enables us to use Shadow DOM or even emulate it.</a:t>
            </a:r>
          </a:p>
          <a:p>
            <a:r>
              <a:rPr lang="en-US"/>
              <a:t>What is Shadow DOM?</a:t>
            </a:r>
          </a:p>
          <a:p>
            <a:pPr lvl="1"/>
            <a:r>
              <a:rPr lang="en-US"/>
              <a:t>Shadow DOM is part of the Web Components standard and enables DOM tree and style encapsulation. </a:t>
            </a:r>
          </a:p>
          <a:p>
            <a:pPr lvl="1"/>
            <a:r>
              <a:rPr lang="en-US"/>
              <a:t>It basically means that Shadow DOM allows us to hide DOM logic behind other elements. </a:t>
            </a:r>
          </a:p>
          <a:p>
            <a:pPr lvl="1"/>
            <a:r>
              <a:rPr lang="en-US"/>
              <a:t>It enables us to apply scoped styles to elements without them bleeding out to the outer world.</a:t>
            </a:r>
          </a:p>
        </p:txBody>
      </p:sp>
    </p:spTree>
    <p:extLst>
      <p:ext uri="{BB962C8B-B14F-4D97-AF65-F5344CB8AC3E}">
        <p14:creationId xmlns:p14="http://schemas.microsoft.com/office/powerpoint/2010/main" val="13026107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198D-FE89-4F10-8103-1C29A4CB9D00}"/>
              </a:ext>
            </a:extLst>
          </p:cNvPr>
          <p:cNvSpPr>
            <a:spLocks noGrp="1"/>
          </p:cNvSpPr>
          <p:nvPr>
            <p:ph type="title"/>
          </p:nvPr>
        </p:nvSpPr>
        <p:spPr/>
        <p:txBody>
          <a:bodyPr/>
          <a:lstStyle/>
          <a:p>
            <a:r>
              <a:rPr lang="en-IN"/>
              <a:t>View Encapsulation</a:t>
            </a:r>
          </a:p>
        </p:txBody>
      </p:sp>
      <p:graphicFrame>
        <p:nvGraphicFramePr>
          <p:cNvPr id="4" name="Content Placeholder 3">
            <a:extLst>
              <a:ext uri="{FF2B5EF4-FFF2-40B4-BE49-F238E27FC236}">
                <a16:creationId xmlns:a16="http://schemas.microsoft.com/office/drawing/2014/main" id="{BD0615A8-15E6-4212-BA10-BCA6AB9BF1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3294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8DCF-33EF-48EE-BD32-7E566832B562}"/>
              </a:ext>
            </a:extLst>
          </p:cNvPr>
          <p:cNvSpPr>
            <a:spLocks noGrp="1"/>
          </p:cNvSpPr>
          <p:nvPr>
            <p:ph type="title"/>
          </p:nvPr>
        </p:nvSpPr>
        <p:spPr/>
        <p:txBody>
          <a:bodyPr/>
          <a:lstStyle/>
          <a:p>
            <a:r>
              <a:rPr lang="en-US"/>
              <a:t>Data Binding</a:t>
            </a:r>
          </a:p>
        </p:txBody>
      </p:sp>
      <p:sp>
        <p:nvSpPr>
          <p:cNvPr id="3" name="Content Placeholder 2">
            <a:extLst>
              <a:ext uri="{FF2B5EF4-FFF2-40B4-BE49-F238E27FC236}">
                <a16:creationId xmlns:a16="http://schemas.microsoft.com/office/drawing/2014/main" id="{1FC08F06-5310-4FB4-A774-0745801B651B}"/>
              </a:ext>
            </a:extLst>
          </p:cNvPr>
          <p:cNvSpPr>
            <a:spLocks noGrp="1"/>
          </p:cNvSpPr>
          <p:nvPr>
            <p:ph idx="1"/>
          </p:nvPr>
        </p:nvSpPr>
        <p:spPr/>
        <p:txBody>
          <a:bodyPr/>
          <a:lstStyle/>
          <a:p>
            <a:r>
              <a:rPr lang="en-US"/>
              <a:t>Data binding is the core concept of Angular and used to define the communication between a component and the DOM. </a:t>
            </a:r>
          </a:p>
          <a:p>
            <a:r>
              <a:rPr lang="en-US"/>
              <a:t>It is a technique to link your data to your view layer. </a:t>
            </a:r>
          </a:p>
          <a:p>
            <a:r>
              <a:rPr lang="en-US"/>
              <a:t>In simple words, you can say that data binding is a communication between your typescript code of your component and your template which user sees.</a:t>
            </a:r>
          </a:p>
          <a:p>
            <a:r>
              <a:rPr lang="en-US"/>
              <a:t>Data binding automatically keeps your page up-to-date based on your application's state.</a:t>
            </a:r>
          </a:p>
        </p:txBody>
      </p:sp>
    </p:spTree>
    <p:extLst>
      <p:ext uri="{BB962C8B-B14F-4D97-AF65-F5344CB8AC3E}">
        <p14:creationId xmlns:p14="http://schemas.microsoft.com/office/powerpoint/2010/main" val="33448066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E000-EAB3-41C4-BE4C-7E04C8B495BB}"/>
              </a:ext>
            </a:extLst>
          </p:cNvPr>
          <p:cNvSpPr>
            <a:spLocks noGrp="1"/>
          </p:cNvSpPr>
          <p:nvPr>
            <p:ph type="title"/>
          </p:nvPr>
        </p:nvSpPr>
        <p:spPr/>
        <p:txBody>
          <a:bodyPr/>
          <a:lstStyle/>
          <a:p>
            <a:r>
              <a:rPr lang="en-US"/>
              <a:t>Types of Data binding</a:t>
            </a:r>
          </a:p>
        </p:txBody>
      </p:sp>
      <p:sp>
        <p:nvSpPr>
          <p:cNvPr id="3" name="Content Placeholder 2">
            <a:extLst>
              <a:ext uri="{FF2B5EF4-FFF2-40B4-BE49-F238E27FC236}">
                <a16:creationId xmlns:a16="http://schemas.microsoft.com/office/drawing/2014/main" id="{A606FB1D-BDD8-4212-BFAA-B5AE4E4414B3}"/>
              </a:ext>
            </a:extLst>
          </p:cNvPr>
          <p:cNvSpPr>
            <a:spLocks noGrp="1"/>
          </p:cNvSpPr>
          <p:nvPr>
            <p:ph idx="1"/>
          </p:nvPr>
        </p:nvSpPr>
        <p:spPr/>
        <p:txBody>
          <a:bodyPr/>
          <a:lstStyle/>
          <a:p>
            <a:r>
              <a:rPr lang="en-US" dirty="0"/>
              <a:t>Angular provides three categories of data binding according to the direction of data flow:</a:t>
            </a:r>
          </a:p>
          <a:p>
            <a:pPr lvl="1"/>
            <a:r>
              <a:rPr lang="en-US" dirty="0"/>
              <a:t>From the source to view</a:t>
            </a:r>
          </a:p>
          <a:p>
            <a:pPr lvl="1"/>
            <a:r>
              <a:rPr lang="en-US" dirty="0"/>
              <a:t>From view to source</a:t>
            </a:r>
          </a:p>
          <a:p>
            <a:pPr lvl="1"/>
            <a:r>
              <a:rPr lang="en-US" dirty="0"/>
              <a:t>In a two-way sequence of view to source to view</a:t>
            </a:r>
          </a:p>
        </p:txBody>
      </p:sp>
    </p:spTree>
    <p:extLst>
      <p:ext uri="{BB962C8B-B14F-4D97-AF65-F5344CB8AC3E}">
        <p14:creationId xmlns:p14="http://schemas.microsoft.com/office/powerpoint/2010/main" val="39252593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D88B-DD51-145E-12B5-39A82E3B85BB}"/>
              </a:ext>
            </a:extLst>
          </p:cNvPr>
          <p:cNvSpPr>
            <a:spLocks noGrp="1"/>
          </p:cNvSpPr>
          <p:nvPr>
            <p:ph type="title"/>
          </p:nvPr>
        </p:nvSpPr>
        <p:spPr/>
        <p:txBody>
          <a:bodyPr/>
          <a:lstStyle/>
          <a:p>
            <a:r>
              <a:rPr lang="en-IN" dirty="0"/>
              <a:t>Data Binding (Flow of Data)</a:t>
            </a:r>
          </a:p>
        </p:txBody>
      </p:sp>
      <p:sp>
        <p:nvSpPr>
          <p:cNvPr id="4" name="TextBox 3">
            <a:extLst>
              <a:ext uri="{FF2B5EF4-FFF2-40B4-BE49-F238E27FC236}">
                <a16:creationId xmlns:a16="http://schemas.microsoft.com/office/drawing/2014/main" id="{9E7B258D-AC23-DFFA-B962-F790D10823C4}"/>
              </a:ext>
            </a:extLst>
          </p:cNvPr>
          <p:cNvSpPr txBox="1"/>
          <p:nvPr/>
        </p:nvSpPr>
        <p:spPr>
          <a:xfrm>
            <a:off x="1151467" y="1921933"/>
            <a:ext cx="1990738" cy="1292662"/>
          </a:xfrm>
          <a:prstGeom prst="rect">
            <a:avLst/>
          </a:prstGeom>
          <a:noFill/>
        </p:spPr>
        <p:txBody>
          <a:bodyPr wrap="none" rtlCol="0">
            <a:spAutoFit/>
          </a:bodyPr>
          <a:lstStyle/>
          <a:p>
            <a:r>
              <a:rPr lang="en-IN" sz="2400" b="1"/>
              <a:t>SOURCE</a:t>
            </a:r>
          </a:p>
          <a:p>
            <a:pPr>
              <a:tabLst>
                <a:tab pos="177800" algn="l"/>
              </a:tabLst>
            </a:pPr>
            <a:r>
              <a:rPr lang="en-IN"/>
              <a:t>	Component Class</a:t>
            </a:r>
          </a:p>
          <a:p>
            <a:pPr>
              <a:tabLst>
                <a:tab pos="177800" algn="l"/>
                <a:tab pos="355600" algn="l"/>
              </a:tabLst>
            </a:pPr>
            <a:r>
              <a:rPr lang="en-IN"/>
              <a:t>		Data Members</a:t>
            </a:r>
          </a:p>
          <a:p>
            <a:pPr>
              <a:tabLst>
                <a:tab pos="177800" algn="l"/>
                <a:tab pos="355600" algn="l"/>
              </a:tabLst>
            </a:pPr>
            <a:r>
              <a:rPr lang="en-IN"/>
              <a:t>		Properties</a:t>
            </a:r>
            <a:endParaRPr lang="en-US"/>
          </a:p>
        </p:txBody>
      </p:sp>
      <p:sp>
        <p:nvSpPr>
          <p:cNvPr id="5" name="TextBox 4">
            <a:extLst>
              <a:ext uri="{FF2B5EF4-FFF2-40B4-BE49-F238E27FC236}">
                <a16:creationId xmlns:a16="http://schemas.microsoft.com/office/drawing/2014/main" id="{07BF2DAC-9465-413E-70D2-DA14D3F756CA}"/>
              </a:ext>
            </a:extLst>
          </p:cNvPr>
          <p:cNvSpPr txBox="1"/>
          <p:nvPr/>
        </p:nvSpPr>
        <p:spPr>
          <a:xfrm>
            <a:off x="8367429" y="1921933"/>
            <a:ext cx="2673104" cy="1569660"/>
          </a:xfrm>
          <a:prstGeom prst="rect">
            <a:avLst/>
          </a:prstGeom>
          <a:noFill/>
        </p:spPr>
        <p:txBody>
          <a:bodyPr wrap="none" rtlCol="0">
            <a:spAutoFit/>
          </a:bodyPr>
          <a:lstStyle/>
          <a:p>
            <a:r>
              <a:rPr lang="en-IN" sz="2400" b="1"/>
              <a:t>TARGET</a:t>
            </a:r>
          </a:p>
          <a:p>
            <a:pPr>
              <a:tabLst>
                <a:tab pos="177800" algn="l"/>
              </a:tabLst>
            </a:pPr>
            <a:r>
              <a:rPr lang="en-IN"/>
              <a:t>	Component Template</a:t>
            </a:r>
          </a:p>
          <a:p>
            <a:pPr>
              <a:tabLst>
                <a:tab pos="177800" algn="l"/>
                <a:tab pos="355600" algn="l"/>
              </a:tabLst>
            </a:pPr>
            <a:r>
              <a:rPr lang="en-IN"/>
              <a:t>		Element Properties</a:t>
            </a:r>
          </a:p>
          <a:p>
            <a:pPr>
              <a:tabLst>
                <a:tab pos="177800" algn="l"/>
                <a:tab pos="355600" algn="l"/>
              </a:tabLst>
            </a:pPr>
            <a:r>
              <a:rPr lang="en-IN"/>
              <a:t>		Element Attributes</a:t>
            </a:r>
          </a:p>
          <a:p>
            <a:pPr>
              <a:tabLst>
                <a:tab pos="177800" algn="l"/>
                <a:tab pos="355600" algn="l"/>
              </a:tabLst>
            </a:pPr>
            <a:r>
              <a:rPr lang="en-IN"/>
              <a:t>		Component Properties</a:t>
            </a:r>
            <a:endParaRPr lang="en-US"/>
          </a:p>
        </p:txBody>
      </p:sp>
      <p:cxnSp>
        <p:nvCxnSpPr>
          <p:cNvPr id="6" name="Straight Arrow Connector 5">
            <a:extLst>
              <a:ext uri="{FF2B5EF4-FFF2-40B4-BE49-F238E27FC236}">
                <a16:creationId xmlns:a16="http://schemas.microsoft.com/office/drawing/2014/main" id="{3E184331-C390-9406-2FC3-3E526B9B6DF0}"/>
              </a:ext>
            </a:extLst>
          </p:cNvPr>
          <p:cNvCxnSpPr/>
          <p:nvPr/>
        </p:nvCxnSpPr>
        <p:spPr>
          <a:xfrm>
            <a:off x="3291840" y="3732415"/>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37187E1-566B-1D26-203C-833531C39A0E}"/>
              </a:ext>
            </a:extLst>
          </p:cNvPr>
          <p:cNvSpPr txBox="1"/>
          <p:nvPr/>
        </p:nvSpPr>
        <p:spPr>
          <a:xfrm>
            <a:off x="4130025" y="2361021"/>
            <a:ext cx="3467359" cy="1323439"/>
          </a:xfrm>
          <a:prstGeom prst="rect">
            <a:avLst/>
          </a:prstGeom>
          <a:noFill/>
        </p:spPr>
        <p:txBody>
          <a:bodyPr wrap="none" rtlCol="0">
            <a:spAutoFit/>
          </a:bodyPr>
          <a:lstStyle/>
          <a:p>
            <a:pPr algn="ctr"/>
            <a:r>
              <a:rPr lang="en-IN" sz="1600"/>
              <a:t>Interpolation {{</a:t>
            </a:r>
            <a:r>
              <a:rPr lang="en-IN" sz="1600" err="1"/>
              <a:t>dName</a:t>
            </a:r>
            <a:r>
              <a:rPr lang="en-IN" sz="1600"/>
              <a:t>}}</a:t>
            </a:r>
          </a:p>
          <a:p>
            <a:pPr algn="ctr"/>
            <a:r>
              <a:rPr lang="en-IN" sz="1600" b="1"/>
              <a:t>One Way Binding</a:t>
            </a:r>
          </a:p>
          <a:p>
            <a:pPr algn="ctr"/>
            <a:r>
              <a:rPr lang="en-IN" sz="1600"/>
              <a:t>Property and Attribute Binding</a:t>
            </a:r>
          </a:p>
          <a:p>
            <a:pPr algn="ctr"/>
            <a:r>
              <a:rPr lang="en-IN" sz="1600"/>
              <a:t>[</a:t>
            </a:r>
            <a:r>
              <a:rPr lang="en-IN" sz="1600" err="1"/>
              <a:t>propertyName</a:t>
            </a:r>
            <a:r>
              <a:rPr lang="en-IN" sz="1600"/>
              <a:t>] or bind-</a:t>
            </a:r>
            <a:r>
              <a:rPr lang="en-IN" sz="1600" err="1"/>
              <a:t>propertyName</a:t>
            </a:r>
            <a:endParaRPr lang="en-IN" sz="1600"/>
          </a:p>
          <a:p>
            <a:pPr algn="ctr"/>
            <a:r>
              <a:rPr lang="en-IN" sz="1600"/>
              <a:t>[</a:t>
            </a:r>
            <a:r>
              <a:rPr lang="en-IN" sz="1600" err="1"/>
              <a:t>attr.AttributeName</a:t>
            </a:r>
            <a:r>
              <a:rPr lang="en-IN" sz="1600"/>
              <a:t>]</a:t>
            </a:r>
          </a:p>
        </p:txBody>
      </p:sp>
      <p:cxnSp>
        <p:nvCxnSpPr>
          <p:cNvPr id="10" name="Straight Arrow Connector 9">
            <a:extLst>
              <a:ext uri="{FF2B5EF4-FFF2-40B4-BE49-F238E27FC236}">
                <a16:creationId xmlns:a16="http://schemas.microsoft.com/office/drawing/2014/main" id="{445B81F9-8F09-098D-23F5-9748241F5EEB}"/>
              </a:ext>
            </a:extLst>
          </p:cNvPr>
          <p:cNvCxnSpPr>
            <a:cxnSpLocks/>
          </p:cNvCxnSpPr>
          <p:nvPr/>
        </p:nvCxnSpPr>
        <p:spPr>
          <a:xfrm flipH="1">
            <a:off x="3291839" y="4915598"/>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5C2C62E-271B-EF82-BBE5-12787A20E009}"/>
              </a:ext>
            </a:extLst>
          </p:cNvPr>
          <p:cNvSpPr txBox="1"/>
          <p:nvPr/>
        </p:nvSpPr>
        <p:spPr>
          <a:xfrm>
            <a:off x="4465853" y="4062428"/>
            <a:ext cx="2795702" cy="830997"/>
          </a:xfrm>
          <a:prstGeom prst="rect">
            <a:avLst/>
          </a:prstGeom>
          <a:noFill/>
        </p:spPr>
        <p:txBody>
          <a:bodyPr wrap="none" rtlCol="0">
            <a:spAutoFit/>
          </a:bodyPr>
          <a:lstStyle/>
          <a:p>
            <a:pPr algn="ctr"/>
            <a:r>
              <a:rPr lang="en-IN" sz="1600" b="1" dirty="0"/>
              <a:t>One Way To Source Binding</a:t>
            </a:r>
          </a:p>
          <a:p>
            <a:pPr algn="ctr"/>
            <a:r>
              <a:rPr lang="en-IN" sz="1600" b="1" dirty="0"/>
              <a:t>Event Binding</a:t>
            </a:r>
          </a:p>
          <a:p>
            <a:pPr algn="ctr"/>
            <a:r>
              <a:rPr lang="en-IN" sz="1600" dirty="0"/>
              <a:t>(</a:t>
            </a:r>
            <a:r>
              <a:rPr lang="en-IN" sz="1600" dirty="0" err="1"/>
              <a:t>eventName</a:t>
            </a:r>
            <a:r>
              <a:rPr lang="en-IN" sz="1600" dirty="0"/>
              <a:t>) or on-</a:t>
            </a:r>
            <a:r>
              <a:rPr lang="en-IN" sz="1600" dirty="0" err="1"/>
              <a:t>eventName</a:t>
            </a:r>
            <a:endParaRPr lang="en-IN" sz="1600" dirty="0"/>
          </a:p>
        </p:txBody>
      </p:sp>
      <p:cxnSp>
        <p:nvCxnSpPr>
          <p:cNvPr id="12" name="Straight Arrow Connector 11">
            <a:extLst>
              <a:ext uri="{FF2B5EF4-FFF2-40B4-BE49-F238E27FC236}">
                <a16:creationId xmlns:a16="http://schemas.microsoft.com/office/drawing/2014/main" id="{BFA8B0B1-392D-0F43-2AAC-F6B3A3CC1D58}"/>
              </a:ext>
            </a:extLst>
          </p:cNvPr>
          <p:cNvCxnSpPr/>
          <p:nvPr/>
        </p:nvCxnSpPr>
        <p:spPr>
          <a:xfrm>
            <a:off x="3369425" y="6054436"/>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50FBC64-7ED0-500A-DE2F-5287AB13AD53}"/>
              </a:ext>
            </a:extLst>
          </p:cNvPr>
          <p:cNvCxnSpPr>
            <a:cxnSpLocks/>
          </p:cNvCxnSpPr>
          <p:nvPr/>
        </p:nvCxnSpPr>
        <p:spPr>
          <a:xfrm flipH="1">
            <a:off x="3369424" y="6215154"/>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C0FD62-A77A-10FE-A3A2-A48938082A68}"/>
              </a:ext>
            </a:extLst>
          </p:cNvPr>
          <p:cNvSpPr txBox="1"/>
          <p:nvPr/>
        </p:nvSpPr>
        <p:spPr>
          <a:xfrm>
            <a:off x="4441680" y="5469661"/>
            <a:ext cx="2844048" cy="584775"/>
          </a:xfrm>
          <a:prstGeom prst="rect">
            <a:avLst/>
          </a:prstGeom>
          <a:noFill/>
        </p:spPr>
        <p:txBody>
          <a:bodyPr wrap="none" rtlCol="0">
            <a:spAutoFit/>
          </a:bodyPr>
          <a:lstStyle/>
          <a:p>
            <a:pPr algn="ctr"/>
            <a:r>
              <a:rPr lang="en-IN" sz="1600" b="1" dirty="0"/>
              <a:t>Two Way Binding</a:t>
            </a:r>
          </a:p>
          <a:p>
            <a:pPr algn="ctr"/>
            <a:r>
              <a:rPr lang="en-IN" sz="1600" dirty="0"/>
              <a:t>[(</a:t>
            </a:r>
            <a:r>
              <a:rPr lang="en-IN" sz="1600" dirty="0" err="1"/>
              <a:t>ngModel</a:t>
            </a:r>
            <a:r>
              <a:rPr lang="en-IN" sz="1600" dirty="0"/>
              <a:t>)] or </a:t>
            </a:r>
            <a:r>
              <a:rPr lang="en-IN" sz="1600" dirty="0" err="1"/>
              <a:t>bindon-ngModel</a:t>
            </a:r>
            <a:endParaRPr lang="en-IN" sz="1600" dirty="0"/>
          </a:p>
        </p:txBody>
      </p:sp>
    </p:spTree>
    <p:extLst>
      <p:ext uri="{BB962C8B-B14F-4D97-AF65-F5344CB8AC3E}">
        <p14:creationId xmlns:p14="http://schemas.microsoft.com/office/powerpoint/2010/main" val="5666117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A648-DC6F-7971-C102-BA059CEEAB00}"/>
              </a:ext>
            </a:extLst>
          </p:cNvPr>
          <p:cNvSpPr>
            <a:spLocks noGrp="1"/>
          </p:cNvSpPr>
          <p:nvPr>
            <p:ph type="title"/>
          </p:nvPr>
        </p:nvSpPr>
        <p:spPr/>
        <p:txBody>
          <a:bodyPr/>
          <a:lstStyle/>
          <a:p>
            <a:r>
              <a:rPr lang="en-IN" dirty="0"/>
              <a:t>$event</a:t>
            </a:r>
          </a:p>
        </p:txBody>
      </p:sp>
      <p:sp>
        <p:nvSpPr>
          <p:cNvPr id="3" name="Content Placeholder 2">
            <a:extLst>
              <a:ext uri="{FF2B5EF4-FFF2-40B4-BE49-F238E27FC236}">
                <a16:creationId xmlns:a16="http://schemas.microsoft.com/office/drawing/2014/main" id="{D7DD4F53-9722-FC29-D683-7537BC6D70DE}"/>
              </a:ext>
            </a:extLst>
          </p:cNvPr>
          <p:cNvSpPr>
            <a:spLocks noGrp="1"/>
          </p:cNvSpPr>
          <p:nvPr>
            <p:ph idx="1"/>
          </p:nvPr>
        </p:nvSpPr>
        <p:spPr/>
        <p:txBody>
          <a:bodyPr>
            <a:normAutofit lnSpcReduction="10000"/>
          </a:bodyPr>
          <a:lstStyle/>
          <a:p>
            <a:r>
              <a:rPr lang="en-US" dirty="0"/>
              <a:t>$event object is a special variable that is used to capture and access event data in event bindings. </a:t>
            </a:r>
          </a:p>
          <a:p>
            <a:r>
              <a:rPr lang="en-US" dirty="0"/>
              <a:t>When an event occurs, such as a button click or input change, Angular provides the event data as part of the event binding. </a:t>
            </a:r>
          </a:p>
          <a:p>
            <a:r>
              <a:rPr lang="en-US" dirty="0"/>
              <a:t>The $event variable allows you to access this event data within the event handler method.</a:t>
            </a:r>
          </a:p>
          <a:p>
            <a:r>
              <a:rPr lang="en-US" dirty="0"/>
              <a:t>By using the $event object, you can access event-specific data and perform actions based on that data within your event handlers. </a:t>
            </a:r>
          </a:p>
          <a:p>
            <a:r>
              <a:rPr lang="en-US" dirty="0"/>
              <a:t>The specific properties available in the $event object depend on the type of event being triggered.</a:t>
            </a:r>
            <a:endParaRPr lang="en-IN" dirty="0"/>
          </a:p>
        </p:txBody>
      </p:sp>
    </p:spTree>
    <p:extLst>
      <p:ext uri="{BB962C8B-B14F-4D97-AF65-F5344CB8AC3E}">
        <p14:creationId xmlns:p14="http://schemas.microsoft.com/office/powerpoint/2010/main" val="14746719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131F-C56C-3168-3C05-E710245E62B7}"/>
              </a:ext>
            </a:extLst>
          </p:cNvPr>
          <p:cNvSpPr>
            <a:spLocks noGrp="1"/>
          </p:cNvSpPr>
          <p:nvPr>
            <p:ph type="title"/>
          </p:nvPr>
        </p:nvSpPr>
        <p:spPr/>
        <p:txBody>
          <a:bodyPr/>
          <a:lstStyle/>
          <a:p>
            <a:r>
              <a:rPr lang="en-IN" dirty="0" err="1"/>
              <a:t>ngModel</a:t>
            </a:r>
            <a:endParaRPr lang="en-IN" dirty="0"/>
          </a:p>
        </p:txBody>
      </p:sp>
      <p:sp>
        <p:nvSpPr>
          <p:cNvPr id="3" name="Content Placeholder 2">
            <a:extLst>
              <a:ext uri="{FF2B5EF4-FFF2-40B4-BE49-F238E27FC236}">
                <a16:creationId xmlns:a16="http://schemas.microsoft.com/office/drawing/2014/main" id="{126B3CB8-EA8A-2D63-5CA0-A87D44003265}"/>
              </a:ext>
            </a:extLst>
          </p:cNvPr>
          <p:cNvSpPr>
            <a:spLocks noGrp="1"/>
          </p:cNvSpPr>
          <p:nvPr>
            <p:ph idx="1"/>
          </p:nvPr>
        </p:nvSpPr>
        <p:spPr/>
        <p:txBody>
          <a:bodyPr>
            <a:normAutofit fontScale="92500" lnSpcReduction="10000"/>
          </a:bodyPr>
          <a:lstStyle/>
          <a:p>
            <a:r>
              <a:rPr lang="en-US" dirty="0" err="1"/>
              <a:t>ngModel</a:t>
            </a:r>
            <a:r>
              <a:rPr lang="en-US" dirty="0"/>
              <a:t> is a directive in Angular that facilitates two-way data binding between the model (data) and the view (UI) in forms. </a:t>
            </a:r>
          </a:p>
          <a:p>
            <a:r>
              <a:rPr lang="en-US" dirty="0"/>
              <a:t>It is primarily used with form controls such as &lt;input&gt;, &lt;select&gt;, and &lt;</a:t>
            </a:r>
            <a:r>
              <a:rPr lang="en-US" dirty="0" err="1"/>
              <a:t>textarea</a:t>
            </a:r>
            <a:r>
              <a:rPr lang="en-US" dirty="0"/>
              <a:t>&gt; elements.</a:t>
            </a:r>
          </a:p>
          <a:p>
            <a:r>
              <a:rPr lang="en-US" dirty="0"/>
              <a:t>By using </a:t>
            </a:r>
            <a:r>
              <a:rPr lang="en-US" dirty="0" err="1"/>
              <a:t>ngModel</a:t>
            </a:r>
            <a:r>
              <a:rPr lang="en-US" dirty="0"/>
              <a:t> on an input element, you can bind the value of that input to a property in the component's data model. </a:t>
            </a:r>
          </a:p>
          <a:p>
            <a:pPr lvl="1"/>
            <a:r>
              <a:rPr lang="en-US" dirty="0"/>
              <a:t>When the user interacts with the input (e.g., enters text or selects an option), the value is automatically updated in the component's data model. </a:t>
            </a:r>
          </a:p>
          <a:p>
            <a:pPr lvl="1"/>
            <a:r>
              <a:rPr lang="en-US" dirty="0"/>
              <a:t>Similarly, if the value in the data model changes programmatically, the corresponding input element in the UI is automatically updated.</a:t>
            </a:r>
          </a:p>
          <a:p>
            <a:r>
              <a:rPr lang="en-US" b="1" dirty="0" err="1"/>
              <a:t>ngModel</a:t>
            </a:r>
            <a:r>
              <a:rPr lang="en-US" dirty="0"/>
              <a:t> requires the </a:t>
            </a:r>
            <a:r>
              <a:rPr lang="en-US" b="1" dirty="0" err="1"/>
              <a:t>FormsModule</a:t>
            </a:r>
            <a:r>
              <a:rPr lang="en-US" dirty="0"/>
              <a:t> or </a:t>
            </a:r>
            <a:r>
              <a:rPr lang="en-US" b="1" dirty="0" err="1"/>
              <a:t>ReactiveFormsModule</a:t>
            </a:r>
            <a:r>
              <a:rPr lang="en-US" dirty="0"/>
              <a:t> to be imported in the Angular module where the component is declared. </a:t>
            </a:r>
            <a:endParaRPr lang="en-IN" dirty="0"/>
          </a:p>
        </p:txBody>
      </p:sp>
    </p:spTree>
    <p:extLst>
      <p:ext uri="{BB962C8B-B14F-4D97-AF65-F5344CB8AC3E}">
        <p14:creationId xmlns:p14="http://schemas.microsoft.com/office/powerpoint/2010/main" val="33002325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D505-6B6E-F9C8-C5EF-4BA70DC2489D}"/>
              </a:ext>
            </a:extLst>
          </p:cNvPr>
          <p:cNvSpPr>
            <a:spLocks noGrp="1"/>
          </p:cNvSpPr>
          <p:nvPr>
            <p:ph type="title"/>
          </p:nvPr>
        </p:nvSpPr>
        <p:spPr/>
        <p:txBody>
          <a:bodyPr/>
          <a:lstStyle/>
          <a:p>
            <a:r>
              <a:rPr lang="en-US" dirty="0"/>
              <a:t>How Browser Renders a Web Page?</a:t>
            </a:r>
            <a:endParaRPr lang="en-IN" dirty="0"/>
          </a:p>
        </p:txBody>
      </p:sp>
      <p:sp>
        <p:nvSpPr>
          <p:cNvPr id="4" name="Flowchart: Document 3">
            <a:extLst>
              <a:ext uri="{FF2B5EF4-FFF2-40B4-BE49-F238E27FC236}">
                <a16:creationId xmlns:a16="http://schemas.microsoft.com/office/drawing/2014/main" id="{F3C5BC6B-5139-A348-B2A6-BFBCEE892162}"/>
              </a:ext>
            </a:extLst>
          </p:cNvPr>
          <p:cNvSpPr/>
          <p:nvPr/>
        </p:nvSpPr>
        <p:spPr>
          <a:xfrm>
            <a:off x="224443" y="3400542"/>
            <a:ext cx="1030778" cy="631767"/>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HTML</a:t>
            </a:r>
            <a:endParaRPr lang="en-IN" b="1" dirty="0"/>
          </a:p>
        </p:txBody>
      </p:sp>
      <p:sp>
        <p:nvSpPr>
          <p:cNvPr id="5" name="Flowchart: Process 4">
            <a:extLst>
              <a:ext uri="{FF2B5EF4-FFF2-40B4-BE49-F238E27FC236}">
                <a16:creationId xmlns:a16="http://schemas.microsoft.com/office/drawing/2014/main" id="{418370EB-017C-4FB2-3AA5-AB96EA114AAE}"/>
              </a:ext>
            </a:extLst>
          </p:cNvPr>
          <p:cNvSpPr/>
          <p:nvPr/>
        </p:nvSpPr>
        <p:spPr>
          <a:xfrm>
            <a:off x="1828799" y="327169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Parser</a:t>
            </a:r>
            <a:endParaRPr lang="en-IN" dirty="0"/>
          </a:p>
        </p:txBody>
      </p:sp>
      <p:cxnSp>
        <p:nvCxnSpPr>
          <p:cNvPr id="6" name="Straight Arrow Connector 5">
            <a:extLst>
              <a:ext uri="{FF2B5EF4-FFF2-40B4-BE49-F238E27FC236}">
                <a16:creationId xmlns:a16="http://schemas.microsoft.com/office/drawing/2014/main" id="{F4AAC3D4-1C99-1681-FCDF-67D749D7DB62}"/>
              </a:ext>
            </a:extLst>
          </p:cNvPr>
          <p:cNvCxnSpPr>
            <a:endCxn id="5" idx="1"/>
          </p:cNvCxnSpPr>
          <p:nvPr/>
        </p:nvCxnSpPr>
        <p:spPr>
          <a:xfrm flipV="1">
            <a:off x="1255221" y="3716425"/>
            <a:ext cx="5735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Flowchart: Data 6">
            <a:extLst>
              <a:ext uri="{FF2B5EF4-FFF2-40B4-BE49-F238E27FC236}">
                <a16:creationId xmlns:a16="http://schemas.microsoft.com/office/drawing/2014/main" id="{F7132FF5-E0FF-08E4-0645-54B3570F77FB}"/>
              </a:ext>
            </a:extLst>
          </p:cNvPr>
          <p:cNvSpPr/>
          <p:nvPr/>
        </p:nvSpPr>
        <p:spPr>
          <a:xfrm>
            <a:off x="3624347" y="333611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DOM Tree</a:t>
            </a:r>
            <a:endParaRPr lang="en-IN" dirty="0"/>
          </a:p>
        </p:txBody>
      </p:sp>
      <p:cxnSp>
        <p:nvCxnSpPr>
          <p:cNvPr id="8" name="Straight Arrow Connector 7">
            <a:extLst>
              <a:ext uri="{FF2B5EF4-FFF2-40B4-BE49-F238E27FC236}">
                <a16:creationId xmlns:a16="http://schemas.microsoft.com/office/drawing/2014/main" id="{0DC5C37B-82BB-5BB8-1EC5-1D1C19A00AA4}"/>
              </a:ext>
            </a:extLst>
          </p:cNvPr>
          <p:cNvCxnSpPr>
            <a:cxnSpLocks/>
            <a:endCxn id="7" idx="2"/>
          </p:cNvCxnSpPr>
          <p:nvPr/>
        </p:nvCxnSpPr>
        <p:spPr>
          <a:xfrm>
            <a:off x="3050770" y="3716425"/>
            <a:ext cx="750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Flowchart: Merge 8">
            <a:extLst>
              <a:ext uri="{FF2B5EF4-FFF2-40B4-BE49-F238E27FC236}">
                <a16:creationId xmlns:a16="http://schemas.microsoft.com/office/drawing/2014/main" id="{1CD701F5-7E84-BE7B-54EF-FD91B686BFA8}"/>
              </a:ext>
            </a:extLst>
          </p:cNvPr>
          <p:cNvSpPr/>
          <p:nvPr/>
        </p:nvSpPr>
        <p:spPr>
          <a:xfrm>
            <a:off x="3969741" y="2028941"/>
            <a:ext cx="1433945" cy="854135"/>
          </a:xfrm>
          <a:prstGeom prst="flowChartMerg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DOM</a:t>
            </a:r>
            <a:endParaRPr lang="en-IN" dirty="0"/>
          </a:p>
        </p:txBody>
      </p:sp>
      <p:cxnSp>
        <p:nvCxnSpPr>
          <p:cNvPr id="10" name="Straight Arrow Connector 9">
            <a:extLst>
              <a:ext uri="{FF2B5EF4-FFF2-40B4-BE49-F238E27FC236}">
                <a16:creationId xmlns:a16="http://schemas.microsoft.com/office/drawing/2014/main" id="{B905C462-F71C-E10A-0BE9-1A2ECB077F49}"/>
              </a:ext>
            </a:extLst>
          </p:cNvPr>
          <p:cNvCxnSpPr>
            <a:cxnSpLocks/>
            <a:stCxn id="9" idx="2"/>
          </p:cNvCxnSpPr>
          <p:nvPr/>
        </p:nvCxnSpPr>
        <p:spPr>
          <a:xfrm>
            <a:off x="4686714" y="2883076"/>
            <a:ext cx="0"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lowchart: Multidocument 10">
            <a:extLst>
              <a:ext uri="{FF2B5EF4-FFF2-40B4-BE49-F238E27FC236}">
                <a16:creationId xmlns:a16="http://schemas.microsoft.com/office/drawing/2014/main" id="{39B14AE8-429F-5B92-0108-58C516F93045}"/>
              </a:ext>
            </a:extLst>
          </p:cNvPr>
          <p:cNvSpPr/>
          <p:nvPr/>
        </p:nvSpPr>
        <p:spPr>
          <a:xfrm>
            <a:off x="133003" y="5553539"/>
            <a:ext cx="1122218" cy="9227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CSS</a:t>
            </a:r>
            <a:endParaRPr lang="en-IN" b="1" dirty="0"/>
          </a:p>
        </p:txBody>
      </p:sp>
      <p:sp>
        <p:nvSpPr>
          <p:cNvPr id="12" name="Flowchart: Process 11">
            <a:extLst>
              <a:ext uri="{FF2B5EF4-FFF2-40B4-BE49-F238E27FC236}">
                <a16:creationId xmlns:a16="http://schemas.microsoft.com/office/drawing/2014/main" id="{1601BCDC-482D-F26A-3036-B1B80259C83B}"/>
              </a:ext>
            </a:extLst>
          </p:cNvPr>
          <p:cNvSpPr/>
          <p:nvPr/>
        </p:nvSpPr>
        <p:spPr>
          <a:xfrm>
            <a:off x="1828799" y="557016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CSS Parser</a:t>
            </a:r>
            <a:endParaRPr lang="en-IN" dirty="0"/>
          </a:p>
        </p:txBody>
      </p:sp>
      <p:cxnSp>
        <p:nvCxnSpPr>
          <p:cNvPr id="13" name="Straight Arrow Connector 12">
            <a:extLst>
              <a:ext uri="{FF2B5EF4-FFF2-40B4-BE49-F238E27FC236}">
                <a16:creationId xmlns:a16="http://schemas.microsoft.com/office/drawing/2014/main" id="{BABE329E-EDEA-9ECB-ADC4-32D0E96C862F}"/>
              </a:ext>
            </a:extLst>
          </p:cNvPr>
          <p:cNvCxnSpPr>
            <a:stCxn id="11" idx="3"/>
            <a:endCxn id="12" idx="1"/>
          </p:cNvCxnSpPr>
          <p:nvPr/>
        </p:nvCxnSpPr>
        <p:spPr>
          <a:xfrm>
            <a:off x="1255221" y="6014895"/>
            <a:ext cx="5735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Flowchart: Data 13">
            <a:extLst>
              <a:ext uri="{FF2B5EF4-FFF2-40B4-BE49-F238E27FC236}">
                <a16:creationId xmlns:a16="http://schemas.microsoft.com/office/drawing/2014/main" id="{CEE3F105-CD89-CD32-8374-EC6457D384DE}"/>
              </a:ext>
            </a:extLst>
          </p:cNvPr>
          <p:cNvSpPr/>
          <p:nvPr/>
        </p:nvSpPr>
        <p:spPr>
          <a:xfrm>
            <a:off x="3543991" y="563458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Style Rules (CSSOM)</a:t>
            </a:r>
            <a:endParaRPr lang="en-IN" sz="1600" dirty="0"/>
          </a:p>
        </p:txBody>
      </p:sp>
      <p:cxnSp>
        <p:nvCxnSpPr>
          <p:cNvPr id="15" name="Straight Arrow Connector 14">
            <a:extLst>
              <a:ext uri="{FF2B5EF4-FFF2-40B4-BE49-F238E27FC236}">
                <a16:creationId xmlns:a16="http://schemas.microsoft.com/office/drawing/2014/main" id="{16AB54A7-6951-1C4B-AE7A-92DDE4D6581F}"/>
              </a:ext>
            </a:extLst>
          </p:cNvPr>
          <p:cNvCxnSpPr>
            <a:stCxn id="12" idx="3"/>
            <a:endCxn id="14" idx="2"/>
          </p:cNvCxnSpPr>
          <p:nvPr/>
        </p:nvCxnSpPr>
        <p:spPr>
          <a:xfrm>
            <a:off x="3050770" y="6014895"/>
            <a:ext cx="6702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A64023C-3369-FF94-85E0-F538347F0AA6}"/>
              </a:ext>
            </a:extLst>
          </p:cNvPr>
          <p:cNvSpPr/>
          <p:nvPr/>
        </p:nvSpPr>
        <p:spPr>
          <a:xfrm>
            <a:off x="3721052" y="4547699"/>
            <a:ext cx="1890038"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Attachment</a:t>
            </a:r>
            <a:endParaRPr lang="en-IN" dirty="0"/>
          </a:p>
        </p:txBody>
      </p:sp>
      <p:cxnSp>
        <p:nvCxnSpPr>
          <p:cNvPr id="17" name="Straight Arrow Connector 16">
            <a:extLst>
              <a:ext uri="{FF2B5EF4-FFF2-40B4-BE49-F238E27FC236}">
                <a16:creationId xmlns:a16="http://schemas.microsoft.com/office/drawing/2014/main" id="{ED922771-B840-DAA6-A318-B02443C5981F}"/>
              </a:ext>
            </a:extLst>
          </p:cNvPr>
          <p:cNvCxnSpPr>
            <a:endCxn id="16" idx="0"/>
          </p:cNvCxnSpPr>
          <p:nvPr/>
        </p:nvCxnSpPr>
        <p:spPr>
          <a:xfrm>
            <a:off x="4332591" y="4096732"/>
            <a:ext cx="333480" cy="450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9D8F7-E5AA-5B57-E19B-B65A9C55CCF4}"/>
              </a:ext>
            </a:extLst>
          </p:cNvPr>
          <p:cNvCxnSpPr>
            <a:endCxn id="16" idx="2"/>
          </p:cNvCxnSpPr>
          <p:nvPr/>
        </p:nvCxnSpPr>
        <p:spPr>
          <a:xfrm flipV="1">
            <a:off x="4429297" y="5181546"/>
            <a:ext cx="236774"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Flowchart: Data 18">
            <a:extLst>
              <a:ext uri="{FF2B5EF4-FFF2-40B4-BE49-F238E27FC236}">
                <a16:creationId xmlns:a16="http://schemas.microsoft.com/office/drawing/2014/main" id="{7D375593-DCA6-F138-222E-27EF3AC9261F}"/>
              </a:ext>
            </a:extLst>
          </p:cNvPr>
          <p:cNvSpPr/>
          <p:nvPr/>
        </p:nvSpPr>
        <p:spPr>
          <a:xfrm>
            <a:off x="6319334" y="4484314"/>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Render Tree</a:t>
            </a:r>
            <a:endParaRPr lang="en-IN" dirty="0"/>
          </a:p>
        </p:txBody>
      </p:sp>
      <p:cxnSp>
        <p:nvCxnSpPr>
          <p:cNvPr id="20" name="Straight Arrow Connector 19">
            <a:extLst>
              <a:ext uri="{FF2B5EF4-FFF2-40B4-BE49-F238E27FC236}">
                <a16:creationId xmlns:a16="http://schemas.microsoft.com/office/drawing/2014/main" id="{3FFA093E-772A-58AE-6161-FB8FD4256C97}"/>
              </a:ext>
            </a:extLst>
          </p:cNvPr>
          <p:cNvCxnSpPr>
            <a:endCxn id="19" idx="2"/>
          </p:cNvCxnSpPr>
          <p:nvPr/>
        </p:nvCxnSpPr>
        <p:spPr>
          <a:xfrm flipV="1">
            <a:off x="5611090" y="4864622"/>
            <a:ext cx="88530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9FE61FD5-A227-9DE1-19D4-9D05D16620D0}"/>
              </a:ext>
            </a:extLst>
          </p:cNvPr>
          <p:cNvSpPr/>
          <p:nvPr/>
        </p:nvSpPr>
        <p:spPr>
          <a:xfrm>
            <a:off x="6593653" y="3207270"/>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Layout</a:t>
            </a:r>
            <a:endParaRPr lang="en-IN" dirty="0"/>
          </a:p>
        </p:txBody>
      </p:sp>
      <p:cxnSp>
        <p:nvCxnSpPr>
          <p:cNvPr id="22" name="Straight Arrow Connector 21">
            <a:extLst>
              <a:ext uri="{FF2B5EF4-FFF2-40B4-BE49-F238E27FC236}">
                <a16:creationId xmlns:a16="http://schemas.microsoft.com/office/drawing/2014/main" id="{1F669A26-261E-84CA-B2D6-BF59CFE4F94A}"/>
              </a:ext>
            </a:extLst>
          </p:cNvPr>
          <p:cNvCxnSpPr>
            <a:stCxn id="21" idx="2"/>
          </p:cNvCxnSpPr>
          <p:nvPr/>
        </p:nvCxnSpPr>
        <p:spPr>
          <a:xfrm>
            <a:off x="7204639" y="4096732"/>
            <a:ext cx="1" cy="387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E0364BD-C1EF-E4B8-C3FB-072244BA9B2A}"/>
              </a:ext>
            </a:extLst>
          </p:cNvPr>
          <p:cNvSpPr/>
          <p:nvPr/>
        </p:nvSpPr>
        <p:spPr>
          <a:xfrm>
            <a:off x="8536892" y="4547698"/>
            <a:ext cx="1446693"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Painting</a:t>
            </a:r>
            <a:endParaRPr lang="en-IN" dirty="0"/>
          </a:p>
        </p:txBody>
      </p:sp>
      <p:cxnSp>
        <p:nvCxnSpPr>
          <p:cNvPr id="24" name="Straight Arrow Connector 23">
            <a:extLst>
              <a:ext uri="{FF2B5EF4-FFF2-40B4-BE49-F238E27FC236}">
                <a16:creationId xmlns:a16="http://schemas.microsoft.com/office/drawing/2014/main" id="{4C5B4DB6-73A1-51A1-2FFD-6E80EC67ABCF}"/>
              </a:ext>
            </a:extLst>
          </p:cNvPr>
          <p:cNvCxnSpPr/>
          <p:nvPr/>
        </p:nvCxnSpPr>
        <p:spPr>
          <a:xfrm>
            <a:off x="7912884" y="4864622"/>
            <a:ext cx="6240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10D18AA-F20C-B385-BCA8-53E304CB56D2}"/>
              </a:ext>
            </a:extLst>
          </p:cNvPr>
          <p:cNvCxnSpPr/>
          <p:nvPr/>
        </p:nvCxnSpPr>
        <p:spPr>
          <a:xfrm>
            <a:off x="9983585" y="4864622"/>
            <a:ext cx="5403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Flowchart: Display 25">
            <a:extLst>
              <a:ext uri="{FF2B5EF4-FFF2-40B4-BE49-F238E27FC236}">
                <a16:creationId xmlns:a16="http://schemas.microsoft.com/office/drawing/2014/main" id="{8ED3C96C-E882-E901-40EB-15075ECF0933}"/>
              </a:ext>
            </a:extLst>
          </p:cNvPr>
          <p:cNvSpPr/>
          <p:nvPr/>
        </p:nvSpPr>
        <p:spPr>
          <a:xfrm>
            <a:off x="10523912" y="4547698"/>
            <a:ext cx="1587731" cy="633847"/>
          </a:xfrm>
          <a:prstGeom prst="flowChartDispla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Display</a:t>
            </a:r>
            <a:endParaRPr lang="en-IN" b="1" dirty="0"/>
          </a:p>
        </p:txBody>
      </p:sp>
    </p:spTree>
    <p:extLst>
      <p:ext uri="{BB962C8B-B14F-4D97-AF65-F5344CB8AC3E}">
        <p14:creationId xmlns:p14="http://schemas.microsoft.com/office/powerpoint/2010/main" val="1299960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3A76-40A4-69D0-FF96-31AB89A7F558}"/>
              </a:ext>
            </a:extLst>
          </p:cNvPr>
          <p:cNvSpPr>
            <a:spLocks noGrp="1"/>
          </p:cNvSpPr>
          <p:nvPr>
            <p:ph type="title"/>
          </p:nvPr>
        </p:nvSpPr>
        <p:spPr/>
        <p:txBody>
          <a:bodyPr/>
          <a:lstStyle/>
          <a:p>
            <a:r>
              <a:rPr lang="en-US" dirty="0"/>
              <a:t>Using the Shared Application</a:t>
            </a:r>
          </a:p>
        </p:txBody>
      </p:sp>
      <p:sp>
        <p:nvSpPr>
          <p:cNvPr id="3" name="Content Placeholder 2">
            <a:extLst>
              <a:ext uri="{FF2B5EF4-FFF2-40B4-BE49-F238E27FC236}">
                <a16:creationId xmlns:a16="http://schemas.microsoft.com/office/drawing/2014/main" id="{19EA0D54-450F-55B8-7E30-5686AA8D5267}"/>
              </a:ext>
            </a:extLst>
          </p:cNvPr>
          <p:cNvSpPr>
            <a:spLocks noGrp="1"/>
          </p:cNvSpPr>
          <p:nvPr>
            <p:ph idx="1"/>
          </p:nvPr>
        </p:nvSpPr>
        <p:spPr/>
        <p:txBody>
          <a:bodyPr/>
          <a:lstStyle/>
          <a:p>
            <a:pPr marL="514350" indent="-514350">
              <a:buFont typeface="+mj-lt"/>
              <a:buAutoNum type="arabicPeriod"/>
            </a:pPr>
            <a:r>
              <a:rPr lang="en-US" dirty="0"/>
              <a:t>Download &amp; extract TSDemos.zip file</a:t>
            </a:r>
          </a:p>
          <a:p>
            <a:pPr marL="514350" indent="-514350">
              <a:buFont typeface="+mj-lt"/>
              <a:buAutoNum type="arabicPeriod"/>
            </a:pPr>
            <a:r>
              <a:rPr lang="en-US" dirty="0"/>
              <a:t>Open the folder in VS Code</a:t>
            </a:r>
          </a:p>
          <a:p>
            <a:pPr marL="514350" indent="-514350">
              <a:buFont typeface="+mj-lt"/>
              <a:buAutoNum type="arabicPeriod"/>
            </a:pPr>
            <a:r>
              <a:rPr lang="en-US" dirty="0"/>
              <a:t>Open Terminal window on the folder path and run the following command</a:t>
            </a:r>
          </a:p>
          <a:p>
            <a:pPr marL="0" indent="0">
              <a:buNone/>
            </a:pPr>
            <a:r>
              <a:rPr lang="en-US" dirty="0"/>
              <a:t>	</a:t>
            </a:r>
            <a:r>
              <a:rPr lang="en-US" dirty="0" err="1"/>
              <a:t>npm</a:t>
            </a:r>
            <a:r>
              <a:rPr lang="en-US" dirty="0"/>
              <a:t> install</a:t>
            </a:r>
          </a:p>
          <a:p>
            <a:pPr marL="0" indent="0">
              <a:buNone/>
            </a:pPr>
            <a:r>
              <a:rPr lang="en-US" dirty="0"/>
              <a:t>4.   To run the compiler in watch mode, use the following command</a:t>
            </a:r>
          </a:p>
          <a:p>
            <a:pPr marL="0" indent="0">
              <a:buNone/>
            </a:pPr>
            <a:r>
              <a:rPr lang="en-US" dirty="0"/>
              <a:t>	</a:t>
            </a:r>
            <a:r>
              <a:rPr lang="en-US" dirty="0" err="1"/>
              <a:t>npm</a:t>
            </a:r>
            <a:r>
              <a:rPr lang="en-US" dirty="0"/>
              <a:t> run compile</a:t>
            </a:r>
          </a:p>
        </p:txBody>
      </p:sp>
    </p:spTree>
    <p:extLst>
      <p:ext uri="{BB962C8B-B14F-4D97-AF65-F5344CB8AC3E}">
        <p14:creationId xmlns:p14="http://schemas.microsoft.com/office/powerpoint/2010/main" val="41805717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E1D7-391E-84DC-7789-59341A719B00}"/>
              </a:ext>
            </a:extLst>
          </p:cNvPr>
          <p:cNvSpPr>
            <a:spLocks noGrp="1"/>
          </p:cNvSpPr>
          <p:nvPr>
            <p:ph type="title"/>
          </p:nvPr>
        </p:nvSpPr>
        <p:spPr/>
        <p:txBody>
          <a:bodyPr/>
          <a:lstStyle/>
          <a:p>
            <a:r>
              <a:rPr lang="en-IN" dirty="0"/>
              <a:t>Problems, when we change DOM</a:t>
            </a:r>
          </a:p>
        </p:txBody>
      </p:sp>
      <p:sp>
        <p:nvSpPr>
          <p:cNvPr id="3" name="Content Placeholder 2">
            <a:extLst>
              <a:ext uri="{FF2B5EF4-FFF2-40B4-BE49-F238E27FC236}">
                <a16:creationId xmlns:a16="http://schemas.microsoft.com/office/drawing/2014/main" id="{820EB0A3-1618-1627-BC6A-E91B7B596F3F}"/>
              </a:ext>
            </a:extLst>
          </p:cNvPr>
          <p:cNvSpPr>
            <a:spLocks noGrp="1"/>
          </p:cNvSpPr>
          <p:nvPr>
            <p:ph idx="1"/>
          </p:nvPr>
        </p:nvSpPr>
        <p:spPr/>
        <p:txBody>
          <a:bodyPr/>
          <a:lstStyle/>
          <a:p>
            <a:r>
              <a:rPr lang="en-US" dirty="0"/>
              <a:t>The DOM is the representation of the HTML structure of a web page in the browser's memory. </a:t>
            </a:r>
          </a:p>
          <a:p>
            <a:r>
              <a:rPr lang="en-US" dirty="0"/>
              <a:t>When changes are made to the UI, such as updating text or adding/removing elements, the DOM needs to be updated to reflect those changes. </a:t>
            </a:r>
          </a:p>
          <a:p>
            <a:r>
              <a:rPr lang="en-US" dirty="0"/>
              <a:t>Traditional approaches involve fully re-rendering the entire DOM tree, even if only a small portion of the UI has changed. </a:t>
            </a:r>
          </a:p>
          <a:p>
            <a:r>
              <a:rPr lang="en-US" b="1" dirty="0"/>
              <a:t>This can be inefficient and lead to performance bottlenecks, especially when dealing with large or complex UIs.</a:t>
            </a:r>
            <a:endParaRPr lang="en-IN" b="1" dirty="0"/>
          </a:p>
        </p:txBody>
      </p:sp>
    </p:spTree>
    <p:extLst>
      <p:ext uri="{BB962C8B-B14F-4D97-AF65-F5344CB8AC3E}">
        <p14:creationId xmlns:p14="http://schemas.microsoft.com/office/powerpoint/2010/main" val="38302338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282D-7A04-1738-ACD7-C5CB794ED7A4}"/>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EB78BCB-CB61-CA1E-C264-C767A1E5F9B7}"/>
              </a:ext>
            </a:extLst>
          </p:cNvPr>
          <p:cNvSpPr>
            <a:spLocks noGrp="1"/>
          </p:cNvSpPr>
          <p:nvPr>
            <p:ph idx="1"/>
          </p:nvPr>
        </p:nvSpPr>
        <p:spPr/>
        <p:txBody>
          <a:bodyPr/>
          <a:lstStyle/>
          <a:p>
            <a:r>
              <a:rPr lang="en-US" dirty="0"/>
              <a:t>Angular </a:t>
            </a:r>
            <a:r>
              <a:rPr lang="en-US" b="1" dirty="0"/>
              <a:t>Ivy</a:t>
            </a:r>
            <a:r>
              <a:rPr lang="en-US" dirty="0"/>
              <a:t> is a new Angular renderer, which is radically different from anything we have seen in mainstream frameworks, because it uses </a:t>
            </a:r>
            <a:r>
              <a:rPr lang="en-US" b="1" dirty="0"/>
              <a:t>incremental DOM</a:t>
            </a:r>
            <a:r>
              <a:rPr lang="en-US" dirty="0"/>
              <a:t>.</a:t>
            </a:r>
          </a:p>
          <a:p>
            <a:r>
              <a:rPr lang="en-US" dirty="0"/>
              <a:t>Incremental DOM takes a different approach. Instead of re-rendering the entire DOM, it performs targeted updates only to the specific parts of the UI that have changed.</a:t>
            </a:r>
          </a:p>
          <a:p>
            <a:r>
              <a:rPr lang="en-US" dirty="0"/>
              <a:t>The key idea is:</a:t>
            </a:r>
          </a:p>
          <a:p>
            <a:pPr lvl="1"/>
            <a:r>
              <a:rPr lang="en-US" b="0" i="1" dirty="0">
                <a:solidFill>
                  <a:srgbClr val="242424"/>
                </a:solidFill>
                <a:effectLst/>
                <a:latin typeface="source-serif-pro"/>
              </a:rPr>
              <a:t>Every component gets compiled into a series of instructions. These instructions create DOM trees and update them in-place when the data changes.</a:t>
            </a:r>
            <a:endParaRPr lang="en-IN" dirty="0"/>
          </a:p>
        </p:txBody>
      </p:sp>
    </p:spTree>
    <p:extLst>
      <p:ext uri="{BB962C8B-B14F-4D97-AF65-F5344CB8AC3E}">
        <p14:creationId xmlns:p14="http://schemas.microsoft.com/office/powerpoint/2010/main" val="9154149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0716-E74E-A7CF-5826-A19175E26A14}"/>
              </a:ext>
            </a:extLst>
          </p:cNvPr>
          <p:cNvSpPr>
            <a:spLocks noGrp="1"/>
          </p:cNvSpPr>
          <p:nvPr>
            <p:ph type="title"/>
          </p:nvPr>
        </p:nvSpPr>
        <p:spPr/>
        <p:txBody>
          <a:bodyPr/>
          <a:lstStyle/>
          <a:p>
            <a:r>
              <a:rPr lang="en-IN" dirty="0"/>
              <a:t>How UI updates?</a:t>
            </a:r>
          </a:p>
        </p:txBody>
      </p:sp>
      <p:sp>
        <p:nvSpPr>
          <p:cNvPr id="3" name="Content Placeholder 2">
            <a:extLst>
              <a:ext uri="{FF2B5EF4-FFF2-40B4-BE49-F238E27FC236}">
                <a16:creationId xmlns:a16="http://schemas.microsoft.com/office/drawing/2014/main" id="{07A1CFC4-71F1-02C5-6718-CA8A926348A1}"/>
              </a:ext>
            </a:extLst>
          </p:cNvPr>
          <p:cNvSpPr>
            <a:spLocks noGrp="1"/>
          </p:cNvSpPr>
          <p:nvPr>
            <p:ph idx="1"/>
          </p:nvPr>
        </p:nvSpPr>
        <p:spPr/>
        <p:txBody>
          <a:bodyPr>
            <a:normAutofit fontScale="92500" lnSpcReduction="20000"/>
          </a:bodyPr>
          <a:lstStyle/>
          <a:p>
            <a:r>
              <a:rPr lang="en-US" dirty="0"/>
              <a:t>Angular employs a concept called "change detection"</a:t>
            </a:r>
          </a:p>
          <a:p>
            <a:pPr lvl="1"/>
            <a:r>
              <a:rPr lang="en-US" dirty="0"/>
              <a:t>Change detection in Angular is the process of detecting and updating the user interface (UI) when there are changes to the underlying data or state of an Angular application. </a:t>
            </a:r>
          </a:p>
          <a:p>
            <a:r>
              <a:rPr lang="en-US" dirty="0"/>
              <a:t>Angular uses a mechanism called Zone.js for enabling change detection.</a:t>
            </a:r>
          </a:p>
          <a:p>
            <a:r>
              <a:rPr lang="en-US" dirty="0"/>
              <a:t>Angular runs change detection in cycles. During a change detection cycle, Angular checks the component's bindings, including property bindings, event bindings, and child component bindings. </a:t>
            </a:r>
          </a:p>
          <a:p>
            <a:r>
              <a:rPr lang="en-US" dirty="0"/>
              <a:t>It compares the current values with the previous values and updates the UI accordingly. If any changes are detected, Angular propagates those changes through the component tree.</a:t>
            </a:r>
          </a:p>
          <a:p>
            <a:r>
              <a:rPr lang="en-US" dirty="0"/>
              <a:t>By triggering change detection, Angular keeps the UI in sync with the underlying data and ensures a responsive and up-to-date user interface.</a:t>
            </a:r>
            <a:endParaRPr lang="en-IN" dirty="0"/>
          </a:p>
        </p:txBody>
      </p:sp>
    </p:spTree>
    <p:extLst>
      <p:ext uri="{BB962C8B-B14F-4D97-AF65-F5344CB8AC3E}">
        <p14:creationId xmlns:p14="http://schemas.microsoft.com/office/powerpoint/2010/main" val="33160056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29AA-4D56-9BBA-D594-E72B700CFB41}"/>
              </a:ext>
            </a:extLst>
          </p:cNvPr>
          <p:cNvSpPr>
            <a:spLocks noGrp="1"/>
          </p:cNvSpPr>
          <p:nvPr>
            <p:ph type="title"/>
          </p:nvPr>
        </p:nvSpPr>
        <p:spPr/>
        <p:txBody>
          <a:bodyPr/>
          <a:lstStyle/>
          <a:p>
            <a:r>
              <a:rPr lang="en-IN" dirty="0"/>
              <a:t>When does change detection happen?</a:t>
            </a:r>
          </a:p>
        </p:txBody>
      </p:sp>
      <p:sp>
        <p:nvSpPr>
          <p:cNvPr id="3" name="Content Placeholder 2">
            <a:extLst>
              <a:ext uri="{FF2B5EF4-FFF2-40B4-BE49-F238E27FC236}">
                <a16:creationId xmlns:a16="http://schemas.microsoft.com/office/drawing/2014/main" id="{E6549959-9227-3F8E-034C-00863BDDC3E3}"/>
              </a:ext>
            </a:extLst>
          </p:cNvPr>
          <p:cNvSpPr>
            <a:spLocks noGrp="1"/>
          </p:cNvSpPr>
          <p:nvPr>
            <p:ph idx="1"/>
          </p:nvPr>
        </p:nvSpPr>
        <p:spPr/>
        <p:txBody>
          <a:bodyPr>
            <a:normAutofit fontScale="70000" lnSpcReduction="20000"/>
          </a:bodyPr>
          <a:lstStyle/>
          <a:p>
            <a:r>
              <a:rPr lang="en-US" dirty="0"/>
              <a:t>Initialization: Angular performs an initial change detection when a component is created to set up the component and its associated view.</a:t>
            </a:r>
          </a:p>
          <a:p>
            <a:r>
              <a:rPr lang="en-US" dirty="0"/>
              <a:t>Event Binding: Change detection is triggered when an event occurs and is bound to a component, such as a button click or input change.</a:t>
            </a:r>
          </a:p>
          <a:p>
            <a:r>
              <a:rPr lang="en-US" dirty="0"/>
              <a:t>Property Binding: Angular detects changes when the value of a bound property changes within the component.</a:t>
            </a:r>
          </a:p>
          <a:p>
            <a:r>
              <a:rPr lang="en-US" dirty="0"/>
              <a:t>Input Binding: Change detection is triggered when the value of an input property changes, typically from a parent component to a child component.</a:t>
            </a:r>
          </a:p>
          <a:p>
            <a:r>
              <a:rPr lang="en-US" dirty="0"/>
              <a:t>Timer-based operations: </a:t>
            </a:r>
            <a:r>
              <a:rPr lang="en-US" dirty="0" err="1"/>
              <a:t>Angular's</a:t>
            </a:r>
            <a:r>
              <a:rPr lang="en-US" dirty="0"/>
              <a:t> change detection is triggered after timer-based operations, such as </a:t>
            </a:r>
            <a:r>
              <a:rPr lang="en-US" dirty="0" err="1"/>
              <a:t>setTimeout</a:t>
            </a:r>
            <a:r>
              <a:rPr lang="en-US" dirty="0"/>
              <a:t> or </a:t>
            </a:r>
            <a:r>
              <a:rPr lang="en-US" dirty="0" err="1"/>
              <a:t>setInterval</a:t>
            </a:r>
            <a:r>
              <a:rPr lang="en-US" dirty="0"/>
              <a:t>, complete their execution.</a:t>
            </a:r>
          </a:p>
          <a:p>
            <a:r>
              <a:rPr lang="en-US" dirty="0"/>
              <a:t>Asynchronous operations: </a:t>
            </a:r>
            <a:r>
              <a:rPr lang="en-US" dirty="0" err="1"/>
              <a:t>Angular's</a:t>
            </a:r>
            <a:r>
              <a:rPr lang="en-US" dirty="0"/>
              <a:t> change detection is aware of asynchronous operations, like HTTP requests or Promises, and triggers change detection when these operations complete.</a:t>
            </a:r>
          </a:p>
          <a:p>
            <a:r>
              <a:rPr lang="en-US" dirty="0"/>
              <a:t>Manual triggering: Change detection can be manually triggered using the </a:t>
            </a:r>
            <a:r>
              <a:rPr lang="en-US" dirty="0" err="1"/>
              <a:t>ChangeDetectorRef</a:t>
            </a:r>
            <a:r>
              <a:rPr lang="en-US" dirty="0"/>
              <a:t> service's </a:t>
            </a:r>
            <a:r>
              <a:rPr lang="en-US" dirty="0" err="1"/>
              <a:t>detectChanges</a:t>
            </a:r>
            <a:r>
              <a:rPr lang="en-US" dirty="0"/>
              <a:t>() method. This is useful for updating the UI explicitly in specific cases.</a:t>
            </a:r>
            <a:endParaRPr lang="en-IN" dirty="0"/>
          </a:p>
        </p:txBody>
      </p:sp>
    </p:spTree>
    <p:extLst>
      <p:ext uri="{BB962C8B-B14F-4D97-AF65-F5344CB8AC3E}">
        <p14:creationId xmlns:p14="http://schemas.microsoft.com/office/powerpoint/2010/main" val="23383797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a:t>Application state change can be caused by:</a:t>
            </a:r>
          </a:p>
          <a:p>
            <a:pPr lvl="1"/>
            <a:r>
              <a:rPr lang="en-IN"/>
              <a:t>Events – User events click, change, input, submit</a:t>
            </a:r>
          </a:p>
          <a:p>
            <a:pPr lvl="1"/>
            <a:r>
              <a:rPr lang="en-IN" err="1"/>
              <a:t>XMLHttpRequests</a:t>
            </a:r>
            <a:r>
              <a:rPr lang="en-IN"/>
              <a:t> – W</a:t>
            </a:r>
            <a:r>
              <a:rPr lang="en-US"/>
              <a:t>hen fetching data from a remote service </a:t>
            </a:r>
          </a:p>
          <a:p>
            <a:pPr lvl="1"/>
            <a:r>
              <a:rPr lang="en-US"/>
              <a:t>Timers – </a:t>
            </a:r>
            <a:r>
              <a:rPr lang="en-US" err="1"/>
              <a:t>setTimeout</a:t>
            </a:r>
            <a:r>
              <a:rPr lang="en-US"/>
              <a:t>(), </a:t>
            </a:r>
            <a:r>
              <a:rPr lang="en-US" err="1"/>
              <a:t>setInterval</a:t>
            </a:r>
            <a:r>
              <a:rPr lang="en-US"/>
              <a:t>()</a:t>
            </a:r>
          </a:p>
          <a:p>
            <a:r>
              <a:rPr lang="en-US"/>
              <a:t>Angular takes advantage of Zones (</a:t>
            </a:r>
            <a:r>
              <a:rPr lang="en-US" err="1"/>
              <a:t>NgZone</a:t>
            </a:r>
            <a:r>
              <a:rPr lang="en-US"/>
              <a:t>) </a:t>
            </a:r>
          </a:p>
          <a:p>
            <a:r>
              <a:rPr lang="en-US"/>
              <a:t>Zone monkey-patches global asynchronous operations such as </a:t>
            </a:r>
            <a:r>
              <a:rPr lang="en-US" err="1"/>
              <a:t>setTimeout</a:t>
            </a:r>
            <a:r>
              <a:rPr lang="en-US"/>
              <a:t>() and </a:t>
            </a:r>
            <a:r>
              <a:rPr lang="en-US" err="1"/>
              <a:t>addEventListener</a:t>
            </a:r>
            <a:r>
              <a:rPr lang="en-US"/>
              <a:t>(), which is why Angular can easily find out, when to update the DOM. </a:t>
            </a:r>
            <a:endParaRPr lang="en-IN"/>
          </a:p>
        </p:txBody>
      </p:sp>
    </p:spTree>
    <p:extLst>
      <p:ext uri="{BB962C8B-B14F-4D97-AF65-F5344CB8AC3E}">
        <p14:creationId xmlns:p14="http://schemas.microsoft.com/office/powerpoint/2010/main" val="10183310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a:t>Typically, updates occur for one of the following reasons:</a:t>
            </a:r>
          </a:p>
          <a:p>
            <a:pPr lvl="1"/>
            <a:r>
              <a:rPr lang="en-US"/>
              <a:t>Component initialization: When bootstrapping an Angular application, Angular loads the bootstrap component and triggers the </a:t>
            </a:r>
            <a:r>
              <a:rPr lang="en-US" err="1"/>
              <a:t>ApplicationRef.tick</a:t>
            </a:r>
            <a:r>
              <a:rPr lang="en-US"/>
              <a:t>() to call change detection and View Rendering</a:t>
            </a:r>
          </a:p>
          <a:p>
            <a:pPr lvl="1"/>
            <a:r>
              <a:rPr lang="en-US"/>
              <a:t>Event listener: The DOM event listener can update the data in an Angular component and trigger change detection.</a:t>
            </a:r>
          </a:p>
          <a:p>
            <a:pPr lvl="1"/>
            <a:r>
              <a:rPr lang="en-US"/>
              <a:t>HTTP Data Request. You can also get data from a server through an HTTP request.</a:t>
            </a:r>
          </a:p>
          <a:p>
            <a:pPr lvl="1"/>
            <a:r>
              <a:rPr lang="en-US" err="1"/>
              <a:t>MacroTasks</a:t>
            </a:r>
            <a:r>
              <a:rPr lang="en-US"/>
              <a:t>, such as </a:t>
            </a:r>
            <a:r>
              <a:rPr lang="en-US" err="1"/>
              <a:t>setTimeout</a:t>
            </a:r>
            <a:r>
              <a:rPr lang="en-US"/>
              <a:t>() or </a:t>
            </a:r>
            <a:r>
              <a:rPr lang="en-US" err="1"/>
              <a:t>setInterval</a:t>
            </a:r>
            <a:r>
              <a:rPr lang="en-US"/>
              <a:t>(). You can also update the data in the callback function of a </a:t>
            </a:r>
            <a:r>
              <a:rPr lang="en-US" err="1"/>
              <a:t>macroTask</a:t>
            </a:r>
            <a:r>
              <a:rPr lang="en-US"/>
              <a:t> such as </a:t>
            </a:r>
            <a:r>
              <a:rPr lang="en-US" err="1"/>
              <a:t>setTimeout</a:t>
            </a:r>
            <a:r>
              <a:rPr lang="en-US"/>
              <a:t>()</a:t>
            </a:r>
          </a:p>
          <a:p>
            <a:pPr lvl="1"/>
            <a:r>
              <a:rPr lang="en-US" err="1"/>
              <a:t>MicroTasks</a:t>
            </a:r>
            <a:r>
              <a:rPr lang="en-US"/>
              <a:t>, such as </a:t>
            </a:r>
            <a:r>
              <a:rPr lang="en-US" err="1"/>
              <a:t>Promise.then</a:t>
            </a:r>
            <a:r>
              <a:rPr lang="en-US"/>
              <a:t>(). Other asynchronous APIs return a Promise object (such as fetch), so the then() callback function can also update the data.</a:t>
            </a:r>
          </a:p>
          <a:p>
            <a:pPr lvl="1"/>
            <a:r>
              <a:rPr lang="en-US"/>
              <a:t>Other async operations. In addition to </a:t>
            </a:r>
            <a:r>
              <a:rPr lang="en-US" err="1"/>
              <a:t>addEventListener</a:t>
            </a:r>
            <a:r>
              <a:rPr lang="en-US"/>
              <a:t>(), </a:t>
            </a:r>
            <a:r>
              <a:rPr lang="en-US" err="1"/>
              <a:t>setTimeout</a:t>
            </a:r>
            <a:r>
              <a:rPr lang="en-US"/>
              <a:t>() and </a:t>
            </a:r>
            <a:r>
              <a:rPr lang="en-US" err="1"/>
              <a:t>Promise.then</a:t>
            </a:r>
            <a:r>
              <a:rPr lang="en-US"/>
              <a:t>(), there are other operations that can update the data asynchronously. E.g., </a:t>
            </a:r>
            <a:r>
              <a:rPr lang="en-US" err="1"/>
              <a:t>WebSocket.onmessage</a:t>
            </a:r>
            <a:r>
              <a:rPr lang="en-US"/>
              <a:t>()</a:t>
            </a:r>
          </a:p>
        </p:txBody>
      </p:sp>
    </p:spTree>
    <p:extLst>
      <p:ext uri="{BB962C8B-B14F-4D97-AF65-F5344CB8AC3E}">
        <p14:creationId xmlns:p14="http://schemas.microsoft.com/office/powerpoint/2010/main" val="39825157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a:t>Directives</a:t>
            </a:r>
            <a:endParaRPr lang="en-IN"/>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7915082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824B-DA73-8394-1029-EEAB4205054E}"/>
              </a:ext>
            </a:extLst>
          </p:cNvPr>
          <p:cNvSpPr>
            <a:spLocks noGrp="1"/>
          </p:cNvSpPr>
          <p:nvPr>
            <p:ph type="title"/>
          </p:nvPr>
        </p:nvSpPr>
        <p:spPr/>
        <p:txBody>
          <a:bodyPr/>
          <a:lstStyle/>
          <a:p>
            <a:r>
              <a:rPr lang="en-IN" dirty="0"/>
              <a:t>Renderer 2</a:t>
            </a:r>
          </a:p>
        </p:txBody>
      </p:sp>
      <p:sp>
        <p:nvSpPr>
          <p:cNvPr id="3" name="Content Placeholder 2">
            <a:extLst>
              <a:ext uri="{FF2B5EF4-FFF2-40B4-BE49-F238E27FC236}">
                <a16:creationId xmlns:a16="http://schemas.microsoft.com/office/drawing/2014/main" id="{45351C42-9555-6BF5-DE5F-1FAC8C53A0E3}"/>
              </a:ext>
            </a:extLst>
          </p:cNvPr>
          <p:cNvSpPr>
            <a:spLocks noGrp="1"/>
          </p:cNvSpPr>
          <p:nvPr>
            <p:ph idx="1"/>
          </p:nvPr>
        </p:nvSpPr>
        <p:spPr/>
        <p:txBody>
          <a:bodyPr>
            <a:normAutofit/>
          </a:bodyPr>
          <a:lstStyle/>
          <a:p>
            <a:r>
              <a:rPr lang="en-US" dirty="0"/>
              <a:t>In Angular, Renderer2 is a utility class provided by the platform browser module (@angular/platform-browser).</a:t>
            </a:r>
          </a:p>
          <a:p>
            <a:r>
              <a:rPr lang="en-US" dirty="0"/>
              <a:t>It allows you to interact with the browser’s DOM directly</a:t>
            </a:r>
          </a:p>
          <a:p>
            <a:r>
              <a:rPr lang="en-US" dirty="0"/>
              <a:t>It </a:t>
            </a:r>
            <a:r>
              <a:rPr lang="en-US" dirty="0" err="1"/>
              <a:t>provids</a:t>
            </a:r>
            <a:r>
              <a:rPr lang="en-US" dirty="0"/>
              <a:t> a safe and platform-agnostic way to manipulate elements, attributes, and styles.</a:t>
            </a:r>
          </a:p>
          <a:p>
            <a:r>
              <a:rPr lang="en-US" dirty="0"/>
              <a:t>The Renderer2 class serves as a wrapper around the browser's native DOM manipulation methods. </a:t>
            </a:r>
          </a:p>
          <a:p>
            <a:r>
              <a:rPr lang="en-US" dirty="0"/>
              <a:t>It abstracts away the direct access to the DOM and provides a set of methods that ensure compatibility across different platforms.</a:t>
            </a:r>
            <a:endParaRPr lang="en-IN" dirty="0"/>
          </a:p>
        </p:txBody>
      </p:sp>
    </p:spTree>
    <p:extLst>
      <p:ext uri="{BB962C8B-B14F-4D97-AF65-F5344CB8AC3E}">
        <p14:creationId xmlns:p14="http://schemas.microsoft.com/office/powerpoint/2010/main" val="416419953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5CEC-3CE7-1490-0101-5D3C2997BD42}"/>
              </a:ext>
            </a:extLst>
          </p:cNvPr>
          <p:cNvSpPr>
            <a:spLocks noGrp="1"/>
          </p:cNvSpPr>
          <p:nvPr>
            <p:ph type="title"/>
          </p:nvPr>
        </p:nvSpPr>
        <p:spPr/>
        <p:txBody>
          <a:bodyPr/>
          <a:lstStyle/>
          <a:p>
            <a:r>
              <a:rPr lang="en-US" dirty="0"/>
              <a:t>Lifecycle hooks</a:t>
            </a:r>
            <a:endParaRPr lang="en-IN" dirty="0"/>
          </a:p>
        </p:txBody>
      </p:sp>
      <p:sp>
        <p:nvSpPr>
          <p:cNvPr id="3" name="Content Placeholder 2">
            <a:extLst>
              <a:ext uri="{FF2B5EF4-FFF2-40B4-BE49-F238E27FC236}">
                <a16:creationId xmlns:a16="http://schemas.microsoft.com/office/drawing/2014/main" id="{A31F8FE0-325E-D35E-1AED-ADC761E24AA1}"/>
              </a:ext>
            </a:extLst>
          </p:cNvPr>
          <p:cNvSpPr>
            <a:spLocks noGrp="1"/>
          </p:cNvSpPr>
          <p:nvPr>
            <p:ph idx="1"/>
          </p:nvPr>
        </p:nvSpPr>
        <p:spPr/>
        <p:txBody>
          <a:bodyPr/>
          <a:lstStyle/>
          <a:p>
            <a:r>
              <a:rPr lang="en-US" dirty="0"/>
              <a:t>Lifecycle hooks in Angular are methods that allow you to tap into various stages of a component’s or directive’s lifecycle. </a:t>
            </a:r>
          </a:p>
          <a:p>
            <a:r>
              <a:rPr lang="en-US" dirty="0"/>
              <a:t>They provide a way to perform certain actions or execute code at specific points in the component's or directive’s lifecycle, such as before it is created, after it is initialized, or before it is destroyed.</a:t>
            </a:r>
          </a:p>
          <a:p>
            <a:r>
              <a:rPr lang="en-US" dirty="0"/>
              <a:t>By implementing the lifecycle hooks in your component or directives, allows you to manage initialization, data updates, view changes, and cleanup operations effectively.</a:t>
            </a:r>
            <a:endParaRPr lang="en-IN" dirty="0"/>
          </a:p>
        </p:txBody>
      </p:sp>
    </p:spTree>
    <p:extLst>
      <p:ext uri="{BB962C8B-B14F-4D97-AF65-F5344CB8AC3E}">
        <p14:creationId xmlns:p14="http://schemas.microsoft.com/office/powerpoint/2010/main" val="187147533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442869" y="643466"/>
            <a:ext cx="544959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7F0B-C4B3-113F-A629-D34BBDD911B0}"/>
              </a:ext>
            </a:extLst>
          </p:cNvPr>
          <p:cNvSpPr>
            <a:spLocks noGrp="1"/>
          </p:cNvSpPr>
          <p:nvPr>
            <p:ph type="title"/>
          </p:nvPr>
        </p:nvSpPr>
        <p:spPr/>
        <p:txBody>
          <a:bodyPr/>
          <a:lstStyle/>
          <a:p>
            <a:r>
              <a:rPr lang="en-IN" dirty="0"/>
              <a:t>Target - ECMASCRIPT Versions</a:t>
            </a:r>
          </a:p>
        </p:txBody>
      </p:sp>
      <p:sp>
        <p:nvSpPr>
          <p:cNvPr id="3" name="Content Placeholder 2">
            <a:extLst>
              <a:ext uri="{FF2B5EF4-FFF2-40B4-BE49-F238E27FC236}">
                <a16:creationId xmlns:a16="http://schemas.microsoft.com/office/drawing/2014/main" id="{CA4ECD2B-2CC0-C78A-5210-B1C68A311449}"/>
              </a:ext>
            </a:extLst>
          </p:cNvPr>
          <p:cNvSpPr>
            <a:spLocks noGrp="1"/>
          </p:cNvSpPr>
          <p:nvPr>
            <p:ph idx="1"/>
          </p:nvPr>
        </p:nvSpPr>
        <p:spPr/>
        <p:txBody>
          <a:bodyPr>
            <a:normAutofit fontScale="85000" lnSpcReduction="20000"/>
          </a:bodyPr>
          <a:lstStyle/>
          <a:p>
            <a:r>
              <a:rPr lang="en-IN" dirty="0"/>
              <a:t>ES3</a:t>
            </a:r>
          </a:p>
          <a:p>
            <a:r>
              <a:rPr lang="en-IN" dirty="0"/>
              <a:t>ES5</a:t>
            </a:r>
          </a:p>
          <a:p>
            <a:r>
              <a:rPr lang="en-IN" dirty="0"/>
              <a:t>ECMASCRIPT 2015</a:t>
            </a:r>
          </a:p>
          <a:p>
            <a:r>
              <a:rPr lang="en-IN" dirty="0"/>
              <a:t>ECMASCRIPT 2016</a:t>
            </a:r>
          </a:p>
          <a:p>
            <a:r>
              <a:rPr lang="en-IN" dirty="0"/>
              <a:t>ECMASCRIPT 2017</a:t>
            </a:r>
          </a:p>
          <a:p>
            <a:r>
              <a:rPr lang="en-IN" dirty="0"/>
              <a:t>ECMASCRIPT 2018</a:t>
            </a:r>
          </a:p>
          <a:p>
            <a:r>
              <a:rPr lang="en-IN" dirty="0"/>
              <a:t>ECMASCRIPT 2019</a:t>
            </a:r>
          </a:p>
          <a:p>
            <a:r>
              <a:rPr lang="en-IN" dirty="0"/>
              <a:t>ECMASCRIPT 2020</a:t>
            </a:r>
          </a:p>
          <a:p>
            <a:r>
              <a:rPr lang="en-IN" dirty="0"/>
              <a:t>ECMASCRIPT 2021</a:t>
            </a:r>
          </a:p>
          <a:p>
            <a:r>
              <a:rPr lang="en-IN" dirty="0"/>
              <a:t>ECMASCRIPT 2022</a:t>
            </a:r>
          </a:p>
          <a:p>
            <a:r>
              <a:rPr lang="en-IN" dirty="0"/>
              <a:t>ECMASCRIPT 2023</a:t>
            </a:r>
          </a:p>
          <a:p>
            <a:endParaRPr lang="en-IN" dirty="0"/>
          </a:p>
        </p:txBody>
      </p:sp>
    </p:spTree>
    <p:extLst>
      <p:ext uri="{BB962C8B-B14F-4D97-AF65-F5344CB8AC3E}">
        <p14:creationId xmlns:p14="http://schemas.microsoft.com/office/powerpoint/2010/main" val="32588890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C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A648-DC6F-7971-C102-BA059CEEAB00}"/>
              </a:ext>
            </a:extLst>
          </p:cNvPr>
          <p:cNvSpPr>
            <a:spLocks noGrp="1"/>
          </p:cNvSpPr>
          <p:nvPr>
            <p:ph type="title"/>
          </p:nvPr>
        </p:nvSpPr>
        <p:spPr/>
        <p:txBody>
          <a:bodyPr/>
          <a:lstStyle/>
          <a:p>
            <a:r>
              <a:rPr lang="en-IN" dirty="0"/>
              <a:t>$event</a:t>
            </a:r>
          </a:p>
        </p:txBody>
      </p:sp>
      <p:sp>
        <p:nvSpPr>
          <p:cNvPr id="3" name="Content Placeholder 2">
            <a:extLst>
              <a:ext uri="{FF2B5EF4-FFF2-40B4-BE49-F238E27FC236}">
                <a16:creationId xmlns:a16="http://schemas.microsoft.com/office/drawing/2014/main" id="{D7DD4F53-9722-FC29-D683-7537BC6D70DE}"/>
              </a:ext>
            </a:extLst>
          </p:cNvPr>
          <p:cNvSpPr>
            <a:spLocks noGrp="1"/>
          </p:cNvSpPr>
          <p:nvPr>
            <p:ph idx="1"/>
          </p:nvPr>
        </p:nvSpPr>
        <p:spPr/>
        <p:txBody>
          <a:bodyPr>
            <a:normAutofit lnSpcReduction="10000"/>
          </a:bodyPr>
          <a:lstStyle/>
          <a:p>
            <a:r>
              <a:rPr lang="en-US" dirty="0"/>
              <a:t>$event object is a special variable that is used to capture and access event data in event bindings. </a:t>
            </a:r>
          </a:p>
          <a:p>
            <a:r>
              <a:rPr lang="en-US" dirty="0"/>
              <a:t>When an event occurs, such as a button click or input change, Angular provides the event data as part of the event binding. </a:t>
            </a:r>
          </a:p>
          <a:p>
            <a:r>
              <a:rPr lang="en-US" dirty="0"/>
              <a:t>The $event variable allows you to access this event data within the event handler method.</a:t>
            </a:r>
          </a:p>
          <a:p>
            <a:r>
              <a:rPr lang="en-US" dirty="0"/>
              <a:t>By using the $event object, you can access event-specific data and perform actions based on that data within your event handlers. </a:t>
            </a:r>
          </a:p>
          <a:p>
            <a:r>
              <a:rPr lang="en-US" dirty="0"/>
              <a:t>The specific properties available in the $event object depend on the type of event being triggered.</a:t>
            </a:r>
            <a:endParaRPr lang="en-IN" dirty="0"/>
          </a:p>
        </p:txBody>
      </p:sp>
    </p:spTree>
    <p:extLst>
      <p:ext uri="{BB962C8B-B14F-4D97-AF65-F5344CB8AC3E}">
        <p14:creationId xmlns:p14="http://schemas.microsoft.com/office/powerpoint/2010/main" val="424705932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131F-C56C-3168-3C05-E710245E62B7}"/>
              </a:ext>
            </a:extLst>
          </p:cNvPr>
          <p:cNvSpPr>
            <a:spLocks noGrp="1"/>
          </p:cNvSpPr>
          <p:nvPr>
            <p:ph type="title"/>
          </p:nvPr>
        </p:nvSpPr>
        <p:spPr/>
        <p:txBody>
          <a:bodyPr/>
          <a:lstStyle/>
          <a:p>
            <a:r>
              <a:rPr lang="en-IN" dirty="0" err="1"/>
              <a:t>ngModel</a:t>
            </a:r>
            <a:endParaRPr lang="en-IN" dirty="0"/>
          </a:p>
        </p:txBody>
      </p:sp>
      <p:sp>
        <p:nvSpPr>
          <p:cNvPr id="3" name="Content Placeholder 2">
            <a:extLst>
              <a:ext uri="{FF2B5EF4-FFF2-40B4-BE49-F238E27FC236}">
                <a16:creationId xmlns:a16="http://schemas.microsoft.com/office/drawing/2014/main" id="{126B3CB8-EA8A-2D63-5CA0-A87D44003265}"/>
              </a:ext>
            </a:extLst>
          </p:cNvPr>
          <p:cNvSpPr>
            <a:spLocks noGrp="1"/>
          </p:cNvSpPr>
          <p:nvPr>
            <p:ph idx="1"/>
          </p:nvPr>
        </p:nvSpPr>
        <p:spPr/>
        <p:txBody>
          <a:bodyPr>
            <a:normAutofit fontScale="92500" lnSpcReduction="10000"/>
          </a:bodyPr>
          <a:lstStyle/>
          <a:p>
            <a:r>
              <a:rPr lang="en-US" dirty="0" err="1"/>
              <a:t>ngModel</a:t>
            </a:r>
            <a:r>
              <a:rPr lang="en-US" dirty="0"/>
              <a:t> is a directive in Angular that facilitates two-way data binding between the model (data) and the view (UI) in forms. </a:t>
            </a:r>
          </a:p>
          <a:p>
            <a:r>
              <a:rPr lang="en-US" dirty="0"/>
              <a:t>It is primarily used with form controls such as &lt;input&gt;, &lt;select&gt;, and &lt;</a:t>
            </a:r>
            <a:r>
              <a:rPr lang="en-US" dirty="0" err="1"/>
              <a:t>textarea</a:t>
            </a:r>
            <a:r>
              <a:rPr lang="en-US" dirty="0"/>
              <a:t>&gt; elements.</a:t>
            </a:r>
          </a:p>
          <a:p>
            <a:r>
              <a:rPr lang="en-US" dirty="0"/>
              <a:t>By using </a:t>
            </a:r>
            <a:r>
              <a:rPr lang="en-US" dirty="0" err="1"/>
              <a:t>ngModel</a:t>
            </a:r>
            <a:r>
              <a:rPr lang="en-US" dirty="0"/>
              <a:t> on an input element, you can bind the value of that input to a property in the component's data model. </a:t>
            </a:r>
          </a:p>
          <a:p>
            <a:pPr lvl="1"/>
            <a:r>
              <a:rPr lang="en-US" dirty="0"/>
              <a:t>When the user interacts with the input (e.g., enters text or selects an option), the value is automatically updated in the component's data model. </a:t>
            </a:r>
          </a:p>
          <a:p>
            <a:pPr lvl="1"/>
            <a:r>
              <a:rPr lang="en-US" dirty="0"/>
              <a:t>Similarly, if the value in the data model changes programmatically, the corresponding input element in the UI is automatically updated.</a:t>
            </a:r>
          </a:p>
          <a:p>
            <a:r>
              <a:rPr lang="en-US" b="1" dirty="0" err="1"/>
              <a:t>ngModel</a:t>
            </a:r>
            <a:r>
              <a:rPr lang="en-US" dirty="0"/>
              <a:t> requires the </a:t>
            </a:r>
            <a:r>
              <a:rPr lang="en-US" b="1" dirty="0" err="1"/>
              <a:t>FormsModule</a:t>
            </a:r>
            <a:r>
              <a:rPr lang="en-US" dirty="0"/>
              <a:t> or </a:t>
            </a:r>
            <a:r>
              <a:rPr lang="en-US" b="1" dirty="0" err="1"/>
              <a:t>ReactiveFormsModule</a:t>
            </a:r>
            <a:r>
              <a:rPr lang="en-US" dirty="0"/>
              <a:t> to be imported in the Angular module where the component is declared. </a:t>
            </a:r>
            <a:endParaRPr lang="en-IN" dirty="0"/>
          </a:p>
        </p:txBody>
      </p:sp>
    </p:spTree>
    <p:extLst>
      <p:ext uri="{BB962C8B-B14F-4D97-AF65-F5344CB8AC3E}">
        <p14:creationId xmlns:p14="http://schemas.microsoft.com/office/powerpoint/2010/main" val="123843809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D505-6B6E-F9C8-C5EF-4BA70DC2489D}"/>
              </a:ext>
            </a:extLst>
          </p:cNvPr>
          <p:cNvSpPr>
            <a:spLocks noGrp="1"/>
          </p:cNvSpPr>
          <p:nvPr>
            <p:ph type="title"/>
          </p:nvPr>
        </p:nvSpPr>
        <p:spPr/>
        <p:txBody>
          <a:bodyPr/>
          <a:lstStyle/>
          <a:p>
            <a:r>
              <a:rPr lang="en-US" dirty="0"/>
              <a:t>How Browser Renders a Web Page?</a:t>
            </a:r>
            <a:endParaRPr lang="en-IN" dirty="0"/>
          </a:p>
        </p:txBody>
      </p:sp>
      <p:sp>
        <p:nvSpPr>
          <p:cNvPr id="4" name="Flowchart: Document 3">
            <a:extLst>
              <a:ext uri="{FF2B5EF4-FFF2-40B4-BE49-F238E27FC236}">
                <a16:creationId xmlns:a16="http://schemas.microsoft.com/office/drawing/2014/main" id="{F3C5BC6B-5139-A348-B2A6-BFBCEE892162}"/>
              </a:ext>
            </a:extLst>
          </p:cNvPr>
          <p:cNvSpPr/>
          <p:nvPr/>
        </p:nvSpPr>
        <p:spPr>
          <a:xfrm>
            <a:off x="224443" y="3400542"/>
            <a:ext cx="1030778" cy="631767"/>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HTML</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lowchart: Process 4">
            <a:extLst>
              <a:ext uri="{FF2B5EF4-FFF2-40B4-BE49-F238E27FC236}">
                <a16:creationId xmlns:a16="http://schemas.microsoft.com/office/drawing/2014/main" id="{418370EB-017C-4FB2-3AA5-AB96EA114AAE}"/>
              </a:ext>
            </a:extLst>
          </p:cNvPr>
          <p:cNvSpPr/>
          <p:nvPr/>
        </p:nvSpPr>
        <p:spPr>
          <a:xfrm>
            <a:off x="1828799" y="327169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Parser</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 name="Straight Arrow Connector 5">
            <a:extLst>
              <a:ext uri="{FF2B5EF4-FFF2-40B4-BE49-F238E27FC236}">
                <a16:creationId xmlns:a16="http://schemas.microsoft.com/office/drawing/2014/main" id="{F4AAC3D4-1C99-1681-FCDF-67D749D7DB62}"/>
              </a:ext>
            </a:extLst>
          </p:cNvPr>
          <p:cNvCxnSpPr>
            <a:endCxn id="5" idx="1"/>
          </p:cNvCxnSpPr>
          <p:nvPr/>
        </p:nvCxnSpPr>
        <p:spPr>
          <a:xfrm flipV="1">
            <a:off x="1255221" y="3716425"/>
            <a:ext cx="5735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Flowchart: Data 6">
            <a:extLst>
              <a:ext uri="{FF2B5EF4-FFF2-40B4-BE49-F238E27FC236}">
                <a16:creationId xmlns:a16="http://schemas.microsoft.com/office/drawing/2014/main" id="{F7132FF5-E0FF-08E4-0645-54B3570F77FB}"/>
              </a:ext>
            </a:extLst>
          </p:cNvPr>
          <p:cNvSpPr/>
          <p:nvPr/>
        </p:nvSpPr>
        <p:spPr>
          <a:xfrm>
            <a:off x="3624347" y="333611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DOM Tree</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0DC5C37B-82BB-5BB8-1EC5-1D1C19A00AA4}"/>
              </a:ext>
            </a:extLst>
          </p:cNvPr>
          <p:cNvCxnSpPr>
            <a:cxnSpLocks/>
            <a:endCxn id="7" idx="2"/>
          </p:cNvCxnSpPr>
          <p:nvPr/>
        </p:nvCxnSpPr>
        <p:spPr>
          <a:xfrm>
            <a:off x="3050770" y="3716425"/>
            <a:ext cx="750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Flowchart: Merge 8">
            <a:extLst>
              <a:ext uri="{FF2B5EF4-FFF2-40B4-BE49-F238E27FC236}">
                <a16:creationId xmlns:a16="http://schemas.microsoft.com/office/drawing/2014/main" id="{1CD701F5-7E84-BE7B-54EF-FD91B686BFA8}"/>
              </a:ext>
            </a:extLst>
          </p:cNvPr>
          <p:cNvSpPr/>
          <p:nvPr/>
        </p:nvSpPr>
        <p:spPr>
          <a:xfrm>
            <a:off x="3969741" y="2028941"/>
            <a:ext cx="1433945" cy="854135"/>
          </a:xfrm>
          <a:prstGeom prst="flowChartMerge">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DOM</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B905C462-F71C-E10A-0BE9-1A2ECB077F49}"/>
              </a:ext>
            </a:extLst>
          </p:cNvPr>
          <p:cNvCxnSpPr>
            <a:cxnSpLocks/>
            <a:stCxn id="9" idx="2"/>
          </p:cNvCxnSpPr>
          <p:nvPr/>
        </p:nvCxnSpPr>
        <p:spPr>
          <a:xfrm>
            <a:off x="4686714" y="2883076"/>
            <a:ext cx="0"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lowchart: Multidocument 10">
            <a:extLst>
              <a:ext uri="{FF2B5EF4-FFF2-40B4-BE49-F238E27FC236}">
                <a16:creationId xmlns:a16="http://schemas.microsoft.com/office/drawing/2014/main" id="{39B14AE8-429F-5B92-0108-58C516F93045}"/>
              </a:ext>
            </a:extLst>
          </p:cNvPr>
          <p:cNvSpPr/>
          <p:nvPr/>
        </p:nvSpPr>
        <p:spPr>
          <a:xfrm>
            <a:off x="133003" y="5553539"/>
            <a:ext cx="1122218" cy="9227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CSS</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Process 11">
            <a:extLst>
              <a:ext uri="{FF2B5EF4-FFF2-40B4-BE49-F238E27FC236}">
                <a16:creationId xmlns:a16="http://schemas.microsoft.com/office/drawing/2014/main" id="{1601BCDC-482D-F26A-3036-B1B80259C83B}"/>
              </a:ext>
            </a:extLst>
          </p:cNvPr>
          <p:cNvSpPr/>
          <p:nvPr/>
        </p:nvSpPr>
        <p:spPr>
          <a:xfrm>
            <a:off x="1828799" y="557016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CSS Parser</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 name="Straight Arrow Connector 12">
            <a:extLst>
              <a:ext uri="{FF2B5EF4-FFF2-40B4-BE49-F238E27FC236}">
                <a16:creationId xmlns:a16="http://schemas.microsoft.com/office/drawing/2014/main" id="{BABE329E-EDEA-9ECB-ADC4-32D0E96C862F}"/>
              </a:ext>
            </a:extLst>
          </p:cNvPr>
          <p:cNvCxnSpPr>
            <a:stCxn id="11" idx="3"/>
            <a:endCxn id="12" idx="1"/>
          </p:cNvCxnSpPr>
          <p:nvPr/>
        </p:nvCxnSpPr>
        <p:spPr>
          <a:xfrm>
            <a:off x="1255221" y="6014895"/>
            <a:ext cx="5735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Flowchart: Data 13">
            <a:extLst>
              <a:ext uri="{FF2B5EF4-FFF2-40B4-BE49-F238E27FC236}">
                <a16:creationId xmlns:a16="http://schemas.microsoft.com/office/drawing/2014/main" id="{CEE3F105-CD89-CD32-8374-EC6457D384DE}"/>
              </a:ext>
            </a:extLst>
          </p:cNvPr>
          <p:cNvSpPr/>
          <p:nvPr/>
        </p:nvSpPr>
        <p:spPr>
          <a:xfrm>
            <a:off x="3543991" y="563458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Style Rules (CSSOM)</a:t>
            </a:r>
            <a:endPar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5" name="Straight Arrow Connector 14">
            <a:extLst>
              <a:ext uri="{FF2B5EF4-FFF2-40B4-BE49-F238E27FC236}">
                <a16:creationId xmlns:a16="http://schemas.microsoft.com/office/drawing/2014/main" id="{16AB54A7-6951-1C4B-AE7A-92DDE4D6581F}"/>
              </a:ext>
            </a:extLst>
          </p:cNvPr>
          <p:cNvCxnSpPr>
            <a:stCxn id="12" idx="3"/>
            <a:endCxn id="14" idx="2"/>
          </p:cNvCxnSpPr>
          <p:nvPr/>
        </p:nvCxnSpPr>
        <p:spPr>
          <a:xfrm>
            <a:off x="3050770" y="6014895"/>
            <a:ext cx="6702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A64023C-3369-FF94-85E0-F538347F0AA6}"/>
              </a:ext>
            </a:extLst>
          </p:cNvPr>
          <p:cNvSpPr/>
          <p:nvPr/>
        </p:nvSpPr>
        <p:spPr>
          <a:xfrm>
            <a:off x="3721052" y="4547699"/>
            <a:ext cx="1890038"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Attachment</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7" name="Straight Arrow Connector 16">
            <a:extLst>
              <a:ext uri="{FF2B5EF4-FFF2-40B4-BE49-F238E27FC236}">
                <a16:creationId xmlns:a16="http://schemas.microsoft.com/office/drawing/2014/main" id="{ED922771-B840-DAA6-A318-B02443C5981F}"/>
              </a:ext>
            </a:extLst>
          </p:cNvPr>
          <p:cNvCxnSpPr>
            <a:endCxn id="16" idx="0"/>
          </p:cNvCxnSpPr>
          <p:nvPr/>
        </p:nvCxnSpPr>
        <p:spPr>
          <a:xfrm>
            <a:off x="4332591" y="4096732"/>
            <a:ext cx="333480" cy="450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9D8F7-E5AA-5B57-E19B-B65A9C55CCF4}"/>
              </a:ext>
            </a:extLst>
          </p:cNvPr>
          <p:cNvCxnSpPr>
            <a:endCxn id="16" idx="2"/>
          </p:cNvCxnSpPr>
          <p:nvPr/>
        </p:nvCxnSpPr>
        <p:spPr>
          <a:xfrm flipV="1">
            <a:off x="4429297" y="5181546"/>
            <a:ext cx="236774"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Flowchart: Data 18">
            <a:extLst>
              <a:ext uri="{FF2B5EF4-FFF2-40B4-BE49-F238E27FC236}">
                <a16:creationId xmlns:a16="http://schemas.microsoft.com/office/drawing/2014/main" id="{7D375593-DCA6-F138-222E-27EF3AC9261F}"/>
              </a:ext>
            </a:extLst>
          </p:cNvPr>
          <p:cNvSpPr/>
          <p:nvPr/>
        </p:nvSpPr>
        <p:spPr>
          <a:xfrm>
            <a:off x="6319334" y="4484314"/>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Render Tree</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 name="Straight Arrow Connector 19">
            <a:extLst>
              <a:ext uri="{FF2B5EF4-FFF2-40B4-BE49-F238E27FC236}">
                <a16:creationId xmlns:a16="http://schemas.microsoft.com/office/drawing/2014/main" id="{3FFA093E-772A-58AE-6161-FB8FD4256C97}"/>
              </a:ext>
            </a:extLst>
          </p:cNvPr>
          <p:cNvCxnSpPr>
            <a:endCxn id="19" idx="2"/>
          </p:cNvCxnSpPr>
          <p:nvPr/>
        </p:nvCxnSpPr>
        <p:spPr>
          <a:xfrm flipV="1">
            <a:off x="5611090" y="4864622"/>
            <a:ext cx="88530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9FE61FD5-A227-9DE1-19D4-9D05D16620D0}"/>
              </a:ext>
            </a:extLst>
          </p:cNvPr>
          <p:cNvSpPr/>
          <p:nvPr/>
        </p:nvSpPr>
        <p:spPr>
          <a:xfrm>
            <a:off x="6593653" y="3207270"/>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Layout</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1F669A26-261E-84CA-B2D6-BF59CFE4F94A}"/>
              </a:ext>
            </a:extLst>
          </p:cNvPr>
          <p:cNvCxnSpPr>
            <a:stCxn id="21" idx="2"/>
          </p:cNvCxnSpPr>
          <p:nvPr/>
        </p:nvCxnSpPr>
        <p:spPr>
          <a:xfrm>
            <a:off x="7204639" y="4096732"/>
            <a:ext cx="1" cy="387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E0364BD-C1EF-E4B8-C3FB-072244BA9B2A}"/>
              </a:ext>
            </a:extLst>
          </p:cNvPr>
          <p:cNvSpPr/>
          <p:nvPr/>
        </p:nvSpPr>
        <p:spPr>
          <a:xfrm>
            <a:off x="8536892" y="4547698"/>
            <a:ext cx="1446693"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Painting</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Arrow Connector 23">
            <a:extLst>
              <a:ext uri="{FF2B5EF4-FFF2-40B4-BE49-F238E27FC236}">
                <a16:creationId xmlns:a16="http://schemas.microsoft.com/office/drawing/2014/main" id="{4C5B4DB6-73A1-51A1-2FFD-6E80EC67ABCF}"/>
              </a:ext>
            </a:extLst>
          </p:cNvPr>
          <p:cNvCxnSpPr/>
          <p:nvPr/>
        </p:nvCxnSpPr>
        <p:spPr>
          <a:xfrm>
            <a:off x="7912884" y="4864622"/>
            <a:ext cx="6240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10D18AA-F20C-B385-BCA8-53E304CB56D2}"/>
              </a:ext>
            </a:extLst>
          </p:cNvPr>
          <p:cNvCxnSpPr/>
          <p:nvPr/>
        </p:nvCxnSpPr>
        <p:spPr>
          <a:xfrm>
            <a:off x="9983585" y="4864622"/>
            <a:ext cx="5403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Flowchart: Display 25">
            <a:extLst>
              <a:ext uri="{FF2B5EF4-FFF2-40B4-BE49-F238E27FC236}">
                <a16:creationId xmlns:a16="http://schemas.microsoft.com/office/drawing/2014/main" id="{8ED3C96C-E882-E901-40EB-15075ECF0933}"/>
              </a:ext>
            </a:extLst>
          </p:cNvPr>
          <p:cNvSpPr/>
          <p:nvPr/>
        </p:nvSpPr>
        <p:spPr>
          <a:xfrm>
            <a:off x="10523912" y="4547698"/>
            <a:ext cx="1587731" cy="633847"/>
          </a:xfrm>
          <a:prstGeom prst="flowChartDispla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Display</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5361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E1D7-391E-84DC-7789-59341A719B00}"/>
              </a:ext>
            </a:extLst>
          </p:cNvPr>
          <p:cNvSpPr>
            <a:spLocks noGrp="1"/>
          </p:cNvSpPr>
          <p:nvPr>
            <p:ph type="title"/>
          </p:nvPr>
        </p:nvSpPr>
        <p:spPr/>
        <p:txBody>
          <a:bodyPr/>
          <a:lstStyle/>
          <a:p>
            <a:r>
              <a:rPr lang="en-IN" dirty="0"/>
              <a:t>Problems, when we change DOM</a:t>
            </a:r>
          </a:p>
        </p:txBody>
      </p:sp>
      <p:sp>
        <p:nvSpPr>
          <p:cNvPr id="3" name="Content Placeholder 2">
            <a:extLst>
              <a:ext uri="{FF2B5EF4-FFF2-40B4-BE49-F238E27FC236}">
                <a16:creationId xmlns:a16="http://schemas.microsoft.com/office/drawing/2014/main" id="{820EB0A3-1618-1627-BC6A-E91B7B596F3F}"/>
              </a:ext>
            </a:extLst>
          </p:cNvPr>
          <p:cNvSpPr>
            <a:spLocks noGrp="1"/>
          </p:cNvSpPr>
          <p:nvPr>
            <p:ph idx="1"/>
          </p:nvPr>
        </p:nvSpPr>
        <p:spPr/>
        <p:txBody>
          <a:bodyPr/>
          <a:lstStyle/>
          <a:p>
            <a:r>
              <a:rPr lang="en-US" dirty="0"/>
              <a:t>The DOM is the representation of the HTML structure of a web page in the browser's memory. </a:t>
            </a:r>
          </a:p>
          <a:p>
            <a:r>
              <a:rPr lang="en-US" dirty="0"/>
              <a:t>When changes are made to the UI, such as updating text or adding/removing elements, the DOM needs to be updated to reflect those changes. </a:t>
            </a:r>
          </a:p>
          <a:p>
            <a:r>
              <a:rPr lang="en-US" dirty="0"/>
              <a:t>Traditional approaches involve fully re-rendering the entire DOM tree, even if only a small portion of the UI has changed. </a:t>
            </a:r>
          </a:p>
          <a:p>
            <a:r>
              <a:rPr lang="en-US" b="1" dirty="0"/>
              <a:t>This can be inefficient and lead to performance bottlenecks, especially when dealing with large or complex UIs.</a:t>
            </a:r>
            <a:endParaRPr lang="en-IN" b="1" dirty="0"/>
          </a:p>
        </p:txBody>
      </p:sp>
    </p:spTree>
    <p:extLst>
      <p:ext uri="{BB962C8B-B14F-4D97-AF65-F5344CB8AC3E}">
        <p14:creationId xmlns:p14="http://schemas.microsoft.com/office/powerpoint/2010/main" val="321621697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282D-7A04-1738-ACD7-C5CB794ED7A4}"/>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EB78BCB-CB61-CA1E-C264-C767A1E5F9B7}"/>
              </a:ext>
            </a:extLst>
          </p:cNvPr>
          <p:cNvSpPr>
            <a:spLocks noGrp="1"/>
          </p:cNvSpPr>
          <p:nvPr>
            <p:ph idx="1"/>
          </p:nvPr>
        </p:nvSpPr>
        <p:spPr/>
        <p:txBody>
          <a:bodyPr/>
          <a:lstStyle/>
          <a:p>
            <a:r>
              <a:rPr lang="en-US" dirty="0"/>
              <a:t>Angular </a:t>
            </a:r>
            <a:r>
              <a:rPr lang="en-US" b="1" dirty="0"/>
              <a:t>Ivy</a:t>
            </a:r>
            <a:r>
              <a:rPr lang="en-US" dirty="0"/>
              <a:t> is a new Angular renderer, which is radically different from anything we have seen in mainstream frameworks, because it uses </a:t>
            </a:r>
            <a:r>
              <a:rPr lang="en-US" b="1" dirty="0"/>
              <a:t>incremental DOM</a:t>
            </a:r>
            <a:r>
              <a:rPr lang="en-US" dirty="0"/>
              <a:t>.</a:t>
            </a:r>
          </a:p>
          <a:p>
            <a:r>
              <a:rPr lang="en-US" dirty="0"/>
              <a:t>Incremental DOM takes a different approach. Instead of re-rendering the entire DOM, it performs targeted updates only to the specific parts of the UI that have changed.</a:t>
            </a:r>
          </a:p>
          <a:p>
            <a:r>
              <a:rPr lang="en-US" dirty="0"/>
              <a:t>The key idea is:</a:t>
            </a:r>
          </a:p>
          <a:p>
            <a:pPr lvl="1"/>
            <a:r>
              <a:rPr lang="en-US" b="0" i="1" dirty="0">
                <a:solidFill>
                  <a:srgbClr val="242424"/>
                </a:solidFill>
                <a:effectLst/>
                <a:latin typeface="source-serif-pro"/>
              </a:rPr>
              <a:t>Every component gets compiled into a series of instructions. These instructions create DOM trees and update them in-place when the data changes.</a:t>
            </a:r>
            <a:endParaRPr lang="en-IN" dirty="0"/>
          </a:p>
        </p:txBody>
      </p:sp>
    </p:spTree>
    <p:extLst>
      <p:ext uri="{BB962C8B-B14F-4D97-AF65-F5344CB8AC3E}">
        <p14:creationId xmlns:p14="http://schemas.microsoft.com/office/powerpoint/2010/main" val="9411109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0716-E74E-A7CF-5826-A19175E26A14}"/>
              </a:ext>
            </a:extLst>
          </p:cNvPr>
          <p:cNvSpPr>
            <a:spLocks noGrp="1"/>
          </p:cNvSpPr>
          <p:nvPr>
            <p:ph type="title"/>
          </p:nvPr>
        </p:nvSpPr>
        <p:spPr/>
        <p:txBody>
          <a:bodyPr/>
          <a:lstStyle/>
          <a:p>
            <a:r>
              <a:rPr lang="en-IN" dirty="0"/>
              <a:t>How UI updates?</a:t>
            </a:r>
          </a:p>
        </p:txBody>
      </p:sp>
      <p:sp>
        <p:nvSpPr>
          <p:cNvPr id="3" name="Content Placeholder 2">
            <a:extLst>
              <a:ext uri="{FF2B5EF4-FFF2-40B4-BE49-F238E27FC236}">
                <a16:creationId xmlns:a16="http://schemas.microsoft.com/office/drawing/2014/main" id="{07A1CFC4-71F1-02C5-6718-CA8A926348A1}"/>
              </a:ext>
            </a:extLst>
          </p:cNvPr>
          <p:cNvSpPr>
            <a:spLocks noGrp="1"/>
          </p:cNvSpPr>
          <p:nvPr>
            <p:ph idx="1"/>
          </p:nvPr>
        </p:nvSpPr>
        <p:spPr/>
        <p:txBody>
          <a:bodyPr>
            <a:normAutofit fontScale="92500" lnSpcReduction="20000"/>
          </a:bodyPr>
          <a:lstStyle/>
          <a:p>
            <a:r>
              <a:rPr lang="en-US" dirty="0"/>
              <a:t>Angular employs a concept called "change detection"</a:t>
            </a:r>
          </a:p>
          <a:p>
            <a:pPr lvl="1"/>
            <a:r>
              <a:rPr lang="en-US" dirty="0"/>
              <a:t>Change detection in Angular is the process of detecting and updating the user interface (UI) when there are changes to the underlying data or state of an Angular application. </a:t>
            </a:r>
          </a:p>
          <a:p>
            <a:r>
              <a:rPr lang="en-US" dirty="0"/>
              <a:t>Angular uses a mechanism called Zone.js for enabling change detection.</a:t>
            </a:r>
          </a:p>
          <a:p>
            <a:r>
              <a:rPr lang="en-US" dirty="0"/>
              <a:t>Angular runs change detection in cycles. During a change detection cycle, Angular checks the component's bindings, including property bindings, event bindings, and child component bindings. </a:t>
            </a:r>
          </a:p>
          <a:p>
            <a:r>
              <a:rPr lang="en-US" dirty="0"/>
              <a:t>It compares the current values with the previous values and updates the UI accordingly. If any changes are detected, Angular propagates those changes through the component tree.</a:t>
            </a:r>
          </a:p>
          <a:p>
            <a:r>
              <a:rPr lang="en-US" dirty="0"/>
              <a:t>By triggering change detection, Angular keeps the UI in sync with the underlying data and ensures a responsive and up-to-date user interface.</a:t>
            </a:r>
            <a:endParaRPr lang="en-IN" dirty="0"/>
          </a:p>
        </p:txBody>
      </p:sp>
    </p:spTree>
    <p:extLst>
      <p:ext uri="{BB962C8B-B14F-4D97-AF65-F5344CB8AC3E}">
        <p14:creationId xmlns:p14="http://schemas.microsoft.com/office/powerpoint/2010/main" val="3524360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29AA-4D56-9BBA-D594-E72B700CFB41}"/>
              </a:ext>
            </a:extLst>
          </p:cNvPr>
          <p:cNvSpPr>
            <a:spLocks noGrp="1"/>
          </p:cNvSpPr>
          <p:nvPr>
            <p:ph type="title"/>
          </p:nvPr>
        </p:nvSpPr>
        <p:spPr/>
        <p:txBody>
          <a:bodyPr/>
          <a:lstStyle/>
          <a:p>
            <a:r>
              <a:rPr lang="en-IN" dirty="0"/>
              <a:t>When does change detection happen?</a:t>
            </a:r>
          </a:p>
        </p:txBody>
      </p:sp>
      <p:sp>
        <p:nvSpPr>
          <p:cNvPr id="3" name="Content Placeholder 2">
            <a:extLst>
              <a:ext uri="{FF2B5EF4-FFF2-40B4-BE49-F238E27FC236}">
                <a16:creationId xmlns:a16="http://schemas.microsoft.com/office/drawing/2014/main" id="{E6549959-9227-3F8E-034C-00863BDDC3E3}"/>
              </a:ext>
            </a:extLst>
          </p:cNvPr>
          <p:cNvSpPr>
            <a:spLocks noGrp="1"/>
          </p:cNvSpPr>
          <p:nvPr>
            <p:ph idx="1"/>
          </p:nvPr>
        </p:nvSpPr>
        <p:spPr/>
        <p:txBody>
          <a:bodyPr>
            <a:normAutofit fontScale="70000" lnSpcReduction="20000"/>
          </a:bodyPr>
          <a:lstStyle/>
          <a:p>
            <a:r>
              <a:rPr lang="en-US" dirty="0"/>
              <a:t>Initialization: Angular performs an initial change detection when a component is created to set up the component and its associated view.</a:t>
            </a:r>
          </a:p>
          <a:p>
            <a:r>
              <a:rPr lang="en-US" dirty="0"/>
              <a:t>Event Binding: Change detection is triggered when an event occurs and is bound to a component, such as a button click or input change.</a:t>
            </a:r>
          </a:p>
          <a:p>
            <a:r>
              <a:rPr lang="en-US" dirty="0"/>
              <a:t>Property Binding: Angular detects changes when the value of a bound property changes within the component.</a:t>
            </a:r>
          </a:p>
          <a:p>
            <a:r>
              <a:rPr lang="en-US" dirty="0"/>
              <a:t>Input Binding: Change detection is triggered when the value of an input property changes, typically from a parent component to a child component.</a:t>
            </a:r>
          </a:p>
          <a:p>
            <a:r>
              <a:rPr lang="en-US" dirty="0"/>
              <a:t>Timer-based operations: </a:t>
            </a:r>
            <a:r>
              <a:rPr lang="en-US" dirty="0" err="1"/>
              <a:t>Angular's</a:t>
            </a:r>
            <a:r>
              <a:rPr lang="en-US" dirty="0"/>
              <a:t> change detection is triggered after timer-based operations, such as </a:t>
            </a:r>
            <a:r>
              <a:rPr lang="en-US" dirty="0" err="1"/>
              <a:t>setTimeout</a:t>
            </a:r>
            <a:r>
              <a:rPr lang="en-US" dirty="0"/>
              <a:t> or </a:t>
            </a:r>
            <a:r>
              <a:rPr lang="en-US" dirty="0" err="1"/>
              <a:t>setInterval</a:t>
            </a:r>
            <a:r>
              <a:rPr lang="en-US" dirty="0"/>
              <a:t>, complete their execution.</a:t>
            </a:r>
          </a:p>
          <a:p>
            <a:r>
              <a:rPr lang="en-US" dirty="0"/>
              <a:t>Asynchronous operations: </a:t>
            </a:r>
            <a:r>
              <a:rPr lang="en-US" dirty="0" err="1"/>
              <a:t>Angular's</a:t>
            </a:r>
            <a:r>
              <a:rPr lang="en-US" dirty="0"/>
              <a:t> change detection is aware of asynchronous operations, like HTTP requests or Promises, and triggers change detection when these operations complete.</a:t>
            </a:r>
          </a:p>
          <a:p>
            <a:r>
              <a:rPr lang="en-US" dirty="0"/>
              <a:t>Manual triggering: Change detection can be manually triggered using the </a:t>
            </a:r>
            <a:r>
              <a:rPr lang="en-US" dirty="0" err="1"/>
              <a:t>ChangeDetectorRef</a:t>
            </a:r>
            <a:r>
              <a:rPr lang="en-US" dirty="0"/>
              <a:t> service's </a:t>
            </a:r>
            <a:r>
              <a:rPr lang="en-US" dirty="0" err="1"/>
              <a:t>detectChanges</a:t>
            </a:r>
            <a:r>
              <a:rPr lang="en-US" dirty="0"/>
              <a:t>() method. This is useful for updating the UI explicitly in specific cases.</a:t>
            </a:r>
            <a:endParaRPr lang="en-IN" dirty="0"/>
          </a:p>
        </p:txBody>
      </p:sp>
    </p:spTree>
    <p:extLst>
      <p:ext uri="{BB962C8B-B14F-4D97-AF65-F5344CB8AC3E}">
        <p14:creationId xmlns:p14="http://schemas.microsoft.com/office/powerpoint/2010/main" val="16887327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a:t>Application state change can be caused by:</a:t>
            </a:r>
          </a:p>
          <a:p>
            <a:pPr lvl="1"/>
            <a:r>
              <a:rPr lang="en-IN"/>
              <a:t>Events – User events click, change, input, submit</a:t>
            </a:r>
          </a:p>
          <a:p>
            <a:pPr lvl="1"/>
            <a:r>
              <a:rPr lang="en-IN" err="1"/>
              <a:t>XMLHttpRequests</a:t>
            </a:r>
            <a:r>
              <a:rPr lang="en-IN"/>
              <a:t> – W</a:t>
            </a:r>
            <a:r>
              <a:rPr lang="en-US"/>
              <a:t>hen fetching data from a remote service </a:t>
            </a:r>
          </a:p>
          <a:p>
            <a:pPr lvl="1"/>
            <a:r>
              <a:rPr lang="en-US"/>
              <a:t>Timers – </a:t>
            </a:r>
            <a:r>
              <a:rPr lang="en-US" err="1"/>
              <a:t>setTimeout</a:t>
            </a:r>
            <a:r>
              <a:rPr lang="en-US"/>
              <a:t>(), </a:t>
            </a:r>
            <a:r>
              <a:rPr lang="en-US" err="1"/>
              <a:t>setInterval</a:t>
            </a:r>
            <a:r>
              <a:rPr lang="en-US"/>
              <a:t>()</a:t>
            </a:r>
          </a:p>
          <a:p>
            <a:r>
              <a:rPr lang="en-US"/>
              <a:t>Angular takes advantage of Zones (</a:t>
            </a:r>
            <a:r>
              <a:rPr lang="en-US" err="1"/>
              <a:t>NgZone</a:t>
            </a:r>
            <a:r>
              <a:rPr lang="en-US"/>
              <a:t>) </a:t>
            </a:r>
          </a:p>
          <a:p>
            <a:r>
              <a:rPr lang="en-US"/>
              <a:t>Zone monkey-patches global asynchronous operations such as </a:t>
            </a:r>
            <a:r>
              <a:rPr lang="en-US" err="1"/>
              <a:t>setTimeout</a:t>
            </a:r>
            <a:r>
              <a:rPr lang="en-US"/>
              <a:t>() and </a:t>
            </a:r>
            <a:r>
              <a:rPr lang="en-US" err="1"/>
              <a:t>addEventListener</a:t>
            </a:r>
            <a:r>
              <a:rPr lang="en-US"/>
              <a:t>(), which is why Angular can easily find out, when to update the DOM. </a:t>
            </a:r>
            <a:endParaRPr lang="en-IN"/>
          </a:p>
        </p:txBody>
      </p:sp>
    </p:spTree>
    <p:extLst>
      <p:ext uri="{BB962C8B-B14F-4D97-AF65-F5344CB8AC3E}">
        <p14:creationId xmlns:p14="http://schemas.microsoft.com/office/powerpoint/2010/main" val="22026214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a:t>Typically, updates occur for one of the following reasons:</a:t>
            </a:r>
          </a:p>
          <a:p>
            <a:pPr lvl="1"/>
            <a:r>
              <a:rPr lang="en-US"/>
              <a:t>Component initialization: When bootstrapping an Angular application, Angular loads the bootstrap component and triggers the </a:t>
            </a:r>
            <a:r>
              <a:rPr lang="en-US" err="1"/>
              <a:t>ApplicationRef.tick</a:t>
            </a:r>
            <a:r>
              <a:rPr lang="en-US"/>
              <a:t>() to call change detection and View Rendering</a:t>
            </a:r>
          </a:p>
          <a:p>
            <a:pPr lvl="1"/>
            <a:r>
              <a:rPr lang="en-US"/>
              <a:t>Event listener: The DOM event listener can update the data in an Angular component and trigger change detection.</a:t>
            </a:r>
          </a:p>
          <a:p>
            <a:pPr lvl="1"/>
            <a:r>
              <a:rPr lang="en-US"/>
              <a:t>HTTP Data Request. You can also get data from a server through an HTTP request.</a:t>
            </a:r>
          </a:p>
          <a:p>
            <a:pPr lvl="1"/>
            <a:r>
              <a:rPr lang="en-US" err="1"/>
              <a:t>MacroTasks</a:t>
            </a:r>
            <a:r>
              <a:rPr lang="en-US"/>
              <a:t>, such as </a:t>
            </a:r>
            <a:r>
              <a:rPr lang="en-US" err="1"/>
              <a:t>setTimeout</a:t>
            </a:r>
            <a:r>
              <a:rPr lang="en-US"/>
              <a:t>() or </a:t>
            </a:r>
            <a:r>
              <a:rPr lang="en-US" err="1"/>
              <a:t>setInterval</a:t>
            </a:r>
            <a:r>
              <a:rPr lang="en-US"/>
              <a:t>(). You can also update the data in the callback function of a </a:t>
            </a:r>
            <a:r>
              <a:rPr lang="en-US" err="1"/>
              <a:t>macroTask</a:t>
            </a:r>
            <a:r>
              <a:rPr lang="en-US"/>
              <a:t> such as </a:t>
            </a:r>
            <a:r>
              <a:rPr lang="en-US" err="1"/>
              <a:t>setTimeout</a:t>
            </a:r>
            <a:r>
              <a:rPr lang="en-US"/>
              <a:t>()</a:t>
            </a:r>
          </a:p>
          <a:p>
            <a:pPr lvl="1"/>
            <a:r>
              <a:rPr lang="en-US" err="1"/>
              <a:t>MicroTasks</a:t>
            </a:r>
            <a:r>
              <a:rPr lang="en-US"/>
              <a:t>, such as </a:t>
            </a:r>
            <a:r>
              <a:rPr lang="en-US" err="1"/>
              <a:t>Promise.then</a:t>
            </a:r>
            <a:r>
              <a:rPr lang="en-US"/>
              <a:t>(). Other asynchronous APIs return a Promise object (such as fetch), so the then() callback function can also update the data.</a:t>
            </a:r>
          </a:p>
          <a:p>
            <a:pPr lvl="1"/>
            <a:r>
              <a:rPr lang="en-US"/>
              <a:t>Other async operations. In addition to </a:t>
            </a:r>
            <a:r>
              <a:rPr lang="en-US" err="1"/>
              <a:t>addEventListener</a:t>
            </a:r>
            <a:r>
              <a:rPr lang="en-US"/>
              <a:t>(), </a:t>
            </a:r>
            <a:r>
              <a:rPr lang="en-US" err="1"/>
              <a:t>setTimeout</a:t>
            </a:r>
            <a:r>
              <a:rPr lang="en-US"/>
              <a:t>() and </a:t>
            </a:r>
            <a:r>
              <a:rPr lang="en-US" err="1"/>
              <a:t>Promise.then</a:t>
            </a:r>
            <a:r>
              <a:rPr lang="en-US"/>
              <a:t>(), there are other operations that can update the data asynchronously. E.g., </a:t>
            </a:r>
            <a:r>
              <a:rPr lang="en-US" err="1"/>
              <a:t>WebSocket.onmessage</a:t>
            </a:r>
            <a:r>
              <a:rPr lang="en-US"/>
              <a:t>()</a:t>
            </a:r>
          </a:p>
        </p:txBody>
      </p:sp>
    </p:spTree>
    <p:extLst>
      <p:ext uri="{BB962C8B-B14F-4D97-AF65-F5344CB8AC3E}">
        <p14:creationId xmlns:p14="http://schemas.microsoft.com/office/powerpoint/2010/main" val="3993659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1325563"/>
          </a:xfrm>
        </p:spPr>
        <p:txBody>
          <a:bodyPr vert="horz" wrap="square" lIns="0" tIns="12700" rIns="0" bIns="0" rtlCol="0" anchor="ctr">
            <a:spAutoFit/>
          </a:bodyPr>
          <a:lstStyle/>
          <a:p>
            <a:r>
              <a:rPr lang="en-IN" dirty="0"/>
              <a:t>Main Goals of TypeScript</a:t>
            </a:r>
            <a:endParaRPr lang="en-IN"/>
          </a:p>
        </p:txBody>
      </p:sp>
      <p:sp>
        <p:nvSpPr>
          <p:cNvPr id="7" name="Content Placeholder 6">
            <a:extLst>
              <a:ext uri="{FF2B5EF4-FFF2-40B4-BE49-F238E27FC236}">
                <a16:creationId xmlns:a16="http://schemas.microsoft.com/office/drawing/2014/main" id="{CFD7910E-C30D-42B2-8B95-E064B692146A}"/>
              </a:ext>
            </a:extLst>
          </p:cNvPr>
          <p:cNvSpPr>
            <a:spLocks noGrp="1"/>
          </p:cNvSpPr>
          <p:nvPr>
            <p:ph idx="1"/>
          </p:nvPr>
        </p:nvSpPr>
        <p:spPr/>
        <p:txBody>
          <a:bodyPr/>
          <a:lstStyle/>
          <a:p>
            <a:r>
              <a:rPr lang="en-IN" dirty="0"/>
              <a:t>Provide an optional type system for JavaScript.</a:t>
            </a:r>
          </a:p>
          <a:p>
            <a:endParaRPr lang="en-IN" dirty="0"/>
          </a:p>
          <a:p>
            <a:endParaRPr lang="en-IN" dirty="0"/>
          </a:p>
          <a:p>
            <a:endParaRPr lang="en-IN" dirty="0"/>
          </a:p>
          <a:p>
            <a:endParaRPr lang="en-US" dirty="0"/>
          </a:p>
          <a:p>
            <a:r>
              <a:rPr lang="en-US" dirty="0"/>
              <a:t>Provide planned features from future  JavaScript editions to current JavaScript  engines</a:t>
            </a:r>
          </a:p>
          <a:p>
            <a:r>
              <a:rPr lang="en-US" dirty="0"/>
              <a:t>Modular Development</a:t>
            </a:r>
            <a:endParaRPr lang="en-IN" dirty="0"/>
          </a:p>
        </p:txBody>
      </p:sp>
      <p:pic>
        <p:nvPicPr>
          <p:cNvPr id="5" name="object 5"/>
          <p:cNvPicPr/>
          <p:nvPr/>
        </p:nvPicPr>
        <p:blipFill rotWithShape="1">
          <a:blip r:embed="rId2" cstate="print"/>
          <a:srcRect l="949" r="2235"/>
          <a:stretch/>
        </p:blipFill>
        <p:spPr>
          <a:xfrm>
            <a:off x="2130828" y="2654995"/>
            <a:ext cx="7930343" cy="1346299"/>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a:t>Directives</a:t>
            </a:r>
            <a:endParaRPr lang="en-IN"/>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0079482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824B-DA73-8394-1029-EEAB4205054E}"/>
              </a:ext>
            </a:extLst>
          </p:cNvPr>
          <p:cNvSpPr>
            <a:spLocks noGrp="1"/>
          </p:cNvSpPr>
          <p:nvPr>
            <p:ph type="title"/>
          </p:nvPr>
        </p:nvSpPr>
        <p:spPr/>
        <p:txBody>
          <a:bodyPr/>
          <a:lstStyle/>
          <a:p>
            <a:r>
              <a:rPr lang="en-IN" dirty="0"/>
              <a:t>Renderer 2</a:t>
            </a:r>
          </a:p>
        </p:txBody>
      </p:sp>
      <p:sp>
        <p:nvSpPr>
          <p:cNvPr id="3" name="Content Placeholder 2">
            <a:extLst>
              <a:ext uri="{FF2B5EF4-FFF2-40B4-BE49-F238E27FC236}">
                <a16:creationId xmlns:a16="http://schemas.microsoft.com/office/drawing/2014/main" id="{45351C42-9555-6BF5-DE5F-1FAC8C53A0E3}"/>
              </a:ext>
            </a:extLst>
          </p:cNvPr>
          <p:cNvSpPr>
            <a:spLocks noGrp="1"/>
          </p:cNvSpPr>
          <p:nvPr>
            <p:ph idx="1"/>
          </p:nvPr>
        </p:nvSpPr>
        <p:spPr/>
        <p:txBody>
          <a:bodyPr>
            <a:normAutofit/>
          </a:bodyPr>
          <a:lstStyle/>
          <a:p>
            <a:r>
              <a:rPr lang="en-US" dirty="0"/>
              <a:t>In Angular, Renderer2 is a utility class provided by the platform browser module (@angular/platform-browser).</a:t>
            </a:r>
          </a:p>
          <a:p>
            <a:r>
              <a:rPr lang="en-US" dirty="0"/>
              <a:t>It allows you to interact with the browser’s DOM directly</a:t>
            </a:r>
          </a:p>
          <a:p>
            <a:r>
              <a:rPr lang="en-US" dirty="0"/>
              <a:t>It </a:t>
            </a:r>
            <a:r>
              <a:rPr lang="en-US" dirty="0" err="1"/>
              <a:t>provids</a:t>
            </a:r>
            <a:r>
              <a:rPr lang="en-US" dirty="0"/>
              <a:t> a safe and platform-agnostic way to manipulate elements, attributes, and styles.</a:t>
            </a:r>
          </a:p>
          <a:p>
            <a:r>
              <a:rPr lang="en-US" dirty="0"/>
              <a:t>The Renderer2 class serves as a wrapper around the browser's native DOM manipulation methods. </a:t>
            </a:r>
          </a:p>
          <a:p>
            <a:r>
              <a:rPr lang="en-US" dirty="0"/>
              <a:t>It abstracts away the direct access to the DOM and provides a set of methods that ensure compatibility across different platforms.</a:t>
            </a:r>
            <a:endParaRPr lang="en-IN" dirty="0"/>
          </a:p>
        </p:txBody>
      </p:sp>
    </p:spTree>
    <p:extLst>
      <p:ext uri="{BB962C8B-B14F-4D97-AF65-F5344CB8AC3E}">
        <p14:creationId xmlns:p14="http://schemas.microsoft.com/office/powerpoint/2010/main" val="29217161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5CEC-3CE7-1490-0101-5D3C2997BD42}"/>
              </a:ext>
            </a:extLst>
          </p:cNvPr>
          <p:cNvSpPr>
            <a:spLocks noGrp="1"/>
          </p:cNvSpPr>
          <p:nvPr>
            <p:ph type="title"/>
          </p:nvPr>
        </p:nvSpPr>
        <p:spPr/>
        <p:txBody>
          <a:bodyPr/>
          <a:lstStyle/>
          <a:p>
            <a:r>
              <a:rPr lang="en-US" dirty="0"/>
              <a:t>Lifecycle hooks</a:t>
            </a:r>
            <a:endParaRPr lang="en-IN" dirty="0"/>
          </a:p>
        </p:txBody>
      </p:sp>
      <p:sp>
        <p:nvSpPr>
          <p:cNvPr id="3" name="Content Placeholder 2">
            <a:extLst>
              <a:ext uri="{FF2B5EF4-FFF2-40B4-BE49-F238E27FC236}">
                <a16:creationId xmlns:a16="http://schemas.microsoft.com/office/drawing/2014/main" id="{A31F8FE0-325E-D35E-1AED-ADC761E24AA1}"/>
              </a:ext>
            </a:extLst>
          </p:cNvPr>
          <p:cNvSpPr>
            <a:spLocks noGrp="1"/>
          </p:cNvSpPr>
          <p:nvPr>
            <p:ph idx="1"/>
          </p:nvPr>
        </p:nvSpPr>
        <p:spPr/>
        <p:txBody>
          <a:bodyPr/>
          <a:lstStyle/>
          <a:p>
            <a:r>
              <a:rPr lang="en-US" dirty="0"/>
              <a:t>Lifecycle hooks in Angular are methods that allow you to tap into various stages of a component’s or directive’s lifecycle. </a:t>
            </a:r>
          </a:p>
          <a:p>
            <a:r>
              <a:rPr lang="en-US" dirty="0"/>
              <a:t>They provide a way to perform certain actions or execute code at specific points in the component's or directive’s lifecycle, such as before it is created, after it is initialized, or before it is destroyed.</a:t>
            </a:r>
          </a:p>
          <a:p>
            <a:r>
              <a:rPr lang="en-US" dirty="0"/>
              <a:t>By implementing the lifecycle hooks in your component or directives, allows you to manage initialization, data updates, view changes, and cleanup operations effectively.</a:t>
            </a:r>
            <a:endParaRPr lang="en-IN" dirty="0"/>
          </a:p>
        </p:txBody>
      </p:sp>
    </p:spTree>
    <p:extLst>
      <p:ext uri="{BB962C8B-B14F-4D97-AF65-F5344CB8AC3E}">
        <p14:creationId xmlns:p14="http://schemas.microsoft.com/office/powerpoint/2010/main" val="37588553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442869" y="643466"/>
            <a:ext cx="544959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6863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C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8984251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6C16-0831-68E1-E235-221965650757}"/>
              </a:ext>
            </a:extLst>
          </p:cNvPr>
          <p:cNvSpPr>
            <a:spLocks noGrp="1"/>
          </p:cNvSpPr>
          <p:nvPr>
            <p:ph type="title"/>
          </p:nvPr>
        </p:nvSpPr>
        <p:spPr>
          <a:xfrm>
            <a:off x="572493" y="238539"/>
            <a:ext cx="11018520" cy="1434415"/>
          </a:xfrm>
        </p:spPr>
        <p:txBody>
          <a:bodyPr anchor="b">
            <a:normAutofit/>
          </a:bodyPr>
          <a:lstStyle/>
          <a:p>
            <a:r>
              <a:rPr lang="en-US" sz="5400"/>
              <a:t>Parent Child Communication</a:t>
            </a:r>
            <a:endParaRPr lang="en-IN" sz="5400"/>
          </a:p>
        </p:txBody>
      </p:sp>
      <p:sp>
        <p:nvSpPr>
          <p:cNvPr id="3" name="Content Placeholder 2">
            <a:extLst>
              <a:ext uri="{FF2B5EF4-FFF2-40B4-BE49-F238E27FC236}">
                <a16:creationId xmlns:a16="http://schemas.microsoft.com/office/drawing/2014/main" id="{9796BA6B-1D95-CE87-8292-889CE3FDE588}"/>
              </a:ext>
            </a:extLst>
          </p:cNvPr>
          <p:cNvSpPr>
            <a:spLocks noGrp="1"/>
          </p:cNvSpPr>
          <p:nvPr>
            <p:ph idx="1"/>
          </p:nvPr>
        </p:nvSpPr>
        <p:spPr>
          <a:xfrm>
            <a:off x="572493" y="2071316"/>
            <a:ext cx="6713552" cy="4119172"/>
          </a:xfrm>
        </p:spPr>
        <p:txBody>
          <a:bodyPr anchor="t">
            <a:normAutofit/>
          </a:bodyPr>
          <a:lstStyle/>
          <a:p>
            <a:r>
              <a:rPr lang="en-US" sz="1900" dirty="0"/>
              <a:t>Property Binding:</a:t>
            </a:r>
          </a:p>
          <a:p>
            <a:pPr lvl="1"/>
            <a:r>
              <a:rPr lang="en-US" sz="1900" dirty="0"/>
              <a:t>With property binding, the parent component can bind a property value to an input property of the child component. This allows the parent to pass data to the child component.</a:t>
            </a:r>
          </a:p>
          <a:p>
            <a:r>
              <a:rPr lang="en-US" sz="1900" dirty="0" err="1"/>
              <a:t>ViewChild</a:t>
            </a:r>
            <a:r>
              <a:rPr lang="en-US" sz="1900" dirty="0"/>
              <a:t>, </a:t>
            </a:r>
            <a:r>
              <a:rPr lang="en-US" sz="1900" dirty="0" err="1"/>
              <a:t>ViewChildren</a:t>
            </a:r>
            <a:r>
              <a:rPr lang="en-US" sz="1900" dirty="0"/>
              <a:t> and Template Reference Variable:</a:t>
            </a:r>
          </a:p>
          <a:p>
            <a:pPr lvl="1"/>
            <a:r>
              <a:rPr lang="en-US" sz="1900" dirty="0"/>
              <a:t>The parent component can access the child component's properties and methods using </a:t>
            </a:r>
            <a:r>
              <a:rPr lang="en-US" sz="1900" dirty="0" err="1"/>
              <a:t>ViewChild</a:t>
            </a:r>
            <a:r>
              <a:rPr lang="en-US" sz="1900" dirty="0"/>
              <a:t> and a template reference variable.</a:t>
            </a:r>
          </a:p>
          <a:p>
            <a:r>
              <a:rPr lang="en-US" sz="1900" dirty="0"/>
              <a:t>Event and Output:</a:t>
            </a:r>
          </a:p>
          <a:p>
            <a:pPr lvl="1"/>
            <a:r>
              <a:rPr lang="en-US" sz="1900" dirty="0"/>
              <a:t>The child component can emit events that the parent component can listen to. This allows the child component to notify the parent about an action or state change.</a:t>
            </a:r>
          </a:p>
        </p:txBody>
      </p:sp>
      <p:pic>
        <p:nvPicPr>
          <p:cNvPr id="5" name="Content Placeholder 10" descr="A diagram of a child and parent&#10;&#10;Description automatically generated">
            <a:extLst>
              <a:ext uri="{FF2B5EF4-FFF2-40B4-BE49-F238E27FC236}">
                <a16:creationId xmlns:a16="http://schemas.microsoft.com/office/drawing/2014/main" id="{98FF7C8C-9D5B-79A6-D608-67E3E40D89F6}"/>
              </a:ext>
            </a:extLst>
          </p:cNvPr>
          <p:cNvPicPr>
            <a:picLocks noChangeAspect="1"/>
          </p:cNvPicPr>
          <p:nvPr/>
        </p:nvPicPr>
        <p:blipFill rotWithShape="1">
          <a:blip r:embed="rId2"/>
          <a:stretch/>
        </p:blipFill>
        <p:spPr>
          <a:xfrm>
            <a:off x="7383651" y="2336518"/>
            <a:ext cx="4235856" cy="3601011"/>
          </a:xfrm>
          <a:prstGeom prst="rect">
            <a:avLst/>
          </a:prstGeom>
        </p:spPr>
      </p:pic>
    </p:spTree>
    <p:extLst>
      <p:ext uri="{BB962C8B-B14F-4D97-AF65-F5344CB8AC3E}">
        <p14:creationId xmlns:p14="http://schemas.microsoft.com/office/powerpoint/2010/main" val="10153689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9580-1831-EA25-9355-6F40043D948E}"/>
              </a:ext>
            </a:extLst>
          </p:cNvPr>
          <p:cNvSpPr>
            <a:spLocks noGrp="1"/>
          </p:cNvSpPr>
          <p:nvPr>
            <p:ph type="title"/>
          </p:nvPr>
        </p:nvSpPr>
        <p:spPr/>
        <p:txBody>
          <a:bodyPr/>
          <a:lstStyle/>
          <a:p>
            <a:r>
              <a:rPr lang="en-IN" dirty="0"/>
              <a:t>Event Emitter</a:t>
            </a:r>
          </a:p>
        </p:txBody>
      </p:sp>
      <p:sp>
        <p:nvSpPr>
          <p:cNvPr id="3" name="Content Placeholder 2">
            <a:extLst>
              <a:ext uri="{FF2B5EF4-FFF2-40B4-BE49-F238E27FC236}">
                <a16:creationId xmlns:a16="http://schemas.microsoft.com/office/drawing/2014/main" id="{5645D720-6632-689C-AE1D-FF64BBCE146A}"/>
              </a:ext>
            </a:extLst>
          </p:cNvPr>
          <p:cNvSpPr>
            <a:spLocks noGrp="1"/>
          </p:cNvSpPr>
          <p:nvPr>
            <p:ph idx="1"/>
          </p:nvPr>
        </p:nvSpPr>
        <p:spPr/>
        <p:txBody>
          <a:bodyPr>
            <a:normAutofit/>
          </a:bodyPr>
          <a:lstStyle/>
          <a:p>
            <a:r>
              <a:rPr lang="en-US" b="1" dirty="0" err="1"/>
              <a:t>EventEmitter</a:t>
            </a:r>
            <a:r>
              <a:rPr lang="en-US" dirty="0"/>
              <a:t> is a class provided by the @angular/core package that allows components to emit custom events. </a:t>
            </a:r>
          </a:p>
          <a:p>
            <a:r>
              <a:rPr lang="en-US" dirty="0"/>
              <a:t>It serves as a mechanism for communication between components, enabling the exchange of data or triggering actions based on user interactions or other application events.</a:t>
            </a:r>
          </a:p>
          <a:p>
            <a:r>
              <a:rPr lang="en-US" dirty="0"/>
              <a:t>It is typically used in conjunction with the </a:t>
            </a:r>
            <a:r>
              <a:rPr lang="en-US" b="1" dirty="0"/>
              <a:t>@Output </a:t>
            </a:r>
            <a:r>
              <a:rPr lang="en-US" dirty="0"/>
              <a:t>decorator to create custom event emitters within Angular components.</a:t>
            </a:r>
          </a:p>
          <a:p>
            <a:r>
              <a:rPr lang="en-US" dirty="0"/>
              <a:t>It facilitates communication in a unidirectional manner, where the child component emits events that the parent component can listen to and respond to.</a:t>
            </a:r>
            <a:endParaRPr lang="en-IN" dirty="0"/>
          </a:p>
        </p:txBody>
      </p:sp>
    </p:spTree>
    <p:extLst>
      <p:ext uri="{BB962C8B-B14F-4D97-AF65-F5344CB8AC3E}">
        <p14:creationId xmlns:p14="http://schemas.microsoft.com/office/powerpoint/2010/main" val="8308166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2ADD8-F94E-ED4D-72EF-EACBF9D9CD8E}"/>
              </a:ext>
            </a:extLst>
          </p:cNvPr>
          <p:cNvSpPr>
            <a:spLocks noGrp="1"/>
          </p:cNvSpPr>
          <p:nvPr>
            <p:ph type="title"/>
          </p:nvPr>
        </p:nvSpPr>
        <p:spPr>
          <a:xfrm>
            <a:off x="572493" y="238539"/>
            <a:ext cx="11018520" cy="1434415"/>
          </a:xfrm>
        </p:spPr>
        <p:txBody>
          <a:bodyPr anchor="b">
            <a:normAutofit/>
          </a:bodyPr>
          <a:lstStyle/>
          <a:p>
            <a:r>
              <a:rPr lang="en-US" sz="5400"/>
              <a:t>Sibling Communication</a:t>
            </a:r>
            <a:endParaRPr lang="en-IN" sz="5400"/>
          </a:p>
        </p:txBody>
      </p:sp>
      <p:sp>
        <p:nvSpPr>
          <p:cNvPr id="6" name="Content Placeholder 5">
            <a:extLst>
              <a:ext uri="{FF2B5EF4-FFF2-40B4-BE49-F238E27FC236}">
                <a16:creationId xmlns:a16="http://schemas.microsoft.com/office/drawing/2014/main" id="{B76E1648-9B36-2C69-BF74-AA5CD6F34CC5}"/>
              </a:ext>
            </a:extLst>
          </p:cNvPr>
          <p:cNvSpPr>
            <a:spLocks noGrp="1"/>
          </p:cNvSpPr>
          <p:nvPr>
            <p:ph idx="1"/>
          </p:nvPr>
        </p:nvSpPr>
        <p:spPr>
          <a:xfrm>
            <a:off x="572493" y="2071316"/>
            <a:ext cx="6552366" cy="4119172"/>
          </a:xfrm>
        </p:spPr>
        <p:txBody>
          <a:bodyPr anchor="t">
            <a:noAutofit/>
          </a:bodyPr>
          <a:lstStyle/>
          <a:p>
            <a:r>
              <a:rPr lang="en-US" sz="2200" dirty="0"/>
              <a:t>Using a Common Parent Component:</a:t>
            </a:r>
          </a:p>
          <a:p>
            <a:pPr lvl="1"/>
            <a:r>
              <a:rPr lang="en-US" sz="2200" dirty="0"/>
              <a:t>Sibling components can communicate with each other indirectly through a shared parent component. </a:t>
            </a:r>
          </a:p>
          <a:p>
            <a:pPr lvl="1"/>
            <a:r>
              <a:rPr lang="en-US" sz="2200" dirty="0"/>
              <a:t>The parent component acts as a mediator and facilitates data exchange between the siblings using property bindings and event bindings.</a:t>
            </a:r>
          </a:p>
          <a:p>
            <a:r>
              <a:rPr lang="en-US" sz="2200" dirty="0"/>
              <a:t>Using a Shared Service:</a:t>
            </a:r>
          </a:p>
          <a:p>
            <a:pPr lvl="1"/>
            <a:r>
              <a:rPr lang="en-US" sz="2200" dirty="0"/>
              <a:t>Sibling components can communicate directly with each other using a shared service. </a:t>
            </a:r>
          </a:p>
          <a:p>
            <a:pPr lvl="1"/>
            <a:r>
              <a:rPr lang="en-US" sz="2200" dirty="0"/>
              <a:t>The service acts as a central communication hub and allows siblings to share data and trigger actions.</a:t>
            </a:r>
            <a:endParaRPr lang="en-IN" sz="2200" dirty="0"/>
          </a:p>
        </p:txBody>
      </p:sp>
      <p:pic>
        <p:nvPicPr>
          <p:cNvPr id="5" name="Picture 4" descr="A diagram of a child&#10;&#10;Description automatically generated">
            <a:extLst>
              <a:ext uri="{FF2B5EF4-FFF2-40B4-BE49-F238E27FC236}">
                <a16:creationId xmlns:a16="http://schemas.microsoft.com/office/drawing/2014/main" id="{1161394A-7E11-3181-C1E2-DBF9D9F4ADC5}"/>
              </a:ext>
            </a:extLst>
          </p:cNvPr>
          <p:cNvPicPr>
            <a:picLocks noChangeAspect="1"/>
          </p:cNvPicPr>
          <p:nvPr/>
        </p:nvPicPr>
        <p:blipFill rotWithShape="1">
          <a:blip r:embed="rId2"/>
          <a:stretch/>
        </p:blipFill>
        <p:spPr>
          <a:xfrm>
            <a:off x="7812487" y="1911493"/>
            <a:ext cx="3426769" cy="2500615"/>
          </a:xfrm>
          <a:prstGeom prst="rect">
            <a:avLst/>
          </a:prstGeom>
        </p:spPr>
      </p:pic>
      <p:sp>
        <p:nvSpPr>
          <p:cNvPr id="7" name="Oval 6">
            <a:extLst>
              <a:ext uri="{FF2B5EF4-FFF2-40B4-BE49-F238E27FC236}">
                <a16:creationId xmlns:a16="http://schemas.microsoft.com/office/drawing/2014/main" id="{EF044928-16E7-9D2F-50E5-7F78C37ED4AB}"/>
              </a:ext>
            </a:extLst>
          </p:cNvPr>
          <p:cNvSpPr/>
          <p:nvPr/>
        </p:nvSpPr>
        <p:spPr>
          <a:xfrm>
            <a:off x="7489122" y="5095381"/>
            <a:ext cx="1138830" cy="109510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square" lIns="0" tIns="0" rIns="0" bIns="0" rtlCol="0" anchor="ctr"/>
          <a:lstStyle/>
          <a:p>
            <a:pPr algn="ctr"/>
            <a:r>
              <a:rPr lang="en-IN" sz="1200" dirty="0"/>
              <a:t>Component One</a:t>
            </a:r>
          </a:p>
        </p:txBody>
      </p:sp>
      <p:sp>
        <p:nvSpPr>
          <p:cNvPr id="9" name="Oval 8">
            <a:extLst>
              <a:ext uri="{FF2B5EF4-FFF2-40B4-BE49-F238E27FC236}">
                <a16:creationId xmlns:a16="http://schemas.microsoft.com/office/drawing/2014/main" id="{502EDC86-17A0-B493-D13A-227AC5FE39E7}"/>
              </a:ext>
            </a:extLst>
          </p:cNvPr>
          <p:cNvSpPr/>
          <p:nvPr/>
        </p:nvSpPr>
        <p:spPr>
          <a:xfrm>
            <a:off x="10100426" y="5095381"/>
            <a:ext cx="1138830" cy="109510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square" lIns="0" tIns="0" rIns="0" bIns="0" rtlCol="0" anchor="ctr"/>
          <a:lstStyle/>
          <a:p>
            <a:pPr algn="ctr"/>
            <a:r>
              <a:rPr lang="en-IN" sz="1200" dirty="0"/>
              <a:t>Component Two</a:t>
            </a:r>
          </a:p>
        </p:txBody>
      </p:sp>
      <p:sp>
        <p:nvSpPr>
          <p:cNvPr id="10" name="Rectangle: Rounded Corners 9">
            <a:extLst>
              <a:ext uri="{FF2B5EF4-FFF2-40B4-BE49-F238E27FC236}">
                <a16:creationId xmlns:a16="http://schemas.microsoft.com/office/drawing/2014/main" id="{97BA1548-F73B-36DE-B611-E25ED0B20279}"/>
              </a:ext>
            </a:extLst>
          </p:cNvPr>
          <p:cNvSpPr/>
          <p:nvPr/>
        </p:nvSpPr>
        <p:spPr>
          <a:xfrm>
            <a:off x="9051844" y="4740213"/>
            <a:ext cx="624689" cy="18054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IN" sz="1400" dirty="0"/>
              <a:t>S</a:t>
            </a:r>
          </a:p>
          <a:p>
            <a:pPr algn="ctr"/>
            <a:r>
              <a:rPr lang="en-IN" sz="1400" dirty="0"/>
              <a:t>E</a:t>
            </a:r>
          </a:p>
          <a:p>
            <a:pPr algn="ctr"/>
            <a:r>
              <a:rPr lang="en-IN" sz="1400" dirty="0"/>
              <a:t>R</a:t>
            </a:r>
          </a:p>
          <a:p>
            <a:pPr algn="ctr"/>
            <a:r>
              <a:rPr lang="en-IN" sz="1400" dirty="0"/>
              <a:t>V</a:t>
            </a:r>
          </a:p>
          <a:p>
            <a:pPr algn="ctr"/>
            <a:r>
              <a:rPr lang="en-IN" sz="1400" dirty="0"/>
              <a:t>I</a:t>
            </a:r>
          </a:p>
          <a:p>
            <a:pPr algn="ctr"/>
            <a:r>
              <a:rPr lang="en-IN" sz="1400" dirty="0"/>
              <a:t>C</a:t>
            </a:r>
          </a:p>
          <a:p>
            <a:pPr algn="ctr"/>
            <a:r>
              <a:rPr lang="en-IN" sz="1400" dirty="0"/>
              <a:t>E</a:t>
            </a:r>
          </a:p>
        </p:txBody>
      </p:sp>
      <p:cxnSp>
        <p:nvCxnSpPr>
          <p:cNvPr id="16" name="Straight Arrow Connector 15">
            <a:extLst>
              <a:ext uri="{FF2B5EF4-FFF2-40B4-BE49-F238E27FC236}">
                <a16:creationId xmlns:a16="http://schemas.microsoft.com/office/drawing/2014/main" id="{E49F58D3-0932-B0D0-8270-9A9E90552CE9}"/>
              </a:ext>
            </a:extLst>
          </p:cNvPr>
          <p:cNvCxnSpPr>
            <a:cxnSpLocks/>
            <a:stCxn id="7" idx="7"/>
            <a:endCxn id="10" idx="1"/>
          </p:cNvCxnSpPr>
          <p:nvPr/>
        </p:nvCxnSpPr>
        <p:spPr>
          <a:xfrm>
            <a:off x="8461174" y="5255756"/>
            <a:ext cx="590670" cy="387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C5F838-303F-8B6D-1001-8B74F2AC1D50}"/>
              </a:ext>
            </a:extLst>
          </p:cNvPr>
          <p:cNvCxnSpPr>
            <a:cxnSpLocks/>
            <a:stCxn id="9" idx="1"/>
            <a:endCxn id="10" idx="3"/>
          </p:cNvCxnSpPr>
          <p:nvPr/>
        </p:nvCxnSpPr>
        <p:spPr>
          <a:xfrm flipH="1">
            <a:off x="9676533" y="5255756"/>
            <a:ext cx="590671" cy="387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D909D51-5C7D-0E42-B933-5D6B1D25D542}"/>
              </a:ext>
            </a:extLst>
          </p:cNvPr>
          <p:cNvCxnSpPr>
            <a:cxnSpLocks/>
            <a:stCxn id="10" idx="1"/>
            <a:endCxn id="7" idx="5"/>
          </p:cNvCxnSpPr>
          <p:nvPr/>
        </p:nvCxnSpPr>
        <p:spPr>
          <a:xfrm flipH="1">
            <a:off x="8461174" y="5642934"/>
            <a:ext cx="590670" cy="387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3685BF6-7904-CF54-1C41-DDB1D1AC266C}"/>
              </a:ext>
            </a:extLst>
          </p:cNvPr>
          <p:cNvCxnSpPr>
            <a:cxnSpLocks/>
            <a:stCxn id="10" idx="3"/>
            <a:endCxn id="9" idx="3"/>
          </p:cNvCxnSpPr>
          <p:nvPr/>
        </p:nvCxnSpPr>
        <p:spPr>
          <a:xfrm>
            <a:off x="9676533" y="5642934"/>
            <a:ext cx="590671" cy="387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0975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58681148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TypeScript Features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lnSpcReduction="10000"/>
          </a:bodyPr>
          <a:lstStyle/>
          <a:p>
            <a:r>
              <a:rPr lang="en-IN" dirty="0"/>
              <a:t>Data Types Supported</a:t>
            </a:r>
          </a:p>
          <a:p>
            <a:r>
              <a:rPr lang="en-IN" dirty="0"/>
              <a:t>Optional Static Type Annotation</a:t>
            </a:r>
          </a:p>
          <a:p>
            <a:r>
              <a:rPr lang="en-IN" dirty="0"/>
              <a:t>Classes</a:t>
            </a:r>
          </a:p>
          <a:p>
            <a:r>
              <a:rPr lang="en-IN" dirty="0"/>
              <a:t>Interface</a:t>
            </a:r>
          </a:p>
          <a:p>
            <a:r>
              <a:rPr lang="en-IN" dirty="0"/>
              <a:t>Modules</a:t>
            </a:r>
          </a:p>
          <a:p>
            <a:r>
              <a:rPr lang="en-IN" dirty="0"/>
              <a:t>Arrow Expressions</a:t>
            </a:r>
          </a:p>
          <a:p>
            <a:r>
              <a:rPr lang="en-IN" dirty="0"/>
              <a:t>Type Assertions</a:t>
            </a:r>
          </a:p>
          <a:p>
            <a:r>
              <a:rPr lang="en-IN" dirty="0"/>
              <a:t>Ambient Declarations</a:t>
            </a:r>
          </a:p>
          <a:p>
            <a:r>
              <a:rPr lang="en-IN" dirty="0"/>
              <a:t>Source File Dependencies</a:t>
            </a:r>
          </a:p>
        </p:txBody>
      </p:sp>
    </p:spTree>
    <p:extLst>
      <p:ext uri="{BB962C8B-B14F-4D97-AF65-F5344CB8AC3E}">
        <p14:creationId xmlns:p14="http://schemas.microsoft.com/office/powerpoint/2010/main" val="354889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81F3-22E5-4C41-9E54-5FEA4FFB03A4}"/>
              </a:ext>
            </a:extLst>
          </p:cNvPr>
          <p:cNvSpPr>
            <a:spLocks noGrp="1"/>
          </p:cNvSpPr>
          <p:nvPr>
            <p:ph type="title"/>
          </p:nvPr>
        </p:nvSpPr>
        <p:spPr>
          <a:xfrm>
            <a:off x="643467" y="321734"/>
            <a:ext cx="10905066" cy="1135737"/>
          </a:xfrm>
        </p:spPr>
        <p:txBody>
          <a:bodyPr>
            <a:normAutofit/>
          </a:bodyPr>
          <a:lstStyle/>
          <a:p>
            <a:r>
              <a:rPr lang="en-IN" sz="3600"/>
              <a:t>Type Inference</a:t>
            </a:r>
          </a:p>
        </p:txBody>
      </p:sp>
      <p:sp>
        <p:nvSpPr>
          <p:cNvPr id="3" name="Content Placeholder 2">
            <a:extLst>
              <a:ext uri="{FF2B5EF4-FFF2-40B4-BE49-F238E27FC236}">
                <a16:creationId xmlns:a16="http://schemas.microsoft.com/office/drawing/2014/main" id="{34773798-40F7-4F47-B9C5-56823A6C247E}"/>
              </a:ext>
            </a:extLst>
          </p:cNvPr>
          <p:cNvSpPr>
            <a:spLocks noGrp="1"/>
          </p:cNvSpPr>
          <p:nvPr>
            <p:ph idx="1"/>
          </p:nvPr>
        </p:nvSpPr>
        <p:spPr>
          <a:xfrm>
            <a:off x="643469" y="1782981"/>
            <a:ext cx="4008384" cy="4393982"/>
          </a:xfrm>
        </p:spPr>
        <p:txBody>
          <a:bodyPr>
            <a:normAutofit/>
          </a:bodyPr>
          <a:lstStyle/>
          <a:p>
            <a:r>
              <a:rPr lang="en-US" sz="2000"/>
              <a:t>TypeScript tries to infer types</a:t>
            </a:r>
          </a:p>
          <a:p>
            <a:r>
              <a:rPr lang="en-US" sz="2000"/>
              <a:t>Four ways to variable declaration -</a:t>
            </a:r>
          </a:p>
          <a:p>
            <a:pPr lvl="1"/>
            <a:r>
              <a:rPr lang="en-US" sz="2000"/>
              <a:t>Type and Value in one statement</a:t>
            </a:r>
          </a:p>
          <a:p>
            <a:pPr lvl="1"/>
            <a:r>
              <a:rPr lang="en-US" sz="2000"/>
              <a:t>Type but no Value then Value will be undefined</a:t>
            </a:r>
          </a:p>
          <a:p>
            <a:pPr lvl="1"/>
            <a:r>
              <a:rPr lang="en-US" sz="2000"/>
              <a:t>Value but on Type then the it will be of Any type but maybe be inferred based on its value.</a:t>
            </a:r>
          </a:p>
          <a:p>
            <a:pPr lvl="1"/>
            <a:r>
              <a:rPr lang="en-US" sz="2000"/>
              <a:t>Neither Value nor Type then Type will be Any and Value will be undefined.</a:t>
            </a:r>
          </a:p>
          <a:p>
            <a:pPr lvl="1"/>
            <a:endParaRPr lang="en-US" sz="2000"/>
          </a:p>
          <a:p>
            <a:endParaRPr lang="en-IN" sz="2000"/>
          </a:p>
        </p:txBody>
      </p:sp>
      <p:pic>
        <p:nvPicPr>
          <p:cNvPr id="4" name="object 4">
            <a:extLst>
              <a:ext uri="{FF2B5EF4-FFF2-40B4-BE49-F238E27FC236}">
                <a16:creationId xmlns:a16="http://schemas.microsoft.com/office/drawing/2014/main" id="{A7C4AD63-CD98-4B5B-BCA0-83471DE733E9}"/>
              </a:ext>
            </a:extLst>
          </p:cNvPr>
          <p:cNvPicPr/>
          <p:nvPr/>
        </p:nvPicPr>
        <p:blipFill>
          <a:blip r:embed="rId2" cstate="print"/>
          <a:stretch>
            <a:fillRect/>
          </a:stretch>
        </p:blipFill>
        <p:spPr>
          <a:xfrm>
            <a:off x="5295320" y="3058857"/>
            <a:ext cx="6253212" cy="1810140"/>
          </a:xfrm>
          <a:prstGeom prst="rect">
            <a:avLst/>
          </a:prstGeom>
        </p:spPr>
      </p:pic>
    </p:spTree>
    <p:extLst>
      <p:ext uri="{BB962C8B-B14F-4D97-AF65-F5344CB8AC3E}">
        <p14:creationId xmlns:p14="http://schemas.microsoft.com/office/powerpoint/2010/main" val="1870224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Data Types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fontScale="85000" lnSpcReduction="20000"/>
          </a:bodyPr>
          <a:lstStyle/>
          <a:p>
            <a:r>
              <a:rPr lang="en-IN" dirty="0"/>
              <a:t>Any</a:t>
            </a:r>
          </a:p>
          <a:p>
            <a:r>
              <a:rPr lang="en-IN" dirty="0"/>
              <a:t>Never</a:t>
            </a:r>
          </a:p>
          <a:p>
            <a:r>
              <a:rPr lang="en-IN" dirty="0"/>
              <a:t>Unknown</a:t>
            </a:r>
          </a:p>
          <a:p>
            <a:r>
              <a:rPr lang="en-IN" dirty="0"/>
              <a:t>Primitive</a:t>
            </a:r>
          </a:p>
          <a:p>
            <a:pPr lvl="1"/>
            <a:r>
              <a:rPr lang="en-IN" dirty="0"/>
              <a:t>Number</a:t>
            </a:r>
          </a:p>
          <a:p>
            <a:pPr lvl="1"/>
            <a:r>
              <a:rPr lang="en-IN" dirty="0"/>
              <a:t>Boolean</a:t>
            </a:r>
          </a:p>
          <a:p>
            <a:pPr lvl="1"/>
            <a:r>
              <a:rPr lang="en-IN" dirty="0"/>
              <a:t>String</a:t>
            </a:r>
          </a:p>
          <a:p>
            <a:pPr lvl="1"/>
            <a:r>
              <a:rPr lang="en-IN" dirty="0"/>
              <a:t>Void</a:t>
            </a:r>
          </a:p>
          <a:p>
            <a:pPr lvl="1"/>
            <a:r>
              <a:rPr lang="en-IN" dirty="0"/>
              <a:t>Null</a:t>
            </a:r>
          </a:p>
          <a:p>
            <a:pPr lvl="1"/>
            <a:r>
              <a:rPr lang="en-IN" dirty="0"/>
              <a:t>Undefined</a:t>
            </a:r>
          </a:p>
          <a:p>
            <a:r>
              <a:rPr lang="en-IN" dirty="0"/>
              <a:t>Array</a:t>
            </a:r>
          </a:p>
          <a:p>
            <a:r>
              <a:rPr lang="en-IN" dirty="0"/>
              <a:t>Tuple</a:t>
            </a:r>
          </a:p>
          <a:p>
            <a:r>
              <a:rPr lang="en-IN" dirty="0"/>
              <a:t>Enum</a:t>
            </a:r>
          </a:p>
        </p:txBody>
      </p:sp>
    </p:spTree>
    <p:extLst>
      <p:ext uri="{BB962C8B-B14F-4D97-AF65-F5344CB8AC3E}">
        <p14:creationId xmlns:p14="http://schemas.microsoft.com/office/powerpoint/2010/main" val="104179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605-8DB5-452F-80D0-008643BF6B63}"/>
              </a:ext>
            </a:extLst>
          </p:cNvPr>
          <p:cNvSpPr>
            <a:spLocks noGrp="1"/>
          </p:cNvSpPr>
          <p:nvPr>
            <p:ph type="title"/>
          </p:nvPr>
        </p:nvSpPr>
        <p:spPr/>
        <p:txBody>
          <a:bodyPr/>
          <a:lstStyle/>
          <a:p>
            <a:r>
              <a:rPr lang="en-IN" dirty="0"/>
              <a:t>Any</a:t>
            </a:r>
          </a:p>
        </p:txBody>
      </p:sp>
      <p:sp>
        <p:nvSpPr>
          <p:cNvPr id="3" name="Content Placeholder 2">
            <a:extLst>
              <a:ext uri="{FF2B5EF4-FFF2-40B4-BE49-F238E27FC236}">
                <a16:creationId xmlns:a16="http://schemas.microsoft.com/office/drawing/2014/main" id="{BFE9990D-915C-4B7B-8E7D-6B15AD04A26E}"/>
              </a:ext>
            </a:extLst>
          </p:cNvPr>
          <p:cNvSpPr>
            <a:spLocks noGrp="1"/>
          </p:cNvSpPr>
          <p:nvPr>
            <p:ph idx="1"/>
          </p:nvPr>
        </p:nvSpPr>
        <p:spPr/>
        <p:txBody>
          <a:bodyPr/>
          <a:lstStyle/>
          <a:p>
            <a:r>
              <a:rPr lang="en-US" dirty="0"/>
              <a:t>Any is used when it’s impossible to determine the type</a:t>
            </a:r>
          </a:p>
          <a:p>
            <a:endParaRPr lang="en-IN" dirty="0"/>
          </a:p>
        </p:txBody>
      </p:sp>
      <p:pic>
        <p:nvPicPr>
          <p:cNvPr id="4" name="object 4">
            <a:extLst>
              <a:ext uri="{FF2B5EF4-FFF2-40B4-BE49-F238E27FC236}">
                <a16:creationId xmlns:a16="http://schemas.microsoft.com/office/drawing/2014/main" id="{7EFE4FCC-8B4D-46F6-AC46-2DEFE0D3AB4E}"/>
              </a:ext>
            </a:extLst>
          </p:cNvPr>
          <p:cNvPicPr/>
          <p:nvPr/>
        </p:nvPicPr>
        <p:blipFill>
          <a:blip r:embed="rId2" cstate="print"/>
          <a:stretch>
            <a:fillRect/>
          </a:stretch>
        </p:blipFill>
        <p:spPr>
          <a:xfrm>
            <a:off x="1524000" y="2937494"/>
            <a:ext cx="9143999" cy="2127599"/>
          </a:xfrm>
          <a:prstGeom prst="rect">
            <a:avLst/>
          </a:prstGeom>
        </p:spPr>
      </p:pic>
    </p:spTree>
    <p:extLst>
      <p:ext uri="{BB962C8B-B14F-4D97-AF65-F5344CB8AC3E}">
        <p14:creationId xmlns:p14="http://schemas.microsoft.com/office/powerpoint/2010/main" val="1929096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1ACD-8509-42EA-9C2B-FE32110B9C5A}"/>
              </a:ext>
            </a:extLst>
          </p:cNvPr>
          <p:cNvSpPr>
            <a:spLocks noGrp="1"/>
          </p:cNvSpPr>
          <p:nvPr>
            <p:ph type="title"/>
          </p:nvPr>
        </p:nvSpPr>
        <p:spPr>
          <a:xfrm>
            <a:off x="648929" y="629266"/>
            <a:ext cx="3505495" cy="1622321"/>
          </a:xfrm>
        </p:spPr>
        <p:txBody>
          <a:bodyPr>
            <a:normAutofit/>
          </a:bodyPr>
          <a:lstStyle/>
          <a:p>
            <a:r>
              <a:rPr lang="en-IN"/>
              <a:t>Primitive</a:t>
            </a:r>
          </a:p>
        </p:txBody>
      </p:sp>
      <p:sp>
        <p:nvSpPr>
          <p:cNvPr id="3" name="Content Placeholder 2">
            <a:extLst>
              <a:ext uri="{FF2B5EF4-FFF2-40B4-BE49-F238E27FC236}">
                <a16:creationId xmlns:a16="http://schemas.microsoft.com/office/drawing/2014/main" id="{FFE42FB6-CA55-4EE6-A7ED-6EB5801559AA}"/>
              </a:ext>
            </a:extLst>
          </p:cNvPr>
          <p:cNvSpPr>
            <a:spLocks noGrp="1"/>
          </p:cNvSpPr>
          <p:nvPr>
            <p:ph idx="1"/>
          </p:nvPr>
        </p:nvSpPr>
        <p:spPr>
          <a:xfrm>
            <a:off x="648931" y="2438400"/>
            <a:ext cx="3505494" cy="3785419"/>
          </a:xfrm>
        </p:spPr>
        <p:txBody>
          <a:bodyPr>
            <a:normAutofit/>
          </a:bodyPr>
          <a:lstStyle/>
          <a:p>
            <a:r>
              <a:rPr lang="en-US" sz="1700"/>
              <a:t>Doesn’t have separate integers and float/double type. These all are  floating point values and get the type ‘number’</a:t>
            </a:r>
          </a:p>
          <a:p>
            <a:r>
              <a:rPr lang="en-US" sz="1700"/>
              <a:t>boolean - true/false value</a:t>
            </a:r>
          </a:p>
          <a:p>
            <a:r>
              <a:rPr lang="en-US" sz="1700"/>
              <a:t>string - both single/double quote can be used</a:t>
            </a:r>
          </a:p>
          <a:p>
            <a:r>
              <a:rPr lang="en-US" sz="1700"/>
              <a:t>No separate char type</a:t>
            </a:r>
          </a:p>
          <a:p>
            <a:r>
              <a:rPr lang="en-US" sz="1700"/>
              <a:t>void - is used in function type returning nothing</a:t>
            </a:r>
          </a:p>
          <a:p>
            <a:r>
              <a:rPr lang="en-US" sz="1700"/>
              <a:t>null and undefined - functions as usual</a:t>
            </a:r>
            <a:endParaRPr lang="en-IN" sz="1700"/>
          </a:p>
        </p:txBody>
      </p:sp>
      <p:pic>
        <p:nvPicPr>
          <p:cNvPr id="4" name="object 4">
            <a:extLst>
              <a:ext uri="{FF2B5EF4-FFF2-40B4-BE49-F238E27FC236}">
                <a16:creationId xmlns:a16="http://schemas.microsoft.com/office/drawing/2014/main" id="{455EDE45-DA4E-4D59-B922-BBEA8F5F44FF}"/>
              </a:ext>
            </a:extLst>
          </p:cNvPr>
          <p:cNvPicPr/>
          <p:nvPr/>
        </p:nvPicPr>
        <p:blipFill>
          <a:blip r:embed="rId2" cstate="print"/>
          <a:stretch>
            <a:fillRect/>
          </a:stretch>
        </p:blipFill>
        <p:spPr>
          <a:xfrm>
            <a:off x="5405862" y="2126904"/>
            <a:ext cx="6019331" cy="2600945"/>
          </a:xfrm>
          <a:prstGeom prst="rect">
            <a:avLst/>
          </a:prstGeom>
          <a:effectLst/>
        </p:spPr>
      </p:pic>
    </p:spTree>
    <p:extLst>
      <p:ext uri="{BB962C8B-B14F-4D97-AF65-F5344CB8AC3E}">
        <p14:creationId xmlns:p14="http://schemas.microsoft.com/office/powerpoint/2010/main" val="1327294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588A7-A696-4571-9B28-4390E8FB1A59}"/>
              </a:ext>
            </a:extLst>
          </p:cNvPr>
          <p:cNvSpPr>
            <a:spLocks noGrp="1"/>
          </p:cNvSpPr>
          <p:nvPr>
            <p:ph type="title"/>
          </p:nvPr>
        </p:nvSpPr>
        <p:spPr/>
        <p:txBody>
          <a:bodyPr/>
          <a:lstStyle/>
          <a:p>
            <a:r>
              <a:rPr lang="en-IN" dirty="0"/>
              <a:t>Type Annotations/Checking</a:t>
            </a:r>
          </a:p>
        </p:txBody>
      </p:sp>
      <p:sp>
        <p:nvSpPr>
          <p:cNvPr id="5" name="Content Placeholder 4">
            <a:extLst>
              <a:ext uri="{FF2B5EF4-FFF2-40B4-BE49-F238E27FC236}">
                <a16:creationId xmlns:a16="http://schemas.microsoft.com/office/drawing/2014/main" id="{27B642E1-E414-406E-8AA8-2815A088027F}"/>
              </a:ext>
            </a:extLst>
          </p:cNvPr>
          <p:cNvSpPr>
            <a:spLocks noGrp="1"/>
          </p:cNvSpPr>
          <p:nvPr>
            <p:ph idx="1"/>
          </p:nvPr>
        </p:nvSpPr>
        <p:spPr/>
        <p:txBody>
          <a:bodyPr/>
          <a:lstStyle/>
          <a:p>
            <a:r>
              <a:rPr lang="en-IN" dirty="0"/>
              <a:t>JavaScript</a:t>
            </a:r>
          </a:p>
          <a:p>
            <a:endParaRPr lang="en-IN" dirty="0"/>
          </a:p>
          <a:p>
            <a:endParaRPr lang="en-IN" dirty="0"/>
          </a:p>
          <a:p>
            <a:endParaRPr lang="en-IN" dirty="0"/>
          </a:p>
          <a:p>
            <a:r>
              <a:rPr lang="en-IN" dirty="0"/>
              <a:t>TypeScript</a:t>
            </a:r>
          </a:p>
          <a:p>
            <a:endParaRPr lang="en-IN" dirty="0"/>
          </a:p>
          <a:p>
            <a:endParaRPr lang="en-IN" dirty="0"/>
          </a:p>
        </p:txBody>
      </p:sp>
      <p:pic>
        <p:nvPicPr>
          <p:cNvPr id="6" name="object 5">
            <a:extLst>
              <a:ext uri="{FF2B5EF4-FFF2-40B4-BE49-F238E27FC236}">
                <a16:creationId xmlns:a16="http://schemas.microsoft.com/office/drawing/2014/main" id="{BD69A37C-A4D1-4563-A330-EBF2C28264E4}"/>
              </a:ext>
            </a:extLst>
          </p:cNvPr>
          <p:cNvPicPr/>
          <p:nvPr/>
        </p:nvPicPr>
        <p:blipFill rotWithShape="1">
          <a:blip r:embed="rId2" cstate="print"/>
          <a:srcRect r="16447"/>
          <a:stretch/>
        </p:blipFill>
        <p:spPr>
          <a:xfrm>
            <a:off x="2453571" y="2289801"/>
            <a:ext cx="7284853" cy="1139199"/>
          </a:xfrm>
          <a:prstGeom prst="rect">
            <a:avLst/>
          </a:prstGeom>
        </p:spPr>
      </p:pic>
      <p:pic>
        <p:nvPicPr>
          <p:cNvPr id="7" name="object 6">
            <a:extLst>
              <a:ext uri="{FF2B5EF4-FFF2-40B4-BE49-F238E27FC236}">
                <a16:creationId xmlns:a16="http://schemas.microsoft.com/office/drawing/2014/main" id="{77860BD9-0BE7-44DD-915E-7E66F9BF5B84}"/>
              </a:ext>
            </a:extLst>
          </p:cNvPr>
          <p:cNvPicPr/>
          <p:nvPr/>
        </p:nvPicPr>
        <p:blipFill>
          <a:blip r:embed="rId3" cstate="print"/>
          <a:stretch>
            <a:fillRect/>
          </a:stretch>
        </p:blipFill>
        <p:spPr>
          <a:xfrm>
            <a:off x="2522667" y="4431636"/>
            <a:ext cx="7146660" cy="1880264"/>
          </a:xfrm>
          <a:prstGeom prst="rect">
            <a:avLst/>
          </a:prstGeom>
        </p:spPr>
      </p:pic>
    </p:spTree>
    <p:extLst>
      <p:ext uri="{BB962C8B-B14F-4D97-AF65-F5344CB8AC3E}">
        <p14:creationId xmlns:p14="http://schemas.microsoft.com/office/powerpoint/2010/main" val="372212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284A-6BB1-E901-F557-1090BEC9ACAB}"/>
              </a:ext>
            </a:extLst>
          </p:cNvPr>
          <p:cNvSpPr>
            <a:spLocks noGrp="1"/>
          </p:cNvSpPr>
          <p:nvPr>
            <p:ph type="title"/>
          </p:nvPr>
        </p:nvSpPr>
        <p:spPr/>
        <p:txBody>
          <a:bodyPr/>
          <a:lstStyle/>
          <a:p>
            <a:r>
              <a:rPr lang="en-IN" dirty="0"/>
              <a:t>Limitations of JavaScript</a:t>
            </a:r>
          </a:p>
        </p:txBody>
      </p:sp>
      <p:sp>
        <p:nvSpPr>
          <p:cNvPr id="3" name="Content Placeholder 2">
            <a:extLst>
              <a:ext uri="{FF2B5EF4-FFF2-40B4-BE49-F238E27FC236}">
                <a16:creationId xmlns:a16="http://schemas.microsoft.com/office/drawing/2014/main" id="{68E18F37-0238-9CCD-88DD-FFC1463B26E2}"/>
              </a:ext>
            </a:extLst>
          </p:cNvPr>
          <p:cNvSpPr>
            <a:spLocks noGrp="1"/>
          </p:cNvSpPr>
          <p:nvPr>
            <p:ph idx="1"/>
          </p:nvPr>
        </p:nvSpPr>
        <p:spPr/>
        <p:txBody>
          <a:bodyPr/>
          <a:lstStyle/>
          <a:p>
            <a:r>
              <a:rPr lang="en-IN" dirty="0"/>
              <a:t>Lack of Static Typing</a:t>
            </a:r>
          </a:p>
          <a:p>
            <a:r>
              <a:rPr lang="en-IN" dirty="0"/>
              <a:t>Missing Compile-Time Error Checking</a:t>
            </a:r>
          </a:p>
          <a:p>
            <a:r>
              <a:rPr lang="en-IN" dirty="0"/>
              <a:t>Limited IDE Support</a:t>
            </a:r>
          </a:p>
          <a:p>
            <a:r>
              <a:rPr lang="en-US" dirty="0"/>
              <a:t>Undefined Behavior and Null References</a:t>
            </a:r>
          </a:p>
          <a:p>
            <a:r>
              <a:rPr lang="en-IN" dirty="0"/>
              <a:t>Lack of Modularization Features</a:t>
            </a:r>
          </a:p>
          <a:p>
            <a:r>
              <a:rPr lang="en-US" dirty="0"/>
              <a:t>Difficulty in Scaling and Maintenance</a:t>
            </a:r>
            <a:endParaRPr lang="en-IN" dirty="0"/>
          </a:p>
        </p:txBody>
      </p:sp>
    </p:spTree>
    <p:extLst>
      <p:ext uri="{BB962C8B-B14F-4D97-AF65-F5344CB8AC3E}">
        <p14:creationId xmlns:p14="http://schemas.microsoft.com/office/powerpoint/2010/main" val="386790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2580-5DB8-420B-8545-C454A132800C}"/>
              </a:ext>
            </a:extLst>
          </p:cNvPr>
          <p:cNvSpPr>
            <a:spLocks noGrp="1"/>
          </p:cNvSpPr>
          <p:nvPr>
            <p:ph type="title"/>
          </p:nvPr>
        </p:nvSpPr>
        <p:spPr>
          <a:xfrm>
            <a:off x="838200" y="365125"/>
            <a:ext cx="10515600" cy="1325563"/>
          </a:xfrm>
        </p:spPr>
        <p:txBody>
          <a:bodyPr/>
          <a:lstStyle/>
          <a:p>
            <a:r>
              <a:rPr lang="en-IN" dirty="0"/>
              <a:t>Type Assertion</a:t>
            </a:r>
          </a:p>
        </p:txBody>
      </p:sp>
      <p:sp>
        <p:nvSpPr>
          <p:cNvPr id="3" name="Content Placeholder 2">
            <a:extLst>
              <a:ext uri="{FF2B5EF4-FFF2-40B4-BE49-F238E27FC236}">
                <a16:creationId xmlns:a16="http://schemas.microsoft.com/office/drawing/2014/main" id="{3F776942-29D0-4B0B-AF83-B416B4E1B36B}"/>
              </a:ext>
            </a:extLst>
          </p:cNvPr>
          <p:cNvSpPr>
            <a:spLocks noGrp="1"/>
          </p:cNvSpPr>
          <p:nvPr>
            <p:ph idx="1"/>
          </p:nvPr>
        </p:nvSpPr>
        <p:spPr>
          <a:xfrm>
            <a:off x="838200" y="1825625"/>
            <a:ext cx="10515600" cy="4351338"/>
          </a:xfrm>
        </p:spPr>
        <p:txBody>
          <a:bodyPr/>
          <a:lstStyle/>
          <a:p>
            <a:r>
              <a:rPr lang="en-US" dirty="0"/>
              <a:t>TypeScript's type assertion are purely, you telling the compiler that you know about the types better than it does, and that it should not second guess you.</a:t>
            </a:r>
          </a:p>
          <a:p>
            <a:r>
              <a:rPr lang="en-US" dirty="0"/>
              <a:t>Type assertion is a mechanism which tells the compiler about the type of a variable. </a:t>
            </a:r>
          </a:p>
          <a:p>
            <a:r>
              <a:rPr lang="en-US" dirty="0"/>
              <a:t>Type assertion is explicitly telling the compiler that we want to treat the entity as a different type.</a:t>
            </a:r>
            <a:br>
              <a:rPr lang="en-US" dirty="0"/>
            </a:br>
            <a:endParaRPr lang="en-US" dirty="0"/>
          </a:p>
          <a:p>
            <a:endParaRPr lang="en-US" dirty="0"/>
          </a:p>
        </p:txBody>
      </p:sp>
    </p:spTree>
    <p:extLst>
      <p:ext uri="{BB962C8B-B14F-4D97-AF65-F5344CB8AC3E}">
        <p14:creationId xmlns:p14="http://schemas.microsoft.com/office/powerpoint/2010/main" val="423474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p:txBody>
          <a:bodyPr/>
          <a:lstStyle/>
          <a:p>
            <a:r>
              <a:rPr lang="en-US"/>
              <a:t>Type Assertion Example</a:t>
            </a:r>
          </a:p>
        </p:txBody>
      </p:sp>
      <p:pic>
        <p:nvPicPr>
          <p:cNvPr id="14" name="object 9">
            <a:extLst>
              <a:ext uri="{FF2B5EF4-FFF2-40B4-BE49-F238E27FC236}">
                <a16:creationId xmlns:a16="http://schemas.microsoft.com/office/drawing/2014/main" id="{6C05340D-8FDD-488B-B517-22572644CC52}"/>
              </a:ext>
            </a:extLst>
          </p:cNvPr>
          <p:cNvPicPr>
            <a:picLocks noGrp="1"/>
          </p:cNvPicPr>
          <p:nvPr>
            <p:ph idx="1"/>
          </p:nvPr>
        </p:nvPicPr>
        <p:blipFill>
          <a:blip r:embed="rId2" cstate="print"/>
          <a:stretch>
            <a:fillRect/>
          </a:stretch>
        </p:blipFill>
        <p:spPr>
          <a:xfrm>
            <a:off x="838200" y="1875800"/>
            <a:ext cx="10515600" cy="4250987"/>
          </a:xfrm>
        </p:spPr>
      </p:pic>
    </p:spTree>
    <p:extLst>
      <p:ext uri="{BB962C8B-B14F-4D97-AF65-F5344CB8AC3E}">
        <p14:creationId xmlns:p14="http://schemas.microsoft.com/office/powerpoint/2010/main" val="325248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9E08-DABE-4D26-A697-DA39F6EF6EA6}"/>
              </a:ext>
            </a:extLst>
          </p:cNvPr>
          <p:cNvSpPr>
            <a:spLocks noGrp="1"/>
          </p:cNvSpPr>
          <p:nvPr>
            <p:ph type="title"/>
          </p:nvPr>
        </p:nvSpPr>
        <p:spPr/>
        <p:txBody>
          <a:bodyPr/>
          <a:lstStyle/>
          <a:p>
            <a:r>
              <a:rPr lang="en-US" dirty="0"/>
              <a:t>Type Guards / Union Types</a:t>
            </a:r>
          </a:p>
        </p:txBody>
      </p:sp>
      <p:sp>
        <p:nvSpPr>
          <p:cNvPr id="3" name="Content Placeholder 2">
            <a:extLst>
              <a:ext uri="{FF2B5EF4-FFF2-40B4-BE49-F238E27FC236}">
                <a16:creationId xmlns:a16="http://schemas.microsoft.com/office/drawing/2014/main" id="{A7B16D0F-CA52-490D-93D0-9E6568ADFF6F}"/>
              </a:ext>
            </a:extLst>
          </p:cNvPr>
          <p:cNvSpPr>
            <a:spLocks noGrp="1"/>
          </p:cNvSpPr>
          <p:nvPr>
            <p:ph idx="1"/>
          </p:nvPr>
        </p:nvSpPr>
        <p:spPr/>
        <p:txBody>
          <a:bodyPr/>
          <a:lstStyle/>
          <a:p>
            <a:r>
              <a:rPr lang="en-US" dirty="0"/>
              <a:t>Type Guards allow you to narrow down the type of a variable within a conditional block.</a:t>
            </a:r>
          </a:p>
          <a:p>
            <a:r>
              <a:rPr lang="en-US" dirty="0"/>
              <a:t>Union types are a powerful way to express a value that can be one of the several types. </a:t>
            </a:r>
          </a:p>
          <a:p>
            <a:r>
              <a:rPr lang="en-US" dirty="0"/>
              <a:t>Two or more data types are combined using the pipe symbol (|) to denote a Union Type. In other words, a union type is written as a sequence of types separated by vertical bars.</a:t>
            </a:r>
          </a:p>
        </p:txBody>
      </p:sp>
    </p:spTree>
    <p:extLst>
      <p:ext uri="{BB962C8B-B14F-4D97-AF65-F5344CB8AC3E}">
        <p14:creationId xmlns:p14="http://schemas.microsoft.com/office/powerpoint/2010/main" val="217546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CA12-A238-45B6-B067-76FB5ADF2E0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5086ABC-7EC1-4A83-BCC9-6EFA94766957}"/>
              </a:ext>
            </a:extLst>
          </p:cNvPr>
          <p:cNvSpPr>
            <a:spLocks noGrp="1"/>
          </p:cNvSpPr>
          <p:nvPr>
            <p:ph idx="1"/>
          </p:nvPr>
        </p:nvSpPr>
        <p:spPr/>
        <p:txBody>
          <a:bodyPr/>
          <a:lstStyle/>
          <a:p>
            <a:r>
              <a:rPr lang="en-US" dirty="0"/>
              <a:t>Writing a function in TypeScript is like writing them in JavaScript but with added parameters and return type. </a:t>
            </a:r>
          </a:p>
          <a:p>
            <a:r>
              <a:rPr lang="en-US" dirty="0"/>
              <a:t>Note that any JavaScript function is a perfectly valid TypeScript function. However, we can do better by adding type.</a:t>
            </a:r>
          </a:p>
          <a:p>
            <a:r>
              <a:rPr lang="en-US" dirty="0"/>
              <a:t>TypeScript function syntax (with two arguments)</a:t>
            </a:r>
          </a:p>
          <a:p>
            <a:endParaRPr lang="en-US" dirty="0"/>
          </a:p>
        </p:txBody>
      </p:sp>
      <p:pic>
        <p:nvPicPr>
          <p:cNvPr id="6" name="Picture 5">
            <a:extLst>
              <a:ext uri="{FF2B5EF4-FFF2-40B4-BE49-F238E27FC236}">
                <a16:creationId xmlns:a16="http://schemas.microsoft.com/office/drawing/2014/main" id="{E0C3C1C6-0289-4289-9F9A-EDA34E3A81B8}"/>
              </a:ext>
            </a:extLst>
          </p:cNvPr>
          <p:cNvPicPr>
            <a:picLocks noChangeAspect="1"/>
          </p:cNvPicPr>
          <p:nvPr/>
        </p:nvPicPr>
        <p:blipFill>
          <a:blip r:embed="rId2"/>
          <a:stretch>
            <a:fillRect/>
          </a:stretch>
        </p:blipFill>
        <p:spPr>
          <a:xfrm>
            <a:off x="2631546" y="4206915"/>
            <a:ext cx="6928908" cy="2104985"/>
          </a:xfrm>
          <a:prstGeom prst="rect">
            <a:avLst/>
          </a:prstGeom>
        </p:spPr>
      </p:pic>
    </p:spTree>
    <p:extLst>
      <p:ext uri="{BB962C8B-B14F-4D97-AF65-F5344CB8AC3E}">
        <p14:creationId xmlns:p14="http://schemas.microsoft.com/office/powerpoint/2010/main" val="357843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99C5-74E3-41F7-96F8-B7419E7D8A00}"/>
              </a:ext>
            </a:extLst>
          </p:cNvPr>
          <p:cNvSpPr>
            <a:spLocks noGrp="1"/>
          </p:cNvSpPr>
          <p:nvPr>
            <p:ph type="title"/>
          </p:nvPr>
        </p:nvSpPr>
        <p:spPr/>
        <p:txBody>
          <a:bodyPr/>
          <a:lstStyle/>
          <a:p>
            <a:r>
              <a:rPr lang="en-US" dirty="0"/>
              <a:t>Function Parameters</a:t>
            </a:r>
          </a:p>
        </p:txBody>
      </p:sp>
      <p:sp>
        <p:nvSpPr>
          <p:cNvPr id="3" name="Content Placeholder 2">
            <a:extLst>
              <a:ext uri="{FF2B5EF4-FFF2-40B4-BE49-F238E27FC236}">
                <a16:creationId xmlns:a16="http://schemas.microsoft.com/office/drawing/2014/main" id="{334821B1-48DB-4E69-8B5F-A37C77BD4F9D}"/>
              </a:ext>
            </a:extLst>
          </p:cNvPr>
          <p:cNvSpPr>
            <a:spLocks noGrp="1"/>
          </p:cNvSpPr>
          <p:nvPr>
            <p:ph idx="1"/>
          </p:nvPr>
        </p:nvSpPr>
        <p:spPr/>
        <p:txBody>
          <a:bodyPr/>
          <a:lstStyle/>
          <a:p>
            <a:r>
              <a:rPr lang="en-US" dirty="0"/>
              <a:t>Function Parameters are required, and you cannot pass extra arguments to a function</a:t>
            </a:r>
          </a:p>
          <a:p>
            <a:r>
              <a:rPr lang="en-US" dirty="0"/>
              <a:t>Function Parameters are also type safe, if you don't use any type explicitly</a:t>
            </a:r>
          </a:p>
          <a:p>
            <a:r>
              <a:rPr lang="en-US" dirty="0"/>
              <a:t>Adding an optional parameter is super simple, just add ? to the end of the argument name. </a:t>
            </a:r>
          </a:p>
          <a:p>
            <a:r>
              <a:rPr lang="en-US" dirty="0"/>
              <a:t>For default argument suffix it with an equal sign and default value (TS compiler will automatically deduce the type for default argument based on provided value).</a:t>
            </a:r>
          </a:p>
        </p:txBody>
      </p:sp>
    </p:spTree>
    <p:extLst>
      <p:ext uri="{BB962C8B-B14F-4D97-AF65-F5344CB8AC3E}">
        <p14:creationId xmlns:p14="http://schemas.microsoft.com/office/powerpoint/2010/main" val="2483723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9794-18CE-4462-B09E-E438AAC8FCB1}"/>
              </a:ext>
            </a:extLst>
          </p:cNvPr>
          <p:cNvSpPr>
            <a:spLocks noGrp="1"/>
          </p:cNvSpPr>
          <p:nvPr>
            <p:ph type="title"/>
          </p:nvPr>
        </p:nvSpPr>
        <p:spPr/>
        <p:txBody>
          <a:bodyPr/>
          <a:lstStyle/>
          <a:p>
            <a:r>
              <a:rPr lang="en-IN" dirty="0"/>
              <a:t>Lambda Expression</a:t>
            </a:r>
          </a:p>
        </p:txBody>
      </p:sp>
      <p:sp>
        <p:nvSpPr>
          <p:cNvPr id="3" name="Content Placeholder 2">
            <a:extLst>
              <a:ext uri="{FF2B5EF4-FFF2-40B4-BE49-F238E27FC236}">
                <a16:creationId xmlns:a16="http://schemas.microsoft.com/office/drawing/2014/main" id="{466C83FC-9530-4B0A-A899-A0524DC96B65}"/>
              </a:ext>
            </a:extLst>
          </p:cNvPr>
          <p:cNvSpPr>
            <a:spLocks noGrp="1"/>
          </p:cNvSpPr>
          <p:nvPr>
            <p:ph idx="1"/>
          </p:nvPr>
        </p:nvSpPr>
        <p:spPr/>
        <p:txBody>
          <a:bodyPr/>
          <a:lstStyle/>
          <a:p>
            <a:r>
              <a:rPr lang="en-US" dirty="0"/>
              <a:t>Implicit return</a:t>
            </a:r>
          </a:p>
          <a:p>
            <a:r>
              <a:rPr lang="en-US" dirty="0"/>
              <a:t>No braces for single expression</a:t>
            </a:r>
          </a:p>
          <a:p>
            <a:r>
              <a:rPr lang="en-US" dirty="0"/>
              <a:t>Part of ES6 termed as Arrow Functions</a:t>
            </a:r>
          </a:p>
          <a:p>
            <a:r>
              <a:rPr lang="en-US" dirty="0"/>
              <a:t>Lexically scoped this</a:t>
            </a:r>
          </a:p>
          <a:p>
            <a:r>
              <a:rPr lang="en-US" dirty="0"/>
              <a:t>You don't need to keep typing function</a:t>
            </a:r>
          </a:p>
          <a:p>
            <a:r>
              <a:rPr lang="en-US" dirty="0"/>
              <a:t>It lexically captures the meaning of arguments</a:t>
            </a:r>
            <a:endParaRPr lang="en-IN" dirty="0"/>
          </a:p>
        </p:txBody>
      </p:sp>
    </p:spTree>
    <p:extLst>
      <p:ext uri="{BB962C8B-B14F-4D97-AF65-F5344CB8AC3E}">
        <p14:creationId xmlns:p14="http://schemas.microsoft.com/office/powerpoint/2010/main" val="401698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Lambda Example</a:t>
            </a:r>
          </a:p>
        </p:txBody>
      </p:sp>
      <p:pic>
        <p:nvPicPr>
          <p:cNvPr id="4" name="object 9" descr="Graphical user interface, text, application&#10;&#10;Description automatically generated">
            <a:extLst>
              <a:ext uri="{FF2B5EF4-FFF2-40B4-BE49-F238E27FC236}">
                <a16:creationId xmlns:a16="http://schemas.microsoft.com/office/drawing/2014/main" id="{627BC424-20E9-4A11-AA66-7589F3BCC5FD}"/>
              </a:ext>
            </a:extLst>
          </p:cNvPr>
          <p:cNvPicPr>
            <a:picLocks noGrp="1"/>
          </p:cNvPicPr>
          <p:nvPr>
            <p:ph idx="1"/>
          </p:nvPr>
        </p:nvPicPr>
        <p:blipFill>
          <a:blip r:embed="rId2" cstate="print"/>
          <a:stretch>
            <a:fillRect/>
          </a:stretch>
        </p:blipFill>
        <p:spPr>
          <a:xfrm>
            <a:off x="4777316" y="1849569"/>
            <a:ext cx="6780700" cy="3156532"/>
          </a:xfrm>
          <a:prstGeom prst="rect">
            <a:avLst/>
          </a:prstGeom>
        </p:spPr>
      </p:pic>
    </p:spTree>
    <p:extLst>
      <p:ext uri="{BB962C8B-B14F-4D97-AF65-F5344CB8AC3E}">
        <p14:creationId xmlns:p14="http://schemas.microsoft.com/office/powerpoint/2010/main" val="4019827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93C-7C12-487A-B8CE-2B6DA013FDC3}"/>
              </a:ext>
            </a:extLst>
          </p:cNvPr>
          <p:cNvSpPr>
            <a:spLocks noGrp="1"/>
          </p:cNvSpPr>
          <p:nvPr>
            <p:ph type="title"/>
          </p:nvPr>
        </p:nvSpPr>
        <p:spPr/>
        <p:txBody>
          <a:bodyPr/>
          <a:lstStyle/>
          <a:p>
            <a:r>
              <a:rPr lang="en-US" dirty="0"/>
              <a:t>Rest Parameter (…</a:t>
            </a:r>
            <a:r>
              <a:rPr lang="en-US" dirty="0" err="1"/>
              <a:t>args</a:t>
            </a:r>
            <a:r>
              <a:rPr lang="en-US" dirty="0"/>
              <a:t>)</a:t>
            </a:r>
          </a:p>
        </p:txBody>
      </p:sp>
      <p:sp>
        <p:nvSpPr>
          <p:cNvPr id="3" name="Content Placeholder 2">
            <a:extLst>
              <a:ext uri="{FF2B5EF4-FFF2-40B4-BE49-F238E27FC236}">
                <a16:creationId xmlns:a16="http://schemas.microsoft.com/office/drawing/2014/main" id="{95457826-064F-4F95-91DD-A33D6987621B}"/>
              </a:ext>
            </a:extLst>
          </p:cNvPr>
          <p:cNvSpPr>
            <a:spLocks noGrp="1"/>
          </p:cNvSpPr>
          <p:nvPr>
            <p:ph idx="1"/>
          </p:nvPr>
        </p:nvSpPr>
        <p:spPr/>
        <p:txBody>
          <a:bodyPr/>
          <a:lstStyle/>
          <a:p>
            <a:r>
              <a:rPr lang="en-US" dirty="0"/>
              <a:t>A rest parameter allows you a function to accept zero or more arguments of the specified type. </a:t>
            </a:r>
          </a:p>
          <a:p>
            <a:r>
              <a:rPr lang="en-US" dirty="0"/>
              <a:t>In TypeScript, rest parameters follow these rules:</a:t>
            </a:r>
          </a:p>
          <a:p>
            <a:pPr lvl="1"/>
            <a:r>
              <a:rPr lang="en-US" dirty="0"/>
              <a:t>A function has only one rest parameter.</a:t>
            </a:r>
          </a:p>
          <a:p>
            <a:pPr lvl="1"/>
            <a:r>
              <a:rPr lang="en-US" dirty="0"/>
              <a:t>The rest parameter appears last in the parameter list.</a:t>
            </a:r>
          </a:p>
          <a:p>
            <a:pPr lvl="1"/>
            <a:r>
              <a:rPr lang="en-US" dirty="0"/>
              <a:t>The type of the rest parameter is an array type.</a:t>
            </a:r>
          </a:p>
          <a:p>
            <a:r>
              <a:rPr lang="en-US" dirty="0"/>
              <a:t>To declare a rest parameter, you prefix the parameter name with three dots and use the array type as the type annotation:</a:t>
            </a:r>
          </a:p>
        </p:txBody>
      </p:sp>
    </p:spTree>
    <p:extLst>
      <p:ext uri="{BB962C8B-B14F-4D97-AF65-F5344CB8AC3E}">
        <p14:creationId xmlns:p14="http://schemas.microsoft.com/office/powerpoint/2010/main" val="238315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229B-9ABD-3E15-833A-6877038BAF8C}"/>
              </a:ext>
            </a:extLst>
          </p:cNvPr>
          <p:cNvSpPr>
            <a:spLocks noGrp="1"/>
          </p:cNvSpPr>
          <p:nvPr>
            <p:ph type="title"/>
          </p:nvPr>
        </p:nvSpPr>
        <p:spPr/>
        <p:txBody>
          <a:bodyPr/>
          <a:lstStyle/>
          <a:p>
            <a:r>
              <a:rPr lang="en-US" dirty="0"/>
              <a:t>Rest vs Spread</a:t>
            </a:r>
            <a:endParaRPr lang="en-IN" dirty="0"/>
          </a:p>
        </p:txBody>
      </p:sp>
      <p:sp>
        <p:nvSpPr>
          <p:cNvPr id="3" name="Content Placeholder 2">
            <a:extLst>
              <a:ext uri="{FF2B5EF4-FFF2-40B4-BE49-F238E27FC236}">
                <a16:creationId xmlns:a16="http://schemas.microsoft.com/office/drawing/2014/main" id="{31967BFC-EEC8-0240-282D-6C5780E29652}"/>
              </a:ext>
            </a:extLst>
          </p:cNvPr>
          <p:cNvSpPr>
            <a:spLocks noGrp="1"/>
          </p:cNvSpPr>
          <p:nvPr>
            <p:ph idx="1"/>
          </p:nvPr>
        </p:nvSpPr>
        <p:spPr/>
        <p:txBody>
          <a:bodyPr/>
          <a:lstStyle/>
          <a:p>
            <a:r>
              <a:rPr lang="en-US" dirty="0"/>
              <a:t>Rest and spread are two related features in TypeScript that allow developers to work with arrays and objects more easily.</a:t>
            </a:r>
          </a:p>
          <a:p>
            <a:pPr lvl="1"/>
            <a:r>
              <a:rPr lang="en-US" dirty="0"/>
              <a:t>Rest Parameters</a:t>
            </a:r>
          </a:p>
          <a:p>
            <a:pPr lvl="2"/>
            <a:r>
              <a:rPr lang="en-US" dirty="0"/>
              <a:t>Rest parameters allow you to represent an indefinite number of arguments as an array. </a:t>
            </a:r>
          </a:p>
          <a:p>
            <a:pPr lvl="2"/>
            <a:r>
              <a:rPr lang="en-US" dirty="0"/>
              <a:t>You can use the rest parameter syntax (...) to indicate that a function should accept any number of arguments.</a:t>
            </a:r>
            <a:endParaRPr lang="en-IN" dirty="0"/>
          </a:p>
          <a:p>
            <a:pPr lvl="1"/>
            <a:r>
              <a:rPr lang="en-US" dirty="0"/>
              <a:t>Spread Syntax</a:t>
            </a:r>
          </a:p>
          <a:p>
            <a:pPr lvl="2"/>
            <a:r>
              <a:rPr lang="en-US" dirty="0"/>
              <a:t>Spread syntax allows you to "spread" the elements of an array or object into another array or object. </a:t>
            </a:r>
          </a:p>
          <a:p>
            <a:pPr lvl="2"/>
            <a:r>
              <a:rPr lang="en-US" dirty="0"/>
              <a:t>You can use the spread syntax (...) to expand an array into its individual elements, or to merge two or more objects into a new object.</a:t>
            </a:r>
          </a:p>
        </p:txBody>
      </p:sp>
    </p:spTree>
    <p:extLst>
      <p:ext uri="{BB962C8B-B14F-4D97-AF65-F5344CB8AC3E}">
        <p14:creationId xmlns:p14="http://schemas.microsoft.com/office/powerpoint/2010/main" val="2536860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Shallow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334932" y="4287799"/>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556933" y="3776133"/>
            <a:ext cx="1777999" cy="9984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cxnSp>
        <p:nvCxnSpPr>
          <p:cNvPr id="12" name="Straight Arrow Connector 11">
            <a:extLst>
              <a:ext uri="{FF2B5EF4-FFF2-40B4-BE49-F238E27FC236}">
                <a16:creationId xmlns:a16="http://schemas.microsoft.com/office/drawing/2014/main" id="{6CB2219A-D9F7-82B1-F5CA-329DBA27B123}"/>
              </a:ext>
            </a:extLst>
          </p:cNvPr>
          <p:cNvCxnSpPr>
            <a:cxnSpLocks/>
            <a:endCxn id="6" idx="3"/>
          </p:cNvCxnSpPr>
          <p:nvPr/>
        </p:nvCxnSpPr>
        <p:spPr>
          <a:xfrm flipH="1">
            <a:off x="5918199" y="3737750"/>
            <a:ext cx="1659468" cy="10368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9517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500" y="1599482"/>
            <a:ext cx="635000" cy="1488440"/>
          </a:xfrm>
          <a:prstGeom prst="rect">
            <a:avLst/>
          </a:prstGeom>
        </p:spPr>
        <p:txBody>
          <a:bodyPr vert="horz" wrap="square" lIns="0" tIns="12700" rIns="0" bIns="0" rtlCol="0" anchor="ctr">
            <a:spAutoFit/>
          </a:bodyPr>
          <a:lstStyle/>
          <a:p>
            <a:pPr marL="12700">
              <a:lnSpc>
                <a:spcPct val="100000"/>
              </a:lnSpc>
              <a:spcBef>
                <a:spcPts val="100"/>
              </a:spcBef>
            </a:pPr>
            <a:r>
              <a:rPr sz="9600" b="1" dirty="0">
                <a:solidFill>
                  <a:srgbClr val="97ABBB"/>
                </a:solidFill>
                <a:latin typeface="Arial"/>
                <a:cs typeface="Arial"/>
              </a:rPr>
              <a:t>“</a:t>
            </a:r>
            <a:endParaRPr sz="9600">
              <a:latin typeface="Arial"/>
              <a:cs typeface="Arial"/>
            </a:endParaRPr>
          </a:p>
        </p:txBody>
      </p:sp>
      <p:grpSp>
        <p:nvGrpSpPr>
          <p:cNvPr id="3" name="object 3"/>
          <p:cNvGrpSpPr/>
          <p:nvPr/>
        </p:nvGrpSpPr>
        <p:grpSpPr>
          <a:xfrm>
            <a:off x="7247283" y="2132901"/>
            <a:ext cx="3421379" cy="103505"/>
            <a:chOff x="5723282" y="2132900"/>
            <a:chExt cx="3421379" cy="103505"/>
          </a:xfrm>
        </p:grpSpPr>
        <p:sp>
          <p:nvSpPr>
            <p:cNvPr id="4" name="object 4"/>
            <p:cNvSpPr/>
            <p:nvPr/>
          </p:nvSpPr>
          <p:spPr>
            <a:xfrm>
              <a:off x="5723282"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F9714"/>
            </a:solidFill>
          </p:spPr>
          <p:txBody>
            <a:bodyPr wrap="square" lIns="0" tIns="0" rIns="0" bIns="0" rtlCol="0"/>
            <a:lstStyle/>
            <a:p>
              <a:endParaRPr/>
            </a:p>
          </p:txBody>
        </p:sp>
        <p:sp>
          <p:nvSpPr>
            <p:cNvPr id="5" name="object 5"/>
            <p:cNvSpPr/>
            <p:nvPr/>
          </p:nvSpPr>
          <p:spPr>
            <a:xfrm>
              <a:off x="7434175"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10253"/>
            </a:solidFill>
          </p:spPr>
          <p:txBody>
            <a:bodyPr wrap="square" lIns="0" tIns="0" rIns="0" bIns="0" rtlCol="0"/>
            <a:lstStyle/>
            <a:p>
              <a:endParaRPr/>
            </a:p>
          </p:txBody>
        </p:sp>
      </p:grpSp>
      <p:grpSp>
        <p:nvGrpSpPr>
          <p:cNvPr id="6" name="object 6"/>
          <p:cNvGrpSpPr/>
          <p:nvPr/>
        </p:nvGrpSpPr>
        <p:grpSpPr>
          <a:xfrm>
            <a:off x="1524001" y="2132901"/>
            <a:ext cx="3420745" cy="103505"/>
            <a:chOff x="0" y="2132900"/>
            <a:chExt cx="3420745" cy="103505"/>
          </a:xfrm>
        </p:grpSpPr>
        <p:sp>
          <p:nvSpPr>
            <p:cNvPr id="7" name="object 7"/>
            <p:cNvSpPr/>
            <p:nvPr/>
          </p:nvSpPr>
          <p:spPr>
            <a:xfrm>
              <a:off x="0" y="2132900"/>
              <a:ext cx="1710689" cy="103505"/>
            </a:xfrm>
            <a:custGeom>
              <a:avLst/>
              <a:gdLst/>
              <a:ahLst/>
              <a:cxnLst/>
              <a:rect l="l" t="t" r="r" b="b"/>
              <a:pathLst>
                <a:path w="1710689" h="103505">
                  <a:moveTo>
                    <a:pt x="1710299" y="102898"/>
                  </a:moveTo>
                  <a:lnTo>
                    <a:pt x="0" y="102898"/>
                  </a:lnTo>
                  <a:lnTo>
                    <a:pt x="0" y="0"/>
                  </a:lnTo>
                  <a:lnTo>
                    <a:pt x="1710299" y="0"/>
                  </a:lnTo>
                  <a:lnTo>
                    <a:pt x="1710299" y="102898"/>
                  </a:lnTo>
                  <a:close/>
                </a:path>
              </a:pathLst>
            </a:custGeom>
            <a:solidFill>
              <a:srgbClr val="7ECEFC"/>
            </a:solidFill>
          </p:spPr>
          <p:txBody>
            <a:bodyPr wrap="square" lIns="0" tIns="0" rIns="0" bIns="0" rtlCol="0"/>
            <a:lstStyle/>
            <a:p>
              <a:endParaRPr/>
            </a:p>
          </p:txBody>
        </p:sp>
        <p:sp>
          <p:nvSpPr>
            <p:cNvPr id="8" name="object 8"/>
            <p:cNvSpPr/>
            <p:nvPr/>
          </p:nvSpPr>
          <p:spPr>
            <a:xfrm>
              <a:off x="1710424" y="2132900"/>
              <a:ext cx="1710689" cy="103505"/>
            </a:xfrm>
            <a:custGeom>
              <a:avLst/>
              <a:gdLst/>
              <a:ahLst/>
              <a:cxnLst/>
              <a:rect l="l" t="t" r="r" b="b"/>
              <a:pathLst>
                <a:path w="1710689" h="103505">
                  <a:moveTo>
                    <a:pt x="1710300" y="102898"/>
                  </a:moveTo>
                  <a:lnTo>
                    <a:pt x="0" y="102898"/>
                  </a:lnTo>
                  <a:lnTo>
                    <a:pt x="0" y="0"/>
                  </a:lnTo>
                  <a:lnTo>
                    <a:pt x="1710300" y="0"/>
                  </a:lnTo>
                  <a:lnTo>
                    <a:pt x="1710300" y="102898"/>
                  </a:lnTo>
                  <a:close/>
                </a:path>
              </a:pathLst>
            </a:custGeom>
            <a:solidFill>
              <a:srgbClr val="2185C5"/>
            </a:solidFill>
          </p:spPr>
          <p:txBody>
            <a:bodyPr wrap="square" lIns="0" tIns="0" rIns="0" bIns="0" rtlCol="0"/>
            <a:lstStyle/>
            <a:p>
              <a:endParaRPr/>
            </a:p>
          </p:txBody>
        </p:sp>
      </p:grpSp>
      <p:sp>
        <p:nvSpPr>
          <p:cNvPr id="9" name="object 9"/>
          <p:cNvSpPr txBox="1"/>
          <p:nvPr/>
        </p:nvSpPr>
        <p:spPr>
          <a:xfrm>
            <a:off x="2489986" y="2940184"/>
            <a:ext cx="7004050" cy="2321148"/>
          </a:xfrm>
          <a:prstGeom prst="rect">
            <a:avLst/>
          </a:prstGeom>
        </p:spPr>
        <p:txBody>
          <a:bodyPr vert="horz" wrap="square" lIns="0" tIns="12700" rIns="0" bIns="0" rtlCol="0">
            <a:spAutoFit/>
          </a:bodyPr>
          <a:lstStyle/>
          <a:p>
            <a:pPr marL="100965" marR="99695" algn="ctr">
              <a:spcBef>
                <a:spcPts val="100"/>
              </a:spcBef>
            </a:pP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90" dirty="0">
                <a:solidFill>
                  <a:srgbClr val="677380"/>
                </a:solidFill>
                <a:latin typeface="Lucida Sans"/>
                <a:cs typeface="Lucida Sans"/>
              </a:rPr>
              <a:t>let</a:t>
            </a:r>
            <a:r>
              <a:rPr sz="3000" i="1" spc="-229" dirty="0">
                <a:solidFill>
                  <a:srgbClr val="677380"/>
                </a:solidFill>
                <a:latin typeface="Lucida Sans"/>
                <a:cs typeface="Lucida Sans"/>
              </a:rPr>
              <a:t>s</a:t>
            </a:r>
            <a:r>
              <a:rPr sz="3000" i="1" spc="-375"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15" dirty="0">
                <a:solidFill>
                  <a:srgbClr val="677380"/>
                </a:solidFill>
                <a:latin typeface="Lucida Sans"/>
                <a:cs typeface="Lucida Sans"/>
              </a:rPr>
              <a:t>writ</a:t>
            </a:r>
            <a:r>
              <a:rPr sz="3000" i="1" spc="-229"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JavaScrip</a:t>
            </a:r>
            <a:r>
              <a:rPr sz="3000" i="1" spc="-165" dirty="0">
                <a:solidFill>
                  <a:srgbClr val="677380"/>
                </a:solidFill>
                <a:latin typeface="Lucida Sans"/>
                <a:cs typeface="Lucida Sans"/>
              </a:rPr>
              <a:t>t</a:t>
            </a:r>
            <a:r>
              <a:rPr sz="3000" i="1" spc="-375" dirty="0">
                <a:solidFill>
                  <a:srgbClr val="677380"/>
                </a:solidFill>
                <a:latin typeface="Lucida Sans"/>
                <a:cs typeface="Lucida Sans"/>
              </a:rPr>
              <a:t> </a:t>
            </a:r>
            <a:r>
              <a:rPr sz="3000" i="1" spc="-204" dirty="0">
                <a:solidFill>
                  <a:srgbClr val="677380"/>
                </a:solidFill>
                <a:latin typeface="Lucida Sans"/>
                <a:cs typeface="Lucida Sans"/>
              </a:rPr>
              <a:t>th</a:t>
            </a:r>
            <a:r>
              <a:rPr sz="3000" i="1" spc="-210"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way </a:t>
            </a:r>
            <a:r>
              <a:rPr sz="3000" i="1" spc="-130"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40" dirty="0">
                <a:solidFill>
                  <a:srgbClr val="677380"/>
                </a:solidFill>
                <a:latin typeface="Lucida Sans"/>
                <a:cs typeface="Lucida Sans"/>
              </a:rPr>
              <a:t>really</a:t>
            </a:r>
            <a:r>
              <a:rPr sz="3000" i="1" spc="-375" dirty="0">
                <a:solidFill>
                  <a:srgbClr val="677380"/>
                </a:solidFill>
                <a:latin typeface="Lucida Sans"/>
                <a:cs typeface="Lucida Sans"/>
              </a:rPr>
              <a:t> </a:t>
            </a:r>
            <a:r>
              <a:rPr sz="3000" i="1" spc="-270" dirty="0">
                <a:solidFill>
                  <a:srgbClr val="677380"/>
                </a:solidFill>
                <a:latin typeface="Lucida Sans"/>
                <a:cs typeface="Lucida Sans"/>
              </a:rPr>
              <a:t>wan</a:t>
            </a:r>
            <a:r>
              <a:rPr sz="3000" i="1" spc="-150" dirty="0">
                <a:solidFill>
                  <a:srgbClr val="677380"/>
                </a:solidFill>
                <a:latin typeface="Lucida Sans"/>
                <a:cs typeface="Lucida Sans"/>
              </a:rPr>
              <a:t>t</a:t>
            </a:r>
            <a:r>
              <a:rPr sz="3000" i="1" spc="-375" dirty="0">
                <a:solidFill>
                  <a:srgbClr val="677380"/>
                </a:solidFill>
                <a:latin typeface="Lucida Sans"/>
                <a:cs typeface="Lucida Sans"/>
              </a:rPr>
              <a:t> </a:t>
            </a:r>
            <a:r>
              <a:rPr sz="3000" i="1" spc="-215" dirty="0">
                <a:solidFill>
                  <a:srgbClr val="677380"/>
                </a:solidFill>
                <a:latin typeface="Lucida Sans"/>
                <a:cs typeface="Lucida Sans"/>
              </a:rPr>
              <a:t>to.</a:t>
            </a:r>
            <a:endParaRPr sz="3000" dirty="0">
              <a:latin typeface="Lucida Sans"/>
              <a:cs typeface="Lucida Sans"/>
            </a:endParaRPr>
          </a:p>
          <a:p>
            <a:pPr marL="170180" marR="166370" algn="ctr"/>
            <a:endParaRPr lang="en-IN" sz="3000" i="1" spc="-240" dirty="0">
              <a:solidFill>
                <a:srgbClr val="677380"/>
              </a:solidFill>
              <a:latin typeface="Lucida Sans"/>
              <a:cs typeface="Lucida Sans"/>
            </a:endParaRPr>
          </a:p>
          <a:p>
            <a:pPr marL="170180" marR="166370" algn="ct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70" dirty="0">
                <a:solidFill>
                  <a:srgbClr val="677380"/>
                </a:solidFill>
                <a:latin typeface="Lucida Sans"/>
                <a:cs typeface="Lucida Sans"/>
              </a:rPr>
              <a:t>i</a:t>
            </a:r>
            <a:r>
              <a:rPr sz="3000" i="1" spc="-275" dirty="0">
                <a:solidFill>
                  <a:srgbClr val="677380"/>
                </a:solidFill>
                <a:latin typeface="Lucida Sans"/>
                <a:cs typeface="Lucida Sans"/>
              </a:rPr>
              <a:t>s</a:t>
            </a:r>
            <a:r>
              <a:rPr sz="3000" i="1" spc="-375" dirty="0">
                <a:solidFill>
                  <a:srgbClr val="677380"/>
                </a:solidFill>
                <a:latin typeface="Lucida Sans"/>
                <a:cs typeface="Lucida Sans"/>
              </a:rPr>
              <a:t> </a:t>
            </a:r>
            <a:r>
              <a:rPr sz="3000" i="1" spc="-315" dirty="0">
                <a:solidFill>
                  <a:srgbClr val="677380"/>
                </a:solidFill>
                <a:latin typeface="Lucida Sans"/>
                <a:cs typeface="Lucida Sans"/>
              </a:rPr>
              <a:t>a</a:t>
            </a:r>
            <a:r>
              <a:rPr sz="3000" i="1" spc="-375" dirty="0">
                <a:solidFill>
                  <a:srgbClr val="677380"/>
                </a:solidFill>
                <a:latin typeface="Lucida Sans"/>
                <a:cs typeface="Lucida Sans"/>
              </a:rPr>
              <a:t> </a:t>
            </a:r>
            <a:r>
              <a:rPr sz="3000" i="1" spc="-215" dirty="0">
                <a:solidFill>
                  <a:srgbClr val="677380"/>
                </a:solidFill>
                <a:latin typeface="Lucida Sans"/>
                <a:cs typeface="Lucida Sans"/>
              </a:rPr>
              <a:t>type</a:t>
            </a:r>
            <a:r>
              <a:rPr sz="3000" i="1" spc="-245" dirty="0">
                <a:solidFill>
                  <a:srgbClr val="677380"/>
                </a:solidFill>
                <a:latin typeface="Lucida Sans"/>
                <a:cs typeface="Lucida Sans"/>
              </a:rPr>
              <a:t>d</a:t>
            </a:r>
            <a:r>
              <a:rPr sz="3000" i="1" spc="-375" dirty="0">
                <a:solidFill>
                  <a:srgbClr val="677380"/>
                </a:solidFill>
                <a:latin typeface="Lucida Sans"/>
                <a:cs typeface="Lucida Sans"/>
              </a:rPr>
              <a:t> </a:t>
            </a:r>
            <a:r>
              <a:rPr sz="3000" i="1" spc="-260" dirty="0">
                <a:solidFill>
                  <a:srgbClr val="677380"/>
                </a:solidFill>
                <a:latin typeface="Lucida Sans"/>
                <a:cs typeface="Lucida Sans"/>
              </a:rPr>
              <a:t>superset</a:t>
            </a:r>
            <a:r>
              <a:rPr sz="3000" i="1" spc="-375" dirty="0">
                <a:solidFill>
                  <a:srgbClr val="677380"/>
                </a:solidFill>
                <a:latin typeface="Lucida Sans"/>
                <a:cs typeface="Lucida Sans"/>
              </a:rPr>
              <a:t> </a:t>
            </a:r>
            <a:r>
              <a:rPr sz="3000" i="1" spc="-265" dirty="0">
                <a:solidFill>
                  <a:srgbClr val="677380"/>
                </a:solidFill>
                <a:latin typeface="Lucida Sans"/>
                <a:cs typeface="Lucida Sans"/>
              </a:rPr>
              <a:t>o</a:t>
            </a:r>
            <a:r>
              <a:rPr sz="3000" i="1" spc="-175" dirty="0">
                <a:solidFill>
                  <a:srgbClr val="677380"/>
                </a:solidFill>
                <a:latin typeface="Lucida Sans"/>
                <a:cs typeface="Lucida Sans"/>
              </a:rPr>
              <a:t>f</a:t>
            </a:r>
            <a:r>
              <a:rPr sz="3000" i="1" spc="-375" dirty="0">
                <a:solidFill>
                  <a:srgbClr val="677380"/>
                </a:solidFill>
                <a:latin typeface="Lucida Sans"/>
                <a:cs typeface="Lucida Sans"/>
              </a:rPr>
              <a:t> </a:t>
            </a:r>
            <a:r>
              <a:rPr sz="3000" i="1" spc="-215" dirty="0">
                <a:solidFill>
                  <a:srgbClr val="677380"/>
                </a:solidFill>
                <a:latin typeface="Lucida Sans"/>
                <a:cs typeface="Lucida Sans"/>
              </a:rPr>
              <a:t>JavaScript </a:t>
            </a:r>
            <a:r>
              <a:rPr sz="3000" i="1" spc="-145" dirty="0">
                <a:solidFill>
                  <a:srgbClr val="677380"/>
                </a:solidFill>
                <a:latin typeface="Lucida Sans"/>
                <a:cs typeface="Lucida Sans"/>
              </a:rPr>
              <a:t> </a:t>
            </a:r>
            <a:r>
              <a:rPr sz="3000" i="1" spc="-229" dirty="0">
                <a:solidFill>
                  <a:srgbClr val="677380"/>
                </a:solidFill>
                <a:latin typeface="Lucida Sans"/>
                <a:cs typeface="Lucida Sans"/>
              </a:rPr>
              <a:t>tha</a:t>
            </a:r>
            <a:r>
              <a:rPr sz="3000" i="1" spc="-160" dirty="0">
                <a:solidFill>
                  <a:srgbClr val="677380"/>
                </a:solidFill>
                <a:latin typeface="Lucida Sans"/>
                <a:cs typeface="Lucida Sans"/>
              </a:rPr>
              <a:t>t</a:t>
            </a:r>
            <a:r>
              <a:rPr sz="3000" i="1" spc="-375" dirty="0">
                <a:solidFill>
                  <a:srgbClr val="677380"/>
                </a:solidFill>
                <a:latin typeface="Lucida Sans"/>
                <a:cs typeface="Lucida Sans"/>
              </a:rPr>
              <a:t> </a:t>
            </a:r>
            <a:r>
              <a:rPr sz="3000" i="1" spc="-240" dirty="0">
                <a:solidFill>
                  <a:srgbClr val="677380"/>
                </a:solidFill>
                <a:latin typeface="Lucida Sans"/>
                <a:cs typeface="Lucida Sans"/>
              </a:rPr>
              <a:t>compiles</a:t>
            </a:r>
            <a:r>
              <a:rPr sz="3000" i="1" spc="-375" dirty="0">
                <a:solidFill>
                  <a:srgbClr val="677380"/>
                </a:solidFill>
                <a:latin typeface="Lucida Sans"/>
                <a:cs typeface="Lucida Sans"/>
              </a:rPr>
              <a:t> </a:t>
            </a:r>
            <a:r>
              <a:rPr sz="3000" i="1" spc="-135" dirty="0">
                <a:solidFill>
                  <a:srgbClr val="677380"/>
                </a:solidFill>
                <a:latin typeface="Lucida Sans"/>
                <a:cs typeface="Lucida Sans"/>
              </a:rPr>
              <a:t>t</a:t>
            </a:r>
            <a:r>
              <a:rPr sz="3000" i="1" spc="-190" dirty="0">
                <a:solidFill>
                  <a:srgbClr val="677380"/>
                </a:solidFill>
                <a:latin typeface="Lucida Sans"/>
                <a:cs typeface="Lucida Sans"/>
              </a:rPr>
              <a:t>o</a:t>
            </a:r>
            <a:r>
              <a:rPr sz="3000" i="1" spc="-375" dirty="0">
                <a:solidFill>
                  <a:srgbClr val="677380"/>
                </a:solidFill>
                <a:latin typeface="Lucida Sans"/>
                <a:cs typeface="Lucida Sans"/>
              </a:rPr>
              <a:t> </a:t>
            </a:r>
            <a:r>
              <a:rPr sz="3000" i="1" spc="-235" dirty="0">
                <a:solidFill>
                  <a:srgbClr val="677380"/>
                </a:solidFill>
                <a:latin typeface="Lucida Sans"/>
                <a:cs typeface="Lucida Sans"/>
              </a:rPr>
              <a:t>plain</a:t>
            </a:r>
            <a:r>
              <a:rPr sz="3000" i="1" spc="-375" dirty="0">
                <a:solidFill>
                  <a:srgbClr val="677380"/>
                </a:solidFill>
                <a:latin typeface="Lucida Sans"/>
                <a:cs typeface="Lucida Sans"/>
              </a:rPr>
              <a:t> </a:t>
            </a:r>
            <a:r>
              <a:rPr sz="3000" i="1" spc="-229" dirty="0">
                <a:solidFill>
                  <a:srgbClr val="677380"/>
                </a:solidFill>
                <a:latin typeface="Lucida Sans"/>
                <a:cs typeface="Lucida Sans"/>
              </a:rPr>
              <a:t>JavaScript.</a:t>
            </a:r>
            <a:endParaRPr sz="3000" dirty="0">
              <a:latin typeface="Lucida Sans"/>
              <a:cs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Deep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021669" y="4138043"/>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624669" y="3825913"/>
            <a:ext cx="1397000" cy="7989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sp>
        <p:nvSpPr>
          <p:cNvPr id="11" name="Rectangle 10">
            <a:extLst>
              <a:ext uri="{FF2B5EF4-FFF2-40B4-BE49-F238E27FC236}">
                <a16:creationId xmlns:a16="http://schemas.microsoft.com/office/drawing/2014/main" id="{94A26182-F4BF-87D5-BDE7-53022209F96D}"/>
              </a:ext>
            </a:extLst>
          </p:cNvPr>
          <p:cNvSpPr/>
          <p:nvPr/>
        </p:nvSpPr>
        <p:spPr>
          <a:xfrm>
            <a:off x="9770533" y="4317961"/>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“Pune”</a:t>
            </a:r>
            <a:endParaRPr lang="en-US" dirty="0"/>
          </a:p>
        </p:txBody>
      </p:sp>
      <p:cxnSp>
        <p:nvCxnSpPr>
          <p:cNvPr id="7" name="Straight Arrow Connector 6">
            <a:extLst>
              <a:ext uri="{FF2B5EF4-FFF2-40B4-BE49-F238E27FC236}">
                <a16:creationId xmlns:a16="http://schemas.microsoft.com/office/drawing/2014/main" id="{F05FD5EC-F3C5-F028-D6CF-4262AD109BDA}"/>
              </a:ext>
            </a:extLst>
          </p:cNvPr>
          <p:cNvCxnSpPr>
            <a:endCxn id="11" idx="1"/>
          </p:cNvCxnSpPr>
          <p:nvPr/>
        </p:nvCxnSpPr>
        <p:spPr>
          <a:xfrm>
            <a:off x="8475133" y="3632200"/>
            <a:ext cx="1295400" cy="117259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33417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B226-59B8-4296-8706-31197ADE7FC6}"/>
              </a:ext>
            </a:extLst>
          </p:cNvPr>
          <p:cNvSpPr>
            <a:spLocks noGrp="1"/>
          </p:cNvSpPr>
          <p:nvPr>
            <p:ph type="title"/>
          </p:nvPr>
        </p:nvSpPr>
        <p:spPr>
          <a:xfrm>
            <a:off x="838200" y="365125"/>
            <a:ext cx="10515600" cy="1325563"/>
          </a:xfrm>
        </p:spPr>
        <p:txBody>
          <a:bodyPr/>
          <a:lstStyle/>
          <a:p>
            <a:r>
              <a:rPr lang="en-US" dirty="0"/>
              <a:t>Arrays</a:t>
            </a:r>
          </a:p>
        </p:txBody>
      </p:sp>
      <p:sp>
        <p:nvSpPr>
          <p:cNvPr id="3" name="Content Placeholder 2">
            <a:extLst>
              <a:ext uri="{FF2B5EF4-FFF2-40B4-BE49-F238E27FC236}">
                <a16:creationId xmlns:a16="http://schemas.microsoft.com/office/drawing/2014/main" id="{746447D7-19FC-49F8-BBED-B77D4C57F993}"/>
              </a:ext>
            </a:extLst>
          </p:cNvPr>
          <p:cNvSpPr>
            <a:spLocks noGrp="1"/>
          </p:cNvSpPr>
          <p:nvPr>
            <p:ph idx="1"/>
          </p:nvPr>
        </p:nvSpPr>
        <p:spPr>
          <a:xfrm>
            <a:off x="838200" y="1825625"/>
            <a:ext cx="10515600" cy="4351338"/>
          </a:xfrm>
        </p:spPr>
        <p:txBody>
          <a:bodyPr>
            <a:normAutofit lnSpcReduction="10000"/>
          </a:bodyPr>
          <a:lstStyle/>
          <a:p>
            <a:r>
              <a:rPr lang="en-US" dirty="0"/>
              <a:t>The use of variables to store values poses the following limitations −</a:t>
            </a:r>
          </a:p>
          <a:p>
            <a:pPr lvl="1"/>
            <a:r>
              <a:rPr lang="en-US" dirty="0"/>
              <a:t>Variables are scalar in nature. In other words, a variable declaration can only contain a single at a time. This means that to store n values in a program n variable declarations will be needed. Hence, the use of variables is not feasible when one needs to store a larger collection of values.</a:t>
            </a:r>
          </a:p>
          <a:p>
            <a:pPr lvl="1"/>
            <a:r>
              <a:rPr lang="en-US" dirty="0"/>
              <a:t>Variables in a program are allocated memory in random order, thereby making it difficult to retrieve/read the values in the order of their declaration.</a:t>
            </a:r>
          </a:p>
          <a:p>
            <a:r>
              <a:rPr lang="en-US" dirty="0"/>
              <a:t>TypeScript introduces the concept of arrays to tackle the same. </a:t>
            </a:r>
          </a:p>
          <a:p>
            <a:r>
              <a:rPr lang="en-US" dirty="0"/>
              <a:t>An array is a homogenous collection of values. </a:t>
            </a:r>
          </a:p>
          <a:p>
            <a:r>
              <a:rPr lang="en-US" dirty="0"/>
              <a:t>An array is a collection of values of the same data type. </a:t>
            </a:r>
          </a:p>
          <a:p>
            <a:r>
              <a:rPr lang="en-US" dirty="0"/>
              <a:t>It is a user defined type.</a:t>
            </a:r>
          </a:p>
        </p:txBody>
      </p:sp>
    </p:spTree>
    <p:extLst>
      <p:ext uri="{BB962C8B-B14F-4D97-AF65-F5344CB8AC3E}">
        <p14:creationId xmlns:p14="http://schemas.microsoft.com/office/powerpoint/2010/main" val="1542734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B23-3E27-487B-B344-6E40837D10D8}"/>
              </a:ext>
            </a:extLst>
          </p:cNvPr>
          <p:cNvSpPr>
            <a:spLocks noGrp="1"/>
          </p:cNvSpPr>
          <p:nvPr>
            <p:ph type="title"/>
          </p:nvPr>
        </p:nvSpPr>
        <p:spPr>
          <a:xfrm>
            <a:off x="838200" y="365125"/>
            <a:ext cx="10515600" cy="1325563"/>
          </a:xfrm>
        </p:spPr>
        <p:txBody>
          <a:bodyPr/>
          <a:lstStyle/>
          <a:p>
            <a:r>
              <a:rPr lang="en-US" dirty="0"/>
              <a:t>Features of an Array</a:t>
            </a:r>
          </a:p>
        </p:txBody>
      </p:sp>
      <p:sp>
        <p:nvSpPr>
          <p:cNvPr id="3" name="Content Placeholder 2">
            <a:extLst>
              <a:ext uri="{FF2B5EF4-FFF2-40B4-BE49-F238E27FC236}">
                <a16:creationId xmlns:a16="http://schemas.microsoft.com/office/drawing/2014/main" id="{849011CF-DE71-4B3A-94EA-A8326356541E}"/>
              </a:ext>
            </a:extLst>
          </p:cNvPr>
          <p:cNvSpPr>
            <a:spLocks noGrp="1"/>
          </p:cNvSpPr>
          <p:nvPr>
            <p:ph idx="1"/>
          </p:nvPr>
        </p:nvSpPr>
        <p:spPr>
          <a:xfrm>
            <a:off x="838200" y="1825625"/>
            <a:ext cx="10515600" cy="4351338"/>
          </a:xfrm>
        </p:spPr>
        <p:txBody>
          <a:bodyPr>
            <a:normAutofit fontScale="92500" lnSpcReduction="10000"/>
          </a:bodyPr>
          <a:lstStyle/>
          <a:p>
            <a:r>
              <a:rPr lang="en-US" dirty="0"/>
              <a:t>An array declaration allocates sequential memory blocks.</a:t>
            </a:r>
          </a:p>
          <a:p>
            <a:r>
              <a:rPr lang="en-US" dirty="0"/>
              <a:t>Arrays are static. This means that an array once initialized cannot be resized.</a:t>
            </a:r>
          </a:p>
          <a:p>
            <a:r>
              <a:rPr lang="en-US" dirty="0"/>
              <a:t>Each memory block represents an array element.</a:t>
            </a:r>
          </a:p>
          <a:p>
            <a:r>
              <a:rPr lang="en-US" dirty="0"/>
              <a:t>Array elements are identified by a unique integer called as the subscript / index of the element.</a:t>
            </a:r>
          </a:p>
          <a:p>
            <a:r>
              <a:rPr lang="en-US" dirty="0"/>
              <a:t>Like variables, arrays too, should be declared before they are used. Use the var keyword to declare an array.</a:t>
            </a:r>
          </a:p>
          <a:p>
            <a:r>
              <a:rPr lang="en-US" dirty="0"/>
              <a:t>Array initialization refers to populating the array elements.</a:t>
            </a:r>
          </a:p>
          <a:p>
            <a:r>
              <a:rPr lang="en-US" dirty="0"/>
              <a:t>Array element values can be updated or modified but cannot be deleted.</a:t>
            </a:r>
          </a:p>
        </p:txBody>
      </p:sp>
    </p:spTree>
    <p:extLst>
      <p:ext uri="{BB962C8B-B14F-4D97-AF65-F5344CB8AC3E}">
        <p14:creationId xmlns:p14="http://schemas.microsoft.com/office/powerpoint/2010/main" val="1771078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C821-A973-418C-A8CB-FA383C8C5756}"/>
              </a:ext>
            </a:extLst>
          </p:cNvPr>
          <p:cNvSpPr>
            <a:spLocks noGrp="1"/>
          </p:cNvSpPr>
          <p:nvPr>
            <p:ph type="title"/>
          </p:nvPr>
        </p:nvSpPr>
        <p:spPr/>
        <p:txBody>
          <a:bodyPr/>
          <a:lstStyle/>
          <a:p>
            <a:r>
              <a:rPr lang="en-IN" dirty="0"/>
              <a:t>Array</a:t>
            </a:r>
          </a:p>
        </p:txBody>
      </p:sp>
      <p:pic>
        <p:nvPicPr>
          <p:cNvPr id="5" name="object 9">
            <a:extLst>
              <a:ext uri="{FF2B5EF4-FFF2-40B4-BE49-F238E27FC236}">
                <a16:creationId xmlns:a16="http://schemas.microsoft.com/office/drawing/2014/main" id="{6996CA8E-A4BE-42FB-8F6C-BEC33A038FB8}"/>
              </a:ext>
            </a:extLst>
          </p:cNvPr>
          <p:cNvPicPr>
            <a:picLocks noGrp="1"/>
          </p:cNvPicPr>
          <p:nvPr>
            <p:ph idx="1"/>
          </p:nvPr>
        </p:nvPicPr>
        <p:blipFill>
          <a:blip r:embed="rId2" cstate="print"/>
          <a:stretch>
            <a:fillRect/>
          </a:stretch>
        </p:blipFill>
        <p:spPr>
          <a:xfrm>
            <a:off x="1905000" y="2782094"/>
            <a:ext cx="8382000" cy="2438400"/>
          </a:xfrm>
          <a:prstGeom prst="rect">
            <a:avLst/>
          </a:prstGeom>
        </p:spPr>
      </p:pic>
    </p:spTree>
    <p:extLst>
      <p:ext uri="{BB962C8B-B14F-4D97-AF65-F5344CB8AC3E}">
        <p14:creationId xmlns:p14="http://schemas.microsoft.com/office/powerpoint/2010/main" val="1476634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A74-8028-4354-89C8-5C4F0F405754}"/>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E7DEAAA0-D27D-4047-86B8-42F8246DD7D7}"/>
              </a:ext>
            </a:extLst>
          </p:cNvPr>
          <p:cNvSpPr>
            <a:spLocks noGrp="1"/>
          </p:cNvSpPr>
          <p:nvPr>
            <p:ph idx="1"/>
          </p:nvPr>
        </p:nvSpPr>
        <p:spPr/>
        <p:txBody>
          <a:bodyPr>
            <a:normAutofit fontScale="92500" lnSpcReduction="20000"/>
          </a:bodyPr>
          <a:lstStyle/>
          <a:p>
            <a:r>
              <a:rPr lang="en-US" dirty="0"/>
              <a:t>As we know array consists value of Homogeneous types but sometimes, we need to store a collection of a different type value in a single variable. Then we will go with Tuples. </a:t>
            </a:r>
          </a:p>
          <a:p>
            <a:r>
              <a:rPr lang="en-US" dirty="0"/>
              <a:t>Tuples are just like structure in C programming and can also be passed as parameters in a function call.</a:t>
            </a:r>
          </a:p>
          <a:p>
            <a:r>
              <a:rPr lang="en-US" dirty="0"/>
              <a:t>To denote a multi-dimensional coordinate system the term used is tuple in abstract mathematics.</a:t>
            </a:r>
          </a:p>
          <a:p>
            <a:r>
              <a:rPr lang="en-US" dirty="0"/>
              <a:t>JavaScript doesn’t have tuples as data types, but in typescript Tuple's facility is available.</a:t>
            </a:r>
          </a:p>
          <a:p>
            <a:r>
              <a:rPr lang="en-US" dirty="0"/>
              <a:t>Tuple values are individually called items. Tuples are index based. This means that items in a tuple can be accessed using their corresponding numeric index.</a:t>
            </a:r>
          </a:p>
        </p:txBody>
      </p:sp>
    </p:spTree>
    <p:extLst>
      <p:ext uri="{BB962C8B-B14F-4D97-AF65-F5344CB8AC3E}">
        <p14:creationId xmlns:p14="http://schemas.microsoft.com/office/powerpoint/2010/main" val="2020432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03F8-5C04-43CB-BDD8-7DB9E5F6864E}"/>
              </a:ext>
            </a:extLst>
          </p:cNvPr>
          <p:cNvSpPr>
            <a:spLocks noGrp="1"/>
          </p:cNvSpPr>
          <p:nvPr>
            <p:ph type="title"/>
          </p:nvPr>
        </p:nvSpPr>
        <p:spPr/>
        <p:txBody>
          <a:bodyPr/>
          <a:lstStyle/>
          <a:p>
            <a:r>
              <a:rPr lang="en-US" dirty="0"/>
              <a:t>Enum</a:t>
            </a:r>
          </a:p>
        </p:txBody>
      </p:sp>
      <p:sp>
        <p:nvSpPr>
          <p:cNvPr id="3" name="Content Placeholder 2">
            <a:extLst>
              <a:ext uri="{FF2B5EF4-FFF2-40B4-BE49-F238E27FC236}">
                <a16:creationId xmlns:a16="http://schemas.microsoft.com/office/drawing/2014/main" id="{A3A6142F-3519-4F9C-A453-993F97B43B66}"/>
              </a:ext>
            </a:extLst>
          </p:cNvPr>
          <p:cNvSpPr>
            <a:spLocks noGrp="1"/>
          </p:cNvSpPr>
          <p:nvPr>
            <p:ph idx="1"/>
          </p:nvPr>
        </p:nvSpPr>
        <p:spPr/>
        <p:txBody>
          <a:bodyPr>
            <a:normAutofit fontScale="92500" lnSpcReduction="10000"/>
          </a:bodyPr>
          <a:lstStyle/>
          <a:p>
            <a:r>
              <a:rPr lang="en-US" dirty="0"/>
              <a:t>Enums or enumerations are a new data type supported in TypeScript. Most object-oriented languages like Java and C# use Enums. This is now available in TypeScript too.</a:t>
            </a:r>
          </a:p>
          <a:p>
            <a:r>
              <a:rPr lang="en-US" dirty="0"/>
              <a:t>In simple words, Enums allow us to declare a set of named constants i.e., a collection of related values that can be numeric or string values.</a:t>
            </a:r>
          </a:p>
          <a:p>
            <a:r>
              <a:rPr lang="en-US" dirty="0"/>
              <a:t>Using Enum, we can make it easier to document intent, or create a set of distinct cases.</a:t>
            </a:r>
          </a:p>
          <a:p>
            <a:r>
              <a:rPr lang="en-US" dirty="0"/>
              <a:t>There are three types of Enums:</a:t>
            </a:r>
          </a:p>
          <a:p>
            <a:pPr lvl="1"/>
            <a:r>
              <a:rPr lang="en-US" dirty="0"/>
              <a:t>Numeric Enum</a:t>
            </a:r>
          </a:p>
          <a:p>
            <a:pPr lvl="1"/>
            <a:r>
              <a:rPr lang="en-US" dirty="0"/>
              <a:t>String Enum</a:t>
            </a:r>
          </a:p>
          <a:p>
            <a:pPr lvl="1"/>
            <a:r>
              <a:rPr lang="en-US" dirty="0"/>
              <a:t>Heterogeneous Enum</a:t>
            </a:r>
          </a:p>
        </p:txBody>
      </p:sp>
    </p:spTree>
    <p:extLst>
      <p:ext uri="{BB962C8B-B14F-4D97-AF65-F5344CB8AC3E}">
        <p14:creationId xmlns:p14="http://schemas.microsoft.com/office/powerpoint/2010/main" val="992083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A217-10F5-4B44-A501-CA78C5339F89}"/>
              </a:ext>
            </a:extLst>
          </p:cNvPr>
          <p:cNvSpPr>
            <a:spLocks noGrp="1"/>
          </p:cNvSpPr>
          <p:nvPr>
            <p:ph type="title"/>
          </p:nvPr>
        </p:nvSpPr>
        <p:spPr/>
        <p:txBody>
          <a:bodyPr/>
          <a:lstStyle/>
          <a:p>
            <a:r>
              <a:rPr lang="en-IN" dirty="0"/>
              <a:t>Enum</a:t>
            </a:r>
          </a:p>
        </p:txBody>
      </p:sp>
      <p:sp>
        <p:nvSpPr>
          <p:cNvPr id="3" name="Content Placeholder 2">
            <a:extLst>
              <a:ext uri="{FF2B5EF4-FFF2-40B4-BE49-F238E27FC236}">
                <a16:creationId xmlns:a16="http://schemas.microsoft.com/office/drawing/2014/main" id="{8F97E3FE-EB2F-48C1-A281-FC4CE43A4A23}"/>
              </a:ext>
            </a:extLst>
          </p:cNvPr>
          <p:cNvSpPr>
            <a:spLocks noGrp="1"/>
          </p:cNvSpPr>
          <p:nvPr>
            <p:ph idx="1"/>
          </p:nvPr>
        </p:nvSpPr>
        <p:spPr/>
        <p:txBody>
          <a:bodyPr/>
          <a:lstStyle/>
          <a:p>
            <a:r>
              <a:rPr lang="en-US" dirty="0"/>
              <a:t>By default, Enums begin numbering their members starting at 0. You can change this by manually setting the value of one its members.</a:t>
            </a:r>
          </a:p>
          <a:p>
            <a:endParaRPr lang="en-IN" dirty="0"/>
          </a:p>
        </p:txBody>
      </p:sp>
      <p:pic>
        <p:nvPicPr>
          <p:cNvPr id="4" name="object 4">
            <a:extLst>
              <a:ext uri="{FF2B5EF4-FFF2-40B4-BE49-F238E27FC236}">
                <a16:creationId xmlns:a16="http://schemas.microsoft.com/office/drawing/2014/main" id="{C1997EE8-76DF-4D4D-881B-847C24F83647}"/>
              </a:ext>
            </a:extLst>
          </p:cNvPr>
          <p:cNvPicPr/>
          <p:nvPr/>
        </p:nvPicPr>
        <p:blipFill>
          <a:blip r:embed="rId2" cstate="print"/>
          <a:stretch>
            <a:fillRect/>
          </a:stretch>
        </p:blipFill>
        <p:spPr>
          <a:xfrm>
            <a:off x="3863542" y="3244188"/>
            <a:ext cx="4464915" cy="1804513"/>
          </a:xfrm>
          <a:prstGeom prst="rect">
            <a:avLst/>
          </a:prstGeom>
        </p:spPr>
      </p:pic>
    </p:spTree>
    <p:extLst>
      <p:ext uri="{BB962C8B-B14F-4D97-AF65-F5344CB8AC3E}">
        <p14:creationId xmlns:p14="http://schemas.microsoft.com/office/powerpoint/2010/main" val="374268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Interface</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Interface is a structure that defines the contract in your application.</a:t>
            </a:r>
          </a:p>
          <a:p>
            <a:r>
              <a:rPr lang="en-US" dirty="0"/>
              <a:t>Declared using interface keyword</a:t>
            </a:r>
          </a:p>
          <a:p>
            <a:r>
              <a:rPr lang="en-US" dirty="0"/>
              <a:t>Like other TypeScript features its design time features i.e., no extra code  would be emitted to resultant JavaScript file</a:t>
            </a:r>
          </a:p>
          <a:p>
            <a:r>
              <a:rPr lang="en-US" dirty="0"/>
              <a:t>TypeScript compiler uses interface for type checking. This is also known as "duck typing" or "structural subtyping".</a:t>
            </a:r>
          </a:p>
          <a:p>
            <a:r>
              <a:rPr lang="en-US" dirty="0"/>
              <a:t>Errors being shown when interface signature and implementation  doesn’t match.</a:t>
            </a:r>
          </a:p>
        </p:txBody>
      </p:sp>
    </p:spTree>
    <p:extLst>
      <p:ext uri="{BB962C8B-B14F-4D97-AF65-F5344CB8AC3E}">
        <p14:creationId xmlns:p14="http://schemas.microsoft.com/office/powerpoint/2010/main" val="3526466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B2CB-8621-44DC-A396-0EBF97495FD5}"/>
              </a:ext>
            </a:extLst>
          </p:cNvPr>
          <p:cNvSpPr>
            <a:spLocks noGrp="1"/>
          </p:cNvSpPr>
          <p:nvPr>
            <p:ph type="title"/>
          </p:nvPr>
        </p:nvSpPr>
        <p:spPr>
          <a:xfrm>
            <a:off x="838200" y="365125"/>
            <a:ext cx="10515600" cy="1325563"/>
          </a:xfrm>
        </p:spPr>
        <p:txBody>
          <a:bodyPr/>
          <a:lstStyle/>
          <a:p>
            <a:r>
              <a:rPr lang="en-IN" dirty="0"/>
              <a:t>TypeScript Class</a:t>
            </a:r>
            <a:endParaRPr lang="en-US" dirty="0"/>
          </a:p>
        </p:txBody>
      </p:sp>
      <p:sp>
        <p:nvSpPr>
          <p:cNvPr id="3" name="Content Placeholder 2">
            <a:extLst>
              <a:ext uri="{FF2B5EF4-FFF2-40B4-BE49-F238E27FC236}">
                <a16:creationId xmlns:a16="http://schemas.microsoft.com/office/drawing/2014/main" id="{90A5F2E9-8832-44AE-9B86-66427CF2DDBA}"/>
              </a:ext>
            </a:extLst>
          </p:cNvPr>
          <p:cNvSpPr>
            <a:spLocks noGrp="1"/>
          </p:cNvSpPr>
          <p:nvPr>
            <p:ph idx="1"/>
          </p:nvPr>
        </p:nvSpPr>
        <p:spPr>
          <a:xfrm>
            <a:off x="838200" y="1825625"/>
            <a:ext cx="10515600" cy="4351338"/>
          </a:xfrm>
        </p:spPr>
        <p:txBody>
          <a:bodyPr>
            <a:normAutofit fontScale="92500" lnSpcReduction="20000"/>
          </a:bodyPr>
          <a:lstStyle/>
          <a:p>
            <a:r>
              <a:rPr lang="en-US" dirty="0"/>
              <a:t>In object-oriented programming languages like Java and C#, classes are the fundamental entities used to create reusable components.</a:t>
            </a:r>
          </a:p>
          <a:p>
            <a:r>
              <a:rPr lang="en-US" dirty="0"/>
              <a:t>TypeScript introduced classes to avail the benefit of object-oriented techniques like encapsulation and abstraction. </a:t>
            </a:r>
          </a:p>
          <a:p>
            <a:r>
              <a:rPr lang="en-US" dirty="0"/>
              <a:t>The class in TypeScript is compiled to plain JavaScript functions by the TypeScript compiler to work across platforms and browsers.</a:t>
            </a:r>
          </a:p>
          <a:p>
            <a:r>
              <a:rPr lang="en-US" dirty="0"/>
              <a:t>The concept of 'Encapsulation' is used to make class members public or private i.e., a class can control the visibility of its members. This is done using access modifiers.</a:t>
            </a:r>
          </a:p>
          <a:p>
            <a:r>
              <a:rPr lang="en-US" dirty="0"/>
              <a:t>There are three types of access modifiers in TypeScript: </a:t>
            </a:r>
          </a:p>
          <a:p>
            <a:pPr lvl="1"/>
            <a:r>
              <a:rPr lang="en-US" dirty="0"/>
              <a:t>public (Default)</a:t>
            </a:r>
          </a:p>
          <a:p>
            <a:pPr lvl="1"/>
            <a:r>
              <a:rPr lang="en-US" dirty="0"/>
              <a:t>private</a:t>
            </a:r>
          </a:p>
          <a:p>
            <a:pPr lvl="1"/>
            <a:r>
              <a:rPr lang="en-US" dirty="0"/>
              <a:t>protected.</a:t>
            </a:r>
          </a:p>
        </p:txBody>
      </p:sp>
    </p:spTree>
    <p:extLst>
      <p:ext uri="{BB962C8B-B14F-4D97-AF65-F5344CB8AC3E}">
        <p14:creationId xmlns:p14="http://schemas.microsoft.com/office/powerpoint/2010/main" val="2677077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Class</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A class can have the following features</a:t>
            </a:r>
            <a:endParaRPr lang="en-IN" dirty="0"/>
          </a:p>
          <a:p>
            <a:pPr lvl="1"/>
            <a:r>
              <a:rPr lang="en-IN" dirty="0"/>
              <a:t>Instance methods/members</a:t>
            </a:r>
          </a:p>
          <a:p>
            <a:pPr lvl="1"/>
            <a:r>
              <a:rPr lang="en-IN" dirty="0"/>
              <a:t>Single constructor with Default/Optional parameter</a:t>
            </a:r>
          </a:p>
          <a:p>
            <a:pPr lvl="1"/>
            <a:r>
              <a:rPr lang="en-IN" dirty="0"/>
              <a:t>Optional and Required Members in Strict Mode</a:t>
            </a:r>
          </a:p>
          <a:p>
            <a:pPr lvl="1"/>
            <a:r>
              <a:rPr lang="en-IN" dirty="0"/>
              <a:t>Parameter Members</a:t>
            </a:r>
          </a:p>
          <a:p>
            <a:pPr lvl="1"/>
            <a:r>
              <a:rPr lang="en-IN" dirty="0"/>
              <a:t>Static methods/members</a:t>
            </a:r>
          </a:p>
          <a:p>
            <a:pPr lvl="1"/>
            <a:r>
              <a:rPr lang="en-IN" dirty="0" err="1"/>
              <a:t>Readonly</a:t>
            </a:r>
            <a:r>
              <a:rPr lang="en-IN" dirty="0"/>
              <a:t> Members</a:t>
            </a:r>
          </a:p>
          <a:p>
            <a:pPr lvl="1"/>
            <a:r>
              <a:rPr lang="en-IN" dirty="0"/>
              <a:t>Can implement interfaces</a:t>
            </a:r>
          </a:p>
          <a:p>
            <a:pPr lvl="1"/>
            <a:r>
              <a:rPr lang="en-IN" dirty="0"/>
              <a:t>Inheritance</a:t>
            </a:r>
          </a:p>
          <a:p>
            <a:pPr lvl="1"/>
            <a:endParaRPr lang="en-IN" dirty="0"/>
          </a:p>
        </p:txBody>
      </p:sp>
    </p:spTree>
    <p:extLst>
      <p:ext uri="{BB962C8B-B14F-4D97-AF65-F5344CB8AC3E}">
        <p14:creationId xmlns:p14="http://schemas.microsoft.com/office/powerpoint/2010/main" val="411224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2121" y="321734"/>
            <a:ext cx="5136412" cy="1135737"/>
          </a:xfrm>
          <a:prstGeom prst="rect">
            <a:avLst/>
          </a:prstGeom>
        </p:spPr>
        <p:txBody>
          <a:bodyPr vert="horz" lIns="91440" tIns="45720" rIns="91440" bIns="45720" rtlCol="0" anchor="ctr">
            <a:normAutofit/>
          </a:bodyPr>
          <a:lstStyle/>
          <a:p>
            <a:pPr marL="12700"/>
            <a:r>
              <a:rPr lang="en-US" sz="4800" b="1" spc="90"/>
              <a:t>Overview</a:t>
            </a:r>
            <a:endParaRPr lang="en-US" sz="4800" b="1" dirty="0"/>
          </a:p>
        </p:txBody>
      </p:sp>
      <p:pic>
        <p:nvPicPr>
          <p:cNvPr id="22" name="Picture 21" descr="Computer script on a screen">
            <a:extLst>
              <a:ext uri="{FF2B5EF4-FFF2-40B4-BE49-F238E27FC236}">
                <a16:creationId xmlns:a16="http://schemas.microsoft.com/office/drawing/2014/main" id="{5BF1D1E2-528C-41A8-8533-E082D0E6A7E3}"/>
              </a:ext>
            </a:extLst>
          </p:cNvPr>
          <p:cNvPicPr>
            <a:picLocks noChangeAspect="1"/>
          </p:cNvPicPr>
          <p:nvPr/>
        </p:nvPicPr>
        <p:blipFill rotWithShape="1">
          <a:blip r:embed="rId2"/>
          <a:srcRect l="1985" r="41757" b="-1"/>
          <a:stretch/>
        </p:blipFill>
        <p:spPr>
          <a:xfrm>
            <a:off x="-2" y="10"/>
            <a:ext cx="5779884" cy="6857990"/>
          </a:xfrm>
          <a:prstGeom prst="rect">
            <a:avLst/>
          </a:prstGeom>
        </p:spPr>
      </p:pic>
      <p:graphicFrame>
        <p:nvGraphicFramePr>
          <p:cNvPr id="24" name="object 3">
            <a:extLst>
              <a:ext uri="{FF2B5EF4-FFF2-40B4-BE49-F238E27FC236}">
                <a16:creationId xmlns:a16="http://schemas.microsoft.com/office/drawing/2014/main" id="{5A03DF56-DCD2-8738-7286-FABA55509713}"/>
              </a:ext>
            </a:extLst>
          </p:cNvPr>
          <p:cNvGraphicFramePr/>
          <p:nvPr/>
        </p:nvGraphicFramePr>
        <p:xfrm>
          <a:off x="6412120" y="1782981"/>
          <a:ext cx="563558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4902FB-8CC2-4B07-B7D0-D95EA446782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Class Example</a:t>
            </a:r>
          </a:p>
        </p:txBody>
      </p:sp>
      <p:pic>
        <p:nvPicPr>
          <p:cNvPr id="8" name="object 8" descr="Graphical user interface, text, application&#10;&#10;Description automatically generated">
            <a:extLst>
              <a:ext uri="{FF2B5EF4-FFF2-40B4-BE49-F238E27FC236}">
                <a16:creationId xmlns:a16="http://schemas.microsoft.com/office/drawing/2014/main" id="{A00FDF89-8B02-48F2-98E5-1A7F63550214}"/>
              </a:ext>
            </a:extLst>
          </p:cNvPr>
          <p:cNvPicPr>
            <a:picLocks noGrp="1"/>
          </p:cNvPicPr>
          <p:nvPr>
            <p:ph idx="1"/>
          </p:nvPr>
        </p:nvPicPr>
        <p:blipFill rotWithShape="1">
          <a:blip r:embed="rId2" cstate="print"/>
          <a:srcRect r="12072"/>
          <a:stretch/>
        </p:blipFill>
        <p:spPr>
          <a:xfrm>
            <a:off x="4866951" y="643466"/>
            <a:ext cx="6601430" cy="5568739"/>
          </a:xfrm>
          <a:prstGeom prst="rect">
            <a:avLst/>
          </a:prstGeom>
        </p:spPr>
      </p:pic>
    </p:spTree>
    <p:extLst>
      <p:ext uri="{BB962C8B-B14F-4D97-AF65-F5344CB8AC3E}">
        <p14:creationId xmlns:p14="http://schemas.microsoft.com/office/powerpoint/2010/main" val="1121659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2C02-2B9F-7CFA-29C4-AB8AECC0AD1B}"/>
              </a:ext>
            </a:extLst>
          </p:cNvPr>
          <p:cNvSpPr>
            <a:spLocks noGrp="1"/>
          </p:cNvSpPr>
          <p:nvPr>
            <p:ph type="title"/>
          </p:nvPr>
        </p:nvSpPr>
        <p:spPr/>
        <p:txBody>
          <a:bodyPr/>
          <a:lstStyle/>
          <a:p>
            <a:r>
              <a:rPr lang="en-IN" dirty="0"/>
              <a:t>Use cases for Static</a:t>
            </a:r>
          </a:p>
        </p:txBody>
      </p:sp>
      <p:sp>
        <p:nvSpPr>
          <p:cNvPr id="3" name="Content Placeholder 2">
            <a:extLst>
              <a:ext uri="{FF2B5EF4-FFF2-40B4-BE49-F238E27FC236}">
                <a16:creationId xmlns:a16="http://schemas.microsoft.com/office/drawing/2014/main" id="{0B648688-05E9-9F83-FC03-0EC751676065}"/>
              </a:ext>
            </a:extLst>
          </p:cNvPr>
          <p:cNvSpPr>
            <a:spLocks noGrp="1"/>
          </p:cNvSpPr>
          <p:nvPr>
            <p:ph idx="1"/>
          </p:nvPr>
        </p:nvSpPr>
        <p:spPr/>
        <p:txBody>
          <a:bodyPr>
            <a:normAutofit fontScale="85000" lnSpcReduction="20000"/>
          </a:bodyPr>
          <a:lstStyle/>
          <a:p>
            <a:r>
              <a:rPr lang="en-US" dirty="0"/>
              <a:t>Utility functions: </a:t>
            </a:r>
          </a:p>
          <a:p>
            <a:pPr lvl="1"/>
            <a:r>
              <a:rPr lang="en-US" dirty="0"/>
              <a:t>Static methods can be used to define utility functions that are related to a class but don't require an instance to be created. For example, a Math class could have a static method </a:t>
            </a:r>
            <a:r>
              <a:rPr lang="en-US" dirty="0" err="1"/>
              <a:t>Math.random</a:t>
            </a:r>
            <a:r>
              <a:rPr lang="en-US" dirty="0"/>
              <a:t>() that generates a random number.</a:t>
            </a:r>
          </a:p>
          <a:p>
            <a:r>
              <a:rPr lang="en-US" dirty="0"/>
              <a:t>Configuration: </a:t>
            </a:r>
          </a:p>
          <a:p>
            <a:pPr lvl="1"/>
            <a:r>
              <a:rPr lang="en-US" dirty="0"/>
              <a:t>Static properties can be used to store configuration values that apply to all instances of a class. For example, a Database class could have a static property </a:t>
            </a:r>
            <a:r>
              <a:rPr lang="en-US" dirty="0" err="1"/>
              <a:t>Database.maxConnections</a:t>
            </a:r>
            <a:r>
              <a:rPr lang="en-US" dirty="0"/>
              <a:t> that specifies the maximum number of connections allowed to the database.</a:t>
            </a:r>
          </a:p>
          <a:p>
            <a:r>
              <a:rPr lang="en-US" dirty="0"/>
              <a:t>Singleton pattern: </a:t>
            </a:r>
          </a:p>
          <a:p>
            <a:pPr lvl="1"/>
            <a:r>
              <a:rPr lang="en-US" dirty="0"/>
              <a:t>The static keyword can be used to implement the Singleton pattern, where a class has only one instance that is shared across the entire application.</a:t>
            </a:r>
          </a:p>
          <a:p>
            <a:r>
              <a:rPr lang="en-US" dirty="0"/>
              <a:t>Factory methods: </a:t>
            </a:r>
          </a:p>
          <a:p>
            <a:pPr lvl="1"/>
            <a:r>
              <a:rPr lang="en-US" dirty="0"/>
              <a:t>Static methods can be used as factory methods to create instances of a class. For example, a Person class could have a static method </a:t>
            </a:r>
            <a:r>
              <a:rPr lang="en-US" dirty="0" err="1"/>
              <a:t>Person.create</a:t>
            </a:r>
            <a:r>
              <a:rPr lang="en-US" dirty="0"/>
              <a:t>(name: string, age: number) that creates a new instance of the Person class with the specified name and age.</a:t>
            </a:r>
            <a:endParaRPr lang="en-IN" dirty="0"/>
          </a:p>
        </p:txBody>
      </p:sp>
    </p:spTree>
    <p:extLst>
      <p:ext uri="{BB962C8B-B14F-4D97-AF65-F5344CB8AC3E}">
        <p14:creationId xmlns:p14="http://schemas.microsoft.com/office/powerpoint/2010/main" val="3112387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9469-85E4-DBC7-8046-340241965F63}"/>
              </a:ext>
            </a:extLst>
          </p:cNvPr>
          <p:cNvSpPr>
            <a:spLocks noGrp="1"/>
          </p:cNvSpPr>
          <p:nvPr>
            <p:ph type="title"/>
          </p:nvPr>
        </p:nvSpPr>
        <p:spPr/>
        <p:txBody>
          <a:bodyPr/>
          <a:lstStyle/>
          <a:p>
            <a:r>
              <a:rPr lang="en-IN" dirty="0" err="1"/>
              <a:t>Readonly</a:t>
            </a:r>
            <a:endParaRPr lang="en-IN" dirty="0"/>
          </a:p>
        </p:txBody>
      </p:sp>
      <p:sp>
        <p:nvSpPr>
          <p:cNvPr id="3" name="Content Placeholder 2">
            <a:extLst>
              <a:ext uri="{FF2B5EF4-FFF2-40B4-BE49-F238E27FC236}">
                <a16:creationId xmlns:a16="http://schemas.microsoft.com/office/drawing/2014/main" id="{A9A7220E-7925-D38B-83C8-E7E08C64C8DA}"/>
              </a:ext>
            </a:extLst>
          </p:cNvPr>
          <p:cNvSpPr>
            <a:spLocks noGrp="1"/>
          </p:cNvSpPr>
          <p:nvPr>
            <p:ph idx="1"/>
          </p:nvPr>
        </p:nvSpPr>
        <p:spPr/>
        <p:txBody>
          <a:bodyPr/>
          <a:lstStyle/>
          <a:p>
            <a:r>
              <a:rPr lang="en-US" dirty="0"/>
              <a:t>The </a:t>
            </a:r>
            <a:r>
              <a:rPr lang="en-US" dirty="0" err="1"/>
              <a:t>readonly</a:t>
            </a:r>
            <a:r>
              <a:rPr lang="en-US" dirty="0"/>
              <a:t> keyword is used to indicate that a property or variable should not be modified after it has been initialized. </a:t>
            </a:r>
          </a:p>
          <a:p>
            <a:r>
              <a:rPr lang="en-US" dirty="0"/>
              <a:t>When a property is marked as </a:t>
            </a:r>
            <a:r>
              <a:rPr lang="en-US" dirty="0" err="1"/>
              <a:t>readonly</a:t>
            </a:r>
            <a:r>
              <a:rPr lang="en-US" dirty="0"/>
              <a:t>, it can only be set once either in its declaration or in the constructor of the class. </a:t>
            </a:r>
          </a:p>
          <a:p>
            <a:r>
              <a:rPr lang="en-US" dirty="0"/>
              <a:t>Similarly, when a variable is marked as </a:t>
            </a:r>
            <a:r>
              <a:rPr lang="en-US" dirty="0" err="1"/>
              <a:t>readonly</a:t>
            </a:r>
            <a:r>
              <a:rPr lang="en-US" dirty="0"/>
              <a:t>, it can only be assigned a value once.</a:t>
            </a:r>
          </a:p>
          <a:p>
            <a:r>
              <a:rPr lang="en-US" dirty="0"/>
              <a:t>Using “</a:t>
            </a:r>
            <a:r>
              <a:rPr lang="en-US" dirty="0" err="1"/>
              <a:t>readonly</a:t>
            </a:r>
            <a:r>
              <a:rPr lang="en-US" dirty="0"/>
              <a:t>” can help prevent accidental modifications to properties or variables, making code more robust and less error-prone.</a:t>
            </a:r>
            <a:endParaRPr lang="en-IN" dirty="0"/>
          </a:p>
        </p:txBody>
      </p:sp>
    </p:spTree>
    <p:extLst>
      <p:ext uri="{BB962C8B-B14F-4D97-AF65-F5344CB8AC3E}">
        <p14:creationId xmlns:p14="http://schemas.microsoft.com/office/powerpoint/2010/main" val="2312612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717E-C6C0-C63C-16F0-78B2481E1C86}"/>
              </a:ext>
            </a:extLst>
          </p:cNvPr>
          <p:cNvSpPr>
            <a:spLocks noGrp="1"/>
          </p:cNvSpPr>
          <p:nvPr>
            <p:ph type="title"/>
          </p:nvPr>
        </p:nvSpPr>
        <p:spPr/>
        <p:txBody>
          <a:bodyPr/>
          <a:lstStyle/>
          <a:p>
            <a:r>
              <a:rPr lang="en-IN" dirty="0"/>
              <a:t>Use cases for </a:t>
            </a:r>
            <a:r>
              <a:rPr lang="en-IN" dirty="0" err="1"/>
              <a:t>Readonly</a:t>
            </a:r>
            <a:endParaRPr lang="en-IN" dirty="0"/>
          </a:p>
        </p:txBody>
      </p:sp>
      <p:sp>
        <p:nvSpPr>
          <p:cNvPr id="3" name="Content Placeholder 2">
            <a:extLst>
              <a:ext uri="{FF2B5EF4-FFF2-40B4-BE49-F238E27FC236}">
                <a16:creationId xmlns:a16="http://schemas.microsoft.com/office/drawing/2014/main" id="{7EC300FA-9F2D-B6D9-EAB1-44228FE23993}"/>
              </a:ext>
            </a:extLst>
          </p:cNvPr>
          <p:cNvSpPr>
            <a:spLocks noGrp="1"/>
          </p:cNvSpPr>
          <p:nvPr>
            <p:ph idx="1"/>
          </p:nvPr>
        </p:nvSpPr>
        <p:spPr/>
        <p:txBody>
          <a:bodyPr>
            <a:normAutofit fontScale="92500" lnSpcReduction="20000"/>
          </a:bodyPr>
          <a:lstStyle/>
          <a:p>
            <a:r>
              <a:rPr lang="en-US" dirty="0"/>
              <a:t>Immutable data structures: </a:t>
            </a:r>
          </a:p>
          <a:p>
            <a:pPr lvl="1"/>
            <a:r>
              <a:rPr lang="en-US" dirty="0"/>
              <a:t>By marking properties as </a:t>
            </a:r>
            <a:r>
              <a:rPr lang="en-US" dirty="0" err="1"/>
              <a:t>readonly</a:t>
            </a:r>
            <a:r>
              <a:rPr lang="en-US" dirty="0"/>
              <a:t>, you can create immutable data structures that cannot be modified once they are initialized. This can help to prevent bugs that can be caused by unintended modifications to data.</a:t>
            </a:r>
          </a:p>
          <a:p>
            <a:r>
              <a:rPr lang="en-US" dirty="0"/>
              <a:t>Public API: </a:t>
            </a:r>
          </a:p>
          <a:p>
            <a:pPr lvl="1"/>
            <a:r>
              <a:rPr lang="en-US" dirty="0"/>
              <a:t>When creating a public API for a library or module, marking properties as </a:t>
            </a:r>
            <a:r>
              <a:rPr lang="en-US" dirty="0" err="1"/>
              <a:t>readonly</a:t>
            </a:r>
            <a:r>
              <a:rPr lang="en-US" dirty="0"/>
              <a:t> can help to ensure that users of the API do not accidentally modify values that are not intended to be changed.</a:t>
            </a:r>
          </a:p>
          <a:p>
            <a:r>
              <a:rPr lang="en-US" dirty="0"/>
              <a:t>Thread safety: </a:t>
            </a:r>
          </a:p>
          <a:p>
            <a:pPr lvl="1"/>
            <a:r>
              <a:rPr lang="en-US" dirty="0"/>
              <a:t>When multiple threads are accessing the same data, marking properties as </a:t>
            </a:r>
            <a:r>
              <a:rPr lang="en-US" dirty="0" err="1"/>
              <a:t>readonly</a:t>
            </a:r>
            <a:r>
              <a:rPr lang="en-US" dirty="0"/>
              <a:t> can help to prevent race conditions and ensure thread safety.</a:t>
            </a:r>
          </a:p>
          <a:p>
            <a:r>
              <a:rPr lang="en-US" dirty="0"/>
              <a:t>Performance optimization: </a:t>
            </a:r>
          </a:p>
          <a:p>
            <a:pPr lvl="1"/>
            <a:r>
              <a:rPr lang="en-US" dirty="0"/>
              <a:t>Marking properties as </a:t>
            </a:r>
            <a:r>
              <a:rPr lang="en-US" dirty="0" err="1"/>
              <a:t>readonly</a:t>
            </a:r>
            <a:r>
              <a:rPr lang="en-US" dirty="0"/>
              <a:t> can help the TypeScript compiler to optimize code, as it knows that these values will not change at runtime.</a:t>
            </a:r>
            <a:endParaRPr lang="en-IN" dirty="0"/>
          </a:p>
        </p:txBody>
      </p:sp>
    </p:spTree>
    <p:extLst>
      <p:ext uri="{BB962C8B-B14F-4D97-AF65-F5344CB8AC3E}">
        <p14:creationId xmlns:p14="http://schemas.microsoft.com/office/powerpoint/2010/main" val="1718716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328D-7329-4350-AFF3-AC7BAF55451C}"/>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26352F0D-A809-4976-9BB1-D704AAA12B62}"/>
              </a:ext>
            </a:extLst>
          </p:cNvPr>
          <p:cNvSpPr>
            <a:spLocks noGrp="1"/>
          </p:cNvSpPr>
          <p:nvPr>
            <p:ph idx="1"/>
          </p:nvPr>
        </p:nvSpPr>
        <p:spPr/>
        <p:txBody>
          <a:bodyPr>
            <a:normAutofit fontScale="92500" lnSpcReduction="10000"/>
          </a:bodyPr>
          <a:lstStyle/>
          <a:p>
            <a:r>
              <a:rPr lang="en-US" dirty="0"/>
              <a:t>When writing programs, one of the most important aspects is to build reusable components. This ensures that the program is flexible as well as scalable in the long-term.</a:t>
            </a:r>
          </a:p>
          <a:p>
            <a:r>
              <a:rPr lang="en-US" dirty="0"/>
              <a:t>Generics offer a way to create reusable components. Generics provide a way to make components work with any data type and not restrict to one data type. </a:t>
            </a:r>
          </a:p>
          <a:p>
            <a:r>
              <a:rPr lang="en-US" dirty="0"/>
              <a:t>So, components can be called or used with a variety of data types, without loosing type safety and </a:t>
            </a:r>
            <a:r>
              <a:rPr lang="en-US" dirty="0" err="1"/>
              <a:t>intellisense</a:t>
            </a:r>
            <a:r>
              <a:rPr lang="en-US" dirty="0"/>
              <a:t>.</a:t>
            </a:r>
          </a:p>
          <a:p>
            <a:r>
              <a:rPr lang="en-US" dirty="0"/>
              <a:t>Generic Type can be used with</a:t>
            </a:r>
          </a:p>
          <a:p>
            <a:pPr lvl="1"/>
            <a:r>
              <a:rPr lang="en-US" dirty="0"/>
              <a:t>Functions</a:t>
            </a:r>
          </a:p>
          <a:p>
            <a:pPr lvl="1"/>
            <a:r>
              <a:rPr lang="en-US" dirty="0"/>
              <a:t>Class</a:t>
            </a:r>
          </a:p>
          <a:p>
            <a:pPr lvl="1"/>
            <a:r>
              <a:rPr lang="en-US" dirty="0"/>
              <a:t>Interface</a:t>
            </a:r>
          </a:p>
        </p:txBody>
      </p:sp>
    </p:spTree>
    <p:extLst>
      <p:ext uri="{BB962C8B-B14F-4D97-AF65-F5344CB8AC3E}">
        <p14:creationId xmlns:p14="http://schemas.microsoft.com/office/powerpoint/2010/main" val="976549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4DDA24-0FD2-4024-9B5C-EAF37AA49CC3}"/>
              </a:ext>
            </a:extLst>
          </p:cNvPr>
          <p:cNvSpPr>
            <a:spLocks noGrp="1"/>
          </p:cNvSpPr>
          <p:nvPr>
            <p:ph type="title"/>
          </p:nvPr>
        </p:nvSpPr>
        <p:spPr/>
        <p:txBody>
          <a:bodyPr/>
          <a:lstStyle/>
          <a:p>
            <a:r>
              <a:rPr lang="en-US" dirty="0"/>
              <a:t>Generic Constraints</a:t>
            </a:r>
          </a:p>
        </p:txBody>
      </p:sp>
      <p:sp>
        <p:nvSpPr>
          <p:cNvPr id="3" name="Content Placeholder 2">
            <a:extLst>
              <a:ext uri="{FF2B5EF4-FFF2-40B4-BE49-F238E27FC236}">
                <a16:creationId xmlns:a16="http://schemas.microsoft.com/office/drawing/2014/main" id="{6C44BCD0-F2DE-417F-9625-8384A9305554}"/>
              </a:ext>
            </a:extLst>
          </p:cNvPr>
          <p:cNvSpPr>
            <a:spLocks noGrp="1"/>
          </p:cNvSpPr>
          <p:nvPr>
            <p:ph idx="1"/>
          </p:nvPr>
        </p:nvSpPr>
        <p:spPr>
          <a:xfrm>
            <a:off x="838200" y="1825625"/>
            <a:ext cx="10515600" cy="4351338"/>
          </a:xfrm>
        </p:spPr>
        <p:txBody>
          <a:bodyPr/>
          <a:lstStyle/>
          <a:p>
            <a:r>
              <a:rPr lang="en-US" dirty="0"/>
              <a:t>As mentioned earlier, the generic type allows any data type. However, we can restrict it to certain types using constraints.</a:t>
            </a:r>
          </a:p>
          <a:p>
            <a:r>
              <a:rPr lang="en-US" dirty="0"/>
              <a:t>A constraint is specified after the generic type in the angle brackets.</a:t>
            </a:r>
          </a:p>
          <a:p>
            <a:r>
              <a:rPr lang="en-US" dirty="0"/>
              <a:t>Constraints can be applied using:</a:t>
            </a:r>
          </a:p>
          <a:p>
            <a:pPr lvl="1"/>
            <a:r>
              <a:rPr lang="en-US" dirty="0"/>
              <a:t>extends</a:t>
            </a:r>
          </a:p>
          <a:p>
            <a:pPr lvl="1"/>
            <a:r>
              <a:rPr lang="en-US" dirty="0"/>
              <a:t>Type Parameters</a:t>
            </a:r>
          </a:p>
          <a:p>
            <a:pPr lvl="1"/>
            <a:r>
              <a:rPr lang="en-US" dirty="0"/>
              <a:t>Class Types</a:t>
            </a:r>
          </a:p>
          <a:p>
            <a:pPr lvl="1"/>
            <a:r>
              <a:rPr lang="en-US" dirty="0" err="1"/>
              <a:t>keyof</a:t>
            </a:r>
            <a:endParaRPr lang="en-US" dirty="0"/>
          </a:p>
        </p:txBody>
      </p:sp>
    </p:spTree>
    <p:extLst>
      <p:ext uri="{BB962C8B-B14F-4D97-AF65-F5344CB8AC3E}">
        <p14:creationId xmlns:p14="http://schemas.microsoft.com/office/powerpoint/2010/main" val="1393763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DF52-825B-4DA6-9582-EC824E462511}"/>
              </a:ext>
            </a:extLst>
          </p:cNvPr>
          <p:cNvSpPr>
            <a:spLocks noGrp="1"/>
          </p:cNvSpPr>
          <p:nvPr>
            <p:ph type="title"/>
          </p:nvPr>
        </p:nvSpPr>
        <p:spPr/>
        <p:txBody>
          <a:bodyPr/>
          <a:lstStyle/>
          <a:p>
            <a:r>
              <a:rPr lang="en-IN" dirty="0"/>
              <a:t>Iterators</a:t>
            </a:r>
            <a:endParaRPr lang="en-US" dirty="0"/>
          </a:p>
        </p:txBody>
      </p:sp>
      <p:sp>
        <p:nvSpPr>
          <p:cNvPr id="3" name="Content Placeholder 2">
            <a:extLst>
              <a:ext uri="{FF2B5EF4-FFF2-40B4-BE49-F238E27FC236}">
                <a16:creationId xmlns:a16="http://schemas.microsoft.com/office/drawing/2014/main" id="{CA25188B-4FD9-47B3-AB02-EE08DC17ABFF}"/>
              </a:ext>
            </a:extLst>
          </p:cNvPr>
          <p:cNvSpPr>
            <a:spLocks noGrp="1"/>
          </p:cNvSpPr>
          <p:nvPr>
            <p:ph idx="1"/>
          </p:nvPr>
        </p:nvSpPr>
        <p:spPr/>
        <p:txBody>
          <a:bodyPr/>
          <a:lstStyle/>
          <a:p>
            <a:r>
              <a:rPr lang="en-IN" dirty="0" err="1"/>
              <a:t>Iterables</a:t>
            </a:r>
            <a:endParaRPr lang="en-IN" dirty="0"/>
          </a:p>
          <a:p>
            <a:pPr lvl="1"/>
            <a:r>
              <a:rPr lang="en-US" dirty="0"/>
              <a:t>An object is deemed </a:t>
            </a:r>
            <a:r>
              <a:rPr lang="en-US" dirty="0" err="1"/>
              <a:t>iterable</a:t>
            </a:r>
            <a:r>
              <a:rPr lang="en-US" dirty="0"/>
              <a:t> if it has an implementation for the </a:t>
            </a:r>
            <a:r>
              <a:rPr lang="en-US" dirty="0" err="1"/>
              <a:t>Symbol.iterator</a:t>
            </a:r>
            <a:r>
              <a:rPr lang="en-US" dirty="0"/>
              <a:t> property. </a:t>
            </a:r>
          </a:p>
          <a:p>
            <a:pPr lvl="1"/>
            <a:r>
              <a:rPr lang="en-US" dirty="0"/>
              <a:t>Some built-in types like Array, Map, Set, String, Int32Array, Uint32Array, etc. have their </a:t>
            </a:r>
            <a:r>
              <a:rPr lang="en-US" dirty="0" err="1"/>
              <a:t>Symbol.iterator</a:t>
            </a:r>
            <a:r>
              <a:rPr lang="en-US" dirty="0"/>
              <a:t> property already implemented. </a:t>
            </a:r>
          </a:p>
          <a:p>
            <a:pPr lvl="1"/>
            <a:r>
              <a:rPr lang="en-US" dirty="0" err="1"/>
              <a:t>Symbol.iterator</a:t>
            </a:r>
            <a:r>
              <a:rPr lang="en-US" dirty="0"/>
              <a:t> function on an object is responsible for returning the list of values to iterate on.</a:t>
            </a:r>
          </a:p>
          <a:p>
            <a:pPr lvl="1"/>
            <a:r>
              <a:rPr lang="en-US" dirty="0" err="1"/>
              <a:t>for..of</a:t>
            </a:r>
            <a:r>
              <a:rPr lang="en-US" dirty="0"/>
              <a:t>, loops over an </a:t>
            </a:r>
            <a:r>
              <a:rPr lang="en-US" dirty="0" err="1"/>
              <a:t>iterable</a:t>
            </a:r>
            <a:r>
              <a:rPr lang="en-US" dirty="0"/>
              <a:t> object, invoking the </a:t>
            </a:r>
            <a:r>
              <a:rPr lang="en-US" dirty="0" err="1"/>
              <a:t>Symbol.iterator</a:t>
            </a:r>
            <a:r>
              <a:rPr lang="en-US" dirty="0"/>
              <a:t> property on the object.</a:t>
            </a:r>
          </a:p>
        </p:txBody>
      </p:sp>
    </p:spTree>
    <p:extLst>
      <p:ext uri="{BB962C8B-B14F-4D97-AF65-F5344CB8AC3E}">
        <p14:creationId xmlns:p14="http://schemas.microsoft.com/office/powerpoint/2010/main" val="1562318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a:xfrm>
            <a:off x="838200" y="365125"/>
            <a:ext cx="10515600" cy="1325563"/>
          </a:xfrm>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a:xfrm>
            <a:off x="838200" y="1825625"/>
            <a:ext cx="10515600" cy="4351338"/>
          </a:xfrm>
        </p:spPr>
        <p:txBody>
          <a:bodyPr>
            <a:normAutofit fontScale="92500" lnSpcReduction="20000"/>
          </a:bodyPr>
          <a:lstStyle/>
          <a:p>
            <a:r>
              <a:rPr lang="en-US" dirty="0"/>
              <a:t>In TypeScript,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869922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74337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81D7-32D0-4247-AAF1-7215590E2C49}"/>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A5002904-53FA-45C2-A6CD-F6B4B5CF717A}"/>
              </a:ext>
            </a:extLst>
          </p:cNvPr>
          <p:cNvSpPr>
            <a:spLocks noGrp="1"/>
          </p:cNvSpPr>
          <p:nvPr>
            <p:ph idx="1"/>
          </p:nvPr>
        </p:nvSpPr>
        <p:spPr/>
        <p:txBody>
          <a:bodyPr>
            <a:normAutofit/>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IN" dirty="0"/>
              <a:t>After all Extensions are installed</a:t>
            </a:r>
          </a:p>
          <a:p>
            <a:pPr lvl="1"/>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654887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CFFA-828D-4BA9-92EF-761EACEA7063}"/>
              </a:ext>
            </a:extLst>
          </p:cNvPr>
          <p:cNvSpPr>
            <a:spLocks noGrp="1"/>
          </p:cNvSpPr>
          <p:nvPr>
            <p:ph type="title"/>
          </p:nvPr>
        </p:nvSpPr>
        <p:spPr/>
        <p:txBody>
          <a:bodyPr/>
          <a:lstStyle/>
          <a:p>
            <a:r>
              <a:rPr lang="en-IN" dirty="0"/>
              <a:t>Decorators</a:t>
            </a:r>
            <a:endParaRPr lang="en-US" dirty="0"/>
          </a:p>
        </p:txBody>
      </p:sp>
      <p:sp>
        <p:nvSpPr>
          <p:cNvPr id="3" name="Content Placeholder 2">
            <a:extLst>
              <a:ext uri="{FF2B5EF4-FFF2-40B4-BE49-F238E27FC236}">
                <a16:creationId xmlns:a16="http://schemas.microsoft.com/office/drawing/2014/main" id="{F837D4BD-2C87-4D42-98D2-C81A40F7EDEC}"/>
              </a:ext>
            </a:extLst>
          </p:cNvPr>
          <p:cNvSpPr>
            <a:spLocks noGrp="1"/>
          </p:cNvSpPr>
          <p:nvPr>
            <p:ph idx="1"/>
          </p:nvPr>
        </p:nvSpPr>
        <p:spPr/>
        <p:txBody>
          <a:bodyPr/>
          <a:lstStyle/>
          <a:p>
            <a:r>
              <a:rPr lang="en-US" dirty="0"/>
              <a:t>Decorators provide a way to add both annotations and a meta-programming syntax.</a:t>
            </a:r>
          </a:p>
          <a:p>
            <a:r>
              <a:rPr lang="en-US" dirty="0"/>
              <a:t>A Decorator is a special kind of declaration that can be attached to a class declaration, method, accessor, property, or parameter.</a:t>
            </a:r>
          </a:p>
          <a:p>
            <a:r>
              <a:rPr lang="en-US" dirty="0"/>
              <a:t>Decorators use the form @expression, where expression must evaluate to a function that will be called at runtime with information about the decorated declaration.</a:t>
            </a:r>
          </a:p>
          <a:p>
            <a:r>
              <a:rPr lang="en-US" dirty="0"/>
              <a:t>Decorators are just a clean syntax for wrapping a piece of code with a function</a:t>
            </a:r>
          </a:p>
        </p:txBody>
      </p:sp>
    </p:spTree>
    <p:extLst>
      <p:ext uri="{BB962C8B-B14F-4D97-AF65-F5344CB8AC3E}">
        <p14:creationId xmlns:p14="http://schemas.microsoft.com/office/powerpoint/2010/main" val="2086204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8402-78AA-5C81-232D-5FEFD3BC5142}"/>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EB9EF4DF-C3EB-DCE9-D39C-83776CE7A944}"/>
              </a:ext>
            </a:extLst>
          </p:cNvPr>
          <p:cNvSpPr>
            <a:spLocks noGrp="1"/>
          </p:cNvSpPr>
          <p:nvPr>
            <p:ph idx="1"/>
          </p:nvPr>
        </p:nvSpPr>
        <p:spPr/>
        <p:txBody>
          <a:bodyPr/>
          <a:lstStyle/>
          <a:p>
            <a:r>
              <a:rPr lang="en-US" dirty="0"/>
              <a:t>TypeScript is an object-oriented programming language that supports inheritance. </a:t>
            </a:r>
          </a:p>
          <a:p>
            <a:r>
              <a:rPr lang="en-US" dirty="0"/>
              <a:t>Inheritance is a mechanism that allows one class to inherit the properties and methods of another class.</a:t>
            </a:r>
          </a:p>
          <a:p>
            <a:r>
              <a:rPr lang="en-US" dirty="0"/>
              <a:t>In TypeScript, inheritance is achieved using the extends keyword. </a:t>
            </a:r>
          </a:p>
          <a:p>
            <a:r>
              <a:rPr lang="en-US" dirty="0"/>
              <a:t>When a class extends another class, it inherits all the properties and methods of the base class. </a:t>
            </a:r>
          </a:p>
          <a:p>
            <a:r>
              <a:rPr lang="en-US" dirty="0"/>
              <a:t>The subclass can also add its own properties and methods, and override or extend the behavior of the inherited methods.</a:t>
            </a:r>
            <a:endParaRPr lang="en-IN" dirty="0"/>
          </a:p>
        </p:txBody>
      </p:sp>
    </p:spTree>
    <p:extLst>
      <p:ext uri="{BB962C8B-B14F-4D97-AF65-F5344CB8AC3E}">
        <p14:creationId xmlns:p14="http://schemas.microsoft.com/office/powerpoint/2010/main" val="2450723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CA86-87C0-40F5-ACC4-D2D16E0767C5}"/>
              </a:ext>
            </a:extLst>
          </p:cNvPr>
          <p:cNvSpPr>
            <a:spLocks noGrp="1"/>
          </p:cNvSpPr>
          <p:nvPr>
            <p:ph type="title"/>
          </p:nvPr>
        </p:nvSpPr>
        <p:spPr>
          <a:xfrm>
            <a:off x="838200" y="365125"/>
            <a:ext cx="10515600" cy="1325563"/>
          </a:xfrm>
        </p:spPr>
        <p:txBody>
          <a:bodyPr/>
          <a:lstStyle/>
          <a:p>
            <a:r>
              <a:rPr lang="en-IN" dirty="0"/>
              <a:t>Namespaces</a:t>
            </a:r>
            <a:endParaRPr lang="en-US" dirty="0"/>
          </a:p>
        </p:txBody>
      </p:sp>
      <p:sp>
        <p:nvSpPr>
          <p:cNvPr id="3" name="Content Placeholder 2">
            <a:extLst>
              <a:ext uri="{FF2B5EF4-FFF2-40B4-BE49-F238E27FC236}">
                <a16:creationId xmlns:a16="http://schemas.microsoft.com/office/drawing/2014/main" id="{EF029748-2426-4E7C-90BC-D05E0011CDD1}"/>
              </a:ext>
            </a:extLst>
          </p:cNvPr>
          <p:cNvSpPr>
            <a:spLocks noGrp="1"/>
          </p:cNvSpPr>
          <p:nvPr>
            <p:ph idx="1"/>
          </p:nvPr>
        </p:nvSpPr>
        <p:spPr>
          <a:xfrm>
            <a:off x="838200" y="1825625"/>
            <a:ext cx="10515600" cy="4351338"/>
          </a:xfrm>
        </p:spPr>
        <p:txBody>
          <a:bodyPr>
            <a:normAutofit lnSpcReduction="10000"/>
          </a:bodyPr>
          <a:lstStyle/>
          <a:p>
            <a:r>
              <a:rPr lang="en-US" dirty="0"/>
              <a:t>The namespace is used for logical grouping of functionalities. A namespace can include interfaces, classes, functions and variables to support a single or a group of related functionalities.</a:t>
            </a:r>
          </a:p>
          <a:p>
            <a:r>
              <a:rPr lang="en-US" dirty="0"/>
              <a:t>A namespace can be created using the namespace keyword followed by the namespace name.</a:t>
            </a:r>
          </a:p>
          <a:p>
            <a:r>
              <a:rPr lang="en-US" dirty="0"/>
              <a:t>By default, namespace components cannot be used in other modules or namespaces. </a:t>
            </a:r>
          </a:p>
          <a:p>
            <a:pPr lvl="1"/>
            <a:r>
              <a:rPr lang="en-US" dirty="0"/>
              <a:t>You must export each component to make it accessible outside, using the export keyword</a:t>
            </a:r>
          </a:p>
          <a:p>
            <a:r>
              <a:rPr lang="en-US" dirty="0"/>
              <a:t>The generated JavaScript code for the namespace uses the IIFE pattern to stop polluting the global scope. </a:t>
            </a:r>
          </a:p>
        </p:txBody>
      </p:sp>
    </p:spTree>
    <p:extLst>
      <p:ext uri="{BB962C8B-B14F-4D97-AF65-F5344CB8AC3E}">
        <p14:creationId xmlns:p14="http://schemas.microsoft.com/office/powerpoint/2010/main" val="4024640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typescript file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F978-08F0-49E8-B0C9-52698B47583F}"/>
              </a:ext>
            </a:extLst>
          </p:cNvPr>
          <p:cNvSpPr>
            <a:spLocks noGrp="1"/>
          </p:cNvSpPr>
          <p:nvPr>
            <p:ph type="title"/>
          </p:nvPr>
        </p:nvSpPr>
        <p:spPr>
          <a:xfrm>
            <a:off x="838200" y="365125"/>
            <a:ext cx="10515600" cy="1325563"/>
          </a:xfrm>
        </p:spPr>
        <p:txBody>
          <a:bodyPr vert="horz" lIns="91440" tIns="45720" rIns="91440" bIns="45720" rtlCol="0" anchor="b">
            <a:normAutofit/>
          </a:bodyPr>
          <a:lstStyle/>
          <a:p>
            <a:r>
              <a:rPr lang="en-US"/>
              <a:t>Namespace vs Module</a:t>
            </a:r>
          </a:p>
        </p:txBody>
      </p:sp>
      <p:graphicFrame>
        <p:nvGraphicFramePr>
          <p:cNvPr id="4" name="Content Placeholder 3">
            <a:extLst>
              <a:ext uri="{FF2B5EF4-FFF2-40B4-BE49-F238E27FC236}">
                <a16:creationId xmlns:a16="http://schemas.microsoft.com/office/drawing/2014/main" id="{904E6885-875C-4199-9B84-D895799E3784}"/>
              </a:ext>
            </a:extLst>
          </p:cNvPr>
          <p:cNvGraphicFramePr>
            <a:graphicFrameLocks noGrp="1"/>
          </p:cNvGraphicFramePr>
          <p:nvPr>
            <p:ph idx="1"/>
          </p:nvPr>
        </p:nvGraphicFramePr>
        <p:xfrm>
          <a:off x="838200" y="1825625"/>
          <a:ext cx="10515600" cy="4162801"/>
        </p:xfrm>
        <a:graphic>
          <a:graphicData uri="http://schemas.openxmlformats.org/drawingml/2006/table">
            <a:tbl>
              <a:tblPr firstRow="1" bandRow="1"/>
              <a:tblGrid>
                <a:gridCol w="5364008">
                  <a:extLst>
                    <a:ext uri="{9D8B030D-6E8A-4147-A177-3AD203B41FA5}">
                      <a16:colId xmlns:a16="http://schemas.microsoft.com/office/drawing/2014/main" val="7941968"/>
                    </a:ext>
                  </a:extLst>
                </a:gridCol>
                <a:gridCol w="5151592">
                  <a:extLst>
                    <a:ext uri="{9D8B030D-6E8A-4147-A177-3AD203B41FA5}">
                      <a16:colId xmlns:a16="http://schemas.microsoft.com/office/drawing/2014/main" val="3131201848"/>
                    </a:ext>
                  </a:extLst>
                </a:gridCol>
              </a:tblGrid>
              <a:tr h="366777">
                <a:tc>
                  <a:txBody>
                    <a:bodyPr/>
                    <a:lstStyle/>
                    <a:p>
                      <a:pPr algn="ctr" fontAlgn="b"/>
                      <a:r>
                        <a:rPr lang="en-US" sz="1500" b="0">
                          <a:solidFill>
                            <a:srgbClr val="FFFFFF"/>
                          </a:solidFill>
                          <a:effectLst/>
                        </a:rPr>
                        <a:t>Namespace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tc>
                  <a:txBody>
                    <a:bodyPr/>
                    <a:lstStyle/>
                    <a:p>
                      <a:pPr algn="ctr" fontAlgn="b"/>
                      <a:r>
                        <a:rPr lang="en-US" sz="1500" b="0">
                          <a:solidFill>
                            <a:srgbClr val="FFFFFF"/>
                          </a:solidFill>
                          <a:effectLst/>
                        </a:rPr>
                        <a:t>Module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242059963"/>
                  </a:ext>
                </a:extLst>
              </a:tr>
              <a:tr h="612494">
                <a:tc>
                  <a:txBody>
                    <a:bodyPr/>
                    <a:lstStyle/>
                    <a:p>
                      <a:pPr algn="l" fontAlgn="t"/>
                      <a:r>
                        <a:rPr lang="en-US" sz="1500" dirty="0">
                          <a:solidFill>
                            <a:srgbClr val="414141"/>
                          </a:solidFill>
                          <a:effectLst/>
                        </a:rPr>
                        <a:t>Must use the namespace keyword and the export keyword to expose namespace components.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a:solidFill>
                            <a:srgbClr val="414141"/>
                          </a:solidFill>
                          <a:effectLst/>
                        </a:rPr>
                        <a:t>Uses the export keyword to expose module functionalities.</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22972255"/>
                  </a:ext>
                </a:extLst>
              </a:tr>
              <a:tr h="612494">
                <a:tc>
                  <a:txBody>
                    <a:bodyPr/>
                    <a:lstStyle/>
                    <a:p>
                      <a:pPr algn="l" fontAlgn="t"/>
                      <a:r>
                        <a:rPr lang="en-US" sz="1500" dirty="0">
                          <a:solidFill>
                            <a:srgbClr val="414141"/>
                          </a:solidFill>
                          <a:effectLst/>
                        </a:rPr>
                        <a:t>Used for logical grouping of functionalities with local scoping.</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Used to organize the code in separate files and not pollute the global scope.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949610197"/>
                  </a:ext>
                </a:extLst>
              </a:tr>
              <a:tr h="612494">
                <a:tc>
                  <a:txBody>
                    <a:bodyPr/>
                    <a:lstStyle/>
                    <a:p>
                      <a:pPr algn="l" fontAlgn="t"/>
                      <a:r>
                        <a:rPr lang="en-US" sz="1500">
                          <a:solidFill>
                            <a:srgbClr val="414141"/>
                          </a:solidFill>
                          <a:effectLst/>
                        </a:rPr>
                        <a:t>To use it, it must be included using triple slash reference syntax e.g. ///&lt;reference path="path to namespace file" /&gt;.</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import it first in order to use it elsewhere.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77940018"/>
                  </a:ext>
                </a:extLst>
              </a:tr>
              <a:tr h="366777">
                <a:tc>
                  <a:txBody>
                    <a:bodyPr/>
                    <a:lstStyle/>
                    <a:p>
                      <a:pPr algn="l" fontAlgn="t"/>
                      <a:r>
                        <a:rPr lang="en-US" sz="1500" dirty="0">
                          <a:solidFill>
                            <a:srgbClr val="414141"/>
                          </a:solidFill>
                          <a:effectLst/>
                        </a:rPr>
                        <a:t>Compile using the --</a:t>
                      </a:r>
                      <a:r>
                        <a:rPr lang="en-US" sz="1500" dirty="0" err="1">
                          <a:solidFill>
                            <a:srgbClr val="414141"/>
                          </a:solidFill>
                          <a:effectLst/>
                        </a:rPr>
                        <a:t>outFile</a:t>
                      </a:r>
                      <a:r>
                        <a:rPr lang="en-US" sz="1500" dirty="0">
                          <a:solidFill>
                            <a:srgbClr val="414141"/>
                          </a:solidFill>
                          <a:effectLst/>
                        </a:rPr>
                        <a:t>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Compile using the --module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94019742"/>
                  </a:ext>
                </a:extLst>
              </a:tr>
              <a:tr h="612494">
                <a:tc>
                  <a:txBody>
                    <a:bodyPr/>
                    <a:lstStyle/>
                    <a:p>
                      <a:pPr algn="l" fontAlgn="t"/>
                      <a:r>
                        <a:rPr lang="en-US" sz="1500" dirty="0">
                          <a:solidFill>
                            <a:srgbClr val="414141"/>
                          </a:solidFill>
                          <a:effectLst/>
                        </a:rPr>
                        <a:t>Must export functions and classes to be able to access it outside the namespace.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All the exports in a module are accessible outside the module.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538156"/>
                  </a:ext>
                </a:extLst>
              </a:tr>
              <a:tr h="366777">
                <a:tc>
                  <a:txBody>
                    <a:bodyPr/>
                    <a:lstStyle/>
                    <a:p>
                      <a:pPr algn="l" fontAlgn="t"/>
                      <a:r>
                        <a:rPr lang="en-US" sz="1500" dirty="0">
                          <a:solidFill>
                            <a:srgbClr val="414141"/>
                          </a:solidFill>
                          <a:effectLst/>
                        </a:rPr>
                        <a:t>Namespaces cannot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Modules can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09744237"/>
                  </a:ext>
                </a:extLst>
              </a:tr>
              <a:tr h="612494">
                <a:tc>
                  <a:txBody>
                    <a:bodyPr/>
                    <a:lstStyle/>
                    <a:p>
                      <a:pPr algn="l" fontAlgn="t"/>
                      <a:r>
                        <a:rPr lang="en-US" sz="1500" dirty="0">
                          <a:solidFill>
                            <a:srgbClr val="414141"/>
                          </a:solidFill>
                          <a:effectLst/>
                        </a:rPr>
                        <a:t>No need of module loader. Include the .</a:t>
                      </a:r>
                      <a:r>
                        <a:rPr lang="en-US" sz="1500" dirty="0" err="1">
                          <a:solidFill>
                            <a:srgbClr val="414141"/>
                          </a:solidFill>
                          <a:effectLst/>
                        </a:rPr>
                        <a:t>js</a:t>
                      </a:r>
                      <a:r>
                        <a:rPr lang="en-US" sz="1500" dirty="0">
                          <a:solidFill>
                            <a:srgbClr val="414141"/>
                          </a:solidFill>
                          <a:effectLst/>
                        </a:rPr>
                        <a:t> file of a namespace using the &lt;script&gt; tag in the HTML page.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include the module loader API which was specified at the time of compilation e.g. </a:t>
                      </a:r>
                      <a:r>
                        <a:rPr lang="en-US" sz="1500" dirty="0" err="1">
                          <a:solidFill>
                            <a:srgbClr val="414141"/>
                          </a:solidFill>
                          <a:effectLst/>
                        </a:rPr>
                        <a:t>CommonJS</a:t>
                      </a:r>
                      <a:r>
                        <a:rPr lang="en-US" sz="1500" dirty="0">
                          <a:solidFill>
                            <a:srgbClr val="414141"/>
                          </a:solidFill>
                          <a:effectLst/>
                        </a:rPr>
                        <a:t>, require.js etc.</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69093494"/>
                  </a:ext>
                </a:extLst>
              </a:tr>
            </a:tbl>
          </a:graphicData>
        </a:graphic>
      </p:graphicFrame>
    </p:spTree>
    <p:extLst>
      <p:ext uri="{BB962C8B-B14F-4D97-AF65-F5344CB8AC3E}">
        <p14:creationId xmlns:p14="http://schemas.microsoft.com/office/powerpoint/2010/main" val="945998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AB12-1EE9-7F94-6719-BFAFF5B8C27C}"/>
              </a:ext>
            </a:extLst>
          </p:cNvPr>
          <p:cNvSpPr>
            <a:spLocks noGrp="1"/>
          </p:cNvSpPr>
          <p:nvPr>
            <p:ph type="title"/>
          </p:nvPr>
        </p:nvSpPr>
        <p:spPr/>
        <p:txBody>
          <a:bodyPr/>
          <a:lstStyle/>
          <a:p>
            <a:r>
              <a:rPr lang="en-US" dirty="0"/>
              <a:t>What is Application Build?</a:t>
            </a:r>
            <a:endParaRPr lang="en-IN" dirty="0"/>
          </a:p>
        </p:txBody>
      </p:sp>
      <p:sp>
        <p:nvSpPr>
          <p:cNvPr id="3" name="Content Placeholder 2">
            <a:extLst>
              <a:ext uri="{FF2B5EF4-FFF2-40B4-BE49-F238E27FC236}">
                <a16:creationId xmlns:a16="http://schemas.microsoft.com/office/drawing/2014/main" id="{E2FBBE86-4702-C7A2-F80E-18BAB89A67EC}"/>
              </a:ext>
            </a:extLst>
          </p:cNvPr>
          <p:cNvSpPr>
            <a:spLocks noGrp="1"/>
          </p:cNvSpPr>
          <p:nvPr>
            <p:ph idx="1"/>
          </p:nvPr>
        </p:nvSpPr>
        <p:spPr/>
        <p:txBody>
          <a:bodyPr>
            <a:normAutofit lnSpcReduction="10000"/>
          </a:bodyPr>
          <a:lstStyle/>
          <a:p>
            <a:r>
              <a:rPr lang="en-US" dirty="0"/>
              <a:t>In the context of software development, "build" refers to the process of converting source code into an executable or deployable form. </a:t>
            </a:r>
          </a:p>
          <a:p>
            <a:r>
              <a:rPr lang="en-US" dirty="0"/>
              <a:t>The build process is an essential part of the software development lifecycle, and it typically occurs after the development phase when the source code is ready for deployment or testing. </a:t>
            </a:r>
          </a:p>
          <a:p>
            <a:r>
              <a:rPr lang="en-US" dirty="0"/>
              <a:t>The primary goal of the build process is to transform the source code into a usable form that can be executed or deployed in a target environment.</a:t>
            </a:r>
          </a:p>
          <a:p>
            <a:r>
              <a:rPr lang="en-US" dirty="0"/>
              <a:t>It involves various tasks such as compiling code, bundling assets, optimizing resources, running tests, and generating artifacts that can be used for deployment or distribution.</a:t>
            </a:r>
            <a:endParaRPr lang="en-IN" dirty="0"/>
          </a:p>
        </p:txBody>
      </p:sp>
    </p:spTree>
    <p:extLst>
      <p:ext uri="{BB962C8B-B14F-4D97-AF65-F5344CB8AC3E}">
        <p14:creationId xmlns:p14="http://schemas.microsoft.com/office/powerpoint/2010/main" val="3472387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CF04-C43F-233B-063E-0D2313CCA748}"/>
              </a:ext>
            </a:extLst>
          </p:cNvPr>
          <p:cNvSpPr>
            <a:spLocks noGrp="1"/>
          </p:cNvSpPr>
          <p:nvPr>
            <p:ph type="title"/>
          </p:nvPr>
        </p:nvSpPr>
        <p:spPr/>
        <p:txBody>
          <a:bodyPr/>
          <a:lstStyle/>
          <a:p>
            <a:r>
              <a:rPr lang="en-IN" dirty="0"/>
              <a:t>How will you Build - Build Workflow</a:t>
            </a:r>
          </a:p>
        </p:txBody>
      </p:sp>
      <p:sp>
        <p:nvSpPr>
          <p:cNvPr id="3" name="Content Placeholder 2">
            <a:extLst>
              <a:ext uri="{FF2B5EF4-FFF2-40B4-BE49-F238E27FC236}">
                <a16:creationId xmlns:a16="http://schemas.microsoft.com/office/drawing/2014/main" id="{11AE1814-842F-C778-7F18-28AB6830BB58}"/>
              </a:ext>
            </a:extLst>
          </p:cNvPr>
          <p:cNvSpPr>
            <a:spLocks noGrp="1"/>
          </p:cNvSpPr>
          <p:nvPr>
            <p:ph idx="1"/>
          </p:nvPr>
        </p:nvSpPr>
        <p:spPr/>
        <p:txBody>
          <a:bodyPr/>
          <a:lstStyle/>
          <a:p>
            <a:r>
              <a:rPr lang="en-US" dirty="0"/>
              <a:t>A build workflow, also known as a build process or build pipeline, refers to the series of steps and processes involved in transforming source code into a deployable and optimized version of a software project. </a:t>
            </a:r>
          </a:p>
          <a:p>
            <a:r>
              <a:rPr lang="en-US" dirty="0"/>
              <a:t>It encompasses tasks such as compiling, bundling, testing, optimizing, and preparing the code for production or deployment.</a:t>
            </a:r>
          </a:p>
          <a:p>
            <a:r>
              <a:rPr lang="en-US" dirty="0"/>
              <a:t>Creating build workflows involves defining the sequence of tasks and processes required to build, test, and optimize your project. </a:t>
            </a:r>
          </a:p>
          <a:p>
            <a:r>
              <a:rPr lang="en-US" dirty="0"/>
              <a:t>The specific workflow will vary depending on your project's requirements.</a:t>
            </a:r>
            <a:endParaRPr lang="en-IN" dirty="0"/>
          </a:p>
        </p:txBody>
      </p:sp>
    </p:spTree>
    <p:extLst>
      <p:ext uri="{BB962C8B-B14F-4D97-AF65-F5344CB8AC3E}">
        <p14:creationId xmlns:p14="http://schemas.microsoft.com/office/powerpoint/2010/main" val="1079055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CFCD-373B-BAA9-96BD-E001F6ED0AD3}"/>
              </a:ext>
            </a:extLst>
          </p:cNvPr>
          <p:cNvSpPr>
            <a:spLocks noGrp="1"/>
          </p:cNvSpPr>
          <p:nvPr>
            <p:ph type="title"/>
          </p:nvPr>
        </p:nvSpPr>
        <p:spPr/>
        <p:txBody>
          <a:bodyPr/>
          <a:lstStyle/>
          <a:p>
            <a:r>
              <a:rPr lang="en-IN" dirty="0"/>
              <a:t>Task Runners</a:t>
            </a:r>
          </a:p>
        </p:txBody>
      </p:sp>
      <p:sp>
        <p:nvSpPr>
          <p:cNvPr id="3" name="Content Placeholder 2">
            <a:extLst>
              <a:ext uri="{FF2B5EF4-FFF2-40B4-BE49-F238E27FC236}">
                <a16:creationId xmlns:a16="http://schemas.microsoft.com/office/drawing/2014/main" id="{A6E78A7C-5DC8-83AA-58EB-62BA307D81D9}"/>
              </a:ext>
            </a:extLst>
          </p:cNvPr>
          <p:cNvSpPr>
            <a:spLocks noGrp="1"/>
          </p:cNvSpPr>
          <p:nvPr>
            <p:ph idx="1"/>
          </p:nvPr>
        </p:nvSpPr>
        <p:spPr/>
        <p:txBody>
          <a:bodyPr/>
          <a:lstStyle/>
          <a:p>
            <a:r>
              <a:rPr lang="en-US" dirty="0"/>
              <a:t>Task runners, automate repetitive tasks and workflows in the development process. </a:t>
            </a:r>
          </a:p>
          <a:p>
            <a:r>
              <a:rPr lang="en-US" dirty="0"/>
              <a:t>They provide a way to define and execute a series of tasks, such as compiling code, concatenating files, minifying assets, running tests, and more. </a:t>
            </a:r>
          </a:p>
          <a:p>
            <a:r>
              <a:rPr lang="en-US" dirty="0"/>
              <a:t>Commonly used Task Runners:</a:t>
            </a:r>
          </a:p>
          <a:p>
            <a:pPr lvl="1"/>
            <a:r>
              <a:rPr lang="en-US" dirty="0"/>
              <a:t>Grunt</a:t>
            </a:r>
          </a:p>
          <a:p>
            <a:pPr lvl="1"/>
            <a:r>
              <a:rPr lang="en-US" dirty="0"/>
              <a:t>Gulp</a:t>
            </a:r>
            <a:endParaRPr lang="en-IN" dirty="0"/>
          </a:p>
        </p:txBody>
      </p:sp>
    </p:spTree>
    <p:extLst>
      <p:ext uri="{BB962C8B-B14F-4D97-AF65-F5344CB8AC3E}">
        <p14:creationId xmlns:p14="http://schemas.microsoft.com/office/powerpoint/2010/main" val="506791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5B8A-F0D8-64CC-C8DE-84AD28417245}"/>
              </a:ext>
            </a:extLst>
          </p:cNvPr>
          <p:cNvSpPr>
            <a:spLocks noGrp="1"/>
          </p:cNvSpPr>
          <p:nvPr>
            <p:ph type="title"/>
          </p:nvPr>
        </p:nvSpPr>
        <p:spPr/>
        <p:txBody>
          <a:bodyPr/>
          <a:lstStyle/>
          <a:p>
            <a:r>
              <a:rPr lang="en-US" dirty="0"/>
              <a:t>Use a Task Runner (e.g., Gulp or Grunt)</a:t>
            </a:r>
            <a:endParaRPr lang="en-IN" dirty="0"/>
          </a:p>
        </p:txBody>
      </p:sp>
      <p:sp>
        <p:nvSpPr>
          <p:cNvPr id="3" name="Content Placeholder 2">
            <a:extLst>
              <a:ext uri="{FF2B5EF4-FFF2-40B4-BE49-F238E27FC236}">
                <a16:creationId xmlns:a16="http://schemas.microsoft.com/office/drawing/2014/main" id="{490D1EC8-DB05-53EC-43C6-C02049FB91E1}"/>
              </a:ext>
            </a:extLst>
          </p:cNvPr>
          <p:cNvSpPr>
            <a:spLocks noGrp="1"/>
          </p:cNvSpPr>
          <p:nvPr>
            <p:ph idx="1"/>
          </p:nvPr>
        </p:nvSpPr>
        <p:spPr/>
        <p:txBody>
          <a:bodyPr>
            <a:normAutofit fontScale="92500"/>
          </a:bodyPr>
          <a:lstStyle/>
          <a:p>
            <a:r>
              <a:rPr lang="en-US" dirty="0"/>
              <a:t>Your project primarily involves automating development tasks and workflows, such as compiling code, running tests, optimizing assets, and copying files.</a:t>
            </a:r>
          </a:p>
          <a:p>
            <a:r>
              <a:rPr lang="en-US" dirty="0"/>
              <a:t>You have a relatively simple project with a small number of build-related tasks.</a:t>
            </a:r>
          </a:p>
          <a:p>
            <a:r>
              <a:rPr lang="en-US" dirty="0"/>
              <a:t>Your build process requires flexibility in defining custom workflows and tasks.</a:t>
            </a:r>
          </a:p>
          <a:p>
            <a:r>
              <a:rPr lang="en-US" dirty="0"/>
              <a:t>Dependency management and package installation are an important part of your build process.</a:t>
            </a:r>
          </a:p>
          <a:p>
            <a:r>
              <a:rPr lang="en-US" dirty="0"/>
              <a:t>You have an existing familiarity and expertise with a particular task runner.</a:t>
            </a:r>
            <a:endParaRPr lang="en-IN" dirty="0"/>
          </a:p>
        </p:txBody>
      </p:sp>
    </p:spTree>
    <p:extLst>
      <p:ext uri="{BB962C8B-B14F-4D97-AF65-F5344CB8AC3E}">
        <p14:creationId xmlns:p14="http://schemas.microsoft.com/office/powerpoint/2010/main" val="2665981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7A20-48D6-BD6A-E0C4-6CC5855CD02F}"/>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EC1CD8F6-5FEE-6B9B-E96A-D0C88E628565}"/>
              </a:ext>
            </a:extLst>
          </p:cNvPr>
          <p:cNvSpPr>
            <a:spLocks noGrp="1"/>
          </p:cNvSpPr>
          <p:nvPr>
            <p:ph idx="1"/>
          </p:nvPr>
        </p:nvSpPr>
        <p:spPr/>
        <p:txBody>
          <a:bodyPr>
            <a:normAutofit fontScale="92500" lnSpcReduction="10000"/>
          </a:bodyPr>
          <a:lstStyle/>
          <a:p>
            <a:r>
              <a:rPr lang="en-US" dirty="0"/>
              <a:t>Module bundling, on the other hand, involves the process of combining multiple modules and their dependencies into a single file or a set of files, often referred to as bundles. </a:t>
            </a:r>
          </a:p>
          <a:p>
            <a:r>
              <a:rPr lang="en-US" dirty="0"/>
              <a:t>The goal of module bundling is to optimize the size and performance of the application by reducing the number of separate HTTP requests required to load the code.</a:t>
            </a:r>
          </a:p>
          <a:p>
            <a:r>
              <a:rPr lang="en-US" dirty="0"/>
              <a:t>The bundler resolves dependencies, applies transformations through loaders (e.g., </a:t>
            </a:r>
            <a:r>
              <a:rPr lang="en-US" dirty="0" err="1"/>
              <a:t>transpiling</a:t>
            </a:r>
            <a:r>
              <a:rPr lang="en-US" dirty="0"/>
              <a:t>, minification), and creates a bundle that can be efficiently delivered to the browser. </a:t>
            </a:r>
          </a:p>
          <a:p>
            <a:r>
              <a:rPr lang="en-US" dirty="0"/>
              <a:t>Bundling is commonly used to package JavaScript, CSS, images, and other assets together, reducing the network overhead and improving the performance of the application.</a:t>
            </a:r>
          </a:p>
        </p:txBody>
      </p:sp>
    </p:spTree>
    <p:extLst>
      <p:ext uri="{BB962C8B-B14F-4D97-AF65-F5344CB8AC3E}">
        <p14:creationId xmlns:p14="http://schemas.microsoft.com/office/powerpoint/2010/main" val="68435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A39969-E862-85BE-DF48-43DCAAA74009}"/>
              </a:ext>
            </a:extLst>
          </p:cNvPr>
          <p:cNvSpPr/>
          <p:nvPr/>
        </p:nvSpPr>
        <p:spPr>
          <a:xfrm>
            <a:off x="1269998"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5" name="Rectangle 4">
            <a:extLst>
              <a:ext uri="{FF2B5EF4-FFF2-40B4-BE49-F238E27FC236}">
                <a16:creationId xmlns:a16="http://schemas.microsoft.com/office/drawing/2014/main" id="{D0010BA3-05B7-273E-371E-2EE7A0598C20}"/>
              </a:ext>
            </a:extLst>
          </p:cNvPr>
          <p:cNvSpPr/>
          <p:nvPr/>
        </p:nvSpPr>
        <p:spPr>
          <a:xfrm>
            <a:off x="1269998"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8" name="Rectangle 7">
            <a:extLst>
              <a:ext uri="{FF2B5EF4-FFF2-40B4-BE49-F238E27FC236}">
                <a16:creationId xmlns:a16="http://schemas.microsoft.com/office/drawing/2014/main" id="{9392604B-02D1-2F07-0F8E-DD236F29F8E4}"/>
              </a:ext>
            </a:extLst>
          </p:cNvPr>
          <p:cNvSpPr/>
          <p:nvPr/>
        </p:nvSpPr>
        <p:spPr>
          <a:xfrm>
            <a:off x="1269998"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 (JVM / CLR)</a:t>
            </a:r>
          </a:p>
        </p:txBody>
      </p:sp>
      <p:sp>
        <p:nvSpPr>
          <p:cNvPr id="9" name="Rectangle 8">
            <a:extLst>
              <a:ext uri="{FF2B5EF4-FFF2-40B4-BE49-F238E27FC236}">
                <a16:creationId xmlns:a16="http://schemas.microsoft.com/office/drawing/2014/main" id="{2B35011B-57D9-D520-1E7E-81A931201D24}"/>
              </a:ext>
            </a:extLst>
          </p:cNvPr>
          <p:cNvSpPr/>
          <p:nvPr/>
        </p:nvSpPr>
        <p:spPr>
          <a:xfrm>
            <a:off x="1261532"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 CS</a:t>
            </a:r>
          </a:p>
        </p:txBody>
      </p:sp>
      <p:sp>
        <p:nvSpPr>
          <p:cNvPr id="10" name="Rectangle 9">
            <a:extLst>
              <a:ext uri="{FF2B5EF4-FFF2-40B4-BE49-F238E27FC236}">
                <a16:creationId xmlns:a16="http://schemas.microsoft.com/office/drawing/2014/main" id="{56B9703B-94DE-F166-26DD-5AF769DF7CB1}"/>
              </a:ext>
            </a:extLst>
          </p:cNvPr>
          <p:cNvSpPr/>
          <p:nvPr/>
        </p:nvSpPr>
        <p:spPr>
          <a:xfrm>
            <a:off x="1269998" y="172720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 CSC</a:t>
            </a:r>
          </a:p>
        </p:txBody>
      </p:sp>
      <p:sp>
        <p:nvSpPr>
          <p:cNvPr id="11" name="Rectangle 10">
            <a:extLst>
              <a:ext uri="{FF2B5EF4-FFF2-40B4-BE49-F238E27FC236}">
                <a16:creationId xmlns:a16="http://schemas.microsoft.com/office/drawing/2014/main" id="{CC9DBC30-9D97-A1EC-4C5C-181C7A318264}"/>
              </a:ext>
            </a:extLst>
          </p:cNvPr>
          <p:cNvSpPr/>
          <p:nvPr/>
        </p:nvSpPr>
        <p:spPr>
          <a:xfrm>
            <a:off x="1261532"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 / MSIL</a:t>
            </a:r>
          </a:p>
        </p:txBody>
      </p:sp>
      <p:sp>
        <p:nvSpPr>
          <p:cNvPr id="12" name="Rectangle 11">
            <a:extLst>
              <a:ext uri="{FF2B5EF4-FFF2-40B4-BE49-F238E27FC236}">
                <a16:creationId xmlns:a16="http://schemas.microsoft.com/office/drawing/2014/main" id="{ADD4CA7B-EC6A-A292-2A70-C1EAC3266D60}"/>
              </a:ext>
            </a:extLst>
          </p:cNvPr>
          <p:cNvSpPr/>
          <p:nvPr/>
        </p:nvSpPr>
        <p:spPr>
          <a:xfrm>
            <a:off x="5156200"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3" name="Rectangle 12">
            <a:extLst>
              <a:ext uri="{FF2B5EF4-FFF2-40B4-BE49-F238E27FC236}">
                <a16:creationId xmlns:a16="http://schemas.microsoft.com/office/drawing/2014/main" id="{06996A86-3166-F760-4D3C-5AB2AD2EA814}"/>
              </a:ext>
            </a:extLst>
          </p:cNvPr>
          <p:cNvSpPr/>
          <p:nvPr/>
        </p:nvSpPr>
        <p:spPr>
          <a:xfrm>
            <a:off x="5164666"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4" name="Rectangle 13">
            <a:extLst>
              <a:ext uri="{FF2B5EF4-FFF2-40B4-BE49-F238E27FC236}">
                <a16:creationId xmlns:a16="http://schemas.microsoft.com/office/drawing/2014/main" id="{6EA09ADC-ED74-A393-90E2-C25C910D69D9}"/>
              </a:ext>
            </a:extLst>
          </p:cNvPr>
          <p:cNvSpPr/>
          <p:nvPr/>
        </p:nvSpPr>
        <p:spPr>
          <a:xfrm>
            <a:off x="5164666"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5" name="Rectangle 14">
            <a:extLst>
              <a:ext uri="{FF2B5EF4-FFF2-40B4-BE49-F238E27FC236}">
                <a16:creationId xmlns:a16="http://schemas.microsoft.com/office/drawing/2014/main" id="{67A8E9AC-F8E9-8DCD-EC7A-F23669C28A54}"/>
              </a:ext>
            </a:extLst>
          </p:cNvPr>
          <p:cNvSpPr/>
          <p:nvPr/>
        </p:nvSpPr>
        <p:spPr>
          <a:xfrm>
            <a:off x="5164666"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6" name="Rectangle 15">
            <a:extLst>
              <a:ext uri="{FF2B5EF4-FFF2-40B4-BE49-F238E27FC236}">
                <a16:creationId xmlns:a16="http://schemas.microsoft.com/office/drawing/2014/main" id="{3375BB15-86D3-22F4-BF8C-E5ECE370D22D}"/>
              </a:ext>
            </a:extLst>
          </p:cNvPr>
          <p:cNvSpPr/>
          <p:nvPr/>
        </p:nvSpPr>
        <p:spPr>
          <a:xfrm>
            <a:off x="9059334" y="2760134"/>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7" name="Rectangle 16">
            <a:extLst>
              <a:ext uri="{FF2B5EF4-FFF2-40B4-BE49-F238E27FC236}">
                <a16:creationId xmlns:a16="http://schemas.microsoft.com/office/drawing/2014/main" id="{00B23E93-6013-1E17-E8E3-F71687716FBE}"/>
              </a:ext>
            </a:extLst>
          </p:cNvPr>
          <p:cNvSpPr/>
          <p:nvPr/>
        </p:nvSpPr>
        <p:spPr>
          <a:xfrm>
            <a:off x="9067800" y="369993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8" name="Rectangle 17">
            <a:extLst>
              <a:ext uri="{FF2B5EF4-FFF2-40B4-BE49-F238E27FC236}">
                <a16:creationId xmlns:a16="http://schemas.microsoft.com/office/drawing/2014/main" id="{A888139C-EDB2-AEBB-C98E-DB6560C7B05E}"/>
              </a:ext>
            </a:extLst>
          </p:cNvPr>
          <p:cNvSpPr/>
          <p:nvPr/>
        </p:nvSpPr>
        <p:spPr>
          <a:xfrm>
            <a:off x="9067800" y="5630335"/>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9" name="Rectangle 18">
            <a:extLst>
              <a:ext uri="{FF2B5EF4-FFF2-40B4-BE49-F238E27FC236}">
                <a16:creationId xmlns:a16="http://schemas.microsoft.com/office/drawing/2014/main" id="{BE873C62-E49B-06AA-D0DE-98AEEA845CDD}"/>
              </a:ext>
            </a:extLst>
          </p:cNvPr>
          <p:cNvSpPr/>
          <p:nvPr/>
        </p:nvSpPr>
        <p:spPr>
          <a:xfrm>
            <a:off x="9067800" y="469053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20" name="Rectangle 19">
            <a:extLst>
              <a:ext uri="{FF2B5EF4-FFF2-40B4-BE49-F238E27FC236}">
                <a16:creationId xmlns:a16="http://schemas.microsoft.com/office/drawing/2014/main" id="{FE4235F7-6508-0C7B-97EA-EC64A336361B}"/>
              </a:ext>
            </a:extLst>
          </p:cNvPr>
          <p:cNvSpPr/>
          <p:nvPr/>
        </p:nvSpPr>
        <p:spPr>
          <a:xfrm>
            <a:off x="9048750"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
        <p:nvSpPr>
          <p:cNvPr id="21" name="Rectangle 20">
            <a:extLst>
              <a:ext uri="{FF2B5EF4-FFF2-40B4-BE49-F238E27FC236}">
                <a16:creationId xmlns:a16="http://schemas.microsoft.com/office/drawing/2014/main" id="{84643DA2-868E-52B5-8BD3-0B2FA4A398C4}"/>
              </a:ext>
            </a:extLst>
          </p:cNvPr>
          <p:cNvSpPr/>
          <p:nvPr/>
        </p:nvSpPr>
        <p:spPr>
          <a:xfrm>
            <a:off x="9042402" y="17272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TSC</a:t>
            </a:r>
          </a:p>
        </p:txBody>
      </p:sp>
    </p:spTree>
    <p:extLst>
      <p:ext uri="{BB962C8B-B14F-4D97-AF65-F5344CB8AC3E}">
        <p14:creationId xmlns:p14="http://schemas.microsoft.com/office/powerpoint/2010/main" val="1314871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D6F8-8B42-A09C-21F7-FB33F360BC31}"/>
              </a:ext>
            </a:extLst>
          </p:cNvPr>
          <p:cNvSpPr>
            <a:spLocks noGrp="1"/>
          </p:cNvSpPr>
          <p:nvPr>
            <p:ph type="title"/>
          </p:nvPr>
        </p:nvSpPr>
        <p:spPr/>
        <p:txBody>
          <a:bodyPr/>
          <a:lstStyle/>
          <a:p>
            <a:r>
              <a:rPr lang="en-IN" dirty="0"/>
              <a:t>The Purpose of Bundlers</a:t>
            </a:r>
          </a:p>
        </p:txBody>
      </p:sp>
      <p:pic>
        <p:nvPicPr>
          <p:cNvPr id="5" name="Content Placeholder 4">
            <a:extLst>
              <a:ext uri="{FF2B5EF4-FFF2-40B4-BE49-F238E27FC236}">
                <a16:creationId xmlns:a16="http://schemas.microsoft.com/office/drawing/2014/main" id="{5F85E586-86D7-874D-D59F-CB3359C2B996}"/>
              </a:ext>
            </a:extLst>
          </p:cNvPr>
          <p:cNvPicPr>
            <a:picLocks noGrp="1" noChangeAspect="1"/>
          </p:cNvPicPr>
          <p:nvPr>
            <p:ph idx="1"/>
          </p:nvPr>
        </p:nvPicPr>
        <p:blipFill>
          <a:blip r:embed="rId2"/>
          <a:stretch>
            <a:fillRect/>
          </a:stretch>
        </p:blipFill>
        <p:spPr>
          <a:xfrm>
            <a:off x="996688" y="2210502"/>
            <a:ext cx="10198624" cy="3581584"/>
          </a:xfrm>
        </p:spPr>
      </p:pic>
    </p:spTree>
    <p:extLst>
      <p:ext uri="{BB962C8B-B14F-4D97-AF65-F5344CB8AC3E}">
        <p14:creationId xmlns:p14="http://schemas.microsoft.com/office/powerpoint/2010/main" val="2106062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D055-C28D-2DC8-EC54-D302894FFB45}"/>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96342A66-10B4-CCED-975B-76215D3CBB30}"/>
              </a:ext>
            </a:extLst>
          </p:cNvPr>
          <p:cNvSpPr>
            <a:spLocks noGrp="1"/>
          </p:cNvSpPr>
          <p:nvPr>
            <p:ph idx="1"/>
          </p:nvPr>
        </p:nvSpPr>
        <p:spPr/>
        <p:txBody>
          <a:bodyPr/>
          <a:lstStyle/>
          <a:p>
            <a:r>
              <a:rPr lang="en-IN" dirty="0"/>
              <a:t>Some of the commonly used Module Bundlers are:</a:t>
            </a:r>
          </a:p>
          <a:p>
            <a:pPr lvl="1"/>
            <a:r>
              <a:rPr lang="en-IN" dirty="0"/>
              <a:t>Webpack</a:t>
            </a:r>
          </a:p>
          <a:p>
            <a:pPr lvl="1"/>
            <a:r>
              <a:rPr lang="en-IN" dirty="0"/>
              <a:t>Rollup</a:t>
            </a:r>
          </a:p>
          <a:p>
            <a:pPr lvl="1"/>
            <a:r>
              <a:rPr lang="en-IN" dirty="0"/>
              <a:t>Parcel</a:t>
            </a:r>
          </a:p>
          <a:p>
            <a:pPr lvl="1"/>
            <a:r>
              <a:rPr lang="en-IN" dirty="0" err="1"/>
              <a:t>Browserify</a:t>
            </a:r>
            <a:endParaRPr lang="en-IN" dirty="0"/>
          </a:p>
        </p:txBody>
      </p:sp>
    </p:spTree>
    <p:extLst>
      <p:ext uri="{BB962C8B-B14F-4D97-AF65-F5344CB8AC3E}">
        <p14:creationId xmlns:p14="http://schemas.microsoft.com/office/powerpoint/2010/main" val="3256135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7CE4-D96F-1041-0ABE-0E1423D3ACAE}"/>
              </a:ext>
            </a:extLst>
          </p:cNvPr>
          <p:cNvSpPr>
            <a:spLocks noGrp="1"/>
          </p:cNvSpPr>
          <p:nvPr>
            <p:ph type="title"/>
          </p:nvPr>
        </p:nvSpPr>
        <p:spPr/>
        <p:txBody>
          <a:bodyPr/>
          <a:lstStyle/>
          <a:p>
            <a:r>
              <a:rPr lang="en-US" dirty="0"/>
              <a:t>Use a Bundler</a:t>
            </a:r>
            <a:endParaRPr lang="en-IN" dirty="0"/>
          </a:p>
        </p:txBody>
      </p:sp>
      <p:sp>
        <p:nvSpPr>
          <p:cNvPr id="3" name="Content Placeholder 2">
            <a:extLst>
              <a:ext uri="{FF2B5EF4-FFF2-40B4-BE49-F238E27FC236}">
                <a16:creationId xmlns:a16="http://schemas.microsoft.com/office/drawing/2014/main" id="{B98EF714-6FE3-BAC6-EE70-77EE447550A3}"/>
              </a:ext>
            </a:extLst>
          </p:cNvPr>
          <p:cNvSpPr>
            <a:spLocks noGrp="1"/>
          </p:cNvSpPr>
          <p:nvPr>
            <p:ph idx="1"/>
          </p:nvPr>
        </p:nvSpPr>
        <p:spPr/>
        <p:txBody>
          <a:bodyPr>
            <a:normAutofit fontScale="92500" lnSpcReduction="20000"/>
          </a:bodyPr>
          <a:lstStyle/>
          <a:p>
            <a:r>
              <a:rPr lang="en-US" dirty="0"/>
              <a:t>Your project involves module bundling, dependency management, and code optimization.</a:t>
            </a:r>
          </a:p>
          <a:p>
            <a:r>
              <a:rPr lang="en-US" dirty="0"/>
              <a:t>Code splitting, lazy loading, or other advanced code optimization techniques are required.</a:t>
            </a:r>
          </a:p>
          <a:p>
            <a:r>
              <a:rPr lang="en-US" dirty="0"/>
              <a:t>You need to bundle and optimize assets such as JavaScript, CSS, images, and other resources.</a:t>
            </a:r>
          </a:p>
          <a:p>
            <a:r>
              <a:rPr lang="en-US" dirty="0"/>
              <a:t>Tree shaking (removing unused code) or </a:t>
            </a:r>
            <a:r>
              <a:rPr lang="en-US" dirty="0" err="1"/>
              <a:t>transpiling</a:t>
            </a:r>
            <a:r>
              <a:rPr lang="en-US" dirty="0"/>
              <a:t> code to a specific target environment is necessary.</a:t>
            </a:r>
          </a:p>
          <a:p>
            <a:r>
              <a:rPr lang="en-US" dirty="0"/>
              <a:t>You want to leverage a rich ecosystem of plugins and loaders specific to bundlers.</a:t>
            </a:r>
          </a:p>
          <a:p>
            <a:r>
              <a:rPr lang="en-US" dirty="0"/>
              <a:t>You require advanced optimizations for production builds, including minification and compression.</a:t>
            </a:r>
            <a:endParaRPr lang="en-IN" dirty="0"/>
          </a:p>
        </p:txBody>
      </p:sp>
    </p:spTree>
    <p:extLst>
      <p:ext uri="{BB962C8B-B14F-4D97-AF65-F5344CB8AC3E}">
        <p14:creationId xmlns:p14="http://schemas.microsoft.com/office/powerpoint/2010/main" val="2174120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40A9-8AE6-5CE1-0642-06C53A72F225}"/>
              </a:ext>
            </a:extLst>
          </p:cNvPr>
          <p:cNvSpPr>
            <a:spLocks noGrp="1"/>
          </p:cNvSpPr>
          <p:nvPr>
            <p:ph type="title"/>
          </p:nvPr>
        </p:nvSpPr>
        <p:spPr/>
        <p:txBody>
          <a:bodyPr/>
          <a:lstStyle/>
          <a:p>
            <a:r>
              <a:rPr lang="en-IN" dirty="0"/>
              <a:t>Using Both</a:t>
            </a:r>
          </a:p>
        </p:txBody>
      </p:sp>
      <p:sp>
        <p:nvSpPr>
          <p:cNvPr id="3" name="Content Placeholder 2">
            <a:extLst>
              <a:ext uri="{FF2B5EF4-FFF2-40B4-BE49-F238E27FC236}">
                <a16:creationId xmlns:a16="http://schemas.microsoft.com/office/drawing/2014/main" id="{BFFE1035-DA15-7AF5-C922-432385F0D5FE}"/>
              </a:ext>
            </a:extLst>
          </p:cNvPr>
          <p:cNvSpPr>
            <a:spLocks noGrp="1"/>
          </p:cNvSpPr>
          <p:nvPr>
            <p:ph idx="1"/>
          </p:nvPr>
        </p:nvSpPr>
        <p:spPr/>
        <p:txBody>
          <a:bodyPr/>
          <a:lstStyle/>
          <a:p>
            <a:r>
              <a:rPr lang="en-US" dirty="0"/>
              <a:t>You can utilize the task runner to automate general development tasks, such as running tests or copying files</a:t>
            </a:r>
          </a:p>
          <a:p>
            <a:r>
              <a:rPr lang="en-US" dirty="0"/>
              <a:t>While leverage the bundler to handle module bundling, code optimization, and asset management.</a:t>
            </a:r>
          </a:p>
          <a:p>
            <a:r>
              <a:rPr lang="en-US" dirty="0"/>
              <a:t>By combining the strengths of both tools, you can create a comprehensive build process that meets the specific needs of your project.</a:t>
            </a:r>
            <a:endParaRPr lang="en-IN" dirty="0"/>
          </a:p>
          <a:p>
            <a:r>
              <a:rPr lang="en-US" dirty="0"/>
              <a:t>For simpler projects, one tool might suffice.</a:t>
            </a:r>
          </a:p>
        </p:txBody>
      </p:sp>
    </p:spTree>
    <p:extLst>
      <p:ext uri="{BB962C8B-B14F-4D97-AF65-F5344CB8AC3E}">
        <p14:creationId xmlns:p14="http://schemas.microsoft.com/office/powerpoint/2010/main" val="2247680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8C2E-0495-6796-1286-B982894E0E6E}"/>
              </a:ext>
            </a:extLst>
          </p:cNvPr>
          <p:cNvSpPr>
            <a:spLocks noGrp="1"/>
          </p:cNvSpPr>
          <p:nvPr>
            <p:ph type="title"/>
          </p:nvPr>
        </p:nvSpPr>
        <p:spPr/>
        <p:txBody>
          <a:bodyPr/>
          <a:lstStyle/>
          <a:p>
            <a:r>
              <a:rPr lang="en-IN" dirty="0"/>
              <a:t>Webpack</a:t>
            </a:r>
          </a:p>
        </p:txBody>
      </p:sp>
      <p:sp>
        <p:nvSpPr>
          <p:cNvPr id="3" name="Content Placeholder 2">
            <a:extLst>
              <a:ext uri="{FF2B5EF4-FFF2-40B4-BE49-F238E27FC236}">
                <a16:creationId xmlns:a16="http://schemas.microsoft.com/office/drawing/2014/main" id="{32342C5E-07A2-8763-3D9A-82228E592FCC}"/>
              </a:ext>
            </a:extLst>
          </p:cNvPr>
          <p:cNvSpPr>
            <a:spLocks noGrp="1"/>
          </p:cNvSpPr>
          <p:nvPr>
            <p:ph idx="1"/>
          </p:nvPr>
        </p:nvSpPr>
        <p:spPr/>
        <p:txBody>
          <a:bodyPr/>
          <a:lstStyle/>
          <a:p>
            <a:r>
              <a:rPr lang="en-US" dirty="0"/>
              <a:t>Webpack is a popular module bundler for JavaScript applications. </a:t>
            </a:r>
          </a:p>
          <a:p>
            <a:r>
              <a:rPr lang="en-US" dirty="0"/>
              <a:t>It is widely used in modern web development workflows to manage and bundle various assets, such as JavaScript files, CSS stylesheets, images, and more. </a:t>
            </a:r>
          </a:p>
          <a:p>
            <a:r>
              <a:rPr lang="en-US" dirty="0"/>
              <a:t>Webpack takes your project's dependencies, processes them through loaders and plugins, and creates optimized bundles that can be served to the browser.</a:t>
            </a:r>
            <a:endParaRPr lang="en-IN" dirty="0"/>
          </a:p>
        </p:txBody>
      </p:sp>
    </p:spTree>
    <p:extLst>
      <p:ext uri="{BB962C8B-B14F-4D97-AF65-F5344CB8AC3E}">
        <p14:creationId xmlns:p14="http://schemas.microsoft.com/office/powerpoint/2010/main" val="12783810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A1E-DB96-F252-52D1-518F336DFC64}"/>
              </a:ext>
            </a:extLst>
          </p:cNvPr>
          <p:cNvSpPr>
            <a:spLocks noGrp="1"/>
          </p:cNvSpPr>
          <p:nvPr>
            <p:ph type="title"/>
          </p:nvPr>
        </p:nvSpPr>
        <p:spPr/>
        <p:txBody>
          <a:bodyPr/>
          <a:lstStyle/>
          <a:p>
            <a:r>
              <a:rPr lang="en-IN" dirty="0"/>
              <a:t>How Webpack Executes?</a:t>
            </a:r>
          </a:p>
        </p:txBody>
      </p:sp>
      <p:sp>
        <p:nvSpPr>
          <p:cNvPr id="3" name="Content Placeholder 2">
            <a:extLst>
              <a:ext uri="{FF2B5EF4-FFF2-40B4-BE49-F238E27FC236}">
                <a16:creationId xmlns:a16="http://schemas.microsoft.com/office/drawing/2014/main" id="{A0B2026A-881B-15C8-69A8-835C38A2769D}"/>
              </a:ext>
            </a:extLst>
          </p:cNvPr>
          <p:cNvSpPr>
            <a:spLocks noGrp="1"/>
          </p:cNvSpPr>
          <p:nvPr>
            <p:ph idx="1"/>
          </p:nvPr>
        </p:nvSpPr>
        <p:spPr/>
        <p:txBody>
          <a:bodyPr>
            <a:normAutofit/>
          </a:bodyPr>
          <a:lstStyle/>
          <a:p>
            <a:r>
              <a:rPr lang="en-US" dirty="0"/>
              <a:t>Webpack executes in a multi-step process that involves analyzing dependencies, transforming code, and generating bundled output. </a:t>
            </a:r>
          </a:p>
          <a:p>
            <a:r>
              <a:rPr lang="en-US" dirty="0"/>
              <a:t>The steps involved in Webpack's execution process:</a:t>
            </a:r>
          </a:p>
          <a:p>
            <a:pPr lvl="1"/>
            <a:r>
              <a:rPr lang="en-US" dirty="0"/>
              <a:t>Entry Point Resolution</a:t>
            </a:r>
          </a:p>
          <a:p>
            <a:pPr lvl="1"/>
            <a:r>
              <a:rPr lang="en-US" dirty="0"/>
              <a:t>Dependency Graph Creation</a:t>
            </a:r>
          </a:p>
          <a:p>
            <a:pPr lvl="1"/>
            <a:r>
              <a:rPr lang="en-US" dirty="0"/>
              <a:t>Module Loading and Transformation</a:t>
            </a:r>
          </a:p>
          <a:p>
            <a:pPr lvl="1"/>
            <a:r>
              <a:rPr lang="en-US" dirty="0"/>
              <a:t>Code Splitting</a:t>
            </a:r>
          </a:p>
          <a:p>
            <a:pPr lvl="1"/>
            <a:r>
              <a:rPr lang="en-US" dirty="0"/>
              <a:t>Module Resolution</a:t>
            </a:r>
          </a:p>
          <a:p>
            <a:pPr lvl="1"/>
            <a:r>
              <a:rPr lang="en-US" dirty="0"/>
              <a:t>Bundling and Output Generation</a:t>
            </a:r>
          </a:p>
          <a:p>
            <a:pPr lvl="1"/>
            <a:r>
              <a:rPr lang="en-US" dirty="0"/>
              <a:t>Output Files</a:t>
            </a:r>
            <a:endParaRPr lang="en-IN" dirty="0"/>
          </a:p>
        </p:txBody>
      </p:sp>
    </p:spTree>
    <p:extLst>
      <p:ext uri="{BB962C8B-B14F-4D97-AF65-F5344CB8AC3E}">
        <p14:creationId xmlns:p14="http://schemas.microsoft.com/office/powerpoint/2010/main" val="3341106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E920-CC18-F8E7-3AE1-8A225F092174}"/>
              </a:ext>
            </a:extLst>
          </p:cNvPr>
          <p:cNvSpPr>
            <a:spLocks noGrp="1"/>
          </p:cNvSpPr>
          <p:nvPr>
            <p:ph type="title"/>
          </p:nvPr>
        </p:nvSpPr>
        <p:spPr/>
        <p:txBody>
          <a:bodyPr/>
          <a:lstStyle/>
          <a:p>
            <a:r>
              <a:rPr lang="en-IN" dirty="0"/>
              <a:t>Configuring Webpack</a:t>
            </a:r>
          </a:p>
        </p:txBody>
      </p:sp>
      <p:sp>
        <p:nvSpPr>
          <p:cNvPr id="3" name="Content Placeholder 2">
            <a:extLst>
              <a:ext uri="{FF2B5EF4-FFF2-40B4-BE49-F238E27FC236}">
                <a16:creationId xmlns:a16="http://schemas.microsoft.com/office/drawing/2014/main" id="{E47773E5-06F8-3026-FE0B-C3B11DA80EFC}"/>
              </a:ext>
            </a:extLst>
          </p:cNvPr>
          <p:cNvSpPr>
            <a:spLocks noGrp="1"/>
          </p:cNvSpPr>
          <p:nvPr>
            <p:ph idx="1"/>
          </p:nvPr>
        </p:nvSpPr>
        <p:spPr/>
        <p:txBody>
          <a:bodyPr>
            <a:normAutofit fontScale="92500" lnSpcReduction="20000"/>
          </a:bodyPr>
          <a:lstStyle/>
          <a:p>
            <a:r>
              <a:rPr lang="en-US" dirty="0"/>
              <a:t>The configuration steps for Webpack involve setting up the necessary configuration file to define how Webpack should behave and process your project's source code. </a:t>
            </a:r>
          </a:p>
          <a:p>
            <a:r>
              <a:rPr lang="en-US" dirty="0"/>
              <a:t>Here are the main steps for configuring Webpack:</a:t>
            </a:r>
          </a:p>
          <a:p>
            <a:pPr lvl="1"/>
            <a:r>
              <a:rPr lang="en-US" dirty="0"/>
              <a:t>Create a Configuration File</a:t>
            </a:r>
          </a:p>
          <a:p>
            <a:pPr lvl="1"/>
            <a:r>
              <a:rPr lang="en-US" dirty="0"/>
              <a:t>Entry Points</a:t>
            </a:r>
          </a:p>
          <a:p>
            <a:pPr lvl="1"/>
            <a:r>
              <a:rPr lang="en-US" dirty="0"/>
              <a:t>Output Configuration</a:t>
            </a:r>
          </a:p>
          <a:p>
            <a:pPr lvl="1"/>
            <a:r>
              <a:rPr lang="en-US" dirty="0"/>
              <a:t>Loaders</a:t>
            </a:r>
          </a:p>
          <a:p>
            <a:pPr lvl="1"/>
            <a:r>
              <a:rPr lang="en-US" dirty="0"/>
              <a:t>Plugins</a:t>
            </a:r>
          </a:p>
          <a:p>
            <a:pPr lvl="1"/>
            <a:r>
              <a:rPr lang="en-US" dirty="0"/>
              <a:t>Resolve Configuration</a:t>
            </a:r>
          </a:p>
          <a:p>
            <a:pPr lvl="1"/>
            <a:r>
              <a:rPr lang="en-US" dirty="0"/>
              <a:t>Optimization Settings</a:t>
            </a:r>
          </a:p>
          <a:p>
            <a:pPr lvl="1"/>
            <a:r>
              <a:rPr lang="en-US" dirty="0"/>
              <a:t>Development vs. Production Mode</a:t>
            </a:r>
          </a:p>
          <a:p>
            <a:pPr lvl="1"/>
            <a:r>
              <a:rPr lang="en-US" dirty="0"/>
              <a:t>Additional Customizations</a:t>
            </a:r>
            <a:endParaRPr lang="en-IN" dirty="0"/>
          </a:p>
        </p:txBody>
      </p:sp>
    </p:spTree>
    <p:extLst>
      <p:ext uri="{BB962C8B-B14F-4D97-AF65-F5344CB8AC3E}">
        <p14:creationId xmlns:p14="http://schemas.microsoft.com/office/powerpoint/2010/main" val="3638075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1ABA3-5ACD-FEFD-EB6A-0BF5C499CB69}"/>
              </a:ext>
            </a:extLst>
          </p:cNvPr>
          <p:cNvSpPr/>
          <p:nvPr/>
        </p:nvSpPr>
        <p:spPr>
          <a:xfrm>
            <a:off x="4808759" y="37299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5" name="Rectangle: Rounded Corners 4">
            <a:extLst>
              <a:ext uri="{FF2B5EF4-FFF2-40B4-BE49-F238E27FC236}">
                <a16:creationId xmlns:a16="http://schemas.microsoft.com/office/drawing/2014/main" id="{25464368-6DA2-4753-75D0-2C9807280897}"/>
              </a:ext>
            </a:extLst>
          </p:cNvPr>
          <p:cNvSpPr/>
          <p:nvPr/>
        </p:nvSpPr>
        <p:spPr>
          <a:xfrm>
            <a:off x="4808759" y="1744595"/>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tsc</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A447B4C-E9BF-DAD6-DC09-8EB5757CDF5F}"/>
              </a:ext>
            </a:extLst>
          </p:cNvPr>
          <p:cNvSpPr/>
          <p:nvPr/>
        </p:nvSpPr>
        <p:spPr>
          <a:xfrm>
            <a:off x="4808759" y="30413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js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7" name="Rectangle 6">
            <a:extLst>
              <a:ext uri="{FF2B5EF4-FFF2-40B4-BE49-F238E27FC236}">
                <a16:creationId xmlns:a16="http://schemas.microsoft.com/office/drawing/2014/main" id="{1E0E5430-950F-A6E5-56F9-04BBACBAEE74}"/>
              </a:ext>
            </a:extLst>
          </p:cNvPr>
          <p:cNvSpPr/>
          <p:nvPr/>
        </p:nvSpPr>
        <p:spPr>
          <a:xfrm>
            <a:off x="4808759" y="44129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cxnSp>
        <p:nvCxnSpPr>
          <p:cNvPr id="8" name="Straight Arrow Connector 7">
            <a:extLst>
              <a:ext uri="{FF2B5EF4-FFF2-40B4-BE49-F238E27FC236}">
                <a16:creationId xmlns:a16="http://schemas.microsoft.com/office/drawing/2014/main" id="{DC70C9FC-5B44-BE6B-1CCC-8F3BB1AC4A14}"/>
              </a:ext>
            </a:extLst>
          </p:cNvPr>
          <p:cNvCxnSpPr>
            <a:stCxn id="4" idx="2"/>
            <a:endCxn id="5" idx="0"/>
          </p:cNvCxnSpPr>
          <p:nvPr/>
        </p:nvCxnSpPr>
        <p:spPr>
          <a:xfrm>
            <a:off x="5881101" y="107957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AD20EE-EAFB-EA52-1CCB-1ABA0BBD5D53}"/>
              </a:ext>
            </a:extLst>
          </p:cNvPr>
          <p:cNvSpPr txBox="1"/>
          <p:nvPr/>
        </p:nvSpPr>
        <p:spPr>
          <a:xfrm>
            <a:off x="5881101" y="1227419"/>
            <a:ext cx="20362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Will be compiled by</a:t>
            </a:r>
          </a:p>
        </p:txBody>
      </p:sp>
      <p:cxnSp>
        <p:nvCxnSpPr>
          <p:cNvPr id="10" name="Straight Arrow Connector 9">
            <a:extLst>
              <a:ext uri="{FF2B5EF4-FFF2-40B4-BE49-F238E27FC236}">
                <a16:creationId xmlns:a16="http://schemas.microsoft.com/office/drawing/2014/main" id="{E663EF63-FF49-8C6E-2E8C-694BFEEA13EA}"/>
              </a:ext>
            </a:extLst>
          </p:cNvPr>
          <p:cNvCxnSpPr>
            <a:cxnSpLocks/>
            <a:stCxn id="5" idx="2"/>
            <a:endCxn id="6" idx="0"/>
          </p:cNvCxnSpPr>
          <p:nvPr/>
        </p:nvCxnSpPr>
        <p:spPr>
          <a:xfrm>
            <a:off x="5881101" y="23763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2304D60-1D6D-2E8E-48EA-E0FB7DFB49E0}"/>
              </a:ext>
            </a:extLst>
          </p:cNvPr>
          <p:cNvSpPr txBox="1"/>
          <p:nvPr/>
        </p:nvSpPr>
        <p:spPr>
          <a:xfrm>
            <a:off x="5881101" y="2524205"/>
            <a:ext cx="11717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Convert to</a:t>
            </a:r>
          </a:p>
        </p:txBody>
      </p:sp>
      <p:cxnSp>
        <p:nvCxnSpPr>
          <p:cNvPr id="12" name="Straight Arrow Connector 11">
            <a:extLst>
              <a:ext uri="{FF2B5EF4-FFF2-40B4-BE49-F238E27FC236}">
                <a16:creationId xmlns:a16="http://schemas.microsoft.com/office/drawing/2014/main" id="{6E574AA2-714C-8CD1-08B8-B217302B2491}"/>
              </a:ext>
            </a:extLst>
          </p:cNvPr>
          <p:cNvCxnSpPr>
            <a:stCxn id="6" idx="2"/>
            <a:endCxn id="7" idx="0"/>
          </p:cNvCxnSpPr>
          <p:nvPr/>
        </p:nvCxnSpPr>
        <p:spPr>
          <a:xfrm>
            <a:off x="5881101" y="37479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493407-86AA-9DB3-B854-D15635567865}"/>
              </a:ext>
            </a:extLst>
          </p:cNvPr>
          <p:cNvSpPr txBox="1"/>
          <p:nvPr/>
        </p:nvSpPr>
        <p:spPr>
          <a:xfrm>
            <a:off x="5881101" y="3879179"/>
            <a:ext cx="9069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Refer in</a:t>
            </a:r>
          </a:p>
        </p:txBody>
      </p:sp>
      <p:sp>
        <p:nvSpPr>
          <p:cNvPr id="14" name="Rectangle 13">
            <a:extLst>
              <a:ext uri="{FF2B5EF4-FFF2-40B4-BE49-F238E27FC236}">
                <a16:creationId xmlns:a16="http://schemas.microsoft.com/office/drawing/2014/main" id="{E4F550CA-E4FA-91E2-18A9-FB3D82B7DEA9}"/>
              </a:ext>
            </a:extLst>
          </p:cNvPr>
          <p:cNvSpPr/>
          <p:nvPr/>
        </p:nvSpPr>
        <p:spPr>
          <a:xfrm>
            <a:off x="4808759" y="57845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5" name="Straight Arrow Connector 14">
            <a:extLst>
              <a:ext uri="{FF2B5EF4-FFF2-40B4-BE49-F238E27FC236}">
                <a16:creationId xmlns:a16="http://schemas.microsoft.com/office/drawing/2014/main" id="{3FB1FC87-A3E3-CD96-05BD-B0EEA5B5F25F}"/>
              </a:ext>
            </a:extLst>
          </p:cNvPr>
          <p:cNvCxnSpPr>
            <a:stCxn id="7" idx="2"/>
            <a:endCxn id="14" idx="0"/>
          </p:cNvCxnSpPr>
          <p:nvPr/>
        </p:nvCxnSpPr>
        <p:spPr>
          <a:xfrm>
            <a:off x="5881101" y="51195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D3F766-C80E-5975-442F-79000DB70C9D}"/>
              </a:ext>
            </a:extLst>
          </p:cNvPr>
          <p:cNvSpPr txBox="1"/>
          <p:nvPr/>
        </p:nvSpPr>
        <p:spPr>
          <a:xfrm>
            <a:off x="5881101" y="5267407"/>
            <a:ext cx="9236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Open in</a:t>
            </a:r>
          </a:p>
        </p:txBody>
      </p:sp>
      <p:sp>
        <p:nvSpPr>
          <p:cNvPr id="17" name="Rectangle: Rounded Corners 16">
            <a:extLst>
              <a:ext uri="{FF2B5EF4-FFF2-40B4-BE49-F238E27FC236}">
                <a16:creationId xmlns:a16="http://schemas.microsoft.com/office/drawing/2014/main" id="{0D1B3025-9537-19AD-DE9F-07CC186841F3}"/>
              </a:ext>
            </a:extLst>
          </p:cNvPr>
          <p:cNvSpPr/>
          <p:nvPr/>
        </p:nvSpPr>
        <p:spPr>
          <a:xfrm>
            <a:off x="4284133" y="152400"/>
            <a:ext cx="3633231" cy="653626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920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7B74E4-9B82-043F-B4E2-851A2EE0D63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TypeScript (s)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3C7ED9BB-C683-1FEF-6235-1927C1D9FAA5}"/>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54AC8549-8101-9BED-8E49-DEC15FF32162}"/>
              </a:ext>
            </a:extLst>
          </p:cNvPr>
          <p:cNvSpPr txBox="1"/>
          <p:nvPr/>
        </p:nvSpPr>
        <p:spPr>
          <a:xfrm>
            <a:off x="10397972" y="1495889"/>
            <a:ext cx="5249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TSC</a:t>
            </a:r>
          </a:p>
        </p:txBody>
      </p:sp>
      <p:sp>
        <p:nvSpPr>
          <p:cNvPr id="7" name="Rectangle 6">
            <a:extLst>
              <a:ext uri="{FF2B5EF4-FFF2-40B4-BE49-F238E27FC236}">
                <a16:creationId xmlns:a16="http://schemas.microsoft.com/office/drawing/2014/main" id="{3FD98835-6D1F-AC6D-D488-310955D26310}"/>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 Compatible Files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(Multiple Files)</a:t>
            </a:r>
          </a:p>
        </p:txBody>
      </p:sp>
      <p:cxnSp>
        <p:nvCxnSpPr>
          <p:cNvPr id="8" name="Straight Arrow Connector 7">
            <a:extLst>
              <a:ext uri="{FF2B5EF4-FFF2-40B4-BE49-F238E27FC236}">
                <a16:creationId xmlns:a16="http://schemas.microsoft.com/office/drawing/2014/main" id="{4E640454-CFBA-EBE2-A98A-3F0F8C5D7E80}"/>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026C721-F3AA-6FC5-7F43-8583EC992955}"/>
              </a:ext>
            </a:extLst>
          </p:cNvPr>
          <p:cNvSpPr txBox="1"/>
          <p:nvPr/>
        </p:nvSpPr>
        <p:spPr>
          <a:xfrm>
            <a:off x="9917084" y="3373181"/>
            <a:ext cx="10118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Bundling</a:t>
            </a:r>
          </a:p>
        </p:txBody>
      </p:sp>
      <p:sp>
        <p:nvSpPr>
          <p:cNvPr id="10" name="Rectangle 9">
            <a:extLst>
              <a:ext uri="{FF2B5EF4-FFF2-40B4-BE49-F238E27FC236}">
                <a16:creationId xmlns:a16="http://schemas.microsoft.com/office/drawing/2014/main" id="{B665D648-2F3E-2BBA-4E2C-0F727BD4AE75}"/>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Single File / Set of Files</a:t>
            </a:r>
          </a:p>
        </p:txBody>
      </p:sp>
      <p:cxnSp>
        <p:nvCxnSpPr>
          <p:cNvPr id="11" name="Connector: Elbow 10">
            <a:extLst>
              <a:ext uri="{FF2B5EF4-FFF2-40B4-BE49-F238E27FC236}">
                <a16:creationId xmlns:a16="http://schemas.microsoft.com/office/drawing/2014/main" id="{973B01BD-31A2-BF64-EB10-C2E93DC70F7A}"/>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1323ACBC-9E7C-53F9-6CBE-DD8DB0C857C4}"/>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sp>
        <p:nvSpPr>
          <p:cNvPr id="13" name="TextBox 12">
            <a:extLst>
              <a:ext uri="{FF2B5EF4-FFF2-40B4-BE49-F238E27FC236}">
                <a16:creationId xmlns:a16="http://schemas.microsoft.com/office/drawing/2014/main" id="{B3065241-0FEA-DFE1-5927-BECDB4C82EA8}"/>
              </a:ext>
            </a:extLst>
          </p:cNvPr>
          <p:cNvSpPr txBox="1"/>
          <p:nvPr/>
        </p:nvSpPr>
        <p:spPr>
          <a:xfrm>
            <a:off x="9939038" y="5904406"/>
            <a:ext cx="7088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Inject</a:t>
            </a:r>
          </a:p>
        </p:txBody>
      </p:sp>
      <p:sp>
        <p:nvSpPr>
          <p:cNvPr id="14" name="Rectangle 13">
            <a:extLst>
              <a:ext uri="{FF2B5EF4-FFF2-40B4-BE49-F238E27FC236}">
                <a16:creationId xmlns:a16="http://schemas.microsoft.com/office/drawing/2014/main" id="{17DA817D-7563-5AFA-0F7E-0C81E0676CB0}"/>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Local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HTTP Server</a:t>
            </a:r>
          </a:p>
        </p:txBody>
      </p:sp>
      <p:cxnSp>
        <p:nvCxnSpPr>
          <p:cNvPr id="15" name="Straight Arrow Connector 14">
            <a:extLst>
              <a:ext uri="{FF2B5EF4-FFF2-40B4-BE49-F238E27FC236}">
                <a16:creationId xmlns:a16="http://schemas.microsoft.com/office/drawing/2014/main" id="{E183601A-030E-673D-A22F-D8BF2E9DFC85}"/>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DAB8559B-2D49-F106-198A-F95E2E869D1C}"/>
              </a:ext>
            </a:extLst>
          </p:cNvPr>
          <p:cNvSpPr txBox="1"/>
          <p:nvPr/>
        </p:nvSpPr>
        <p:spPr>
          <a:xfrm>
            <a:off x="5880031" y="6005914"/>
            <a:ext cx="8422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Deploy</a:t>
            </a:r>
          </a:p>
        </p:txBody>
      </p:sp>
      <p:sp>
        <p:nvSpPr>
          <p:cNvPr id="17" name="Rectangle: Rounded Corners 16">
            <a:extLst>
              <a:ext uri="{FF2B5EF4-FFF2-40B4-BE49-F238E27FC236}">
                <a16:creationId xmlns:a16="http://schemas.microsoft.com/office/drawing/2014/main" id="{5A88A3D7-6128-A0B2-AEEF-6123E1893F4D}"/>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8" name="Straight Arrow Connector 17">
            <a:extLst>
              <a:ext uri="{FF2B5EF4-FFF2-40B4-BE49-F238E27FC236}">
                <a16:creationId xmlns:a16="http://schemas.microsoft.com/office/drawing/2014/main" id="{366C5311-091B-1CD6-22D1-FD1D5CF1AE79}"/>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87318447-278C-5198-0E18-43F8CDB142EC}"/>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7E949ED7-3E99-D4AB-4D82-D22939585D99}"/>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9977462-00AB-A79F-E0F0-82383DCA823E}"/>
              </a:ext>
            </a:extLst>
          </p:cNvPr>
          <p:cNvSpPr txBox="1"/>
          <p:nvPr/>
        </p:nvSpPr>
        <p:spPr>
          <a:xfrm>
            <a:off x="7833964" y="4029540"/>
            <a:ext cx="123508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p:txBody>
      </p:sp>
      <p:cxnSp>
        <p:nvCxnSpPr>
          <p:cNvPr id="22" name="Straight Connector 21">
            <a:extLst>
              <a:ext uri="{FF2B5EF4-FFF2-40B4-BE49-F238E27FC236}">
                <a16:creationId xmlns:a16="http://schemas.microsoft.com/office/drawing/2014/main" id="{688008D3-4D6A-6FFA-4419-24C32B0DC081}"/>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0DDA6F17-F7E9-DB7F-DF05-0F0C15A38A43}"/>
              </a:ext>
            </a:extLst>
          </p:cNvPr>
          <p:cNvSpPr txBox="1"/>
          <p:nvPr/>
        </p:nvSpPr>
        <p:spPr>
          <a:xfrm>
            <a:off x="6801918" y="2551008"/>
            <a:ext cx="1444178"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CLI</a:t>
            </a:r>
          </a:p>
        </p:txBody>
      </p:sp>
      <p:sp>
        <p:nvSpPr>
          <p:cNvPr id="24" name="TextBox 23">
            <a:extLst>
              <a:ext uri="{FF2B5EF4-FFF2-40B4-BE49-F238E27FC236}">
                <a16:creationId xmlns:a16="http://schemas.microsoft.com/office/drawing/2014/main" id="{81721865-7FD0-A763-4C0C-28A6B8B1DF32}"/>
              </a:ext>
            </a:extLst>
          </p:cNvPr>
          <p:cNvSpPr txBox="1"/>
          <p:nvPr/>
        </p:nvSpPr>
        <p:spPr>
          <a:xfrm>
            <a:off x="6596510" y="2166220"/>
            <a:ext cx="18549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your project</a:t>
            </a:r>
          </a:p>
        </p:txBody>
      </p:sp>
      <p:cxnSp>
        <p:nvCxnSpPr>
          <p:cNvPr id="25" name="Straight Connector 24">
            <a:extLst>
              <a:ext uri="{FF2B5EF4-FFF2-40B4-BE49-F238E27FC236}">
                <a16:creationId xmlns:a16="http://schemas.microsoft.com/office/drawing/2014/main" id="{3DE8FEB0-1D26-EE9A-101F-60DCF03DE421}"/>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65286741-C5E0-9B4E-A357-F1DBECE1BC06}"/>
              </a:ext>
            </a:extLst>
          </p:cNvPr>
          <p:cNvSpPr txBox="1"/>
          <p:nvPr/>
        </p:nvSpPr>
        <p:spPr>
          <a:xfrm>
            <a:off x="3819091" y="2470234"/>
            <a:ext cx="2160720"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WEBPACK-DEV-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SERVER</a:t>
            </a:r>
          </a:p>
        </p:txBody>
      </p:sp>
      <p:sp>
        <p:nvSpPr>
          <p:cNvPr id="27" name="TextBox 26">
            <a:extLst>
              <a:ext uri="{FF2B5EF4-FFF2-40B4-BE49-F238E27FC236}">
                <a16:creationId xmlns:a16="http://schemas.microsoft.com/office/drawing/2014/main" id="{4462F428-157B-47FC-0D03-1D2FC59EB270}"/>
              </a:ext>
            </a:extLst>
          </p:cNvPr>
          <p:cNvSpPr txBox="1"/>
          <p:nvPr/>
        </p:nvSpPr>
        <p:spPr>
          <a:xfrm>
            <a:off x="3735189" y="1763049"/>
            <a:ext cx="232852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&amp; Deploy your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Project on Local Server</a:t>
            </a:r>
          </a:p>
        </p:txBody>
      </p:sp>
      <p:sp>
        <p:nvSpPr>
          <p:cNvPr id="28" name="Title 1">
            <a:extLst>
              <a:ext uri="{FF2B5EF4-FFF2-40B4-BE49-F238E27FC236}">
                <a16:creationId xmlns:a16="http://schemas.microsoft.com/office/drawing/2014/main" id="{2591322A-B78B-25EE-2C65-F2B90B8DAA67}"/>
              </a:ext>
            </a:extLst>
          </p:cNvPr>
          <p:cNvSpPr>
            <a:spLocks noGrp="1"/>
          </p:cNvSpPr>
          <p:nvPr>
            <p:ph type="title"/>
          </p:nvPr>
        </p:nvSpPr>
        <p:spPr>
          <a:xfrm>
            <a:off x="838200" y="365125"/>
            <a:ext cx="10515600" cy="1325563"/>
          </a:xfrm>
        </p:spPr>
        <p:txBody>
          <a:bodyPr/>
          <a:lstStyle/>
          <a:p>
            <a:r>
              <a:rPr lang="en-IN" dirty="0"/>
              <a:t>Client-Side Build</a:t>
            </a:r>
          </a:p>
        </p:txBody>
      </p:sp>
      <p:sp>
        <p:nvSpPr>
          <p:cNvPr id="29" name="TextBox 28">
            <a:extLst>
              <a:ext uri="{FF2B5EF4-FFF2-40B4-BE49-F238E27FC236}">
                <a16:creationId xmlns:a16="http://schemas.microsoft.com/office/drawing/2014/main" id="{9793B98F-F760-74B6-9EFD-C91BCB0C147F}"/>
              </a:ext>
            </a:extLst>
          </p:cNvPr>
          <p:cNvSpPr txBox="1"/>
          <p:nvPr/>
        </p:nvSpPr>
        <p:spPr>
          <a:xfrm>
            <a:off x="412775" y="1959870"/>
            <a:ext cx="2229906" cy="1477328"/>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Manual Configuration</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Node JS</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Webpack</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TypeScript Config.</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8785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Angular 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382295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1E39-5F1E-CFEC-9ED0-B12A58E3A866}"/>
              </a:ext>
            </a:extLst>
          </p:cNvPr>
          <p:cNvSpPr>
            <a:spLocks noGrp="1"/>
          </p:cNvSpPr>
          <p:nvPr>
            <p:ph type="title"/>
          </p:nvPr>
        </p:nvSpPr>
        <p:spPr/>
        <p:txBody>
          <a:bodyPr/>
          <a:lstStyle/>
          <a:p>
            <a:r>
              <a:rPr lang="en-IN" dirty="0"/>
              <a:t>How to install typescript?</a:t>
            </a:r>
          </a:p>
        </p:txBody>
      </p:sp>
      <p:sp>
        <p:nvSpPr>
          <p:cNvPr id="3" name="Content Placeholder 2">
            <a:extLst>
              <a:ext uri="{FF2B5EF4-FFF2-40B4-BE49-F238E27FC236}">
                <a16:creationId xmlns:a16="http://schemas.microsoft.com/office/drawing/2014/main" id="{7DEC0402-431D-5DB4-77D0-C0E8A1104B45}"/>
              </a:ext>
            </a:extLst>
          </p:cNvPr>
          <p:cNvSpPr>
            <a:spLocks noGrp="1"/>
          </p:cNvSpPr>
          <p:nvPr>
            <p:ph idx="1"/>
          </p:nvPr>
        </p:nvSpPr>
        <p:spPr/>
        <p:txBody>
          <a:bodyPr>
            <a:normAutofit fontScale="92500" lnSpcReduction="20000"/>
          </a:bodyPr>
          <a:lstStyle/>
          <a:p>
            <a:r>
              <a:rPr lang="en-US" dirty="0"/>
              <a:t>Global Installation</a:t>
            </a:r>
          </a:p>
          <a:p>
            <a:pPr lvl="1"/>
            <a:r>
              <a:rPr lang="en-US" dirty="0" err="1"/>
              <a:t>npm</a:t>
            </a:r>
            <a:r>
              <a:rPr lang="en-US" dirty="0"/>
              <a:t> install -g typescript</a:t>
            </a:r>
          </a:p>
          <a:p>
            <a:pPr marL="457200" lvl="1" indent="0">
              <a:buNone/>
            </a:pPr>
            <a:r>
              <a:rPr lang="en-US" dirty="0"/>
              <a:t>	OR</a:t>
            </a:r>
          </a:p>
          <a:p>
            <a:pPr lvl="1"/>
            <a:r>
              <a:rPr lang="en-US" dirty="0" err="1"/>
              <a:t>npm</a:t>
            </a:r>
            <a:r>
              <a:rPr lang="en-US" dirty="0"/>
              <a:t> </a:t>
            </a:r>
            <a:r>
              <a:rPr lang="en-US" dirty="0" err="1"/>
              <a:t>i</a:t>
            </a:r>
            <a:r>
              <a:rPr lang="en-US" dirty="0"/>
              <a:t> -g typescript</a:t>
            </a:r>
          </a:p>
          <a:p>
            <a:pPr lvl="1"/>
            <a:r>
              <a:rPr lang="en-US" dirty="0"/>
              <a:t>Check the TypeScript Compiler version installed</a:t>
            </a:r>
          </a:p>
          <a:p>
            <a:pPr lvl="2"/>
            <a:r>
              <a:rPr lang="en-US" dirty="0" err="1"/>
              <a:t>tsc</a:t>
            </a:r>
            <a:r>
              <a:rPr lang="en-US" dirty="0"/>
              <a:t> -v</a:t>
            </a:r>
          </a:p>
          <a:p>
            <a:pPr lvl="1"/>
            <a:r>
              <a:rPr lang="en-US" dirty="0"/>
              <a:t>Compile a TypeScript File to JavaScript output</a:t>
            </a:r>
          </a:p>
          <a:p>
            <a:pPr lvl="2"/>
            <a:r>
              <a:rPr lang="en-US" dirty="0" err="1"/>
              <a:t>tsc</a:t>
            </a:r>
            <a:r>
              <a:rPr lang="en-US" dirty="0"/>
              <a:t> &lt;full path of </a:t>
            </a:r>
            <a:r>
              <a:rPr lang="en-US" dirty="0" err="1"/>
              <a:t>ts</a:t>
            </a:r>
            <a:r>
              <a:rPr lang="en-US" dirty="0"/>
              <a:t> file&gt; e.g. </a:t>
            </a:r>
            <a:r>
              <a:rPr lang="en-US" dirty="0" err="1"/>
              <a:t>tsc</a:t>
            </a:r>
            <a:r>
              <a:rPr lang="en-US" dirty="0"/>
              <a:t> demo3.ts</a:t>
            </a:r>
          </a:p>
          <a:p>
            <a:pPr lvl="2"/>
            <a:r>
              <a:rPr lang="en-US" dirty="0" err="1"/>
              <a:t>tsc</a:t>
            </a:r>
            <a:r>
              <a:rPr lang="en-US" dirty="0"/>
              <a:t> &lt;full path of </a:t>
            </a:r>
            <a:r>
              <a:rPr lang="en-US" dirty="0" err="1"/>
              <a:t>ts</a:t>
            </a:r>
            <a:r>
              <a:rPr lang="en-US" dirty="0"/>
              <a:t> file&gt; -t es2015 e.g. </a:t>
            </a:r>
            <a:r>
              <a:rPr lang="en-US" dirty="0" err="1"/>
              <a:t>tsc</a:t>
            </a:r>
            <a:r>
              <a:rPr lang="en-US" dirty="0"/>
              <a:t> demo3.ts -t es2015</a:t>
            </a:r>
          </a:p>
          <a:p>
            <a:r>
              <a:rPr lang="en-IN" dirty="0"/>
              <a:t>Local Installation</a:t>
            </a:r>
          </a:p>
          <a:p>
            <a:pPr lvl="1"/>
            <a:r>
              <a:rPr lang="en-US" dirty="0" err="1"/>
              <a:t>npm</a:t>
            </a:r>
            <a:r>
              <a:rPr lang="en-US" dirty="0"/>
              <a:t> install --save-dev typescript</a:t>
            </a:r>
          </a:p>
          <a:p>
            <a:pPr marL="457200" lvl="1" indent="0">
              <a:buNone/>
            </a:pPr>
            <a:r>
              <a:rPr lang="en-US" dirty="0"/>
              <a:t>	OR</a:t>
            </a:r>
          </a:p>
          <a:p>
            <a:pPr lvl="1"/>
            <a:r>
              <a:rPr lang="en-US" dirty="0" err="1"/>
              <a:t>npm</a:t>
            </a:r>
            <a:r>
              <a:rPr lang="en-US" dirty="0"/>
              <a:t> </a:t>
            </a:r>
            <a:r>
              <a:rPr lang="en-US" dirty="0" err="1"/>
              <a:t>i</a:t>
            </a:r>
            <a:r>
              <a:rPr lang="en-US" dirty="0"/>
              <a:t> -D typescript</a:t>
            </a:r>
          </a:p>
        </p:txBody>
      </p:sp>
    </p:spTree>
    <p:extLst>
      <p:ext uri="{BB962C8B-B14F-4D97-AF65-F5344CB8AC3E}">
        <p14:creationId xmlns:p14="http://schemas.microsoft.com/office/powerpoint/2010/main" val="13416557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08584-6380-7184-53A7-D79B877C329E}"/>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6AE8490D-395A-3A8A-CD59-D610F226D97F}"/>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grpSp>
        <p:nvGrpSpPr>
          <p:cNvPr id="4" name="Group 3">
            <a:extLst>
              <a:ext uri="{FF2B5EF4-FFF2-40B4-BE49-F238E27FC236}">
                <a16:creationId xmlns:a16="http://schemas.microsoft.com/office/drawing/2014/main" id="{B70D9BB0-A2AC-8809-874C-38943A3CA198}"/>
              </a:ext>
            </a:extLst>
          </p:cNvPr>
          <p:cNvGrpSpPr/>
          <p:nvPr/>
        </p:nvGrpSpPr>
        <p:grpSpPr>
          <a:xfrm>
            <a:off x="8583679" y="1637468"/>
            <a:ext cx="1262108" cy="898124"/>
            <a:chOff x="8762260" y="1677880"/>
            <a:chExt cx="1262108" cy="898124"/>
          </a:xfrm>
        </p:grpSpPr>
        <p:sp>
          <p:nvSpPr>
            <p:cNvPr id="5" name="Rectangle: Rounded Corners 4">
              <a:extLst>
                <a:ext uri="{FF2B5EF4-FFF2-40B4-BE49-F238E27FC236}">
                  <a16:creationId xmlns:a16="http://schemas.microsoft.com/office/drawing/2014/main" id="{18B9AC0F-C5A9-6592-C9EE-B70239DC1F3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FF6F642A-F08D-1FC2-9862-DAC94A3E2B1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HTML PAGES</a:t>
              </a:r>
            </a:p>
          </p:txBody>
        </p:sp>
      </p:grpSp>
      <p:grpSp>
        <p:nvGrpSpPr>
          <p:cNvPr id="7" name="Group 6">
            <a:extLst>
              <a:ext uri="{FF2B5EF4-FFF2-40B4-BE49-F238E27FC236}">
                <a16:creationId xmlns:a16="http://schemas.microsoft.com/office/drawing/2014/main" id="{CFB57540-F803-A27D-5531-428C9AC1F1C3}"/>
              </a:ext>
            </a:extLst>
          </p:cNvPr>
          <p:cNvGrpSpPr/>
          <p:nvPr/>
        </p:nvGrpSpPr>
        <p:grpSpPr>
          <a:xfrm>
            <a:off x="9966646" y="1650331"/>
            <a:ext cx="1262108" cy="898124"/>
            <a:chOff x="8762260" y="1677880"/>
            <a:chExt cx="1262108" cy="898124"/>
          </a:xfrm>
        </p:grpSpPr>
        <p:sp>
          <p:nvSpPr>
            <p:cNvPr id="8" name="Rectangle: Rounded Corners 7">
              <a:extLst>
                <a:ext uri="{FF2B5EF4-FFF2-40B4-BE49-F238E27FC236}">
                  <a16:creationId xmlns:a16="http://schemas.microsoft.com/office/drawing/2014/main" id="{69C90C2A-6F95-618E-A4D8-90BDCABDF44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57EC740-AB15-8455-EC98-7A040578374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0" name="Straight Arrow Connector 9">
            <a:extLst>
              <a:ext uri="{FF2B5EF4-FFF2-40B4-BE49-F238E27FC236}">
                <a16:creationId xmlns:a16="http://schemas.microsoft.com/office/drawing/2014/main" id="{0559F69E-7531-C11D-E719-A5DAC64B6B7A}"/>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F3A3909-D11D-7010-34A4-F638726C31A5}"/>
              </a:ext>
            </a:extLst>
          </p:cNvPr>
          <p:cNvSpPr txBox="1"/>
          <p:nvPr/>
        </p:nvSpPr>
        <p:spPr>
          <a:xfrm>
            <a:off x="5499470" y="1280999"/>
            <a:ext cx="1266629" cy="369332"/>
          </a:xfrm>
          <a:prstGeom prst="rect">
            <a:avLst/>
          </a:prstGeom>
          <a:noFill/>
        </p:spPr>
        <p:txBody>
          <a:bodyPr wrap="none" rtlCol="0">
            <a:spAutoFit/>
          </a:bodyPr>
          <a:lstStyle/>
          <a:p>
            <a:r>
              <a:rPr lang="en-IN"/>
              <a:t>HTTP + URL</a:t>
            </a:r>
          </a:p>
        </p:txBody>
      </p:sp>
      <p:sp>
        <p:nvSpPr>
          <p:cNvPr id="12" name="Rectangle 11">
            <a:extLst>
              <a:ext uri="{FF2B5EF4-FFF2-40B4-BE49-F238E27FC236}">
                <a16:creationId xmlns:a16="http://schemas.microsoft.com/office/drawing/2014/main" id="{20AC9789-1340-2A66-F1F0-E6EF5B7C3634}"/>
              </a:ext>
            </a:extLst>
          </p:cNvPr>
          <p:cNvSpPr/>
          <p:nvPr/>
        </p:nvSpPr>
        <p:spPr>
          <a:xfrm>
            <a:off x="5499470" y="2045386"/>
            <a:ext cx="1345240" cy="369332"/>
          </a:xfrm>
          <a:prstGeom prst="rect">
            <a:avLst/>
          </a:prstGeom>
        </p:spPr>
        <p:txBody>
          <a:bodyPr wrap="none">
            <a:spAutoFit/>
          </a:bodyPr>
          <a:lstStyle/>
          <a:p>
            <a:r>
              <a:rPr lang="en-IN"/>
              <a:t>HTML + CSS </a:t>
            </a:r>
          </a:p>
        </p:txBody>
      </p:sp>
      <p:cxnSp>
        <p:nvCxnSpPr>
          <p:cNvPr id="13" name="Straight Arrow Connector 12">
            <a:extLst>
              <a:ext uri="{FF2B5EF4-FFF2-40B4-BE49-F238E27FC236}">
                <a16:creationId xmlns:a16="http://schemas.microsoft.com/office/drawing/2014/main" id="{9CF5C23C-1D0F-8E64-6F92-32003513406B}"/>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29C38FA-D709-B78A-9012-3AF521DFC894}"/>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5" name="Rectangle: Rounded Corners 14">
            <a:extLst>
              <a:ext uri="{FF2B5EF4-FFF2-40B4-BE49-F238E27FC236}">
                <a16:creationId xmlns:a16="http://schemas.microsoft.com/office/drawing/2014/main" id="{A886B524-4086-8427-BF76-06EAACD5BC63}"/>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37958E94-D6FE-575C-44CA-5A64237E433B}"/>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9DCFFD8A-F9A0-5D80-551D-78F3E6E5DA7D}"/>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31E1B354-051C-BEE2-3E87-9D54B882BF28}"/>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0EB2CCBB-3CD3-81E1-C4FD-48D2FB59E437}"/>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53A6575-6E73-6918-C1ED-8C48669F9EDA}"/>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CA2A015-C7E6-28D9-871D-9627904896E7}"/>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C4592717-CFCE-FE39-CA64-5A504CCAF163}"/>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23343879-51A2-4C1B-C9F1-793B1AB14057}"/>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E392666A-CF95-6D8C-1D9D-002C7EF85826}"/>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63EA01DF-EB2A-CB34-33DB-82A6DAB91446}"/>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spTree>
    <p:extLst>
      <p:ext uri="{BB962C8B-B14F-4D97-AF65-F5344CB8AC3E}">
        <p14:creationId xmlns:p14="http://schemas.microsoft.com/office/powerpoint/2010/main" val="28394832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41D027-C0E9-CE00-3AB1-FDCCA9A6D48C}"/>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F8CB7509-F1E6-2A57-D085-E3A092E8F3B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4" name="Straight Arrow Connector 3">
            <a:extLst>
              <a:ext uri="{FF2B5EF4-FFF2-40B4-BE49-F238E27FC236}">
                <a16:creationId xmlns:a16="http://schemas.microsoft.com/office/drawing/2014/main" id="{987E73F9-21BB-9533-A688-28DA17F95131}"/>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471F156-43F5-6C8A-CE04-B15282C5FC01}"/>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6" name="Straight Arrow Connector 5">
            <a:extLst>
              <a:ext uri="{FF2B5EF4-FFF2-40B4-BE49-F238E27FC236}">
                <a16:creationId xmlns:a16="http://schemas.microsoft.com/office/drawing/2014/main" id="{3BF16A80-F2BB-69BD-66F7-BA93D118BA93}"/>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A45F2CB-696E-5BBA-62BD-AEF6E79145CA}"/>
              </a:ext>
            </a:extLst>
          </p:cNvPr>
          <p:cNvSpPr/>
          <p:nvPr/>
        </p:nvSpPr>
        <p:spPr>
          <a:xfrm>
            <a:off x="4643503" y="2034350"/>
            <a:ext cx="1398140" cy="369332"/>
          </a:xfrm>
          <a:prstGeom prst="rect">
            <a:avLst/>
          </a:prstGeom>
        </p:spPr>
        <p:txBody>
          <a:bodyPr wrap="none">
            <a:spAutoFit/>
          </a:bodyPr>
          <a:lstStyle/>
          <a:p>
            <a:r>
              <a:rPr lang="en-IN" dirty="0"/>
              <a:t>HTML + CSS </a:t>
            </a:r>
          </a:p>
        </p:txBody>
      </p:sp>
      <p:cxnSp>
        <p:nvCxnSpPr>
          <p:cNvPr id="8" name="Connector: Elbow 7">
            <a:extLst>
              <a:ext uri="{FF2B5EF4-FFF2-40B4-BE49-F238E27FC236}">
                <a16:creationId xmlns:a16="http://schemas.microsoft.com/office/drawing/2014/main" id="{74D9C9A8-5385-BE83-5BBD-D915EDF527A9}"/>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3D8BD3E7-C536-8EF8-083C-A5E590A3D0DF}"/>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Magnetic Disk 9">
            <a:extLst>
              <a:ext uri="{FF2B5EF4-FFF2-40B4-BE49-F238E27FC236}">
                <a16:creationId xmlns:a16="http://schemas.microsoft.com/office/drawing/2014/main" id="{AB91EEE9-09B6-969F-D374-19DCF59A4FEA}"/>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grpSp>
        <p:nvGrpSpPr>
          <p:cNvPr id="11" name="Group 10">
            <a:extLst>
              <a:ext uri="{FF2B5EF4-FFF2-40B4-BE49-F238E27FC236}">
                <a16:creationId xmlns:a16="http://schemas.microsoft.com/office/drawing/2014/main" id="{535323FA-4107-FE43-2CBF-412F181DF89E}"/>
              </a:ext>
            </a:extLst>
          </p:cNvPr>
          <p:cNvGrpSpPr/>
          <p:nvPr/>
        </p:nvGrpSpPr>
        <p:grpSpPr>
          <a:xfrm>
            <a:off x="7810595" y="1906144"/>
            <a:ext cx="1262108" cy="898124"/>
            <a:chOff x="8762260" y="1677880"/>
            <a:chExt cx="1262108" cy="898124"/>
          </a:xfrm>
        </p:grpSpPr>
        <p:sp>
          <p:nvSpPr>
            <p:cNvPr id="12" name="Rectangle: Rounded Corners 11">
              <a:extLst>
                <a:ext uri="{FF2B5EF4-FFF2-40B4-BE49-F238E27FC236}">
                  <a16:creationId xmlns:a16="http://schemas.microsoft.com/office/drawing/2014/main" id="{F824C7C8-87C5-EEBA-9BEA-C17AE7567BA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996275D-F46B-0B55-EA95-C6BE00F8088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14" name="Group 13">
            <a:extLst>
              <a:ext uri="{FF2B5EF4-FFF2-40B4-BE49-F238E27FC236}">
                <a16:creationId xmlns:a16="http://schemas.microsoft.com/office/drawing/2014/main" id="{A25D336A-42C4-7347-FFBC-DBF31550C214}"/>
              </a:ext>
            </a:extLst>
          </p:cNvPr>
          <p:cNvGrpSpPr/>
          <p:nvPr/>
        </p:nvGrpSpPr>
        <p:grpSpPr>
          <a:xfrm>
            <a:off x="9193562" y="1919007"/>
            <a:ext cx="1262108" cy="898124"/>
            <a:chOff x="8762260" y="1677880"/>
            <a:chExt cx="1262108" cy="898124"/>
          </a:xfrm>
        </p:grpSpPr>
        <p:sp>
          <p:nvSpPr>
            <p:cNvPr id="15" name="Rectangle: Rounded Corners 14">
              <a:extLst>
                <a:ext uri="{FF2B5EF4-FFF2-40B4-BE49-F238E27FC236}">
                  <a16:creationId xmlns:a16="http://schemas.microsoft.com/office/drawing/2014/main" id="{38C0FAF2-F86F-A291-4E53-2624B45BDB3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A43C80D8-3ABB-CF67-63E7-FC8B339A821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7" name="Straight Connector 16">
            <a:extLst>
              <a:ext uri="{FF2B5EF4-FFF2-40B4-BE49-F238E27FC236}">
                <a16:creationId xmlns:a16="http://schemas.microsoft.com/office/drawing/2014/main" id="{ED7F9075-A532-5807-98B2-F416C7328497}"/>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890CC549-DE82-BFCD-EF5C-630C779FC95F}"/>
              </a:ext>
            </a:extLst>
          </p:cNvPr>
          <p:cNvSpPr txBox="1"/>
          <p:nvPr/>
        </p:nvSpPr>
        <p:spPr>
          <a:xfrm>
            <a:off x="8560493" y="3552632"/>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9" name="Rectangle 18">
            <a:extLst>
              <a:ext uri="{FF2B5EF4-FFF2-40B4-BE49-F238E27FC236}">
                <a16:creationId xmlns:a16="http://schemas.microsoft.com/office/drawing/2014/main" id="{64E98654-ECA8-C77A-80DD-319CAB35059B}"/>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0" name="Rectangle: Rounded Corners 19">
            <a:extLst>
              <a:ext uri="{FF2B5EF4-FFF2-40B4-BE49-F238E27FC236}">
                <a16:creationId xmlns:a16="http://schemas.microsoft.com/office/drawing/2014/main" id="{C4776EE9-2119-CCBF-F9AB-364E4126F74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D6EFEA0F-D9B3-145D-93F0-3C3ED10060C7}"/>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8B58932B-B693-D644-801F-DCB73F11F601}"/>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745E05F5-735C-A5A2-C127-446398911F12}"/>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2AEAAB22-33FF-EB49-9566-0718A6184801}"/>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F541D7E-BD53-BF9A-C6AC-599E9551488D}"/>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98D8C04F-285F-E09E-29C3-16778F9A43F9}"/>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95AD9A04-C064-3016-DB89-5487056DEFD3}"/>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39A95CA7-3E6E-3B8D-7718-B1D550CFD05A}"/>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EBB94509-FC9B-C47B-C087-66321C76C43D}"/>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cxnSp>
        <p:nvCxnSpPr>
          <p:cNvPr id="30" name="Straight Arrow Connector 29">
            <a:extLst>
              <a:ext uri="{FF2B5EF4-FFF2-40B4-BE49-F238E27FC236}">
                <a16:creationId xmlns:a16="http://schemas.microsoft.com/office/drawing/2014/main" id="{81D1C041-FB66-1327-A38E-E534FF0BF884}"/>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476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73BE3B-A7D8-7B15-449C-11AB5824D756}"/>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3" name="Group 2">
            <a:extLst>
              <a:ext uri="{FF2B5EF4-FFF2-40B4-BE49-F238E27FC236}">
                <a16:creationId xmlns:a16="http://schemas.microsoft.com/office/drawing/2014/main" id="{983CDC1A-BAB1-2AA0-E02C-DC375BE5A464}"/>
              </a:ext>
            </a:extLst>
          </p:cNvPr>
          <p:cNvGrpSpPr/>
          <p:nvPr/>
        </p:nvGrpSpPr>
        <p:grpSpPr>
          <a:xfrm>
            <a:off x="7828524" y="1492695"/>
            <a:ext cx="1262108" cy="898124"/>
            <a:chOff x="8762260" y="1677880"/>
            <a:chExt cx="1262108" cy="898124"/>
          </a:xfrm>
        </p:grpSpPr>
        <p:sp>
          <p:nvSpPr>
            <p:cNvPr id="4" name="Rectangle: Rounded Corners 3">
              <a:extLst>
                <a:ext uri="{FF2B5EF4-FFF2-40B4-BE49-F238E27FC236}">
                  <a16:creationId xmlns:a16="http://schemas.microsoft.com/office/drawing/2014/main" id="{9EFD0A34-24AB-987F-89DA-98D4963C7DC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198DF4C-9575-FFA7-DD4B-1E031F657E2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6" name="Group 5">
            <a:extLst>
              <a:ext uri="{FF2B5EF4-FFF2-40B4-BE49-F238E27FC236}">
                <a16:creationId xmlns:a16="http://schemas.microsoft.com/office/drawing/2014/main" id="{29B9ED57-E696-BB46-6936-883D65E3B53E}"/>
              </a:ext>
            </a:extLst>
          </p:cNvPr>
          <p:cNvGrpSpPr/>
          <p:nvPr/>
        </p:nvGrpSpPr>
        <p:grpSpPr>
          <a:xfrm>
            <a:off x="9211491" y="1505558"/>
            <a:ext cx="1262108" cy="898124"/>
            <a:chOff x="8762260" y="1677880"/>
            <a:chExt cx="1262108" cy="898124"/>
          </a:xfrm>
        </p:grpSpPr>
        <p:sp>
          <p:nvSpPr>
            <p:cNvPr id="7" name="Rectangle: Rounded Corners 6">
              <a:extLst>
                <a:ext uri="{FF2B5EF4-FFF2-40B4-BE49-F238E27FC236}">
                  <a16:creationId xmlns:a16="http://schemas.microsoft.com/office/drawing/2014/main" id="{7BE2E195-55EE-265E-98FA-2681772DE62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CF752637-421B-E152-70B5-8BB7EED24C0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9" name="Rectangle 8">
            <a:extLst>
              <a:ext uri="{FF2B5EF4-FFF2-40B4-BE49-F238E27FC236}">
                <a16:creationId xmlns:a16="http://schemas.microsoft.com/office/drawing/2014/main" id="{81F71D78-746E-DC36-CD4F-4939399C520E}"/>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0" name="Straight Arrow Connector 9">
            <a:extLst>
              <a:ext uri="{FF2B5EF4-FFF2-40B4-BE49-F238E27FC236}">
                <a16:creationId xmlns:a16="http://schemas.microsoft.com/office/drawing/2014/main" id="{B2A1CA00-D908-9D89-8985-E7E167193F74}"/>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758C1BF-F023-D47F-C78A-798D8E4807C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12" name="Straight Arrow Connector 11">
            <a:extLst>
              <a:ext uri="{FF2B5EF4-FFF2-40B4-BE49-F238E27FC236}">
                <a16:creationId xmlns:a16="http://schemas.microsoft.com/office/drawing/2014/main" id="{07B7E6B7-9D8F-D750-50AB-6AD81316161A}"/>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B4DCBD-5339-E5A6-8084-1FBEE54DEE5D}"/>
              </a:ext>
            </a:extLst>
          </p:cNvPr>
          <p:cNvSpPr/>
          <p:nvPr/>
        </p:nvSpPr>
        <p:spPr>
          <a:xfrm>
            <a:off x="4509090" y="2046220"/>
            <a:ext cx="1745991" cy="369332"/>
          </a:xfrm>
          <a:prstGeom prst="rect">
            <a:avLst/>
          </a:prstGeom>
        </p:spPr>
        <p:txBody>
          <a:bodyPr wrap="none">
            <a:spAutoFit/>
          </a:bodyPr>
          <a:lstStyle/>
          <a:p>
            <a:r>
              <a:rPr lang="en-IN" dirty="0"/>
              <a:t>HTML + CSS + JS </a:t>
            </a:r>
          </a:p>
        </p:txBody>
      </p:sp>
      <p:grpSp>
        <p:nvGrpSpPr>
          <p:cNvPr id="14" name="Group 13">
            <a:extLst>
              <a:ext uri="{FF2B5EF4-FFF2-40B4-BE49-F238E27FC236}">
                <a16:creationId xmlns:a16="http://schemas.microsoft.com/office/drawing/2014/main" id="{9E00E037-2DA6-03DC-E756-74DFEE98ECA1}"/>
              </a:ext>
            </a:extLst>
          </p:cNvPr>
          <p:cNvGrpSpPr/>
          <p:nvPr/>
        </p:nvGrpSpPr>
        <p:grpSpPr>
          <a:xfrm>
            <a:off x="8533022" y="2471625"/>
            <a:ext cx="1262108" cy="898124"/>
            <a:chOff x="8762260" y="1677880"/>
            <a:chExt cx="1262108" cy="898124"/>
          </a:xfrm>
        </p:grpSpPr>
        <p:sp>
          <p:nvSpPr>
            <p:cNvPr id="15" name="Rectangle: Rounded Corners 14">
              <a:extLst>
                <a:ext uri="{FF2B5EF4-FFF2-40B4-BE49-F238E27FC236}">
                  <a16:creationId xmlns:a16="http://schemas.microsoft.com/office/drawing/2014/main" id="{19715E88-6965-27AD-997A-5650ACF5552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07E64DEC-B7F5-644D-0919-22DBBDEE56A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7" name="Rectangle 16">
            <a:extLst>
              <a:ext uri="{FF2B5EF4-FFF2-40B4-BE49-F238E27FC236}">
                <a16:creationId xmlns:a16="http://schemas.microsoft.com/office/drawing/2014/main" id="{E6066D6C-76FA-6FD1-10A0-B5FBA7805C6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8" name="Rectangle: Rounded Corners 17">
            <a:extLst>
              <a:ext uri="{FF2B5EF4-FFF2-40B4-BE49-F238E27FC236}">
                <a16:creationId xmlns:a16="http://schemas.microsoft.com/office/drawing/2014/main" id="{0E6A848A-7251-8C71-3514-D850F152FD1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DB6A0CF7-70BB-4792-B1E5-186F2136AEDB}"/>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46975B8E-FD6E-13B0-5374-855A7E38393F}"/>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593CEF85-ACD9-4208-9908-13B13C316DE7}"/>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FE815062-88FC-835A-D846-7B383235FCBD}"/>
              </a:ext>
            </a:extLst>
          </p:cNvPr>
          <p:cNvCxnSpPr/>
          <p:nvPr/>
        </p:nvCxnSpPr>
        <p:spPr>
          <a:xfrm flipH="1">
            <a:off x="3365924" y="3396183"/>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E794CC-CC30-B694-DFA4-0AD485906E18}"/>
              </a:ext>
            </a:extLst>
          </p:cNvPr>
          <p:cNvSpPr txBox="1"/>
          <p:nvPr/>
        </p:nvSpPr>
        <p:spPr>
          <a:xfrm>
            <a:off x="4408894" y="2647673"/>
            <a:ext cx="1901611" cy="369332"/>
          </a:xfrm>
          <a:prstGeom prst="rect">
            <a:avLst/>
          </a:prstGeom>
          <a:noFill/>
        </p:spPr>
        <p:txBody>
          <a:bodyPr wrap="none" rtlCol="0">
            <a:spAutoFit/>
          </a:bodyPr>
          <a:lstStyle/>
          <a:p>
            <a:r>
              <a:rPr lang="en-IN" dirty="0"/>
              <a:t>AJAX - HTTP + URL</a:t>
            </a:r>
          </a:p>
        </p:txBody>
      </p:sp>
      <p:sp>
        <p:nvSpPr>
          <p:cNvPr id="24" name="Rectangle 23">
            <a:extLst>
              <a:ext uri="{FF2B5EF4-FFF2-40B4-BE49-F238E27FC236}">
                <a16:creationId xmlns:a16="http://schemas.microsoft.com/office/drawing/2014/main" id="{329CD573-BA7F-BAAD-BDBE-B179344B706C}"/>
              </a:ext>
            </a:extLst>
          </p:cNvPr>
          <p:cNvSpPr/>
          <p:nvPr/>
        </p:nvSpPr>
        <p:spPr>
          <a:xfrm>
            <a:off x="4715330" y="3409045"/>
            <a:ext cx="1547218" cy="369332"/>
          </a:xfrm>
          <a:prstGeom prst="rect">
            <a:avLst/>
          </a:prstGeom>
        </p:spPr>
        <p:txBody>
          <a:bodyPr wrap="none">
            <a:spAutoFit/>
          </a:bodyPr>
          <a:lstStyle/>
          <a:p>
            <a:r>
              <a:rPr lang="en-IN" dirty="0"/>
              <a:t>PARTIAL HTML</a:t>
            </a:r>
          </a:p>
        </p:txBody>
      </p:sp>
      <p:cxnSp>
        <p:nvCxnSpPr>
          <p:cNvPr id="25" name="Straight Arrow Connector 24">
            <a:extLst>
              <a:ext uri="{FF2B5EF4-FFF2-40B4-BE49-F238E27FC236}">
                <a16:creationId xmlns:a16="http://schemas.microsoft.com/office/drawing/2014/main" id="{DD208011-0273-B948-80C4-432E3AF0DE7D}"/>
              </a:ext>
            </a:extLst>
          </p:cNvPr>
          <p:cNvCxnSpPr>
            <a:cxnSpLocks/>
          </p:cNvCxnSpPr>
          <p:nvPr/>
        </p:nvCxnSpPr>
        <p:spPr>
          <a:xfrm>
            <a:off x="3365924" y="3007157"/>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F4681FF-0A47-96CC-9EB5-700F1A1DFAA3}"/>
              </a:ext>
            </a:extLst>
          </p:cNvPr>
          <p:cNvGrpSpPr/>
          <p:nvPr/>
        </p:nvGrpSpPr>
        <p:grpSpPr>
          <a:xfrm>
            <a:off x="3485864" y="3510046"/>
            <a:ext cx="828000" cy="828000"/>
            <a:chOff x="4936328" y="4218830"/>
            <a:chExt cx="828000" cy="828000"/>
          </a:xfrm>
        </p:grpSpPr>
        <p:sp>
          <p:nvSpPr>
            <p:cNvPr id="27" name="Arc 26">
              <a:extLst>
                <a:ext uri="{FF2B5EF4-FFF2-40B4-BE49-F238E27FC236}">
                  <a16:creationId xmlns:a16="http://schemas.microsoft.com/office/drawing/2014/main" id="{474B6BF6-D319-42E9-E437-B8504F5AEAB2}"/>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TextBox 27">
              <a:extLst>
                <a:ext uri="{FF2B5EF4-FFF2-40B4-BE49-F238E27FC236}">
                  <a16:creationId xmlns:a16="http://schemas.microsoft.com/office/drawing/2014/main" id="{9B84F448-88FC-6491-1547-7F2AAD70984B}"/>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a:solidFill>
                    <a:srgbClr val="FF0000"/>
                  </a:solidFill>
                </a:rPr>
                <a:t>Partial </a:t>
              </a:r>
            </a:p>
            <a:p>
              <a:r>
                <a:rPr lang="en-IN" sz="1200" b="1">
                  <a:solidFill>
                    <a:srgbClr val="FF0000"/>
                  </a:solidFill>
                </a:rPr>
                <a:t>Page</a:t>
              </a:r>
            </a:p>
            <a:p>
              <a:r>
                <a:rPr lang="en-IN" sz="1200" b="1">
                  <a:solidFill>
                    <a:srgbClr val="FF0000"/>
                  </a:solidFill>
                </a:rPr>
                <a:t>Reload!</a:t>
              </a:r>
            </a:p>
          </p:txBody>
        </p:sp>
      </p:grpSp>
      <p:sp>
        <p:nvSpPr>
          <p:cNvPr id="29" name="Rectangle 28">
            <a:extLst>
              <a:ext uri="{FF2B5EF4-FFF2-40B4-BE49-F238E27FC236}">
                <a16:creationId xmlns:a16="http://schemas.microsoft.com/office/drawing/2014/main" id="{A707FDAE-7D30-1765-215E-C85C2B4234FB}"/>
              </a:ext>
            </a:extLst>
          </p:cNvPr>
          <p:cNvSpPr/>
          <p:nvPr/>
        </p:nvSpPr>
        <p:spPr>
          <a:xfrm>
            <a:off x="4499301" y="3838745"/>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0" name="Group 29">
            <a:extLst>
              <a:ext uri="{FF2B5EF4-FFF2-40B4-BE49-F238E27FC236}">
                <a16:creationId xmlns:a16="http://schemas.microsoft.com/office/drawing/2014/main" id="{D27FDF83-1EA8-0A67-E66A-94CC37AD0E2E}"/>
              </a:ext>
            </a:extLst>
          </p:cNvPr>
          <p:cNvGrpSpPr/>
          <p:nvPr/>
        </p:nvGrpSpPr>
        <p:grpSpPr>
          <a:xfrm>
            <a:off x="1092200" y="4089400"/>
            <a:ext cx="1380067" cy="846666"/>
            <a:chOff x="1092200" y="4089400"/>
            <a:chExt cx="1380067" cy="846666"/>
          </a:xfrm>
        </p:grpSpPr>
        <p:sp>
          <p:nvSpPr>
            <p:cNvPr id="31" name="Rectangle 30">
              <a:extLst>
                <a:ext uri="{FF2B5EF4-FFF2-40B4-BE49-F238E27FC236}">
                  <a16:creationId xmlns:a16="http://schemas.microsoft.com/office/drawing/2014/main" id="{75233656-9BFD-7C95-4CEC-130FC45C2F3B}"/>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2" name="Rectangle 31">
              <a:extLst>
                <a:ext uri="{FF2B5EF4-FFF2-40B4-BE49-F238E27FC236}">
                  <a16:creationId xmlns:a16="http://schemas.microsoft.com/office/drawing/2014/main" id="{8257E40C-0997-61C7-D51A-48BE69E6855A}"/>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Tree>
    <p:extLst>
      <p:ext uri="{BB962C8B-B14F-4D97-AF65-F5344CB8AC3E}">
        <p14:creationId xmlns:p14="http://schemas.microsoft.com/office/powerpoint/2010/main" val="1255368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D6E24F-7C1B-2875-521F-CFEDE8EBCB2C}"/>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TextBox 2">
            <a:extLst>
              <a:ext uri="{FF2B5EF4-FFF2-40B4-BE49-F238E27FC236}">
                <a16:creationId xmlns:a16="http://schemas.microsoft.com/office/drawing/2014/main" id="{49E65CEC-7F1B-673A-71E5-7D45D46CF6D8}"/>
              </a:ext>
            </a:extLst>
          </p:cNvPr>
          <p:cNvSpPr txBox="1"/>
          <p:nvPr/>
        </p:nvSpPr>
        <p:spPr>
          <a:xfrm>
            <a:off x="7746241" y="2432351"/>
            <a:ext cx="1103572" cy="1477328"/>
          </a:xfrm>
          <a:prstGeom prst="rect">
            <a:avLst/>
          </a:prstGeom>
          <a:noFill/>
        </p:spPr>
        <p:txBody>
          <a:bodyPr wrap="none" rtlCol="0">
            <a:spAutoFit/>
          </a:bodyPr>
          <a:lstStyle/>
          <a:p>
            <a:r>
              <a:rPr lang="en-IN">
                <a:solidFill>
                  <a:schemeClr val="bg1"/>
                </a:solidFill>
              </a:rPr>
              <a:t>ASP</a:t>
            </a:r>
          </a:p>
          <a:p>
            <a:r>
              <a:rPr lang="en-IN">
                <a:solidFill>
                  <a:schemeClr val="bg1"/>
                </a:solidFill>
              </a:rPr>
              <a:t>ASP .NET</a:t>
            </a:r>
          </a:p>
          <a:p>
            <a:r>
              <a:rPr lang="en-IN">
                <a:solidFill>
                  <a:schemeClr val="bg1"/>
                </a:solidFill>
              </a:rPr>
              <a:t>JSP</a:t>
            </a:r>
          </a:p>
          <a:p>
            <a:r>
              <a:rPr lang="en-IN">
                <a:solidFill>
                  <a:schemeClr val="bg1"/>
                </a:solidFill>
              </a:rPr>
              <a:t>PHP</a:t>
            </a:r>
          </a:p>
          <a:p>
            <a:r>
              <a:rPr lang="en-IN">
                <a:solidFill>
                  <a:schemeClr val="bg1"/>
                </a:solidFill>
              </a:rPr>
              <a:t>Ruby</a:t>
            </a:r>
          </a:p>
        </p:txBody>
      </p:sp>
      <p:sp>
        <p:nvSpPr>
          <p:cNvPr id="4" name="TextBox 3">
            <a:extLst>
              <a:ext uri="{FF2B5EF4-FFF2-40B4-BE49-F238E27FC236}">
                <a16:creationId xmlns:a16="http://schemas.microsoft.com/office/drawing/2014/main" id="{B97A6DB9-CF62-50A7-29BA-B37351354034}"/>
              </a:ext>
            </a:extLst>
          </p:cNvPr>
          <p:cNvSpPr txBox="1"/>
          <p:nvPr/>
        </p:nvSpPr>
        <p:spPr>
          <a:xfrm>
            <a:off x="8931927" y="2456866"/>
            <a:ext cx="1629448" cy="1200329"/>
          </a:xfrm>
          <a:prstGeom prst="rect">
            <a:avLst/>
          </a:prstGeom>
          <a:noFill/>
        </p:spPr>
        <p:txBody>
          <a:bodyPr wrap="square" rtlCol="0">
            <a:spAutoFit/>
          </a:bodyPr>
          <a:lstStyle/>
          <a:p>
            <a:r>
              <a:rPr lang="en-IN">
                <a:solidFill>
                  <a:schemeClr val="bg1"/>
                </a:solidFill>
              </a:rPr>
              <a:t>ASP .NET MVC</a:t>
            </a:r>
          </a:p>
          <a:p>
            <a:r>
              <a:rPr lang="en-IN">
                <a:solidFill>
                  <a:schemeClr val="bg1"/>
                </a:solidFill>
              </a:rPr>
              <a:t>Spring MVC</a:t>
            </a:r>
          </a:p>
          <a:p>
            <a:r>
              <a:rPr lang="en-IN">
                <a:solidFill>
                  <a:schemeClr val="bg1"/>
                </a:solidFill>
              </a:rPr>
              <a:t>Ruby On Rails</a:t>
            </a:r>
          </a:p>
          <a:p>
            <a:r>
              <a:rPr lang="en-IN">
                <a:solidFill>
                  <a:schemeClr val="bg1"/>
                </a:solidFill>
              </a:rPr>
              <a:t>Laravel</a:t>
            </a:r>
          </a:p>
        </p:txBody>
      </p:sp>
      <p:cxnSp>
        <p:nvCxnSpPr>
          <p:cNvPr id="5" name="Straight Connector 4">
            <a:extLst>
              <a:ext uri="{FF2B5EF4-FFF2-40B4-BE49-F238E27FC236}">
                <a16:creationId xmlns:a16="http://schemas.microsoft.com/office/drawing/2014/main" id="{63578E5E-9E1D-EF0D-8EED-230E0FF895C3}"/>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6" name="Group 5">
            <a:extLst>
              <a:ext uri="{FF2B5EF4-FFF2-40B4-BE49-F238E27FC236}">
                <a16:creationId xmlns:a16="http://schemas.microsoft.com/office/drawing/2014/main" id="{CEAFE8D4-C068-15F4-31B8-F666D28CF015}"/>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351A8546-6882-E574-31D4-2CEB3C7A92C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48D8386A-E7AF-C4DA-413F-51A8BF3BAD3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SERVER PAGES</a:t>
              </a:r>
            </a:p>
          </p:txBody>
        </p:sp>
      </p:grpSp>
      <p:grpSp>
        <p:nvGrpSpPr>
          <p:cNvPr id="9" name="Group 8">
            <a:extLst>
              <a:ext uri="{FF2B5EF4-FFF2-40B4-BE49-F238E27FC236}">
                <a16:creationId xmlns:a16="http://schemas.microsoft.com/office/drawing/2014/main" id="{8EBC0066-5C40-26D0-A7A3-4ECDC49092C1}"/>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74C84DDC-2148-9E66-70D2-642516B3D10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A2EDD990-6476-7DD7-9419-929B4518B1D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CSS</a:t>
              </a:r>
            </a:p>
          </p:txBody>
        </p:sp>
      </p:grpSp>
      <p:sp>
        <p:nvSpPr>
          <p:cNvPr id="12" name="Rectangle: Rounded Corners 11">
            <a:extLst>
              <a:ext uri="{FF2B5EF4-FFF2-40B4-BE49-F238E27FC236}">
                <a16:creationId xmlns:a16="http://schemas.microsoft.com/office/drawing/2014/main" id="{CFE1121E-848A-8045-BC51-2995FA5B4CE8}"/>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JS</a:t>
            </a:r>
          </a:p>
        </p:txBody>
      </p:sp>
      <p:sp>
        <p:nvSpPr>
          <p:cNvPr id="13" name="Rectangle 12">
            <a:extLst>
              <a:ext uri="{FF2B5EF4-FFF2-40B4-BE49-F238E27FC236}">
                <a16:creationId xmlns:a16="http://schemas.microsoft.com/office/drawing/2014/main" id="{9A49228B-A837-8F7A-BEAF-A732DA1FF318}"/>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4" name="Straight Arrow Connector 13">
            <a:extLst>
              <a:ext uri="{FF2B5EF4-FFF2-40B4-BE49-F238E27FC236}">
                <a16:creationId xmlns:a16="http://schemas.microsoft.com/office/drawing/2014/main" id="{1621ECA4-54D0-3BD1-2198-9491AD6A24E0}"/>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C46593F-0F9E-9BDC-B646-47BA4A47825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sp>
        <p:nvSpPr>
          <p:cNvPr id="16" name="TextBox 15">
            <a:extLst>
              <a:ext uri="{FF2B5EF4-FFF2-40B4-BE49-F238E27FC236}">
                <a16:creationId xmlns:a16="http://schemas.microsoft.com/office/drawing/2014/main" id="{8265BC2F-18B5-E244-371D-417E18072E2E}"/>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8A63366A-28EB-7354-2045-42B4BB8C34B8}"/>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655588F-4BE3-DFA3-CB6F-96CABE90B3C6}"/>
              </a:ext>
            </a:extLst>
          </p:cNvPr>
          <p:cNvSpPr/>
          <p:nvPr/>
        </p:nvSpPr>
        <p:spPr>
          <a:xfrm>
            <a:off x="3396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6E5C6569-02FA-4AD4-FB53-B70D91E97599}"/>
              </a:ext>
            </a:extLst>
          </p:cNvPr>
          <p:cNvSpPr/>
          <p:nvPr/>
        </p:nvSpPr>
        <p:spPr>
          <a:xfrm>
            <a:off x="1358061"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D23CA2FC-DA86-F116-E24E-73B76084E0D8}"/>
              </a:ext>
            </a:extLst>
          </p:cNvPr>
          <p:cNvSpPr/>
          <p:nvPr/>
        </p:nvSpPr>
        <p:spPr>
          <a:xfrm>
            <a:off x="2371469"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EA32B66C-3D05-0664-5673-0062434AD1F2}"/>
              </a:ext>
            </a:extLst>
          </p:cNvPr>
          <p:cNvSpPr/>
          <p:nvPr/>
        </p:nvSpPr>
        <p:spPr>
          <a:xfrm>
            <a:off x="339627"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BAB39ABA-4D80-6475-79DC-0A8AFA34F2CD}"/>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3" name="Rectangle 22">
            <a:extLst>
              <a:ext uri="{FF2B5EF4-FFF2-40B4-BE49-F238E27FC236}">
                <a16:creationId xmlns:a16="http://schemas.microsoft.com/office/drawing/2014/main" id="{264AE486-EE4F-AD12-3981-D7F96954E2C1}"/>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24" name="Flowchart: Magnetic Disk 23">
            <a:extLst>
              <a:ext uri="{FF2B5EF4-FFF2-40B4-BE49-F238E27FC236}">
                <a16:creationId xmlns:a16="http://schemas.microsoft.com/office/drawing/2014/main" id="{760AE4F9-CC7D-D465-0A26-3A80D4F8AAF7}"/>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cxnSp>
        <p:nvCxnSpPr>
          <p:cNvPr id="25" name="Straight Arrow Connector 24">
            <a:extLst>
              <a:ext uri="{FF2B5EF4-FFF2-40B4-BE49-F238E27FC236}">
                <a16:creationId xmlns:a16="http://schemas.microsoft.com/office/drawing/2014/main" id="{5914F985-5841-4DCD-0F1C-68FD1A758409}"/>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FEAFBB-A477-37C2-C30D-1D72508F4B65}"/>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F9803FA-676D-9624-401B-B0F9B8C77E45}"/>
              </a:ext>
            </a:extLst>
          </p:cNvPr>
          <p:cNvSpPr txBox="1"/>
          <p:nvPr/>
        </p:nvSpPr>
        <p:spPr>
          <a:xfrm>
            <a:off x="7698216" y="4609235"/>
            <a:ext cx="1989071" cy="1754326"/>
          </a:xfrm>
          <a:prstGeom prst="rect">
            <a:avLst/>
          </a:prstGeom>
          <a:noFill/>
        </p:spPr>
        <p:txBody>
          <a:bodyPr wrap="none" rtlCol="0">
            <a:spAutoFit/>
          </a:bodyPr>
          <a:lstStyle/>
          <a:p>
            <a:r>
              <a:rPr lang="en-IN">
                <a:solidFill>
                  <a:schemeClr val="bg1"/>
                </a:solidFill>
              </a:rPr>
              <a:t>RESTful API</a:t>
            </a:r>
          </a:p>
          <a:p>
            <a:endParaRPr lang="en-IN">
              <a:solidFill>
                <a:schemeClr val="bg1"/>
              </a:solidFill>
            </a:endParaRPr>
          </a:p>
          <a:p>
            <a:r>
              <a:rPr lang="en-IN">
                <a:solidFill>
                  <a:schemeClr val="bg1"/>
                </a:solidFill>
              </a:rPr>
              <a:t>ASP .NET Web API</a:t>
            </a:r>
          </a:p>
          <a:p>
            <a:r>
              <a:rPr lang="en-IN">
                <a:solidFill>
                  <a:schemeClr val="bg1"/>
                </a:solidFill>
              </a:rPr>
              <a:t>JWS</a:t>
            </a:r>
          </a:p>
          <a:p>
            <a:r>
              <a:rPr lang="en-IN">
                <a:solidFill>
                  <a:schemeClr val="bg1"/>
                </a:solidFill>
              </a:rPr>
              <a:t>Express JS</a:t>
            </a:r>
          </a:p>
          <a:p>
            <a:r>
              <a:rPr lang="en-IN">
                <a:solidFill>
                  <a:schemeClr val="bg1"/>
                </a:solidFill>
              </a:rPr>
              <a:t>Python</a:t>
            </a:r>
          </a:p>
        </p:txBody>
      </p:sp>
      <p:cxnSp>
        <p:nvCxnSpPr>
          <p:cNvPr id="28" name="Straight Arrow Connector 27">
            <a:extLst>
              <a:ext uri="{FF2B5EF4-FFF2-40B4-BE49-F238E27FC236}">
                <a16:creationId xmlns:a16="http://schemas.microsoft.com/office/drawing/2014/main" id="{83C28081-BC65-0920-8C5D-B40808FA20AF}"/>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C816D2-53BE-DB7B-B66A-C76050030F1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20BB695-D891-F5F4-B863-1C78FDA4C12A}"/>
              </a:ext>
            </a:extLst>
          </p:cNvPr>
          <p:cNvSpPr txBox="1"/>
          <p:nvPr/>
        </p:nvSpPr>
        <p:spPr>
          <a:xfrm>
            <a:off x="4422748" y="4404586"/>
            <a:ext cx="1901611" cy="369332"/>
          </a:xfrm>
          <a:prstGeom prst="rect">
            <a:avLst/>
          </a:prstGeom>
          <a:noFill/>
        </p:spPr>
        <p:txBody>
          <a:bodyPr wrap="none" rtlCol="0">
            <a:spAutoFit/>
          </a:bodyPr>
          <a:lstStyle/>
          <a:p>
            <a:r>
              <a:rPr lang="en-IN"/>
              <a:t>AJAX - HTTP + URL</a:t>
            </a:r>
          </a:p>
        </p:txBody>
      </p:sp>
      <p:sp>
        <p:nvSpPr>
          <p:cNvPr id="31" name="TextBox 30">
            <a:extLst>
              <a:ext uri="{FF2B5EF4-FFF2-40B4-BE49-F238E27FC236}">
                <a16:creationId xmlns:a16="http://schemas.microsoft.com/office/drawing/2014/main" id="{4F68571D-5230-DD03-A1BF-E7A2BEDB7A30}"/>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2" name="TextBox 31">
            <a:extLst>
              <a:ext uri="{FF2B5EF4-FFF2-40B4-BE49-F238E27FC236}">
                <a16:creationId xmlns:a16="http://schemas.microsoft.com/office/drawing/2014/main" id="{ECB5EF56-716B-101C-5A2D-9E907E0A5B0D}"/>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5B6BA6D0-13A0-6F36-1F51-97918E6CD565}"/>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grpSp>
        <p:nvGrpSpPr>
          <p:cNvPr id="34" name="Group 33">
            <a:extLst>
              <a:ext uri="{FF2B5EF4-FFF2-40B4-BE49-F238E27FC236}">
                <a16:creationId xmlns:a16="http://schemas.microsoft.com/office/drawing/2014/main" id="{D83236BE-8EEB-A797-A67D-588983D7CA57}"/>
              </a:ext>
            </a:extLst>
          </p:cNvPr>
          <p:cNvGrpSpPr/>
          <p:nvPr/>
        </p:nvGrpSpPr>
        <p:grpSpPr>
          <a:xfrm>
            <a:off x="2022260" y="3909679"/>
            <a:ext cx="855134" cy="531480"/>
            <a:chOff x="1092200" y="4089400"/>
            <a:chExt cx="1380067" cy="846666"/>
          </a:xfrm>
        </p:grpSpPr>
        <p:sp>
          <p:nvSpPr>
            <p:cNvPr id="35" name="Rectangle 34">
              <a:extLst>
                <a:ext uri="{FF2B5EF4-FFF2-40B4-BE49-F238E27FC236}">
                  <a16:creationId xmlns:a16="http://schemas.microsoft.com/office/drawing/2014/main" id="{F409D97B-1044-226A-EAD8-2231E23CE209}"/>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6" name="Rectangle 35">
              <a:extLst>
                <a:ext uri="{FF2B5EF4-FFF2-40B4-BE49-F238E27FC236}">
                  <a16:creationId xmlns:a16="http://schemas.microsoft.com/office/drawing/2014/main" id="{0CB5D26B-8EEC-9087-588E-57A50FA60A75}"/>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
        <p:nvSpPr>
          <p:cNvPr id="37" name="TextBox 36">
            <a:extLst>
              <a:ext uri="{FF2B5EF4-FFF2-40B4-BE49-F238E27FC236}">
                <a16:creationId xmlns:a16="http://schemas.microsoft.com/office/drawing/2014/main" id="{B1DF54E2-6CA2-932D-EF8D-28F733B8C7F2}"/>
              </a:ext>
            </a:extLst>
          </p:cNvPr>
          <p:cNvSpPr txBox="1"/>
          <p:nvPr/>
        </p:nvSpPr>
        <p:spPr>
          <a:xfrm>
            <a:off x="172141" y="5789113"/>
            <a:ext cx="3227038" cy="646331"/>
          </a:xfrm>
          <a:prstGeom prst="rect">
            <a:avLst/>
          </a:prstGeom>
          <a:noFill/>
        </p:spPr>
        <p:txBody>
          <a:bodyPr wrap="none" rtlCol="0">
            <a:spAutoFit/>
          </a:bodyPr>
          <a:lstStyle/>
          <a:p>
            <a:pPr algn="ctr"/>
            <a:r>
              <a:rPr lang="en-US" dirty="0"/>
              <a:t>Vanilla JS, jQuery, KO, BB, Ext JS,</a:t>
            </a:r>
          </a:p>
          <a:p>
            <a:pPr algn="ctr"/>
            <a:r>
              <a:rPr lang="en-US" dirty="0"/>
              <a:t>NG JS, NG 2 &amp; above, React, Vue</a:t>
            </a:r>
            <a:endParaRPr lang="en-IN" dirty="0"/>
          </a:p>
        </p:txBody>
      </p:sp>
      <p:sp>
        <p:nvSpPr>
          <p:cNvPr id="38" name="TextBox 37">
            <a:extLst>
              <a:ext uri="{FF2B5EF4-FFF2-40B4-BE49-F238E27FC236}">
                <a16:creationId xmlns:a16="http://schemas.microsoft.com/office/drawing/2014/main" id="{F5AFBECC-08C3-3953-83E7-FA49238CB4E1}"/>
              </a:ext>
            </a:extLst>
          </p:cNvPr>
          <p:cNvSpPr txBox="1"/>
          <p:nvPr/>
        </p:nvSpPr>
        <p:spPr>
          <a:xfrm>
            <a:off x="552551" y="353014"/>
            <a:ext cx="6559553" cy="523220"/>
          </a:xfrm>
          <a:prstGeom prst="rect">
            <a:avLst/>
          </a:prstGeom>
          <a:noFill/>
        </p:spPr>
        <p:txBody>
          <a:bodyPr wrap="none" rtlCol="0">
            <a:spAutoFit/>
          </a:bodyPr>
          <a:lstStyle/>
          <a:p>
            <a:r>
              <a:rPr lang="en-IN" sz="2800" b="1" dirty="0"/>
              <a:t>SINGLE PAGE APPLICATION – Cross Domain</a:t>
            </a:r>
          </a:p>
        </p:txBody>
      </p:sp>
    </p:spTree>
    <p:extLst>
      <p:ext uri="{BB962C8B-B14F-4D97-AF65-F5344CB8AC3E}">
        <p14:creationId xmlns:p14="http://schemas.microsoft.com/office/powerpoint/2010/main" val="14629272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BEA8-3274-8FFC-3E9B-9FE973B76EBB}"/>
              </a:ext>
            </a:extLst>
          </p:cNvPr>
          <p:cNvSpPr>
            <a:spLocks noGrp="1"/>
          </p:cNvSpPr>
          <p:nvPr>
            <p:ph type="title"/>
          </p:nvPr>
        </p:nvSpPr>
        <p:spPr>
          <a:xfrm>
            <a:off x="479394" y="1070800"/>
            <a:ext cx="3939688" cy="5583126"/>
          </a:xfrm>
        </p:spPr>
        <p:txBody>
          <a:bodyPr>
            <a:normAutofit/>
          </a:bodyPr>
          <a:lstStyle/>
          <a:p>
            <a:pPr algn="r"/>
            <a:r>
              <a:rPr lang="en-IN" sz="6200" dirty="0"/>
              <a:t>Single Page Application Pros - CSR</a:t>
            </a:r>
          </a:p>
        </p:txBody>
      </p:sp>
      <p:graphicFrame>
        <p:nvGraphicFramePr>
          <p:cNvPr id="66" name="Content Placeholder 2">
            <a:extLst>
              <a:ext uri="{FF2B5EF4-FFF2-40B4-BE49-F238E27FC236}">
                <a16:creationId xmlns:a16="http://schemas.microsoft.com/office/drawing/2014/main" id="{6CA41C74-D2B8-8356-2086-B11010D25600}"/>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31031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ct server-side rendering integration">
            <a:extLst>
              <a:ext uri="{FF2B5EF4-FFF2-40B4-BE49-F238E27FC236}">
                <a16:creationId xmlns:a16="http://schemas.microsoft.com/office/drawing/2014/main" id="{517107C1-1A66-842A-CC26-C0699A5431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28"/>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0451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ditional Page Cycle vs SPA Lifecycle | Single Page Applications">
            <a:extLst>
              <a:ext uri="{FF2B5EF4-FFF2-40B4-BE49-F238E27FC236}">
                <a16:creationId xmlns:a16="http://schemas.microsoft.com/office/drawing/2014/main" id="{D11BAB91-4487-D9EB-5CE5-113B0AD257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22"/>
          <a:stretch/>
        </p:blipFill>
        <p:spPr bwMode="auto">
          <a:xfrm>
            <a:off x="1289558" y="643466"/>
            <a:ext cx="961288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626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344086-22FE-8975-105C-22E303C16A92}"/>
              </a:ext>
            </a:extLst>
          </p:cNvPr>
          <p:cNvSpPr>
            <a:spLocks noGrp="1"/>
          </p:cNvSpPr>
          <p:nvPr>
            <p:ph type="title"/>
          </p:nvPr>
        </p:nvSpPr>
        <p:spPr>
          <a:xfrm>
            <a:off x="686834" y="1153572"/>
            <a:ext cx="3200400" cy="4461163"/>
          </a:xfrm>
        </p:spPr>
        <p:txBody>
          <a:bodyPr>
            <a:normAutofit/>
          </a:bodyPr>
          <a:lstStyle/>
          <a:p>
            <a:r>
              <a:rPr lang="en-IN">
                <a:solidFill>
                  <a:srgbClr val="FFFFFF"/>
                </a:solidFill>
              </a:rPr>
              <a:t>Single Page Application Cons (Purely CSR)</a:t>
            </a: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ontent Placeholder 2">
            <a:extLst>
              <a:ext uri="{FF2B5EF4-FFF2-40B4-BE49-F238E27FC236}">
                <a16:creationId xmlns:a16="http://schemas.microsoft.com/office/drawing/2014/main" id="{8B504747-86D6-B622-356E-2E2BD157B137}"/>
              </a:ext>
            </a:extLst>
          </p:cNvPr>
          <p:cNvSpPr>
            <a:spLocks noGrp="1"/>
          </p:cNvSpPr>
          <p:nvPr>
            <p:ph idx="1"/>
          </p:nvPr>
        </p:nvSpPr>
        <p:spPr>
          <a:xfrm>
            <a:off x="4447308" y="591344"/>
            <a:ext cx="6906491" cy="5585619"/>
          </a:xfrm>
        </p:spPr>
        <p:txBody>
          <a:bodyPr anchor="ctr">
            <a:normAutofit/>
          </a:bodyPr>
          <a:lstStyle/>
          <a:p>
            <a:r>
              <a:rPr lang="en-US" dirty="0"/>
              <a:t>Doesn’t Perform Well With SEO</a:t>
            </a:r>
          </a:p>
          <a:p>
            <a:pPr lvl="1"/>
            <a:r>
              <a:rPr lang="en-US" dirty="0"/>
              <a:t>One of the metrics that search engines use is the number of pages a website has. However, since SPAs only load a single page, it serves as a disadvantage when ranking on search engines</a:t>
            </a:r>
          </a:p>
          <a:p>
            <a:r>
              <a:rPr lang="en-US" dirty="0"/>
              <a:t>Uses a Lot of Browser Resources</a:t>
            </a:r>
          </a:p>
          <a:p>
            <a:pPr lvl="1"/>
            <a:r>
              <a:rPr lang="en-US" dirty="0"/>
              <a:t>SPAs require many resources from the web browser since the browser is doing most of the tasks for the SPAs.</a:t>
            </a:r>
          </a:p>
          <a:p>
            <a:r>
              <a:rPr lang="en-IN" dirty="0"/>
              <a:t>Security Issues</a:t>
            </a:r>
          </a:p>
          <a:p>
            <a:pPr lvl="1"/>
            <a:r>
              <a:rPr lang="en-US" dirty="0"/>
              <a:t>As compared to multi-page apps, SPAs are more prone to cross-site scripting attacks. </a:t>
            </a:r>
            <a:endParaRPr lang="en-IN" dirty="0"/>
          </a:p>
        </p:txBody>
      </p:sp>
    </p:spTree>
    <p:extLst>
      <p:ext uri="{BB962C8B-B14F-4D97-AF65-F5344CB8AC3E}">
        <p14:creationId xmlns:p14="http://schemas.microsoft.com/office/powerpoint/2010/main" val="24730814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3A6C34-D3C6-54E9-CEC1-206AEC80B9B8}"/>
              </a:ext>
            </a:extLst>
          </p:cNvPr>
          <p:cNvSpPr>
            <a:spLocks noGrp="1"/>
          </p:cNvSpPr>
          <p:nvPr>
            <p:ph type="title"/>
          </p:nvPr>
        </p:nvSpPr>
        <p:spPr>
          <a:xfrm>
            <a:off x="838200" y="365125"/>
            <a:ext cx="10515600" cy="1325563"/>
          </a:xfrm>
        </p:spPr>
        <p:txBody>
          <a:bodyPr/>
          <a:lstStyle/>
          <a:p>
            <a:r>
              <a:rPr lang="en-IN" dirty="0"/>
              <a:t>Component vs Traditional Approach</a:t>
            </a:r>
          </a:p>
        </p:txBody>
      </p:sp>
      <p:sp>
        <p:nvSpPr>
          <p:cNvPr id="5" name="Rectangle 4">
            <a:extLst>
              <a:ext uri="{FF2B5EF4-FFF2-40B4-BE49-F238E27FC236}">
                <a16:creationId xmlns:a16="http://schemas.microsoft.com/office/drawing/2014/main" id="{6CB32CE5-EF28-ADBB-D593-2090CB6AD99D}"/>
              </a:ext>
            </a:extLst>
          </p:cNvPr>
          <p:cNvSpPr/>
          <p:nvPr/>
        </p:nvSpPr>
        <p:spPr>
          <a:xfrm>
            <a:off x="838200" y="1769462"/>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4BF62911-F705-758D-3D7E-8B368F937F6F}"/>
              </a:ext>
            </a:extLst>
          </p:cNvPr>
          <p:cNvSpPr/>
          <p:nvPr/>
        </p:nvSpPr>
        <p:spPr>
          <a:xfrm>
            <a:off x="1021385" y="2287222"/>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7" name="Rectangle 6">
            <a:extLst>
              <a:ext uri="{FF2B5EF4-FFF2-40B4-BE49-F238E27FC236}">
                <a16:creationId xmlns:a16="http://schemas.microsoft.com/office/drawing/2014/main" id="{5295F9D4-EFAA-4BE7-2B2D-A59BEF078B54}"/>
              </a:ext>
            </a:extLst>
          </p:cNvPr>
          <p:cNvSpPr/>
          <p:nvPr/>
        </p:nvSpPr>
        <p:spPr>
          <a:xfrm>
            <a:off x="3772823"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8" name="Rectangle 7">
            <a:extLst>
              <a:ext uri="{FF2B5EF4-FFF2-40B4-BE49-F238E27FC236}">
                <a16:creationId xmlns:a16="http://schemas.microsoft.com/office/drawing/2014/main" id="{93EDFB7F-B415-3F91-5F17-53ABECDF1E54}"/>
              </a:ext>
            </a:extLst>
          </p:cNvPr>
          <p:cNvSpPr/>
          <p:nvPr/>
        </p:nvSpPr>
        <p:spPr>
          <a:xfrm>
            <a:off x="4365947"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9" name="TextBox 9">
            <a:extLst>
              <a:ext uri="{FF2B5EF4-FFF2-40B4-BE49-F238E27FC236}">
                <a16:creationId xmlns:a16="http://schemas.microsoft.com/office/drawing/2014/main" id="{9B914B4D-FCDE-4F14-43AF-B9894F6E101C}"/>
              </a:ext>
            </a:extLst>
          </p:cNvPr>
          <p:cNvSpPr txBox="1"/>
          <p:nvPr/>
        </p:nvSpPr>
        <p:spPr>
          <a:xfrm>
            <a:off x="2096636" y="1760687"/>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HTML and CSS</a:t>
            </a:r>
          </a:p>
        </p:txBody>
      </p:sp>
      <p:cxnSp>
        <p:nvCxnSpPr>
          <p:cNvPr id="10" name="Straight Connector 9">
            <a:extLst>
              <a:ext uri="{FF2B5EF4-FFF2-40B4-BE49-F238E27FC236}">
                <a16:creationId xmlns:a16="http://schemas.microsoft.com/office/drawing/2014/main" id="{937F7621-E3D3-1048-3BF8-667E3CCB0CDD}"/>
              </a:ext>
            </a:extLst>
          </p:cNvPr>
          <p:cNvCxnSpPr>
            <a:cxnSpLocks/>
          </p:cNvCxnSpPr>
          <p:nvPr/>
        </p:nvCxnSpPr>
        <p:spPr>
          <a:xfrm>
            <a:off x="1081167"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A64068FE-6FDF-8F21-1364-B61FC88DBF3F}"/>
              </a:ext>
            </a:extLst>
          </p:cNvPr>
          <p:cNvSpPr txBox="1"/>
          <p:nvPr/>
        </p:nvSpPr>
        <p:spPr>
          <a:xfrm>
            <a:off x="2261424" y="3110050"/>
            <a:ext cx="1359668" cy="369332"/>
          </a:xfrm>
          <a:prstGeom prst="rect">
            <a:avLst/>
          </a:prstGeom>
          <a:noFill/>
        </p:spPr>
        <p:txBody>
          <a:bodyPr wrap="none" rtlCol="0">
            <a:spAutoFit/>
          </a:bodyPr>
          <a:lstStyle/>
          <a:p>
            <a:r>
              <a:rPr lang="en-US" dirty="0" err="1"/>
              <a:t>domHandler</a:t>
            </a:r>
            <a:endParaRPr lang="en-US" dirty="0"/>
          </a:p>
        </p:txBody>
      </p:sp>
      <p:cxnSp>
        <p:nvCxnSpPr>
          <p:cNvPr id="12" name="Straight Connector 11">
            <a:extLst>
              <a:ext uri="{FF2B5EF4-FFF2-40B4-BE49-F238E27FC236}">
                <a16:creationId xmlns:a16="http://schemas.microsoft.com/office/drawing/2014/main" id="{6A32F21D-8585-E920-3FAE-BD1FF61608C9}"/>
              </a:ext>
            </a:extLst>
          </p:cNvPr>
          <p:cNvCxnSpPr>
            <a:cxnSpLocks/>
          </p:cNvCxnSpPr>
          <p:nvPr/>
        </p:nvCxnSpPr>
        <p:spPr>
          <a:xfrm>
            <a:off x="3709038"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544FC9A6-0FF2-18F6-1B4A-82B177C6C0FF}"/>
              </a:ext>
            </a:extLst>
          </p:cNvPr>
          <p:cNvSpPr txBox="1"/>
          <p:nvPr/>
        </p:nvSpPr>
        <p:spPr>
          <a:xfrm>
            <a:off x="1127920" y="3785650"/>
            <a:ext cx="3632341"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 } ,</a:t>
            </a:r>
          </a:p>
          <a:p>
            <a:pPr>
              <a:tabLst>
                <a:tab pos="180975" algn="l"/>
              </a:tabLst>
            </a:pPr>
            <a:r>
              <a:rPr lang="en-US" dirty="0"/>
              <a:t>	</a:t>
            </a:r>
            <a:r>
              <a:rPr lang="en-US" dirty="0" err="1"/>
              <a:t>prev</a:t>
            </a:r>
            <a:r>
              <a:rPr lang="en-US" dirty="0"/>
              <a:t>: function() { </a:t>
            </a:r>
            <a:r>
              <a:rPr lang="en-US" dirty="0" err="1"/>
              <a:t>this.count</a:t>
            </a:r>
            <a:r>
              <a:rPr lang="en-US" dirty="0"/>
              <a:t> -=1; }</a:t>
            </a:r>
          </a:p>
          <a:p>
            <a:pPr>
              <a:tabLst>
                <a:tab pos="180975" algn="l"/>
              </a:tabLst>
            </a:pPr>
            <a:r>
              <a:rPr lang="en-US" dirty="0"/>
              <a:t>}</a:t>
            </a:r>
          </a:p>
        </p:txBody>
      </p:sp>
      <p:cxnSp>
        <p:nvCxnSpPr>
          <p:cNvPr id="14" name="Straight Arrow Connector 13">
            <a:extLst>
              <a:ext uri="{FF2B5EF4-FFF2-40B4-BE49-F238E27FC236}">
                <a16:creationId xmlns:a16="http://schemas.microsoft.com/office/drawing/2014/main" id="{A8EED996-7BA7-0A8C-30C3-6ECF18D0C4D2}"/>
              </a:ext>
            </a:extLst>
          </p:cNvPr>
          <p:cNvCxnSpPr/>
          <p:nvPr/>
        </p:nvCxnSpPr>
        <p:spPr>
          <a:xfrm flipV="1">
            <a:off x="2261424" y="2707352"/>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947629-7BD8-EDC2-40A1-8F5DC7F7586E}"/>
              </a:ext>
            </a:extLst>
          </p:cNvPr>
          <p:cNvCxnSpPr/>
          <p:nvPr/>
        </p:nvCxnSpPr>
        <p:spPr>
          <a:xfrm flipV="1">
            <a:off x="2985247" y="2707352"/>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A71B83-754E-8395-8561-901C367C89DC}"/>
              </a:ext>
            </a:extLst>
          </p:cNvPr>
          <p:cNvCxnSpPr/>
          <p:nvPr/>
        </p:nvCxnSpPr>
        <p:spPr>
          <a:xfrm flipV="1">
            <a:off x="4509247" y="2707352"/>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B555D85-D842-E78E-5650-3E7AF625532C}"/>
              </a:ext>
            </a:extLst>
          </p:cNvPr>
          <p:cNvSpPr/>
          <p:nvPr/>
        </p:nvSpPr>
        <p:spPr>
          <a:xfrm>
            <a:off x="7162653" y="1699463"/>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C6D5B38D-68BA-CA15-2A07-EF7A853C5378}"/>
              </a:ext>
            </a:extLst>
          </p:cNvPr>
          <p:cNvSpPr/>
          <p:nvPr/>
        </p:nvSpPr>
        <p:spPr>
          <a:xfrm>
            <a:off x="7345838" y="2217223"/>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19" name="Rectangle 18">
            <a:extLst>
              <a:ext uri="{FF2B5EF4-FFF2-40B4-BE49-F238E27FC236}">
                <a16:creationId xmlns:a16="http://schemas.microsoft.com/office/drawing/2014/main" id="{A64462A2-BDD5-6355-5A10-3DA487BAC184}"/>
              </a:ext>
            </a:extLst>
          </p:cNvPr>
          <p:cNvSpPr/>
          <p:nvPr/>
        </p:nvSpPr>
        <p:spPr>
          <a:xfrm>
            <a:off x="10097276"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0" name="Rectangle 19">
            <a:extLst>
              <a:ext uri="{FF2B5EF4-FFF2-40B4-BE49-F238E27FC236}">
                <a16:creationId xmlns:a16="http://schemas.microsoft.com/office/drawing/2014/main" id="{250A1E48-53C5-0FAB-19A1-31AAB79B11ED}"/>
              </a:ext>
            </a:extLst>
          </p:cNvPr>
          <p:cNvSpPr/>
          <p:nvPr/>
        </p:nvSpPr>
        <p:spPr>
          <a:xfrm>
            <a:off x="10690400"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1" name="TextBox 9">
            <a:extLst>
              <a:ext uri="{FF2B5EF4-FFF2-40B4-BE49-F238E27FC236}">
                <a16:creationId xmlns:a16="http://schemas.microsoft.com/office/drawing/2014/main" id="{05DC4335-FC5C-17A8-EA4F-7B6B8D1781B9}"/>
              </a:ext>
            </a:extLst>
          </p:cNvPr>
          <p:cNvSpPr txBox="1"/>
          <p:nvPr/>
        </p:nvSpPr>
        <p:spPr>
          <a:xfrm>
            <a:off x="8421089" y="1690688"/>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HTML and CSS</a:t>
            </a:r>
          </a:p>
        </p:txBody>
      </p:sp>
      <p:sp>
        <p:nvSpPr>
          <p:cNvPr id="22" name="TextBox 21">
            <a:extLst>
              <a:ext uri="{FF2B5EF4-FFF2-40B4-BE49-F238E27FC236}">
                <a16:creationId xmlns:a16="http://schemas.microsoft.com/office/drawing/2014/main" id="{3D144EC1-38D1-67F3-401A-2DA70914C95F}"/>
              </a:ext>
            </a:extLst>
          </p:cNvPr>
          <p:cNvSpPr txBox="1"/>
          <p:nvPr/>
        </p:nvSpPr>
        <p:spPr>
          <a:xfrm>
            <a:off x="7452373" y="3715651"/>
            <a:ext cx="3749360"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+=10; } ,</a:t>
            </a:r>
          </a:p>
          <a:p>
            <a:pPr>
              <a:tabLst>
                <a:tab pos="180975" algn="l"/>
              </a:tabLst>
            </a:pPr>
            <a:r>
              <a:rPr lang="en-US" dirty="0"/>
              <a:t>	</a:t>
            </a:r>
            <a:r>
              <a:rPr lang="en-US" dirty="0" err="1"/>
              <a:t>prev</a:t>
            </a:r>
            <a:r>
              <a:rPr lang="en-US" dirty="0"/>
              <a:t>: function() { </a:t>
            </a:r>
            <a:r>
              <a:rPr lang="en-US" dirty="0" err="1"/>
              <a:t>this.count</a:t>
            </a:r>
            <a:r>
              <a:rPr lang="en-US" dirty="0"/>
              <a:t> -=10; }</a:t>
            </a:r>
          </a:p>
          <a:p>
            <a:pPr>
              <a:tabLst>
                <a:tab pos="180975" algn="l"/>
              </a:tabLst>
            </a:pPr>
            <a:r>
              <a:rPr lang="en-US" dirty="0"/>
              <a:t>}</a:t>
            </a:r>
          </a:p>
        </p:txBody>
      </p:sp>
      <p:cxnSp>
        <p:nvCxnSpPr>
          <p:cNvPr id="23" name="Straight Connector 22">
            <a:extLst>
              <a:ext uri="{FF2B5EF4-FFF2-40B4-BE49-F238E27FC236}">
                <a16:creationId xmlns:a16="http://schemas.microsoft.com/office/drawing/2014/main" id="{99956259-E7C8-A5C5-61A9-A18CFE714699}"/>
              </a:ext>
            </a:extLst>
          </p:cNvPr>
          <p:cNvCxnSpPr>
            <a:cxnSpLocks/>
          </p:cNvCxnSpPr>
          <p:nvPr/>
        </p:nvCxnSpPr>
        <p:spPr>
          <a:xfrm>
            <a:off x="7405620"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C26F5F3-AF18-A17D-1BCC-6A71D119BE7D}"/>
              </a:ext>
            </a:extLst>
          </p:cNvPr>
          <p:cNvSpPr txBox="1"/>
          <p:nvPr/>
        </p:nvSpPr>
        <p:spPr>
          <a:xfrm>
            <a:off x="8585877" y="3040051"/>
            <a:ext cx="1359668" cy="369332"/>
          </a:xfrm>
          <a:prstGeom prst="rect">
            <a:avLst/>
          </a:prstGeom>
          <a:noFill/>
        </p:spPr>
        <p:txBody>
          <a:bodyPr wrap="none" rtlCol="0">
            <a:spAutoFit/>
          </a:bodyPr>
          <a:lstStyle/>
          <a:p>
            <a:r>
              <a:rPr lang="en-US" err="1"/>
              <a:t>domHandler</a:t>
            </a:r>
            <a:endParaRPr lang="en-US"/>
          </a:p>
        </p:txBody>
      </p:sp>
      <p:cxnSp>
        <p:nvCxnSpPr>
          <p:cNvPr id="25" name="Straight Connector 24">
            <a:extLst>
              <a:ext uri="{FF2B5EF4-FFF2-40B4-BE49-F238E27FC236}">
                <a16:creationId xmlns:a16="http://schemas.microsoft.com/office/drawing/2014/main" id="{93970694-B327-9660-32E6-5C46EBF3F6E4}"/>
              </a:ext>
            </a:extLst>
          </p:cNvPr>
          <p:cNvCxnSpPr>
            <a:cxnSpLocks/>
          </p:cNvCxnSpPr>
          <p:nvPr/>
        </p:nvCxnSpPr>
        <p:spPr>
          <a:xfrm>
            <a:off x="10033491"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29927500-06DF-F8A3-97BC-7FBF2BF71CFF}"/>
              </a:ext>
            </a:extLst>
          </p:cNvPr>
          <p:cNvCxnSpPr/>
          <p:nvPr/>
        </p:nvCxnSpPr>
        <p:spPr>
          <a:xfrm flipV="1">
            <a:off x="8585877" y="2637353"/>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A369EB-C16A-3CC1-F529-089B8EBFFF29}"/>
              </a:ext>
            </a:extLst>
          </p:cNvPr>
          <p:cNvCxnSpPr>
            <a:endCxn id="19" idx="2"/>
          </p:cNvCxnSpPr>
          <p:nvPr/>
        </p:nvCxnSpPr>
        <p:spPr>
          <a:xfrm flipV="1">
            <a:off x="9309700" y="2637353"/>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AD05C06-C0AB-1792-3A44-D48E27D4F50E}"/>
              </a:ext>
            </a:extLst>
          </p:cNvPr>
          <p:cNvCxnSpPr>
            <a:endCxn id="20" idx="2"/>
          </p:cNvCxnSpPr>
          <p:nvPr/>
        </p:nvCxnSpPr>
        <p:spPr>
          <a:xfrm flipV="1">
            <a:off x="10833700" y="2637353"/>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E3AF35-A21F-3335-72EF-6165154714C3}"/>
              </a:ext>
            </a:extLst>
          </p:cNvPr>
          <p:cNvCxnSpPr/>
          <p:nvPr/>
        </p:nvCxnSpPr>
        <p:spPr>
          <a:xfrm>
            <a:off x="707255" y="6237410"/>
            <a:ext cx="105114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CCC3480-1C68-8BC3-C27A-3DC4F510E038}"/>
              </a:ext>
            </a:extLst>
          </p:cNvPr>
          <p:cNvSpPr txBox="1"/>
          <p:nvPr/>
        </p:nvSpPr>
        <p:spPr>
          <a:xfrm>
            <a:off x="2176052" y="6320642"/>
            <a:ext cx="1314975" cy="369332"/>
          </a:xfrm>
          <a:prstGeom prst="rect">
            <a:avLst/>
          </a:prstGeom>
          <a:noFill/>
        </p:spPr>
        <p:txBody>
          <a:bodyPr wrap="none" rtlCol="0">
            <a:spAutoFit/>
          </a:bodyPr>
          <a:lstStyle/>
          <a:p>
            <a:r>
              <a:rPr lang="en-US" dirty="0"/>
              <a:t>&lt;Counter /&gt;</a:t>
            </a:r>
          </a:p>
        </p:txBody>
      </p:sp>
      <p:sp>
        <p:nvSpPr>
          <p:cNvPr id="31" name="TextBox 30">
            <a:extLst>
              <a:ext uri="{FF2B5EF4-FFF2-40B4-BE49-F238E27FC236}">
                <a16:creationId xmlns:a16="http://schemas.microsoft.com/office/drawing/2014/main" id="{115BD9BB-E13D-765A-849B-AC0B0239963D}"/>
              </a:ext>
            </a:extLst>
          </p:cNvPr>
          <p:cNvSpPr txBox="1"/>
          <p:nvPr/>
        </p:nvSpPr>
        <p:spPr>
          <a:xfrm>
            <a:off x="7958598" y="6299993"/>
            <a:ext cx="2565831" cy="369332"/>
          </a:xfrm>
          <a:prstGeom prst="rect">
            <a:avLst/>
          </a:prstGeom>
          <a:noFill/>
        </p:spPr>
        <p:txBody>
          <a:bodyPr wrap="none" rtlCol="0">
            <a:spAutoFit/>
          </a:bodyPr>
          <a:lstStyle/>
          <a:p>
            <a:r>
              <a:rPr lang="en-US" dirty="0"/>
              <a:t>&lt;Counter interval=“10”/&gt;</a:t>
            </a:r>
          </a:p>
        </p:txBody>
      </p:sp>
    </p:spTree>
    <p:extLst>
      <p:ext uri="{BB962C8B-B14F-4D97-AF65-F5344CB8AC3E}">
        <p14:creationId xmlns:p14="http://schemas.microsoft.com/office/powerpoint/2010/main" val="1798287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dirty="0"/>
              <a:t>Latest Version of Node JS (LTS v 16)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 (Version 16)</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Theme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330270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lstStyle/>
          <a:p>
            <a:pPr marL="514350" indent="-514350">
              <a:buFont typeface="+mj-lt"/>
              <a:buAutoNum type="arabicPeriod"/>
            </a:pPr>
            <a:r>
              <a:rPr lang="en-US" dirty="0"/>
              <a:t>Create a new folder</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 the </a:t>
            </a:r>
            <a:r>
              <a:rPr lang="en-IN" dirty="0" err="1"/>
              <a:t>package.json</a:t>
            </a:r>
            <a:r>
              <a:rPr lang="en-IN" dirty="0"/>
              <a:t> file as required &amp; add the compile script</a:t>
            </a:r>
          </a:p>
          <a:p>
            <a:pPr marL="514350" indent="-514350">
              <a:buFont typeface="+mj-lt"/>
              <a:buAutoNum type="arabicPeriod"/>
            </a:pPr>
            <a:r>
              <a:rPr lang="en-IN" dirty="0" err="1"/>
              <a:t>npm</a:t>
            </a:r>
            <a:r>
              <a:rPr lang="en-IN" dirty="0"/>
              <a:t> </a:t>
            </a:r>
            <a:r>
              <a:rPr lang="en-IN" dirty="0" err="1"/>
              <a:t>i</a:t>
            </a:r>
            <a:r>
              <a:rPr lang="en-IN" dirty="0"/>
              <a:t> -D </a:t>
            </a:r>
            <a:r>
              <a:rPr lang="en-IN" dirty="0">
                <a:hlinkClick r:id="rId2"/>
              </a:rPr>
              <a:t>typescript@4.8.4</a:t>
            </a:r>
            <a:endParaRPr lang="en-IN" dirty="0"/>
          </a:p>
          <a:p>
            <a:pPr marL="514350" indent="-514350">
              <a:buFont typeface="+mj-lt"/>
              <a:buAutoNum type="arabicPeriod"/>
            </a:pPr>
            <a:r>
              <a:rPr lang="en-US" dirty="0"/>
              <a:t>Check the TypeScript Compiler version installed</a:t>
            </a:r>
          </a:p>
          <a:p>
            <a:pPr lvl="1"/>
            <a:r>
              <a:rPr lang="en-IN" dirty="0" err="1"/>
              <a:t>npx</a:t>
            </a:r>
            <a:r>
              <a:rPr lang="en-IN" dirty="0"/>
              <a:t> </a:t>
            </a:r>
            <a:r>
              <a:rPr lang="en-IN" dirty="0" err="1"/>
              <a:t>tsc</a:t>
            </a:r>
            <a:r>
              <a:rPr lang="en-IN" dirty="0"/>
              <a:t> -v</a:t>
            </a:r>
          </a:p>
        </p:txBody>
      </p:sp>
    </p:spTree>
    <p:extLst>
      <p:ext uri="{BB962C8B-B14F-4D97-AF65-F5344CB8AC3E}">
        <p14:creationId xmlns:p14="http://schemas.microsoft.com/office/powerpoint/2010/main" val="13625088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DBFC671-B49A-61A5-964C-8DA4F1A3E278}"/>
              </a:ext>
            </a:extLst>
          </p:cNvPr>
          <p:cNvSpPr/>
          <p:nvPr/>
        </p:nvSpPr>
        <p:spPr>
          <a:xfrm>
            <a:off x="3598333" y="1495889"/>
            <a:ext cx="5793797" cy="32258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57749A60-B055-61C2-83ED-D7C91172F7C7}"/>
              </a:ext>
            </a:extLst>
          </p:cNvPr>
          <p:cNvSpPr txBox="1"/>
          <p:nvPr/>
        </p:nvSpPr>
        <p:spPr>
          <a:xfrm>
            <a:off x="3667972" y="1050275"/>
            <a:ext cx="415498" cy="369332"/>
          </a:xfrm>
          <a:prstGeom prst="rect">
            <a:avLst/>
          </a:prstGeom>
          <a:noFill/>
        </p:spPr>
        <p:txBody>
          <a:bodyPr wrap="none" rtlCol="0">
            <a:spAutoFit/>
          </a:bodyPr>
          <a:lstStyle/>
          <a:p>
            <a:r>
              <a:rPr lang="en-IN" dirty="0"/>
              <a:t>ng</a:t>
            </a:r>
          </a:p>
        </p:txBody>
      </p:sp>
      <p:sp>
        <p:nvSpPr>
          <p:cNvPr id="4" name="TextBox 3">
            <a:extLst>
              <a:ext uri="{FF2B5EF4-FFF2-40B4-BE49-F238E27FC236}">
                <a16:creationId xmlns:a16="http://schemas.microsoft.com/office/drawing/2014/main" id="{79A4D911-ED93-2A90-9A1C-1951E731FBE1}"/>
              </a:ext>
            </a:extLst>
          </p:cNvPr>
          <p:cNvSpPr txBox="1"/>
          <p:nvPr/>
        </p:nvSpPr>
        <p:spPr>
          <a:xfrm>
            <a:off x="573465" y="374073"/>
            <a:ext cx="5139548" cy="584775"/>
          </a:xfrm>
          <a:prstGeom prst="rect">
            <a:avLst/>
          </a:prstGeom>
          <a:noFill/>
        </p:spPr>
        <p:txBody>
          <a:bodyPr wrap="none" rtlCol="0">
            <a:spAutoFit/>
          </a:bodyPr>
          <a:lstStyle/>
          <a:p>
            <a:r>
              <a:rPr lang="en-IN" sz="3200" b="1" dirty="0">
                <a:solidFill>
                  <a:srgbClr val="0070C0"/>
                </a:solidFill>
              </a:rPr>
              <a:t>ANGULAR CLIENT-SIDE BUILD</a:t>
            </a:r>
          </a:p>
        </p:txBody>
      </p:sp>
      <p:sp>
        <p:nvSpPr>
          <p:cNvPr id="5" name="Rectangle 4">
            <a:extLst>
              <a:ext uri="{FF2B5EF4-FFF2-40B4-BE49-F238E27FC236}">
                <a16:creationId xmlns:a16="http://schemas.microsoft.com/office/drawing/2014/main" id="{D7F7A8C3-4ACA-4ED1-4B39-9FAE3A8678B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6" name="Straight Arrow Connector 5">
            <a:extLst>
              <a:ext uri="{FF2B5EF4-FFF2-40B4-BE49-F238E27FC236}">
                <a16:creationId xmlns:a16="http://schemas.microsoft.com/office/drawing/2014/main" id="{4A20C892-AFFF-E635-F799-57B0201C7230}"/>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5407BC90-E281-4465-6D70-AE0425E0E4B5}"/>
              </a:ext>
            </a:extLst>
          </p:cNvPr>
          <p:cNvSpPr txBox="1"/>
          <p:nvPr/>
        </p:nvSpPr>
        <p:spPr>
          <a:xfrm>
            <a:off x="10397972" y="1495889"/>
            <a:ext cx="524952" cy="369332"/>
          </a:xfrm>
          <a:prstGeom prst="rect">
            <a:avLst/>
          </a:prstGeom>
          <a:noFill/>
        </p:spPr>
        <p:txBody>
          <a:bodyPr wrap="none" rtlCol="0">
            <a:spAutoFit/>
          </a:bodyPr>
          <a:lstStyle/>
          <a:p>
            <a:r>
              <a:rPr lang="en-IN"/>
              <a:t>TSC</a:t>
            </a:r>
          </a:p>
        </p:txBody>
      </p:sp>
      <p:sp>
        <p:nvSpPr>
          <p:cNvPr id="8" name="Rectangle 7">
            <a:extLst>
              <a:ext uri="{FF2B5EF4-FFF2-40B4-BE49-F238E27FC236}">
                <a16:creationId xmlns:a16="http://schemas.microsoft.com/office/drawing/2014/main" id="{DAC9A2DE-31CE-9A95-CBAB-D67C2875870B}"/>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 Compatible Files </a:t>
            </a:r>
          </a:p>
          <a:p>
            <a:pPr algn="ctr"/>
            <a:r>
              <a:rPr lang="en-IN"/>
              <a:t>(Multiple Files)</a:t>
            </a:r>
          </a:p>
        </p:txBody>
      </p:sp>
      <p:cxnSp>
        <p:nvCxnSpPr>
          <p:cNvPr id="9" name="Straight Arrow Connector 8">
            <a:extLst>
              <a:ext uri="{FF2B5EF4-FFF2-40B4-BE49-F238E27FC236}">
                <a16:creationId xmlns:a16="http://schemas.microsoft.com/office/drawing/2014/main" id="{B4DF4A8A-7F06-7E95-981E-72C12BB1F94A}"/>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6E93BDE4-F09E-AEFE-BBAA-EB378D9A7024}"/>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219D0DBE-E4AC-C0C3-59CB-F10CDA90FECC}"/>
              </a:ext>
            </a:extLst>
          </p:cNvPr>
          <p:cNvSpPr/>
          <p:nvPr/>
        </p:nvSpPr>
        <p:spPr>
          <a:xfrm>
            <a:off x="9917084"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Single File / Set of Files</a:t>
            </a:r>
          </a:p>
        </p:txBody>
      </p:sp>
      <p:cxnSp>
        <p:nvCxnSpPr>
          <p:cNvPr id="12" name="Connector: Elbow 11">
            <a:extLst>
              <a:ext uri="{FF2B5EF4-FFF2-40B4-BE49-F238E27FC236}">
                <a16:creationId xmlns:a16="http://schemas.microsoft.com/office/drawing/2014/main" id="{B23756AC-244F-DA12-63D1-0DCF873FA07D}"/>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341AEE80-1331-5CD9-33A1-3EB3B41AF81E}"/>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HTML PAGE</a:t>
            </a:r>
          </a:p>
        </p:txBody>
      </p:sp>
      <p:sp>
        <p:nvSpPr>
          <p:cNvPr id="14" name="TextBox 13">
            <a:extLst>
              <a:ext uri="{FF2B5EF4-FFF2-40B4-BE49-F238E27FC236}">
                <a16:creationId xmlns:a16="http://schemas.microsoft.com/office/drawing/2014/main" id="{ABCB52E3-8BED-A598-0934-F83AFD9B5B11}"/>
              </a:ext>
            </a:extLst>
          </p:cNvPr>
          <p:cNvSpPr txBox="1"/>
          <p:nvPr/>
        </p:nvSpPr>
        <p:spPr>
          <a:xfrm>
            <a:off x="9939038" y="5904406"/>
            <a:ext cx="708848" cy="369332"/>
          </a:xfrm>
          <a:prstGeom prst="rect">
            <a:avLst/>
          </a:prstGeom>
          <a:noFill/>
        </p:spPr>
        <p:txBody>
          <a:bodyPr wrap="none" rtlCol="0">
            <a:spAutoFit/>
          </a:bodyPr>
          <a:lstStyle/>
          <a:p>
            <a:r>
              <a:rPr lang="en-IN"/>
              <a:t>Inject</a:t>
            </a:r>
          </a:p>
        </p:txBody>
      </p:sp>
      <p:sp>
        <p:nvSpPr>
          <p:cNvPr id="15" name="Rectangle 14">
            <a:extLst>
              <a:ext uri="{FF2B5EF4-FFF2-40B4-BE49-F238E27FC236}">
                <a16:creationId xmlns:a16="http://schemas.microsoft.com/office/drawing/2014/main" id="{B89BB085-1D53-064B-E09D-4ED9E3375CC2}"/>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Local</a:t>
            </a:r>
          </a:p>
          <a:p>
            <a:pPr algn="ctr"/>
            <a:r>
              <a:rPr lang="en-IN"/>
              <a:t>HTTP Server</a:t>
            </a:r>
          </a:p>
        </p:txBody>
      </p:sp>
      <p:sp>
        <p:nvSpPr>
          <p:cNvPr id="16" name="TextBox 15">
            <a:extLst>
              <a:ext uri="{FF2B5EF4-FFF2-40B4-BE49-F238E27FC236}">
                <a16:creationId xmlns:a16="http://schemas.microsoft.com/office/drawing/2014/main" id="{F9E9B6E8-8FB9-1A5E-00F4-964D96742D88}"/>
              </a:ext>
            </a:extLst>
          </p:cNvPr>
          <p:cNvSpPr txBox="1"/>
          <p:nvPr/>
        </p:nvSpPr>
        <p:spPr>
          <a:xfrm>
            <a:off x="5880031" y="6005914"/>
            <a:ext cx="842282" cy="369332"/>
          </a:xfrm>
          <a:prstGeom prst="rect">
            <a:avLst/>
          </a:prstGeom>
          <a:noFill/>
        </p:spPr>
        <p:txBody>
          <a:bodyPr wrap="none" rtlCol="0">
            <a:spAutoFit/>
          </a:bodyPr>
          <a:lstStyle/>
          <a:p>
            <a:r>
              <a:rPr lang="en-IN"/>
              <a:t>Deploy</a:t>
            </a:r>
          </a:p>
        </p:txBody>
      </p:sp>
      <p:cxnSp>
        <p:nvCxnSpPr>
          <p:cNvPr id="17" name="Straight Arrow Connector 16">
            <a:extLst>
              <a:ext uri="{FF2B5EF4-FFF2-40B4-BE49-F238E27FC236}">
                <a16:creationId xmlns:a16="http://schemas.microsoft.com/office/drawing/2014/main" id="{5D2DA5D3-D702-674E-5CA3-48DF6DBC221C}"/>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8" name="Rectangle: Rounded Corners 17">
            <a:extLst>
              <a:ext uri="{FF2B5EF4-FFF2-40B4-BE49-F238E27FC236}">
                <a16:creationId xmlns:a16="http://schemas.microsoft.com/office/drawing/2014/main" id="{96B6B723-3BEB-D26F-D106-ADDAE8B2C18E}"/>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a:t>
            </a:r>
          </a:p>
        </p:txBody>
      </p:sp>
      <p:cxnSp>
        <p:nvCxnSpPr>
          <p:cNvPr id="19" name="Straight Arrow Connector 18">
            <a:extLst>
              <a:ext uri="{FF2B5EF4-FFF2-40B4-BE49-F238E27FC236}">
                <a16:creationId xmlns:a16="http://schemas.microsoft.com/office/drawing/2014/main" id="{39BFCB97-15E1-DDF4-230E-C273DBF439AD}"/>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252DC261-2399-F3C7-3658-983C635EFC48}"/>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C19B81F2-885D-51B4-F4D5-90312DB14A68}"/>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2" name="Straight Connector 21">
            <a:extLst>
              <a:ext uri="{FF2B5EF4-FFF2-40B4-BE49-F238E27FC236}">
                <a16:creationId xmlns:a16="http://schemas.microsoft.com/office/drawing/2014/main" id="{6364AFE8-DD04-E6C5-A981-3472F5F62689}"/>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4571D80C-26B9-8079-0228-134C1B9261F6}"/>
              </a:ext>
            </a:extLst>
          </p:cNvPr>
          <p:cNvSpPr txBox="1"/>
          <p:nvPr/>
        </p:nvSpPr>
        <p:spPr>
          <a:xfrm>
            <a:off x="6789588" y="257098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4" name="TextBox 23">
            <a:extLst>
              <a:ext uri="{FF2B5EF4-FFF2-40B4-BE49-F238E27FC236}">
                <a16:creationId xmlns:a16="http://schemas.microsoft.com/office/drawing/2014/main" id="{A5ED31F4-D9A1-C03E-4AD9-EB5BB0948177}"/>
              </a:ext>
            </a:extLst>
          </p:cNvPr>
          <p:cNvSpPr txBox="1"/>
          <p:nvPr/>
        </p:nvSpPr>
        <p:spPr>
          <a:xfrm>
            <a:off x="6584180" y="2014550"/>
            <a:ext cx="1854995" cy="646331"/>
          </a:xfrm>
          <a:prstGeom prst="rect">
            <a:avLst/>
          </a:prstGeom>
          <a:noFill/>
        </p:spPr>
        <p:txBody>
          <a:bodyPr wrap="none" rtlCol="0">
            <a:spAutoFit/>
          </a:bodyPr>
          <a:lstStyle/>
          <a:p>
            <a:pPr algn="ctr"/>
            <a:r>
              <a:rPr lang="en-IN" dirty="0"/>
              <a:t>Build your project</a:t>
            </a:r>
          </a:p>
          <a:p>
            <a:pPr algn="ctr"/>
            <a:r>
              <a:rPr lang="en-IN" dirty="0"/>
              <a:t>ng build</a:t>
            </a:r>
          </a:p>
        </p:txBody>
      </p:sp>
      <p:cxnSp>
        <p:nvCxnSpPr>
          <p:cNvPr id="25" name="Straight Connector 24">
            <a:extLst>
              <a:ext uri="{FF2B5EF4-FFF2-40B4-BE49-F238E27FC236}">
                <a16:creationId xmlns:a16="http://schemas.microsoft.com/office/drawing/2014/main" id="{91CCF6BB-2315-AC39-6126-EA54BCDC31F8}"/>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1FAC5900-A96D-D896-C0CE-B2E0FBC5B984}"/>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7" name="TextBox 26">
            <a:extLst>
              <a:ext uri="{FF2B5EF4-FFF2-40B4-BE49-F238E27FC236}">
                <a16:creationId xmlns:a16="http://schemas.microsoft.com/office/drawing/2014/main" id="{EB402782-C5D9-933D-CB42-09F96BABB103}"/>
              </a:ext>
            </a:extLst>
          </p:cNvPr>
          <p:cNvSpPr txBox="1"/>
          <p:nvPr/>
        </p:nvSpPr>
        <p:spPr>
          <a:xfrm>
            <a:off x="3735189" y="1586891"/>
            <a:ext cx="2328523" cy="923330"/>
          </a:xfrm>
          <a:prstGeom prst="rect">
            <a:avLst/>
          </a:prstGeom>
          <a:noFill/>
        </p:spPr>
        <p:txBody>
          <a:bodyPr wrap="none" rtlCol="0">
            <a:spAutoFit/>
          </a:bodyPr>
          <a:lstStyle/>
          <a:p>
            <a:pPr algn="ctr"/>
            <a:r>
              <a:rPr lang="en-IN" dirty="0"/>
              <a:t>Build &amp; Deploy your </a:t>
            </a:r>
          </a:p>
          <a:p>
            <a:pPr algn="ctr"/>
            <a:r>
              <a:rPr lang="en-IN" dirty="0"/>
              <a:t>Project on Local Server</a:t>
            </a:r>
          </a:p>
          <a:p>
            <a:pPr algn="ctr"/>
            <a:r>
              <a:rPr lang="en-IN" dirty="0"/>
              <a:t>ng serve</a:t>
            </a:r>
          </a:p>
        </p:txBody>
      </p:sp>
      <p:cxnSp>
        <p:nvCxnSpPr>
          <p:cNvPr id="28" name="Straight Connector 27">
            <a:extLst>
              <a:ext uri="{FF2B5EF4-FFF2-40B4-BE49-F238E27FC236}">
                <a16:creationId xmlns:a16="http://schemas.microsoft.com/office/drawing/2014/main" id="{3590F2A5-9D37-F16D-4534-B88F76BAE3BA}"/>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C894DC-DCF9-36E9-9F46-B5C8B4258DC8}"/>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a:t>Auto Configuration</a:t>
            </a:r>
          </a:p>
          <a:p>
            <a:pPr>
              <a:tabLst>
                <a:tab pos="182563" algn="l"/>
              </a:tabLst>
            </a:pPr>
            <a:r>
              <a:rPr lang="en-IN"/>
              <a:t>	Angular CLI</a:t>
            </a:r>
            <a:endParaRPr lang="en-US"/>
          </a:p>
        </p:txBody>
      </p:sp>
    </p:spTree>
    <p:extLst>
      <p:ext uri="{BB962C8B-B14F-4D97-AF65-F5344CB8AC3E}">
        <p14:creationId xmlns:p14="http://schemas.microsoft.com/office/powerpoint/2010/main" val="27554170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a:t>Angular CLI</a:t>
            </a:r>
            <a:endParaRPr lang="en-US"/>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--global @angular/cli@15</a:t>
            </a:r>
          </a:p>
          <a:p>
            <a:pPr marL="457200" lvl="1" indent="0">
              <a:buNone/>
            </a:pPr>
            <a:r>
              <a:rPr lang="en-US" dirty="0"/>
              <a:t>	OR</a:t>
            </a:r>
          </a:p>
          <a:p>
            <a:pPr lvl="1"/>
            <a:r>
              <a:rPr lang="en-US" dirty="0" err="1"/>
              <a:t>npm</a:t>
            </a:r>
            <a:r>
              <a:rPr lang="en-US" dirty="0"/>
              <a:t> install -g @angular/cli@15</a:t>
            </a:r>
          </a:p>
          <a:p>
            <a:pPr marL="457200" lvl="1" indent="0">
              <a:buNone/>
            </a:pPr>
            <a:r>
              <a:rPr lang="en-US" dirty="0"/>
              <a:t>	OR</a:t>
            </a:r>
          </a:p>
          <a:p>
            <a:pPr lvl="1"/>
            <a:r>
              <a:rPr lang="en-US" dirty="0" err="1"/>
              <a:t>npm</a:t>
            </a:r>
            <a:r>
              <a:rPr lang="en-US" dirty="0"/>
              <a:t> </a:t>
            </a:r>
            <a:r>
              <a:rPr lang="en-US" dirty="0" err="1"/>
              <a:t>i</a:t>
            </a:r>
            <a:r>
              <a:rPr lang="en-US" dirty="0"/>
              <a:t> -g @angular/cli@15</a:t>
            </a:r>
          </a:p>
        </p:txBody>
      </p:sp>
    </p:spTree>
    <p:extLst>
      <p:ext uri="{BB962C8B-B14F-4D97-AF65-F5344CB8AC3E}">
        <p14:creationId xmlns:p14="http://schemas.microsoft.com/office/powerpoint/2010/main" val="4931388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nvPr>
        </p:nvGraphicFramePr>
        <p:xfrm>
          <a:off x="5460411" y="354487"/>
          <a:ext cx="5918185" cy="6149025"/>
        </p:xfrm>
        <a:graphic>
          <a:graphicData uri="http://schemas.openxmlformats.org/drawingml/2006/table">
            <a:tbl>
              <a:tblPr>
                <a:tableStyleId>{2D5ABB26-0587-4C30-8999-92F81FD0307C}</a:tableStyleId>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683225">
                <a:tc>
                  <a:txBody>
                    <a:bodyPr/>
                    <a:lstStyle/>
                    <a:p>
                      <a:pPr algn="l" fontAlgn="ctr">
                        <a:spcBef>
                          <a:spcPts val="0"/>
                        </a:spcBef>
                        <a:spcAft>
                          <a:spcPts val="0"/>
                        </a:spcAft>
                      </a:pPr>
                      <a:r>
                        <a:rPr lang="en-IN" sz="2800" b="0" u="none" strike="noStrike">
                          <a:solidFill>
                            <a:srgbClr val="000000"/>
                          </a:solidFill>
                          <a:effectLst/>
                        </a:rPr>
                        <a:t>ng add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help</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179050513"/>
                  </a:ext>
                </a:extLst>
              </a:tr>
              <a:tr h="683225">
                <a:tc>
                  <a:txBody>
                    <a:bodyPr/>
                    <a:lstStyle/>
                    <a:p>
                      <a:pPr algn="l" fontAlgn="ctr">
                        <a:spcBef>
                          <a:spcPts val="0"/>
                        </a:spcBef>
                        <a:spcAft>
                          <a:spcPts val="0"/>
                        </a:spcAft>
                      </a:pPr>
                      <a:r>
                        <a:rPr lang="en-IN" sz="2800" b="0" u="none" strike="noStrike">
                          <a:solidFill>
                            <a:srgbClr val="000000"/>
                          </a:solidFill>
                          <a:effectLst/>
                        </a:rPr>
                        <a:t>ng analytics</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lint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283873825"/>
                  </a:ext>
                </a:extLst>
              </a:tr>
              <a:tr h="683225">
                <a:tc>
                  <a:txBody>
                    <a:bodyPr/>
                    <a:lstStyle/>
                    <a:p>
                      <a:pPr algn="l" fontAlgn="ctr">
                        <a:spcBef>
                          <a:spcPts val="0"/>
                        </a:spcBef>
                        <a:spcAft>
                          <a:spcPts val="0"/>
                        </a:spcAft>
                      </a:pPr>
                      <a:r>
                        <a:rPr lang="en-IN" sz="2800" b="0" u="none" strike="noStrike">
                          <a:solidFill>
                            <a:srgbClr val="000000"/>
                          </a:solidFill>
                          <a:effectLst/>
                        </a:rPr>
                        <a:t>ng build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new</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072568804"/>
                  </a:ext>
                </a:extLst>
              </a:tr>
              <a:tr h="683225">
                <a:tc>
                  <a:txBody>
                    <a:bodyPr/>
                    <a:lstStyle/>
                    <a:p>
                      <a:pPr algn="l" fontAlgn="ctr">
                        <a:spcBef>
                          <a:spcPts val="0"/>
                        </a:spcBef>
                        <a:spcAft>
                          <a:spcPts val="0"/>
                        </a:spcAft>
                      </a:pPr>
                      <a:r>
                        <a:rPr lang="en-IN" sz="2800" b="0" u="none" strike="noStrike">
                          <a:solidFill>
                            <a:srgbClr val="000000"/>
                          </a:solidFill>
                          <a:effectLst/>
                        </a:rPr>
                        <a:t>ng config</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run</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515149304"/>
                  </a:ext>
                </a:extLst>
              </a:tr>
              <a:tr h="683225">
                <a:tc>
                  <a:txBody>
                    <a:bodyPr/>
                    <a:lstStyle/>
                    <a:p>
                      <a:pPr algn="l" fontAlgn="ctr">
                        <a:spcBef>
                          <a:spcPts val="0"/>
                        </a:spcBef>
                        <a:spcAft>
                          <a:spcPts val="0"/>
                        </a:spcAft>
                      </a:pPr>
                      <a:r>
                        <a:rPr lang="en-IN" sz="2800" b="0" u="none" strike="noStrike">
                          <a:solidFill>
                            <a:srgbClr val="000000"/>
                          </a:solidFill>
                          <a:effectLst/>
                        </a:rPr>
                        <a:t>ng deploy</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serve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363396690"/>
                  </a:ext>
                </a:extLst>
              </a:tr>
              <a:tr h="683225">
                <a:tc>
                  <a:txBody>
                    <a:bodyPr/>
                    <a:lstStyle/>
                    <a:p>
                      <a:pPr algn="l" fontAlgn="ctr">
                        <a:spcBef>
                          <a:spcPts val="0"/>
                        </a:spcBef>
                        <a:spcAft>
                          <a:spcPts val="0"/>
                        </a:spcAft>
                      </a:pPr>
                      <a:r>
                        <a:rPr lang="en-IN" sz="2800" b="0" u="none" strike="noStrike">
                          <a:solidFill>
                            <a:srgbClr val="000000"/>
                          </a:solidFill>
                          <a:effectLst/>
                        </a:rPr>
                        <a:t>ng doc</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test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442653746"/>
                  </a:ext>
                </a:extLst>
              </a:tr>
              <a:tr h="683225">
                <a:tc>
                  <a:txBody>
                    <a:bodyPr/>
                    <a:lstStyle/>
                    <a:p>
                      <a:pPr algn="l" fontAlgn="ctr">
                        <a:spcBef>
                          <a:spcPts val="0"/>
                        </a:spcBef>
                        <a:spcAft>
                          <a:spcPts val="0"/>
                        </a:spcAft>
                      </a:pPr>
                      <a:r>
                        <a:rPr lang="en-IN" sz="2800" b="0" u="none" strike="noStrike">
                          <a:solidFill>
                            <a:srgbClr val="000000"/>
                          </a:solidFill>
                          <a:effectLst/>
                        </a:rPr>
                        <a:t>ng e2e</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update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61215275"/>
                  </a:ext>
                </a:extLst>
              </a:tr>
              <a:tr h="683225">
                <a:tc>
                  <a:txBody>
                    <a:bodyPr/>
                    <a:lstStyle/>
                    <a:p>
                      <a:pPr algn="l" fontAlgn="ctr">
                        <a:spcBef>
                          <a:spcPts val="0"/>
                        </a:spcBef>
                        <a:spcAft>
                          <a:spcPts val="0"/>
                        </a:spcAft>
                      </a:pPr>
                      <a:r>
                        <a:rPr lang="en-IN" sz="2800" b="0" u="none" strike="noStrike">
                          <a:solidFill>
                            <a:srgbClr val="000000"/>
                          </a:solidFill>
                          <a:effectLst/>
                        </a:rPr>
                        <a:t>ng extract-i18n</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version</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594076237"/>
                  </a:ext>
                </a:extLst>
              </a:tr>
              <a:tr h="683225">
                <a:tc>
                  <a:txBody>
                    <a:bodyPr/>
                    <a:lstStyle/>
                    <a:p>
                      <a:pPr algn="l" fontAlgn="ctr">
                        <a:spcBef>
                          <a:spcPts val="0"/>
                        </a:spcBef>
                        <a:spcAft>
                          <a:spcPts val="0"/>
                        </a:spcAft>
                      </a:pPr>
                      <a:r>
                        <a:rPr lang="en-IN" sz="2800" b="0" u="none" strike="noStrike">
                          <a:solidFill>
                            <a:srgbClr val="000000"/>
                          </a:solidFill>
                          <a:effectLst/>
                        </a:rPr>
                        <a:t>ng generate</a:t>
                      </a:r>
                      <a:endParaRPr lang="en-IN" sz="2800" b="0" i="0" u="none" strike="noStrike">
                        <a:effectLst/>
                        <a:latin typeface="Arial" panose="020B0604020202020204" pitchFamily="34" charset="0"/>
                      </a:endParaRPr>
                    </a:p>
                  </a:txBody>
                  <a:tcPr marL="14226" marR="14226" marT="14226" marB="0" anchor="ctr"/>
                </a:tc>
                <a:tc>
                  <a:txBody>
                    <a:bodyPr/>
                    <a:lstStyle/>
                    <a:p>
                      <a:pPr algn="l" fontAlgn="b">
                        <a:spcBef>
                          <a:spcPts val="0"/>
                        </a:spcBef>
                        <a:spcAft>
                          <a:spcPts val="0"/>
                        </a:spcAft>
                      </a:pPr>
                      <a:endParaRPr lang="en-IN" sz="2800" b="0" i="0" u="none" strike="noStrike" dirty="0">
                        <a:effectLst/>
                        <a:latin typeface="Arial" panose="020B0604020202020204" pitchFamily="34" charset="0"/>
                      </a:endParaRPr>
                    </a:p>
                  </a:txBody>
                  <a:tcPr marL="14226" marR="14226" marT="14226" marB="0" anchor="b"/>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3149-3569-BAB2-2EA6-BF45FAFBFB1E}"/>
              </a:ext>
            </a:extLst>
          </p:cNvPr>
          <p:cNvSpPr>
            <a:spLocks noGrp="1"/>
          </p:cNvSpPr>
          <p:nvPr>
            <p:ph type="title"/>
          </p:nvPr>
        </p:nvSpPr>
        <p:spPr/>
        <p:txBody>
          <a:bodyPr/>
          <a:lstStyle/>
          <a:p>
            <a:r>
              <a:rPr lang="en-IN"/>
              <a:t>Terminologies</a:t>
            </a:r>
          </a:p>
        </p:txBody>
      </p:sp>
      <p:sp>
        <p:nvSpPr>
          <p:cNvPr id="3" name="Content Placeholder 2">
            <a:extLst>
              <a:ext uri="{FF2B5EF4-FFF2-40B4-BE49-F238E27FC236}">
                <a16:creationId xmlns:a16="http://schemas.microsoft.com/office/drawing/2014/main" id="{20E8DDF9-D7ED-BF66-77BF-F6FA77065779}"/>
              </a:ext>
            </a:extLst>
          </p:cNvPr>
          <p:cNvSpPr>
            <a:spLocks noGrp="1"/>
          </p:cNvSpPr>
          <p:nvPr>
            <p:ph idx="1"/>
          </p:nvPr>
        </p:nvSpPr>
        <p:spPr/>
        <p:txBody>
          <a:bodyPr>
            <a:normAutofit lnSpcReduction="10000"/>
          </a:bodyPr>
          <a:lstStyle/>
          <a:p>
            <a:r>
              <a:rPr lang="en-IN"/>
              <a:t>Angular Workspace</a:t>
            </a:r>
          </a:p>
          <a:p>
            <a:pPr lvl="1"/>
            <a:r>
              <a:rPr lang="en-US"/>
              <a:t>A workspace is a collection of different projects. The ng new command creates a new workspace.</a:t>
            </a:r>
          </a:p>
          <a:p>
            <a:r>
              <a:rPr lang="en-US"/>
              <a:t>Angular Projects</a:t>
            </a:r>
          </a:p>
          <a:p>
            <a:pPr lvl="1"/>
            <a:r>
              <a:rPr lang="en-IN"/>
              <a:t>Angular Library</a:t>
            </a:r>
          </a:p>
          <a:p>
            <a:pPr lvl="2"/>
            <a:r>
              <a:rPr lang="en-US"/>
              <a:t>A library is a collection of components, services, directives etc. that can be shared across different Angular projects.</a:t>
            </a:r>
          </a:p>
          <a:p>
            <a:pPr lvl="2"/>
            <a:r>
              <a:rPr lang="en-US"/>
              <a:t>A library can be packaged and published</a:t>
            </a:r>
            <a:endParaRPr lang="en-IN"/>
          </a:p>
          <a:p>
            <a:pPr lvl="1"/>
            <a:r>
              <a:rPr lang="en-IN"/>
              <a:t>Angular Application</a:t>
            </a:r>
          </a:p>
          <a:p>
            <a:pPr lvl="2"/>
            <a:r>
              <a:rPr lang="en-US"/>
              <a:t>An application is a collection of components, services, directives etc. that can be served as an output.</a:t>
            </a:r>
          </a:p>
          <a:p>
            <a:pPr lvl="2"/>
            <a:r>
              <a:rPr lang="en-US"/>
              <a:t>An application can be built and deployed.</a:t>
            </a:r>
            <a:endParaRPr lang="en-IN"/>
          </a:p>
          <a:p>
            <a:pPr lvl="2"/>
            <a:endParaRPr lang="en-IN"/>
          </a:p>
        </p:txBody>
      </p:sp>
    </p:spTree>
    <p:extLst>
      <p:ext uri="{BB962C8B-B14F-4D97-AF65-F5344CB8AC3E}">
        <p14:creationId xmlns:p14="http://schemas.microsoft.com/office/powerpoint/2010/main" val="32981094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Single Project in Single Workspace</a:t>
            </a:r>
          </a:p>
          <a:p>
            <a:pPr lvl="1"/>
            <a:r>
              <a:rPr lang="en-US" dirty="0"/>
              <a:t>ng new &lt;app-name&gt;</a:t>
            </a:r>
          </a:p>
          <a:p>
            <a:r>
              <a:rPr lang="en-US" dirty="0"/>
              <a:t>Run the Application</a:t>
            </a:r>
          </a:p>
          <a:p>
            <a:pPr lvl="1"/>
            <a:r>
              <a:rPr lang="en-US" dirty="0"/>
              <a:t>ng serve – This command will run the project in development</a:t>
            </a:r>
          </a:p>
          <a:p>
            <a:pPr lvl="1"/>
            <a:r>
              <a:rPr lang="en-US" dirty="0"/>
              <a:t>ng build – This command will create the production build</a:t>
            </a:r>
          </a:p>
          <a:p>
            <a:pPr lvl="1"/>
            <a:r>
              <a:rPr lang="en-US" dirty="0"/>
              <a:t>ng test – This command will run the jasmine tests</a:t>
            </a:r>
          </a:p>
        </p:txBody>
      </p:sp>
    </p:spTree>
    <p:extLst>
      <p:ext uri="{BB962C8B-B14F-4D97-AF65-F5344CB8AC3E}">
        <p14:creationId xmlns:p14="http://schemas.microsoft.com/office/powerpoint/2010/main" val="11228932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vert="horz" lIns="91440" tIns="45720" rIns="91440" bIns="45720" rtlCol="0" anchor="t">
            <a:normAutofit/>
          </a:bodyPr>
          <a:lstStyle/>
          <a:p>
            <a:r>
              <a:rPr lang="en-US" dirty="0"/>
              <a:t>Multiple Projects in Single Workspace</a:t>
            </a:r>
          </a:p>
          <a:p>
            <a:pPr lvl="1"/>
            <a:r>
              <a:rPr lang="en-US" dirty="0"/>
              <a:t>ng new multi-apps --create-application=“false”</a:t>
            </a:r>
            <a:endParaRPr lang="en-US" dirty="0">
              <a:cs typeface="Calibri"/>
            </a:endParaRPr>
          </a:p>
          <a:p>
            <a:pPr lvl="1"/>
            <a:r>
              <a:rPr lang="en-US" dirty="0"/>
              <a:t>cd multi-apps</a:t>
            </a:r>
            <a:endParaRPr lang="en-US" dirty="0">
              <a:cs typeface="Calibri"/>
            </a:endParaRPr>
          </a:p>
          <a:p>
            <a:pPr lvl="1"/>
            <a:r>
              <a:rPr lang="en-US" dirty="0"/>
              <a:t>ng generate application app-one</a:t>
            </a:r>
            <a:endParaRPr lang="en-US" dirty="0">
              <a:cs typeface="Calibri"/>
            </a:endParaRPr>
          </a:p>
          <a:p>
            <a:pPr lvl="1"/>
            <a:r>
              <a:rPr lang="en-US" dirty="0"/>
              <a:t>ng generate application app-two</a:t>
            </a:r>
            <a:endParaRPr lang="en-US" dirty="0">
              <a:cs typeface="Calibri"/>
            </a:endParaRPr>
          </a:p>
          <a:p>
            <a:pPr lvl="1"/>
            <a:r>
              <a:rPr lang="en-US" dirty="0"/>
              <a:t>ng generate library my-lib</a:t>
            </a:r>
            <a:endParaRPr lang="en-US" dirty="0">
              <a:cs typeface="Calibri"/>
            </a:endParaRPr>
          </a:p>
          <a:p>
            <a:r>
              <a:rPr lang="en-US" dirty="0"/>
              <a:t>Run the Application</a:t>
            </a:r>
            <a:endParaRPr lang="en-US" dirty="0">
              <a:cs typeface="Calibri"/>
            </a:endParaRPr>
          </a:p>
          <a:p>
            <a:pPr lvl="1"/>
            <a:r>
              <a:rPr lang="en-US" dirty="0"/>
              <a:t>ng serve --project=app-one – This command will run the application project in development named app-one</a:t>
            </a:r>
            <a:endParaRPr lang="en-US" dirty="0">
              <a:cs typeface="Calibri"/>
            </a:endParaRPr>
          </a:p>
          <a:p>
            <a:pPr lvl="1"/>
            <a:r>
              <a:rPr lang="en-US" dirty="0"/>
              <a:t>Only project of type application will be served</a:t>
            </a:r>
            <a:endParaRPr lang="en-US" dirty="0">
              <a:cs typeface="Calibri"/>
            </a:endParaRPr>
          </a:p>
        </p:txBody>
      </p:sp>
    </p:spTree>
    <p:extLst>
      <p:ext uri="{BB962C8B-B14F-4D97-AF65-F5344CB8AC3E}">
        <p14:creationId xmlns:p14="http://schemas.microsoft.com/office/powerpoint/2010/main" val="14904114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pPr lvl="1"/>
            <a:r>
              <a:rPr lang="en-US" dirty="0">
                <a:hlinkClick r:id="rId2"/>
              </a:rPr>
              <a:t>https://angular.io/cli/generate</a:t>
            </a:r>
            <a:endParaRPr lang="en-US" dirty="0"/>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40037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a:t>app-shell</a:t>
                      </a:r>
                    </a:p>
                  </a:txBody>
                  <a:tcPr anchor="ctr"/>
                </a:tc>
                <a:tc>
                  <a:txBody>
                    <a:bodyPr/>
                    <a:lstStyle/>
                    <a:p>
                      <a:pPr algn="l"/>
                      <a:r>
                        <a:rPr lang="en-IN" sz="2400" b="0"/>
                        <a:t>directive</a:t>
                      </a:r>
                    </a:p>
                  </a:txBody>
                  <a:tcPr anchor="ctr"/>
                </a:tc>
                <a:tc>
                  <a:txBody>
                    <a:bodyPr/>
                    <a:lstStyle/>
                    <a:p>
                      <a:pPr algn="l"/>
                      <a:r>
                        <a:rPr lang="en-IN" sz="2400" b="0"/>
                        <a:t>interface</a:t>
                      </a:r>
                    </a:p>
                  </a:txBody>
                  <a:tcPr anchor="ctr"/>
                </a:tc>
                <a:tc>
                  <a:txBody>
                    <a:bodyPr/>
                    <a:lstStyle/>
                    <a:p>
                      <a:pPr algn="l"/>
                      <a:r>
                        <a:rPr lang="en-IN" sz="2400" b="0"/>
                        <a:t>resolver</a:t>
                      </a:r>
                    </a:p>
                  </a:txBody>
                  <a:tcPr anchor="ctr"/>
                </a:tc>
                <a:extLst>
                  <a:ext uri="{0D108BD9-81ED-4DB2-BD59-A6C34878D82A}">
                    <a16:rowId xmlns:a16="http://schemas.microsoft.com/office/drawing/2014/main" val="1721436120"/>
                  </a:ext>
                </a:extLst>
              </a:tr>
              <a:tr h="502236">
                <a:tc>
                  <a:txBody>
                    <a:bodyPr/>
                    <a:lstStyle/>
                    <a:p>
                      <a:pPr algn="l"/>
                      <a:r>
                        <a:rPr lang="en-IN" sz="2400" b="1"/>
                        <a:t>application</a:t>
                      </a:r>
                    </a:p>
                  </a:txBody>
                  <a:tcPr anchor="ctr"/>
                </a:tc>
                <a:tc>
                  <a:txBody>
                    <a:bodyPr/>
                    <a:lstStyle/>
                    <a:p>
                      <a:pPr algn="l"/>
                      <a:r>
                        <a:rPr lang="en-IN" sz="2400" b="0" err="1"/>
                        <a:t>enum</a:t>
                      </a:r>
                      <a:endParaRPr lang="en-IN" sz="2400" b="0"/>
                    </a:p>
                  </a:txBody>
                  <a:tcPr anchor="ctr"/>
                </a:tc>
                <a:tc>
                  <a:txBody>
                    <a:bodyPr/>
                    <a:lstStyle/>
                    <a:p>
                      <a:pPr algn="l"/>
                      <a:r>
                        <a:rPr lang="en-IN" sz="2400" b="1"/>
                        <a:t>library</a:t>
                      </a:r>
                    </a:p>
                  </a:txBody>
                  <a:tcPr anchor="ctr"/>
                </a:tc>
                <a:tc>
                  <a:txBody>
                    <a:bodyPr/>
                    <a:lstStyle/>
                    <a:p>
                      <a:pPr algn="l"/>
                      <a:r>
                        <a:rPr lang="en-IN" sz="2400" b="0"/>
                        <a:t>service</a:t>
                      </a:r>
                    </a:p>
                  </a:txBody>
                  <a:tcPr anchor="ctr"/>
                </a:tc>
                <a:extLst>
                  <a:ext uri="{0D108BD9-81ED-4DB2-BD59-A6C34878D82A}">
                    <a16:rowId xmlns:a16="http://schemas.microsoft.com/office/drawing/2014/main" val="1510157445"/>
                  </a:ext>
                </a:extLst>
              </a:tr>
              <a:tr h="502236">
                <a:tc>
                  <a:txBody>
                    <a:bodyPr/>
                    <a:lstStyle/>
                    <a:p>
                      <a:pPr algn="l"/>
                      <a:r>
                        <a:rPr lang="en-IN" sz="2400" b="0"/>
                        <a:t>class</a:t>
                      </a:r>
                    </a:p>
                  </a:txBody>
                  <a:tcPr anchor="ctr"/>
                </a:tc>
                <a:tc>
                  <a:txBody>
                    <a:bodyPr/>
                    <a:lstStyle/>
                    <a:p>
                      <a:pPr algn="l"/>
                      <a:r>
                        <a:rPr lang="en-IN" sz="2400" b="0"/>
                        <a:t>guard</a:t>
                      </a:r>
                    </a:p>
                  </a:txBody>
                  <a:tcPr anchor="ctr"/>
                </a:tc>
                <a:tc>
                  <a:txBody>
                    <a:bodyPr/>
                    <a:lstStyle/>
                    <a:p>
                      <a:pPr algn="l"/>
                      <a:r>
                        <a:rPr lang="en-IN" sz="2400" b="0"/>
                        <a:t>module</a:t>
                      </a:r>
                    </a:p>
                  </a:txBody>
                  <a:tcPr anchor="ctr"/>
                </a:tc>
                <a:tc>
                  <a:txBody>
                    <a:bodyPr/>
                    <a:lstStyle/>
                    <a:p>
                      <a:pPr algn="l"/>
                      <a:r>
                        <a:rPr lang="en-IN" sz="2400" b="0"/>
                        <a:t>service-worker</a:t>
                      </a:r>
                    </a:p>
                  </a:txBody>
                  <a:tcPr anchor="ctr"/>
                </a:tc>
                <a:extLst>
                  <a:ext uri="{0D108BD9-81ED-4DB2-BD59-A6C34878D82A}">
                    <a16:rowId xmlns:a16="http://schemas.microsoft.com/office/drawing/2014/main" val="2919183382"/>
                  </a:ext>
                </a:extLst>
              </a:tr>
              <a:tr h="502236">
                <a:tc>
                  <a:txBody>
                    <a:bodyPr/>
                    <a:lstStyle/>
                    <a:p>
                      <a:pPr algn="l"/>
                      <a:r>
                        <a:rPr lang="en-IN" sz="2400" b="0"/>
                        <a:t>component</a:t>
                      </a:r>
                    </a:p>
                  </a:txBody>
                  <a:tcPr anchor="ctr"/>
                </a:tc>
                <a:tc>
                  <a:txBody>
                    <a:bodyPr/>
                    <a:lstStyle/>
                    <a:p>
                      <a:pPr algn="l"/>
                      <a:r>
                        <a:rPr lang="en-IN" sz="2400" b="0"/>
                        <a:t>interceptor</a:t>
                      </a:r>
                    </a:p>
                  </a:txBody>
                  <a:tcPr anchor="ctr"/>
                </a:tc>
                <a:tc>
                  <a:txBody>
                    <a:bodyPr/>
                    <a:lstStyle/>
                    <a:p>
                      <a:pPr algn="l"/>
                      <a:r>
                        <a:rPr lang="en-IN" sz="2400" b="0"/>
                        <a:t>pipe</a:t>
                      </a:r>
                    </a:p>
                  </a:txBody>
                  <a:tcPr anchor="ctr"/>
                </a:tc>
                <a:tc>
                  <a:txBody>
                    <a:bodyPr/>
                    <a:lstStyle/>
                    <a:p>
                      <a:pPr algn="l"/>
                      <a:r>
                        <a:rPr lang="en-IN" sz="2400" b="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3659-191C-C732-7A37-4038501EDE64}"/>
              </a:ext>
            </a:extLst>
          </p:cNvPr>
          <p:cNvSpPr>
            <a:spLocks noGrp="1"/>
          </p:cNvSpPr>
          <p:nvPr>
            <p:ph type="title"/>
          </p:nvPr>
        </p:nvSpPr>
        <p:spPr/>
        <p:txBody>
          <a:bodyPr/>
          <a:lstStyle/>
          <a:p>
            <a:r>
              <a:rPr lang="en-IN" dirty="0"/>
              <a:t>What is Angular </a:t>
            </a:r>
            <a:r>
              <a:rPr lang="en-US" dirty="0"/>
              <a:t>schematic?</a:t>
            </a:r>
            <a:endParaRPr lang="en-IN" dirty="0"/>
          </a:p>
        </p:txBody>
      </p:sp>
      <p:sp>
        <p:nvSpPr>
          <p:cNvPr id="3" name="Content Placeholder 2">
            <a:extLst>
              <a:ext uri="{FF2B5EF4-FFF2-40B4-BE49-F238E27FC236}">
                <a16:creationId xmlns:a16="http://schemas.microsoft.com/office/drawing/2014/main" id="{6D8F479F-C147-495E-60D3-091D797D349A}"/>
              </a:ext>
            </a:extLst>
          </p:cNvPr>
          <p:cNvSpPr>
            <a:spLocks noGrp="1"/>
          </p:cNvSpPr>
          <p:nvPr>
            <p:ph idx="1"/>
          </p:nvPr>
        </p:nvSpPr>
        <p:spPr/>
        <p:txBody>
          <a:bodyPr/>
          <a:lstStyle/>
          <a:p>
            <a:r>
              <a:rPr lang="en-US" dirty="0"/>
              <a:t>A schematic is a command-line tool provided by the Angular CLI (Command Line Interface) that helps developers generate code and modify project files based on predefined templates. </a:t>
            </a:r>
          </a:p>
          <a:p>
            <a:r>
              <a:rPr lang="en-US" dirty="0"/>
              <a:t>It automates repetitive tasks and provides a consistent way to create components, modules, services, and other Angular artifacts.</a:t>
            </a:r>
          </a:p>
          <a:p>
            <a:r>
              <a:rPr lang="en-US" dirty="0"/>
              <a:t>The Angular CLI includes a set of built-in schematics that can be used to generate different parts of an Angular application.</a:t>
            </a:r>
          </a:p>
          <a:p>
            <a:r>
              <a:rPr lang="en-US" dirty="0"/>
              <a:t>Developers can create their own custom schematics to generate code specific to their project requirements.</a:t>
            </a:r>
            <a:endParaRPr lang="en-IN" dirty="0"/>
          </a:p>
        </p:txBody>
      </p:sp>
    </p:spTree>
    <p:extLst>
      <p:ext uri="{BB962C8B-B14F-4D97-AF65-F5344CB8AC3E}">
        <p14:creationId xmlns:p14="http://schemas.microsoft.com/office/powerpoint/2010/main" val="20788316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E783-3234-64C8-49F1-84C6D77D3646}"/>
              </a:ext>
            </a:extLst>
          </p:cNvPr>
          <p:cNvSpPr/>
          <p:nvPr/>
        </p:nvSpPr>
        <p:spPr>
          <a:xfrm>
            <a:off x="4083423" y="515470"/>
            <a:ext cx="4025153" cy="58270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IN" sz="2400" b="1" dirty="0"/>
              <a:t>MODULE</a:t>
            </a:r>
          </a:p>
        </p:txBody>
      </p:sp>
      <p:sp>
        <p:nvSpPr>
          <p:cNvPr id="5" name="Rectangle 4">
            <a:extLst>
              <a:ext uri="{FF2B5EF4-FFF2-40B4-BE49-F238E27FC236}">
                <a16:creationId xmlns:a16="http://schemas.microsoft.com/office/drawing/2014/main" id="{CA9BC1EB-02DC-8FEC-7713-F32CF60A2EA0}"/>
              </a:ext>
            </a:extLst>
          </p:cNvPr>
          <p:cNvSpPr/>
          <p:nvPr/>
        </p:nvSpPr>
        <p:spPr>
          <a:xfrm>
            <a:off x="4314333" y="1046375"/>
            <a:ext cx="3563332" cy="491136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t" anchorCtr="0"/>
          <a:lstStyle/>
          <a:p>
            <a:pPr algn="ctr"/>
            <a:r>
              <a:rPr lang="en-IN" sz="2400" b="1" dirty="0"/>
              <a:t>COMPONENT</a:t>
            </a:r>
          </a:p>
          <a:p>
            <a:pPr algn="ctr"/>
            <a:endParaRPr lang="en-IN" sz="2400" b="1" dirty="0"/>
          </a:p>
          <a:p>
            <a:pPr algn="ctr"/>
            <a:r>
              <a:rPr lang="en-IN" sz="2400" dirty="0">
                <a:solidFill>
                  <a:srgbClr val="FF0000"/>
                </a:solidFill>
              </a:rPr>
              <a:t>VIEW (UI) *</a:t>
            </a:r>
          </a:p>
          <a:p>
            <a:pPr algn="ctr"/>
            <a:r>
              <a:rPr lang="en-IN" sz="2400" dirty="0">
                <a:solidFill>
                  <a:srgbClr val="FF0000"/>
                </a:solidFill>
              </a:rPr>
              <a:t>Template / Template URL</a:t>
            </a:r>
          </a:p>
          <a:p>
            <a:pPr algn="ctr"/>
            <a:endParaRPr lang="en-IN" sz="2400" dirty="0">
              <a:solidFill>
                <a:schemeClr val="bg1"/>
              </a:solidFill>
            </a:endParaRPr>
          </a:p>
          <a:p>
            <a:pPr algn="ctr"/>
            <a:r>
              <a:rPr lang="en-IN" sz="2400" dirty="0">
                <a:solidFill>
                  <a:schemeClr val="bg1"/>
                </a:solidFill>
              </a:rPr>
              <a:t>STYLE (Inline/CSS)</a:t>
            </a:r>
          </a:p>
          <a:p>
            <a:pPr algn="ctr"/>
            <a:r>
              <a:rPr lang="en-IN" sz="2400" dirty="0">
                <a:solidFill>
                  <a:schemeClr val="bg1"/>
                </a:solidFill>
              </a:rPr>
              <a:t>Style / Style URL</a:t>
            </a:r>
          </a:p>
          <a:p>
            <a:pPr algn="ctr"/>
            <a:endParaRPr lang="en-IN" sz="2400" dirty="0">
              <a:solidFill>
                <a:schemeClr val="bg1"/>
              </a:solidFill>
            </a:endParaRPr>
          </a:p>
          <a:p>
            <a:pPr algn="ctr"/>
            <a:r>
              <a:rPr lang="en-IN" sz="2400" dirty="0">
                <a:solidFill>
                  <a:schemeClr val="bg1"/>
                </a:solidFill>
              </a:rPr>
              <a:t>DATA</a:t>
            </a:r>
          </a:p>
          <a:p>
            <a:pPr algn="ctr"/>
            <a:r>
              <a:rPr lang="en-IN" sz="2400" dirty="0">
                <a:solidFill>
                  <a:schemeClr val="bg1"/>
                </a:solidFill>
              </a:rPr>
              <a:t>State (Inside)</a:t>
            </a:r>
          </a:p>
          <a:p>
            <a:pPr algn="ctr"/>
            <a:r>
              <a:rPr lang="en-IN" sz="2400" dirty="0">
                <a:solidFill>
                  <a:schemeClr val="bg1"/>
                </a:solidFill>
              </a:rPr>
              <a:t>Properties (Outside)</a:t>
            </a:r>
          </a:p>
          <a:p>
            <a:pPr algn="ctr"/>
            <a:endParaRPr lang="en-IN" sz="2400" dirty="0">
              <a:solidFill>
                <a:schemeClr val="bg1"/>
              </a:solidFill>
            </a:endParaRPr>
          </a:p>
          <a:p>
            <a:pPr algn="ctr"/>
            <a:r>
              <a:rPr lang="en-IN" sz="2400" dirty="0">
                <a:solidFill>
                  <a:schemeClr val="bg1"/>
                </a:solidFill>
              </a:rPr>
              <a:t>BEHAVIOUR (Methods)</a:t>
            </a:r>
          </a:p>
        </p:txBody>
      </p:sp>
    </p:spTree>
    <p:extLst>
      <p:ext uri="{BB962C8B-B14F-4D97-AF65-F5344CB8AC3E}">
        <p14:creationId xmlns:p14="http://schemas.microsoft.com/office/powerpoint/2010/main" val="12727152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E263-613A-C8E8-3307-CFB27ABA8A6A}"/>
              </a:ext>
            </a:extLst>
          </p:cNvPr>
          <p:cNvSpPr>
            <a:spLocks noGrp="1"/>
          </p:cNvSpPr>
          <p:nvPr>
            <p:ph type="title"/>
          </p:nvPr>
        </p:nvSpPr>
        <p:spPr/>
        <p:txBody>
          <a:bodyPr/>
          <a:lstStyle/>
          <a:p>
            <a:r>
              <a:rPr lang="en-IN" dirty="0"/>
              <a:t>Composite UI</a:t>
            </a:r>
          </a:p>
        </p:txBody>
      </p:sp>
      <p:sp>
        <p:nvSpPr>
          <p:cNvPr id="4" name="Rectangle 3">
            <a:extLst>
              <a:ext uri="{FF2B5EF4-FFF2-40B4-BE49-F238E27FC236}">
                <a16:creationId xmlns:a16="http://schemas.microsoft.com/office/drawing/2014/main" id="{869B1189-40E7-103F-AAF1-7DF9EC75EB4F}"/>
              </a:ext>
            </a:extLst>
          </p:cNvPr>
          <p:cNvSpPr/>
          <p:nvPr/>
        </p:nvSpPr>
        <p:spPr>
          <a:xfrm>
            <a:off x="7753575" y="1993187"/>
            <a:ext cx="2514600" cy="449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ADVERTISEMENT</a:t>
            </a:r>
          </a:p>
          <a:p>
            <a:pPr algn="ctr"/>
            <a:r>
              <a:rPr lang="en-US"/>
              <a:t>COMPONENT</a:t>
            </a:r>
          </a:p>
        </p:txBody>
      </p:sp>
      <p:sp>
        <p:nvSpPr>
          <p:cNvPr id="5" name="Rectangle 4">
            <a:extLst>
              <a:ext uri="{FF2B5EF4-FFF2-40B4-BE49-F238E27FC236}">
                <a16:creationId xmlns:a16="http://schemas.microsoft.com/office/drawing/2014/main" id="{954E7879-E1DD-1CA1-4FEE-5471AA4EA493}"/>
              </a:ext>
            </a:extLst>
          </p:cNvPr>
          <p:cNvSpPr/>
          <p:nvPr/>
        </p:nvSpPr>
        <p:spPr>
          <a:xfrm>
            <a:off x="2086252" y="1993188"/>
            <a:ext cx="5527085" cy="44996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IN"/>
              <a:t>APP COMPONENT</a:t>
            </a:r>
          </a:p>
        </p:txBody>
      </p:sp>
      <p:sp>
        <p:nvSpPr>
          <p:cNvPr id="6" name="Rectangle 5">
            <a:extLst>
              <a:ext uri="{FF2B5EF4-FFF2-40B4-BE49-F238E27FC236}">
                <a16:creationId xmlns:a16="http://schemas.microsoft.com/office/drawing/2014/main" id="{B0941306-DF6F-14F7-3900-4F7594278F9D}"/>
              </a:ext>
            </a:extLst>
          </p:cNvPr>
          <p:cNvSpPr/>
          <p:nvPr/>
        </p:nvSpPr>
        <p:spPr>
          <a:xfrm>
            <a:off x="2207909" y="2384350"/>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7" name="Rectangle 6">
            <a:extLst>
              <a:ext uri="{FF2B5EF4-FFF2-40B4-BE49-F238E27FC236}">
                <a16:creationId xmlns:a16="http://schemas.microsoft.com/office/drawing/2014/main" id="{FDB5F6C1-BF95-016A-F350-95238A4F00A9}"/>
              </a:ext>
            </a:extLst>
          </p:cNvPr>
          <p:cNvSpPr/>
          <p:nvPr/>
        </p:nvSpPr>
        <p:spPr>
          <a:xfrm>
            <a:off x="2207909" y="2949615"/>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SIDE NAV COMPONENT</a:t>
            </a:r>
          </a:p>
          <a:p>
            <a:pPr algn="ctr"/>
            <a:r>
              <a:rPr lang="en-IN" dirty="0"/>
              <a:t>+ CSS</a:t>
            </a:r>
          </a:p>
        </p:txBody>
      </p:sp>
      <p:sp>
        <p:nvSpPr>
          <p:cNvPr id="8" name="Rectangle 7">
            <a:extLst>
              <a:ext uri="{FF2B5EF4-FFF2-40B4-BE49-F238E27FC236}">
                <a16:creationId xmlns:a16="http://schemas.microsoft.com/office/drawing/2014/main" id="{F764357E-45CB-5E90-7C5E-825E7651ABE5}"/>
              </a:ext>
            </a:extLst>
          </p:cNvPr>
          <p:cNvSpPr/>
          <p:nvPr/>
        </p:nvSpPr>
        <p:spPr>
          <a:xfrm>
            <a:off x="3843093" y="2949615"/>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LIST COMPONENT</a:t>
            </a:r>
          </a:p>
          <a:p>
            <a:pPr algn="ctr"/>
            <a:r>
              <a:rPr lang="en-IN"/>
              <a:t>+ CSS</a:t>
            </a:r>
          </a:p>
        </p:txBody>
      </p:sp>
      <p:sp>
        <p:nvSpPr>
          <p:cNvPr id="9" name="Rectangle 8">
            <a:extLst>
              <a:ext uri="{FF2B5EF4-FFF2-40B4-BE49-F238E27FC236}">
                <a16:creationId xmlns:a16="http://schemas.microsoft.com/office/drawing/2014/main" id="{9D350B3B-A5A3-7D85-AA5C-A36B0BA2C83E}"/>
              </a:ext>
            </a:extLst>
          </p:cNvPr>
          <p:cNvSpPr/>
          <p:nvPr/>
        </p:nvSpPr>
        <p:spPr>
          <a:xfrm>
            <a:off x="3843093" y="4396029"/>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DETAILS COMPONENT</a:t>
            </a:r>
          </a:p>
          <a:p>
            <a:pPr algn="ctr"/>
            <a:r>
              <a:rPr lang="en-IN"/>
              <a:t>+ CSS</a:t>
            </a:r>
          </a:p>
        </p:txBody>
      </p:sp>
      <p:sp>
        <p:nvSpPr>
          <p:cNvPr id="10" name="Rectangle 9">
            <a:extLst>
              <a:ext uri="{FF2B5EF4-FFF2-40B4-BE49-F238E27FC236}">
                <a16:creationId xmlns:a16="http://schemas.microsoft.com/office/drawing/2014/main" id="{BE68E8B4-C2E3-4875-1A56-D4F6EC21CCDC}"/>
              </a:ext>
            </a:extLst>
          </p:cNvPr>
          <p:cNvSpPr/>
          <p:nvPr/>
        </p:nvSpPr>
        <p:spPr>
          <a:xfrm>
            <a:off x="2207909" y="5894861"/>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Tree>
    <p:extLst>
      <p:ext uri="{BB962C8B-B14F-4D97-AF65-F5344CB8AC3E}">
        <p14:creationId xmlns:p14="http://schemas.microsoft.com/office/powerpoint/2010/main" val="98542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0940D9-D33B-6BD7-334E-131E31BFEF5B}"/>
              </a:ext>
            </a:extLst>
          </p:cNvPr>
          <p:cNvSpPr/>
          <p:nvPr/>
        </p:nvSpPr>
        <p:spPr>
          <a:xfrm>
            <a:off x="1388225"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Rounded Corners 4">
            <a:extLst>
              <a:ext uri="{FF2B5EF4-FFF2-40B4-BE49-F238E27FC236}">
                <a16:creationId xmlns:a16="http://schemas.microsoft.com/office/drawing/2014/main" id="{00FA7738-FD63-B8EE-03A6-367985E34D42}"/>
              </a:ext>
            </a:extLst>
          </p:cNvPr>
          <p:cNvSpPr/>
          <p:nvPr/>
        </p:nvSpPr>
        <p:spPr>
          <a:xfrm>
            <a:off x="1388225"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6" name="Rectangle 5">
            <a:extLst>
              <a:ext uri="{FF2B5EF4-FFF2-40B4-BE49-F238E27FC236}">
                <a16:creationId xmlns:a16="http://schemas.microsoft.com/office/drawing/2014/main" id="{D4E5429B-E415-62FA-26C1-C2BA52243D3E}"/>
              </a:ext>
            </a:extLst>
          </p:cNvPr>
          <p:cNvSpPr/>
          <p:nvPr/>
        </p:nvSpPr>
        <p:spPr>
          <a:xfrm>
            <a:off x="1388225"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7" name="Rectangle 6">
            <a:extLst>
              <a:ext uri="{FF2B5EF4-FFF2-40B4-BE49-F238E27FC236}">
                <a16:creationId xmlns:a16="http://schemas.microsoft.com/office/drawing/2014/main" id="{E46D9551-67F0-EB5F-3FCB-755E3F843AAE}"/>
              </a:ext>
            </a:extLst>
          </p:cNvPr>
          <p:cNvSpPr/>
          <p:nvPr/>
        </p:nvSpPr>
        <p:spPr>
          <a:xfrm>
            <a:off x="1388225"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8" name="Straight Arrow Connector 7">
            <a:extLst>
              <a:ext uri="{FF2B5EF4-FFF2-40B4-BE49-F238E27FC236}">
                <a16:creationId xmlns:a16="http://schemas.microsoft.com/office/drawing/2014/main" id="{5482207F-1128-10E6-94CF-008D8BB7A68E}"/>
              </a:ext>
            </a:extLst>
          </p:cNvPr>
          <p:cNvCxnSpPr>
            <a:stCxn id="4" idx="2"/>
            <a:endCxn id="5" idx="0"/>
          </p:cNvCxnSpPr>
          <p:nvPr/>
        </p:nvCxnSpPr>
        <p:spPr>
          <a:xfrm>
            <a:off x="2460567"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1A10B9E-6A5B-A6FC-8C34-A9D9ED03E39F}"/>
              </a:ext>
            </a:extLst>
          </p:cNvPr>
          <p:cNvSpPr txBox="1"/>
          <p:nvPr/>
        </p:nvSpPr>
        <p:spPr>
          <a:xfrm>
            <a:off x="2460567" y="1286686"/>
            <a:ext cx="2036263" cy="369332"/>
          </a:xfrm>
          <a:prstGeom prst="rect">
            <a:avLst/>
          </a:prstGeom>
          <a:noFill/>
        </p:spPr>
        <p:txBody>
          <a:bodyPr wrap="none" rtlCol="0">
            <a:spAutoFit/>
          </a:bodyPr>
          <a:lstStyle/>
          <a:p>
            <a:r>
              <a:rPr lang="en-US" dirty="0"/>
              <a:t>Will be compiled by</a:t>
            </a:r>
          </a:p>
        </p:txBody>
      </p:sp>
      <p:cxnSp>
        <p:nvCxnSpPr>
          <p:cNvPr id="10" name="Straight Arrow Connector 9">
            <a:extLst>
              <a:ext uri="{FF2B5EF4-FFF2-40B4-BE49-F238E27FC236}">
                <a16:creationId xmlns:a16="http://schemas.microsoft.com/office/drawing/2014/main" id="{48D85733-B13B-3384-DED7-84D1A15CBD84}"/>
              </a:ext>
            </a:extLst>
          </p:cNvPr>
          <p:cNvCxnSpPr>
            <a:cxnSpLocks/>
            <a:stCxn id="5" idx="2"/>
            <a:endCxn id="6" idx="0"/>
          </p:cNvCxnSpPr>
          <p:nvPr/>
        </p:nvCxnSpPr>
        <p:spPr>
          <a:xfrm>
            <a:off x="2460567"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137C97-95F7-CA46-C66D-A4B92364654D}"/>
              </a:ext>
            </a:extLst>
          </p:cNvPr>
          <p:cNvSpPr txBox="1"/>
          <p:nvPr/>
        </p:nvSpPr>
        <p:spPr>
          <a:xfrm>
            <a:off x="2460567" y="2583472"/>
            <a:ext cx="1171796" cy="369332"/>
          </a:xfrm>
          <a:prstGeom prst="rect">
            <a:avLst/>
          </a:prstGeom>
          <a:noFill/>
        </p:spPr>
        <p:txBody>
          <a:bodyPr wrap="none" rtlCol="0">
            <a:spAutoFit/>
          </a:bodyPr>
          <a:lstStyle/>
          <a:p>
            <a:r>
              <a:rPr lang="en-US" dirty="0"/>
              <a:t>Convert to</a:t>
            </a:r>
          </a:p>
        </p:txBody>
      </p:sp>
      <p:cxnSp>
        <p:nvCxnSpPr>
          <p:cNvPr id="12" name="Straight Arrow Connector 11">
            <a:extLst>
              <a:ext uri="{FF2B5EF4-FFF2-40B4-BE49-F238E27FC236}">
                <a16:creationId xmlns:a16="http://schemas.microsoft.com/office/drawing/2014/main" id="{C26D9AA0-BB55-5875-AFC5-01E60E671714}"/>
              </a:ext>
            </a:extLst>
          </p:cNvPr>
          <p:cNvCxnSpPr>
            <a:stCxn id="6" idx="2"/>
            <a:endCxn id="7" idx="0"/>
          </p:cNvCxnSpPr>
          <p:nvPr/>
        </p:nvCxnSpPr>
        <p:spPr>
          <a:xfrm>
            <a:off x="2460567"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0FC227-8B40-307D-C494-A7BCBD774AA0}"/>
              </a:ext>
            </a:extLst>
          </p:cNvPr>
          <p:cNvSpPr txBox="1"/>
          <p:nvPr/>
        </p:nvSpPr>
        <p:spPr>
          <a:xfrm>
            <a:off x="2460567" y="3938446"/>
            <a:ext cx="906980" cy="369332"/>
          </a:xfrm>
          <a:prstGeom prst="rect">
            <a:avLst/>
          </a:prstGeom>
          <a:noFill/>
        </p:spPr>
        <p:txBody>
          <a:bodyPr wrap="none" rtlCol="0">
            <a:spAutoFit/>
          </a:bodyPr>
          <a:lstStyle/>
          <a:p>
            <a:r>
              <a:rPr lang="en-US" dirty="0"/>
              <a:t>Refer in</a:t>
            </a:r>
          </a:p>
        </p:txBody>
      </p:sp>
      <p:sp>
        <p:nvSpPr>
          <p:cNvPr id="14" name="Rectangle 13">
            <a:extLst>
              <a:ext uri="{FF2B5EF4-FFF2-40B4-BE49-F238E27FC236}">
                <a16:creationId xmlns:a16="http://schemas.microsoft.com/office/drawing/2014/main" id="{A5B0284F-4E42-81F2-A5C8-66D1A8F068F9}"/>
              </a:ext>
            </a:extLst>
          </p:cNvPr>
          <p:cNvSpPr/>
          <p:nvPr/>
        </p:nvSpPr>
        <p:spPr>
          <a:xfrm>
            <a:off x="1388225"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15" name="Straight Arrow Connector 14">
            <a:extLst>
              <a:ext uri="{FF2B5EF4-FFF2-40B4-BE49-F238E27FC236}">
                <a16:creationId xmlns:a16="http://schemas.microsoft.com/office/drawing/2014/main" id="{0D137E99-3A5D-3A85-E821-17E1F8BF962E}"/>
              </a:ext>
            </a:extLst>
          </p:cNvPr>
          <p:cNvCxnSpPr>
            <a:stCxn id="7" idx="2"/>
            <a:endCxn id="14" idx="0"/>
          </p:cNvCxnSpPr>
          <p:nvPr/>
        </p:nvCxnSpPr>
        <p:spPr>
          <a:xfrm>
            <a:off x="2460567"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B24F6D-A743-9317-1807-AD744C2B77C8}"/>
              </a:ext>
            </a:extLst>
          </p:cNvPr>
          <p:cNvSpPr txBox="1"/>
          <p:nvPr/>
        </p:nvSpPr>
        <p:spPr>
          <a:xfrm>
            <a:off x="2460567" y="5326674"/>
            <a:ext cx="923651" cy="369332"/>
          </a:xfrm>
          <a:prstGeom prst="rect">
            <a:avLst/>
          </a:prstGeom>
          <a:noFill/>
        </p:spPr>
        <p:txBody>
          <a:bodyPr wrap="none" rtlCol="0">
            <a:spAutoFit/>
          </a:bodyPr>
          <a:lstStyle/>
          <a:p>
            <a:r>
              <a:rPr lang="en-US" dirty="0"/>
              <a:t>Open in</a:t>
            </a:r>
          </a:p>
        </p:txBody>
      </p:sp>
      <p:sp>
        <p:nvSpPr>
          <p:cNvPr id="17" name="Rectangle 16">
            <a:extLst>
              <a:ext uri="{FF2B5EF4-FFF2-40B4-BE49-F238E27FC236}">
                <a16:creationId xmlns:a16="http://schemas.microsoft.com/office/drawing/2014/main" id="{4249242A-8E9A-6018-BE6D-B8C6F618521E}"/>
              </a:ext>
            </a:extLst>
          </p:cNvPr>
          <p:cNvSpPr/>
          <p:nvPr/>
        </p:nvSpPr>
        <p:spPr>
          <a:xfrm>
            <a:off x="7323366"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18" name="Rectangle: Rounded Corners 17">
            <a:extLst>
              <a:ext uri="{FF2B5EF4-FFF2-40B4-BE49-F238E27FC236}">
                <a16:creationId xmlns:a16="http://schemas.microsoft.com/office/drawing/2014/main" id="{76C958F3-846D-BA13-E1D6-643EDB586445}"/>
              </a:ext>
            </a:extLst>
          </p:cNvPr>
          <p:cNvSpPr/>
          <p:nvPr/>
        </p:nvSpPr>
        <p:spPr>
          <a:xfrm>
            <a:off x="7323366"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19" name="Rectangle 18">
            <a:extLst>
              <a:ext uri="{FF2B5EF4-FFF2-40B4-BE49-F238E27FC236}">
                <a16:creationId xmlns:a16="http://schemas.microsoft.com/office/drawing/2014/main" id="{51A0F073-6C13-B7C6-B5D8-0F2598085F31}"/>
              </a:ext>
            </a:extLst>
          </p:cNvPr>
          <p:cNvSpPr/>
          <p:nvPr/>
        </p:nvSpPr>
        <p:spPr>
          <a:xfrm>
            <a:off x="7323366"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20" name="Rectangle 19">
            <a:extLst>
              <a:ext uri="{FF2B5EF4-FFF2-40B4-BE49-F238E27FC236}">
                <a16:creationId xmlns:a16="http://schemas.microsoft.com/office/drawing/2014/main" id="{465B32DC-747C-AA2C-579E-A94A5056C95D}"/>
              </a:ext>
            </a:extLst>
          </p:cNvPr>
          <p:cNvSpPr/>
          <p:nvPr/>
        </p:nvSpPr>
        <p:spPr>
          <a:xfrm>
            <a:off x="7323366"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21" name="Straight Arrow Connector 20">
            <a:extLst>
              <a:ext uri="{FF2B5EF4-FFF2-40B4-BE49-F238E27FC236}">
                <a16:creationId xmlns:a16="http://schemas.microsoft.com/office/drawing/2014/main" id="{FD52C290-E404-EE8E-7E7D-EA5F08BAE100}"/>
              </a:ext>
            </a:extLst>
          </p:cNvPr>
          <p:cNvCxnSpPr>
            <a:stCxn id="17" idx="2"/>
            <a:endCxn id="18" idx="0"/>
          </p:cNvCxnSpPr>
          <p:nvPr/>
        </p:nvCxnSpPr>
        <p:spPr>
          <a:xfrm>
            <a:off x="8395708"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1C59E9-D1F5-A434-0287-7051879A60A7}"/>
              </a:ext>
            </a:extLst>
          </p:cNvPr>
          <p:cNvSpPr txBox="1"/>
          <p:nvPr/>
        </p:nvSpPr>
        <p:spPr>
          <a:xfrm>
            <a:off x="8395708" y="1286686"/>
            <a:ext cx="2036263" cy="369332"/>
          </a:xfrm>
          <a:prstGeom prst="rect">
            <a:avLst/>
          </a:prstGeom>
          <a:noFill/>
        </p:spPr>
        <p:txBody>
          <a:bodyPr wrap="none" rtlCol="0">
            <a:spAutoFit/>
          </a:bodyPr>
          <a:lstStyle/>
          <a:p>
            <a:r>
              <a:rPr lang="en-US" dirty="0"/>
              <a:t>Will be compiled by</a:t>
            </a:r>
          </a:p>
        </p:txBody>
      </p:sp>
      <p:cxnSp>
        <p:nvCxnSpPr>
          <p:cNvPr id="23" name="Straight Arrow Connector 22">
            <a:extLst>
              <a:ext uri="{FF2B5EF4-FFF2-40B4-BE49-F238E27FC236}">
                <a16:creationId xmlns:a16="http://schemas.microsoft.com/office/drawing/2014/main" id="{8668FB43-4303-CD6B-43DC-5ADD5F85BCAF}"/>
              </a:ext>
            </a:extLst>
          </p:cNvPr>
          <p:cNvCxnSpPr>
            <a:cxnSpLocks/>
            <a:stCxn id="18" idx="2"/>
            <a:endCxn id="19" idx="0"/>
          </p:cNvCxnSpPr>
          <p:nvPr/>
        </p:nvCxnSpPr>
        <p:spPr>
          <a:xfrm>
            <a:off x="8395708"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5CEC224-1C4A-830E-E7DC-15447823056C}"/>
              </a:ext>
            </a:extLst>
          </p:cNvPr>
          <p:cNvSpPr txBox="1"/>
          <p:nvPr/>
        </p:nvSpPr>
        <p:spPr>
          <a:xfrm>
            <a:off x="8395708" y="2583472"/>
            <a:ext cx="1171796" cy="369332"/>
          </a:xfrm>
          <a:prstGeom prst="rect">
            <a:avLst/>
          </a:prstGeom>
          <a:noFill/>
        </p:spPr>
        <p:txBody>
          <a:bodyPr wrap="none" rtlCol="0">
            <a:spAutoFit/>
          </a:bodyPr>
          <a:lstStyle/>
          <a:p>
            <a:r>
              <a:rPr lang="en-US" dirty="0"/>
              <a:t>Convert to</a:t>
            </a:r>
          </a:p>
        </p:txBody>
      </p:sp>
      <p:cxnSp>
        <p:nvCxnSpPr>
          <p:cNvPr id="25" name="Straight Arrow Connector 24">
            <a:extLst>
              <a:ext uri="{FF2B5EF4-FFF2-40B4-BE49-F238E27FC236}">
                <a16:creationId xmlns:a16="http://schemas.microsoft.com/office/drawing/2014/main" id="{CF199481-25FB-1392-04DA-EA6E63C995F0}"/>
              </a:ext>
            </a:extLst>
          </p:cNvPr>
          <p:cNvCxnSpPr>
            <a:stCxn id="19" idx="2"/>
            <a:endCxn id="20" idx="0"/>
          </p:cNvCxnSpPr>
          <p:nvPr/>
        </p:nvCxnSpPr>
        <p:spPr>
          <a:xfrm>
            <a:off x="8395708"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813E089-E738-2663-2411-0D02F3604C78}"/>
              </a:ext>
            </a:extLst>
          </p:cNvPr>
          <p:cNvSpPr txBox="1"/>
          <p:nvPr/>
        </p:nvSpPr>
        <p:spPr>
          <a:xfrm>
            <a:off x="8395708" y="3938446"/>
            <a:ext cx="906980" cy="369332"/>
          </a:xfrm>
          <a:prstGeom prst="rect">
            <a:avLst/>
          </a:prstGeom>
          <a:noFill/>
        </p:spPr>
        <p:txBody>
          <a:bodyPr wrap="none" rtlCol="0">
            <a:spAutoFit/>
          </a:bodyPr>
          <a:lstStyle/>
          <a:p>
            <a:r>
              <a:rPr lang="en-US" dirty="0"/>
              <a:t>Refer in</a:t>
            </a:r>
          </a:p>
        </p:txBody>
      </p:sp>
      <p:sp>
        <p:nvSpPr>
          <p:cNvPr id="27" name="Rectangle 26">
            <a:extLst>
              <a:ext uri="{FF2B5EF4-FFF2-40B4-BE49-F238E27FC236}">
                <a16:creationId xmlns:a16="http://schemas.microsoft.com/office/drawing/2014/main" id="{EB164B65-ECBD-B852-5AF6-5E3009ED018B}"/>
              </a:ext>
            </a:extLst>
          </p:cNvPr>
          <p:cNvSpPr/>
          <p:nvPr/>
        </p:nvSpPr>
        <p:spPr>
          <a:xfrm>
            <a:off x="7323366"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28" name="Straight Arrow Connector 27">
            <a:extLst>
              <a:ext uri="{FF2B5EF4-FFF2-40B4-BE49-F238E27FC236}">
                <a16:creationId xmlns:a16="http://schemas.microsoft.com/office/drawing/2014/main" id="{8DC1B0DE-6404-8849-3B9E-A1A75C1322FC}"/>
              </a:ext>
            </a:extLst>
          </p:cNvPr>
          <p:cNvCxnSpPr>
            <a:stCxn id="20" idx="2"/>
            <a:endCxn id="27" idx="0"/>
          </p:cNvCxnSpPr>
          <p:nvPr/>
        </p:nvCxnSpPr>
        <p:spPr>
          <a:xfrm>
            <a:off x="8395708"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37E4CF5-D90A-2BB4-3ACD-86B4CBF028AE}"/>
              </a:ext>
            </a:extLst>
          </p:cNvPr>
          <p:cNvSpPr txBox="1"/>
          <p:nvPr/>
        </p:nvSpPr>
        <p:spPr>
          <a:xfrm>
            <a:off x="8395708" y="5326674"/>
            <a:ext cx="923651" cy="369332"/>
          </a:xfrm>
          <a:prstGeom prst="rect">
            <a:avLst/>
          </a:prstGeom>
          <a:noFill/>
        </p:spPr>
        <p:txBody>
          <a:bodyPr wrap="none" rtlCol="0">
            <a:spAutoFit/>
          </a:bodyPr>
          <a:lstStyle/>
          <a:p>
            <a:r>
              <a:rPr lang="en-US" dirty="0"/>
              <a:t>Open in</a:t>
            </a:r>
          </a:p>
        </p:txBody>
      </p:sp>
      <p:sp>
        <p:nvSpPr>
          <p:cNvPr id="30" name="Rectangle: Rounded Corners 29">
            <a:extLst>
              <a:ext uri="{FF2B5EF4-FFF2-40B4-BE49-F238E27FC236}">
                <a16:creationId xmlns:a16="http://schemas.microsoft.com/office/drawing/2014/main" id="{3A6055E8-5C29-A579-1835-C95D9D3D13AE}"/>
              </a:ext>
            </a:extLst>
          </p:cNvPr>
          <p:cNvSpPr/>
          <p:nvPr/>
        </p:nvSpPr>
        <p:spPr>
          <a:xfrm>
            <a:off x="6908808" y="307571"/>
            <a:ext cx="3462866" cy="363087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1" name="TextBox 30">
            <a:extLst>
              <a:ext uri="{FF2B5EF4-FFF2-40B4-BE49-F238E27FC236}">
                <a16:creationId xmlns:a16="http://schemas.microsoft.com/office/drawing/2014/main" id="{BCBEBB8B-480B-D125-58A2-59E914F37C55}"/>
              </a:ext>
            </a:extLst>
          </p:cNvPr>
          <p:cNvSpPr txBox="1"/>
          <p:nvPr/>
        </p:nvSpPr>
        <p:spPr>
          <a:xfrm>
            <a:off x="10541534" y="1242582"/>
            <a:ext cx="1444050" cy="1754326"/>
          </a:xfrm>
          <a:prstGeom prst="rect">
            <a:avLst/>
          </a:prstGeom>
          <a:noFill/>
        </p:spPr>
        <p:txBody>
          <a:bodyPr wrap="none" rtlCol="0">
            <a:spAutoFit/>
          </a:bodyPr>
          <a:lstStyle/>
          <a:p>
            <a:r>
              <a:rPr lang="en-US" dirty="0"/>
              <a:t>Automate .</a:t>
            </a:r>
            <a:r>
              <a:rPr lang="en-US" dirty="0" err="1"/>
              <a:t>ts</a:t>
            </a:r>
            <a:r>
              <a:rPr lang="en-US" dirty="0"/>
              <a:t> </a:t>
            </a:r>
          </a:p>
          <a:p>
            <a:r>
              <a:rPr lang="en-US" dirty="0"/>
              <a:t>to .</a:t>
            </a:r>
            <a:r>
              <a:rPr lang="en-US" dirty="0" err="1"/>
              <a:t>js</a:t>
            </a:r>
            <a:r>
              <a:rPr lang="en-US" dirty="0"/>
              <a:t> file </a:t>
            </a:r>
          </a:p>
          <a:p>
            <a:r>
              <a:rPr lang="en-US" dirty="0"/>
              <a:t>Creation</a:t>
            </a:r>
          </a:p>
          <a:p>
            <a:endParaRPr lang="en-US" dirty="0"/>
          </a:p>
          <a:p>
            <a:r>
              <a:rPr lang="en-US" dirty="0"/>
              <a:t>Run </a:t>
            </a:r>
            <a:r>
              <a:rPr lang="en-US" dirty="0" err="1"/>
              <a:t>tsc</a:t>
            </a:r>
            <a:r>
              <a:rPr lang="en-US" dirty="0"/>
              <a:t> in </a:t>
            </a:r>
          </a:p>
          <a:p>
            <a:r>
              <a:rPr lang="en-US" dirty="0"/>
              <a:t>Watch mode</a:t>
            </a:r>
          </a:p>
        </p:txBody>
      </p:sp>
    </p:spTree>
    <p:extLst>
      <p:ext uri="{BB962C8B-B14F-4D97-AF65-F5344CB8AC3E}">
        <p14:creationId xmlns:p14="http://schemas.microsoft.com/office/powerpoint/2010/main" val="41252756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987E-B3CA-4449-D712-61FD391CE6FE}"/>
              </a:ext>
            </a:extLst>
          </p:cNvPr>
          <p:cNvSpPr>
            <a:spLocks noGrp="1"/>
          </p:cNvSpPr>
          <p:nvPr>
            <p:ph type="title"/>
          </p:nvPr>
        </p:nvSpPr>
        <p:spPr/>
        <p:txBody>
          <a:bodyPr/>
          <a:lstStyle/>
          <a:p>
            <a:r>
              <a:rPr lang="en-US"/>
              <a:t>Steps to run the application</a:t>
            </a:r>
            <a:endParaRPr lang="en-IN"/>
          </a:p>
        </p:txBody>
      </p:sp>
      <p:sp>
        <p:nvSpPr>
          <p:cNvPr id="3" name="Content Placeholder 2">
            <a:extLst>
              <a:ext uri="{FF2B5EF4-FFF2-40B4-BE49-F238E27FC236}">
                <a16:creationId xmlns:a16="http://schemas.microsoft.com/office/drawing/2014/main" id="{95BC6F0F-F6C2-BE81-BE75-007355A979D3}"/>
              </a:ext>
            </a:extLst>
          </p:cNvPr>
          <p:cNvSpPr>
            <a:spLocks noGrp="1"/>
          </p:cNvSpPr>
          <p:nvPr>
            <p:ph idx="1"/>
          </p:nvPr>
        </p:nvSpPr>
        <p:spPr/>
        <p:txBody>
          <a:bodyPr/>
          <a:lstStyle/>
          <a:p>
            <a:r>
              <a:rPr lang="en-US" dirty="0"/>
              <a:t>Download and Extract the zip file / Fork the Repo</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a:t>ng serve – Starts the Development Server on port 3000 and opens the default browser on http://localhost:3000</a:t>
            </a:r>
          </a:p>
          <a:p>
            <a:endParaRPr lang="en-IN" dirty="0"/>
          </a:p>
        </p:txBody>
      </p:sp>
    </p:spTree>
    <p:extLst>
      <p:ext uri="{BB962C8B-B14F-4D97-AF65-F5344CB8AC3E}">
        <p14:creationId xmlns:p14="http://schemas.microsoft.com/office/powerpoint/2010/main" val="40724765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a:t>Angular applications are modular and Angular has its own modularity system called </a:t>
            </a:r>
            <a:r>
              <a:rPr lang="en-US" err="1"/>
              <a:t>NgModules</a:t>
            </a:r>
            <a:r>
              <a:rPr lang="en-US"/>
              <a:t>. </a:t>
            </a:r>
          </a:p>
          <a:p>
            <a:r>
              <a:rPr lang="en-US" err="1"/>
              <a:t>NgModules</a:t>
            </a:r>
            <a:r>
              <a:rPr lang="en-US"/>
              <a:t> are containers for a cohesive block of code dedicated to an application domain, a workflow, or a closely related set of capabilities. </a:t>
            </a:r>
          </a:p>
          <a:p>
            <a:r>
              <a:rPr lang="en-US"/>
              <a:t>They can contain components, service providers, and other code files whose scope is defined by the containing </a:t>
            </a:r>
            <a:r>
              <a:rPr lang="en-US" err="1"/>
              <a:t>NgModule</a:t>
            </a:r>
            <a:r>
              <a:rPr lang="en-US"/>
              <a:t>. </a:t>
            </a:r>
          </a:p>
          <a:p>
            <a:r>
              <a:rPr lang="en-US"/>
              <a:t>They can import functionality that is exported from other </a:t>
            </a:r>
            <a:r>
              <a:rPr lang="en-US" err="1"/>
              <a:t>NgModules</a:t>
            </a:r>
            <a:r>
              <a:rPr lang="en-US"/>
              <a:t>, and export selected functionality for use by other </a:t>
            </a:r>
            <a:r>
              <a:rPr lang="en-US" err="1"/>
              <a:t>NgModules</a:t>
            </a:r>
            <a:r>
              <a:rPr lang="en-US"/>
              <a:t>.</a:t>
            </a:r>
          </a:p>
        </p:txBody>
      </p:sp>
    </p:spTree>
    <p:extLst>
      <p:ext uri="{BB962C8B-B14F-4D97-AF65-F5344CB8AC3E}">
        <p14:creationId xmlns:p14="http://schemas.microsoft.com/office/powerpoint/2010/main" val="32225756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a:t>Components are the most basic UI building block of an Angular app. An Angular app contains a tree of Angular components.</a:t>
            </a:r>
          </a:p>
          <a:p>
            <a:r>
              <a:rPr lang="en-US"/>
              <a:t>Angular components are a subset of directives, always associated with a template. </a:t>
            </a:r>
          </a:p>
          <a:p>
            <a:r>
              <a:rPr lang="en-US"/>
              <a:t>A component must belong to an </a:t>
            </a:r>
            <a:r>
              <a:rPr lang="en-US" err="1"/>
              <a:t>NgModule</a:t>
            </a:r>
            <a:r>
              <a:rPr lang="en-US"/>
              <a:t>, for it to be available to another component or application.</a:t>
            </a:r>
            <a:endParaRPr lang="en-IN"/>
          </a:p>
        </p:txBody>
      </p:sp>
    </p:spTree>
    <p:extLst>
      <p:ext uri="{BB962C8B-B14F-4D97-AF65-F5344CB8AC3E}">
        <p14:creationId xmlns:p14="http://schemas.microsoft.com/office/powerpoint/2010/main" val="31663408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62500" lnSpcReduction="20000"/>
          </a:bodyPr>
          <a:lstStyle/>
          <a:p>
            <a:pPr algn="just"/>
            <a:r>
              <a:rPr lang="en-US" b="1" dirty="0">
                <a:solidFill>
                  <a:srgbClr val="00B050"/>
                </a:solidFill>
              </a:rPr>
              <a:t>@angular/core</a:t>
            </a:r>
            <a:r>
              <a:rPr lang="en-US" b="1" dirty="0"/>
              <a:t>: </a:t>
            </a:r>
            <a:r>
              <a:rPr lang="en-US" dirty="0"/>
              <a:t>Critical runtime parts of the framework needed by every application. Includes all metadata decorators, Component, Directive, dependency injection, and the component lifecycle hooks.</a:t>
            </a:r>
          </a:p>
          <a:p>
            <a:pPr algn="just"/>
            <a:r>
              <a:rPr lang="en-US" b="1" dirty="0">
                <a:solidFill>
                  <a:srgbClr val="00B050"/>
                </a:solidFill>
              </a:rPr>
              <a:t>@angular/common</a:t>
            </a:r>
            <a:r>
              <a:rPr lang="en-US" b="1" dirty="0"/>
              <a:t>: </a:t>
            </a:r>
            <a:r>
              <a:rPr lang="en-US" dirty="0"/>
              <a:t>The commonly needed services, pipes, and directives provided by the Angular team.</a:t>
            </a:r>
          </a:p>
          <a:p>
            <a:pPr algn="just"/>
            <a:r>
              <a:rPr lang="en-US" b="1" dirty="0">
                <a:solidFill>
                  <a:srgbClr val="00B050"/>
                </a:solidFill>
              </a:rPr>
              <a:t>@angular/compiler</a:t>
            </a:r>
            <a:r>
              <a:rPr lang="en-US" b="1" dirty="0"/>
              <a:t>: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solidFill>
                  <a:srgbClr val="00B050"/>
                </a:solidFill>
              </a:rPr>
              <a:t>@angular/platform-browser</a:t>
            </a:r>
            <a:r>
              <a:rPr lang="en-US" b="1" dirty="0"/>
              <a:t>: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solidFill>
                  <a:srgbClr val="00B050"/>
                </a:solidFill>
              </a:rPr>
              <a:t>@angular/platform-browser-dynamic</a:t>
            </a:r>
            <a:r>
              <a:rPr lang="en-US" b="1" dirty="0"/>
              <a:t>: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components/pages when the browser URL changes</a:t>
            </a:r>
          </a:p>
        </p:txBody>
      </p:sp>
    </p:spTree>
    <p:extLst>
      <p:ext uri="{BB962C8B-B14F-4D97-AF65-F5344CB8AC3E}">
        <p14:creationId xmlns:p14="http://schemas.microsoft.com/office/powerpoint/2010/main" val="22352516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8B57E3-ACBF-6DC1-92D7-FFFE7A7EA94F}"/>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E947794-4477-ECDE-DFE5-7CA42D76B443}"/>
              </a:ext>
            </a:extLst>
          </p:cNvPr>
          <p:cNvSpPr/>
          <p:nvPr/>
        </p:nvSpPr>
        <p:spPr>
          <a:xfrm>
            <a:off x="3979333" y="651933"/>
            <a:ext cx="4182534" cy="5596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a:t>RUNTIME</a:t>
            </a:r>
          </a:p>
        </p:txBody>
      </p:sp>
      <p:sp>
        <p:nvSpPr>
          <p:cNvPr id="6" name="Rectangle 5">
            <a:extLst>
              <a:ext uri="{FF2B5EF4-FFF2-40B4-BE49-F238E27FC236}">
                <a16:creationId xmlns:a16="http://schemas.microsoft.com/office/drawing/2014/main" id="{3844EB9E-021C-8F29-839C-6C5AFD4E9B58}"/>
              </a:ext>
            </a:extLst>
          </p:cNvPr>
          <p:cNvSpPr/>
          <p:nvPr/>
        </p:nvSpPr>
        <p:spPr>
          <a:xfrm>
            <a:off x="4195233" y="10795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Vendor (</a:t>
            </a:r>
            <a:r>
              <a:rPr lang="en-US" err="1"/>
              <a:t>Rxjs</a:t>
            </a:r>
            <a:r>
              <a:rPr lang="en-US"/>
              <a:t>, Angular Packages)</a:t>
            </a:r>
          </a:p>
        </p:txBody>
      </p:sp>
      <p:sp>
        <p:nvSpPr>
          <p:cNvPr id="7" name="Rectangle 6">
            <a:extLst>
              <a:ext uri="{FF2B5EF4-FFF2-40B4-BE49-F238E27FC236}">
                <a16:creationId xmlns:a16="http://schemas.microsoft.com/office/drawing/2014/main" id="{2542DA72-69A4-397B-16B5-1C79684F0281}"/>
              </a:ext>
            </a:extLst>
          </p:cNvPr>
          <p:cNvSpPr/>
          <p:nvPr/>
        </p:nvSpPr>
        <p:spPr>
          <a:xfrm>
            <a:off x="4195232" y="1772535"/>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Polyfills</a:t>
            </a:r>
            <a:r>
              <a:rPr lang="en-US" dirty="0"/>
              <a:t> (Zone.js) - </a:t>
            </a:r>
            <a:r>
              <a:rPr lang="en-US" dirty="0" err="1"/>
              <a:t>NgZone</a:t>
            </a:r>
            <a:endParaRPr lang="en-US" dirty="0"/>
          </a:p>
        </p:txBody>
      </p:sp>
      <p:sp>
        <p:nvSpPr>
          <p:cNvPr id="8" name="Rectangle 7">
            <a:extLst>
              <a:ext uri="{FF2B5EF4-FFF2-40B4-BE49-F238E27FC236}">
                <a16:creationId xmlns:a16="http://schemas.microsoft.com/office/drawing/2014/main" id="{531256DA-2D5D-C7F2-C846-0E47162F6C38}"/>
              </a:ext>
            </a:extLst>
          </p:cNvPr>
          <p:cNvSpPr/>
          <p:nvPr/>
        </p:nvSpPr>
        <p:spPr>
          <a:xfrm>
            <a:off x="4195232" y="2465570"/>
            <a:ext cx="3750733" cy="36364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a:t>MODULE</a:t>
            </a:r>
          </a:p>
        </p:txBody>
      </p:sp>
      <p:sp>
        <p:nvSpPr>
          <p:cNvPr id="9" name="Rectangle 8">
            <a:extLst>
              <a:ext uri="{FF2B5EF4-FFF2-40B4-BE49-F238E27FC236}">
                <a16:creationId xmlns:a16="http://schemas.microsoft.com/office/drawing/2014/main" id="{5D8BDA78-553C-5E2C-DC94-E93CD5459CA0}"/>
              </a:ext>
            </a:extLst>
          </p:cNvPr>
          <p:cNvSpPr/>
          <p:nvPr/>
        </p:nvSpPr>
        <p:spPr>
          <a:xfrm>
            <a:off x="4550833" y="3035300"/>
            <a:ext cx="3090334"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COMPONENT</a:t>
            </a:r>
          </a:p>
        </p:txBody>
      </p:sp>
    </p:spTree>
    <p:extLst>
      <p:ext uri="{BB962C8B-B14F-4D97-AF65-F5344CB8AC3E}">
        <p14:creationId xmlns:p14="http://schemas.microsoft.com/office/powerpoint/2010/main" val="31235538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E48C-AA02-C51C-2666-870A63665795}"/>
              </a:ext>
            </a:extLst>
          </p:cNvPr>
          <p:cNvSpPr>
            <a:spLocks noGrp="1"/>
          </p:cNvSpPr>
          <p:nvPr>
            <p:ph type="title"/>
          </p:nvPr>
        </p:nvSpPr>
        <p:spPr/>
        <p:txBody>
          <a:bodyPr/>
          <a:lstStyle/>
          <a:p>
            <a:r>
              <a:rPr lang="en-US" dirty="0"/>
              <a:t>Adding Bootstrap &amp; Icons</a:t>
            </a:r>
            <a:endParaRPr lang="en-IN" dirty="0"/>
          </a:p>
        </p:txBody>
      </p:sp>
      <p:sp>
        <p:nvSpPr>
          <p:cNvPr id="3" name="Content Placeholder 2">
            <a:extLst>
              <a:ext uri="{FF2B5EF4-FFF2-40B4-BE49-F238E27FC236}">
                <a16:creationId xmlns:a16="http://schemas.microsoft.com/office/drawing/2014/main" id="{923948FD-F05D-2202-30D0-EAA9D546CB60}"/>
              </a:ext>
            </a:extLst>
          </p:cNvPr>
          <p:cNvSpPr>
            <a:spLocks noGrp="1"/>
          </p:cNvSpPr>
          <p:nvPr>
            <p:ph idx="1"/>
          </p:nvPr>
        </p:nvSpPr>
        <p:spPr/>
        <p:txBody>
          <a:bodyPr vert="horz" lIns="91440" tIns="45720" rIns="91440" bIns="45720" rtlCol="0" anchor="t">
            <a:normAutofit/>
          </a:bodyPr>
          <a:lstStyle/>
          <a:p>
            <a:r>
              <a:rPr lang="en-US" dirty="0"/>
              <a:t>Install Bootstrap and Bootstrap Icons</a:t>
            </a:r>
          </a:p>
          <a:p>
            <a:pPr lvl="1"/>
            <a:r>
              <a:rPr lang="en-IN" dirty="0" err="1"/>
              <a:t>npm</a:t>
            </a:r>
            <a:r>
              <a:rPr lang="en-IN" dirty="0"/>
              <a:t> </a:t>
            </a:r>
            <a:r>
              <a:rPr lang="en-IN" dirty="0" err="1"/>
              <a:t>i</a:t>
            </a:r>
            <a:r>
              <a:rPr lang="en-IN" dirty="0"/>
              <a:t> bootstrap bootstrap-icons</a:t>
            </a:r>
            <a:endParaRPr lang="en-US" dirty="0"/>
          </a:p>
          <a:p>
            <a:r>
              <a:rPr lang="en-US" dirty="0"/>
              <a:t>Include the CSS and JS files in </a:t>
            </a:r>
            <a:r>
              <a:rPr lang="en-US" dirty="0" err="1"/>
              <a:t>angular.json</a:t>
            </a:r>
            <a:endParaRPr lang="en-US" dirty="0"/>
          </a:p>
          <a:p>
            <a:pPr lvl="1"/>
            <a:r>
              <a:rPr lang="en-US" dirty="0"/>
              <a:t>styles: [</a:t>
            </a:r>
            <a:endParaRPr lang="en-US" dirty="0">
              <a:cs typeface="Calibri"/>
            </a:endParaRPr>
          </a:p>
          <a:p>
            <a:pPr marL="457200" lvl="1" indent="0">
              <a:buNone/>
            </a:pPr>
            <a:r>
              <a:rPr lang="en-US" dirty="0"/>
              <a:t>	 "</a:t>
            </a:r>
            <a:r>
              <a:rPr lang="en-US" dirty="0" err="1"/>
              <a:t>node_modules</a:t>
            </a:r>
            <a:r>
              <a:rPr lang="en-US" dirty="0"/>
              <a:t>/bootstrap/</a:t>
            </a:r>
            <a:r>
              <a:rPr lang="en-US" dirty="0" err="1"/>
              <a:t>dist</a:t>
            </a:r>
            <a:r>
              <a:rPr lang="en-US" dirty="0"/>
              <a:t>/</a:t>
            </a:r>
            <a:r>
              <a:rPr lang="en-US" dirty="0" err="1"/>
              <a:t>css</a:t>
            </a:r>
            <a:r>
              <a:rPr lang="en-US" dirty="0"/>
              <a:t>/bootstrap.css",</a:t>
            </a:r>
            <a:endParaRPr lang="en-US" dirty="0">
              <a:cs typeface="Calibri"/>
            </a:endParaRPr>
          </a:p>
          <a:p>
            <a:pPr marL="457200" lvl="1" indent="0">
              <a:buNone/>
            </a:pPr>
            <a:r>
              <a:rPr lang="en-US" dirty="0"/>
              <a:t>        "</a:t>
            </a:r>
            <a:r>
              <a:rPr lang="en-US" dirty="0" err="1"/>
              <a:t>node_modules</a:t>
            </a:r>
            <a:r>
              <a:rPr lang="en-US" dirty="0"/>
              <a:t>/bootstrap-icons/font/bootstrap-icons.css",</a:t>
            </a:r>
            <a:endParaRPr lang="en-US" dirty="0">
              <a:cs typeface="Calibri"/>
            </a:endParaRPr>
          </a:p>
          <a:p>
            <a:pPr marL="457200" lvl="1" indent="0">
              <a:buNone/>
            </a:pPr>
            <a:r>
              <a:rPr lang="en-US" dirty="0"/>
              <a:t>]</a:t>
            </a:r>
            <a:endParaRPr lang="en-US" dirty="0">
              <a:cs typeface="Calibri"/>
            </a:endParaRPr>
          </a:p>
          <a:p>
            <a:pPr lvl="1"/>
            <a:r>
              <a:rPr lang="en-US" dirty="0"/>
              <a:t>scripts: [</a:t>
            </a:r>
            <a:endParaRPr lang="en-US" dirty="0">
              <a:cs typeface="Calibri"/>
            </a:endParaRPr>
          </a:p>
          <a:p>
            <a:pPr marL="457200" lvl="1" indent="0">
              <a:buNone/>
            </a:pPr>
            <a:r>
              <a:rPr lang="en-US" dirty="0"/>
              <a:t>	</a:t>
            </a:r>
            <a:r>
              <a:rPr lang="nl-NL" dirty="0">
                <a:ea typeface="+mn-lt"/>
                <a:cs typeface="+mn-lt"/>
              </a:rPr>
              <a:t>"</a:t>
            </a:r>
            <a:r>
              <a:rPr lang="nl-NL" dirty="0" err="1">
                <a:ea typeface="+mn-lt"/>
                <a:cs typeface="+mn-lt"/>
              </a:rPr>
              <a:t>node_modules</a:t>
            </a:r>
            <a:r>
              <a:rPr lang="nl-NL" dirty="0">
                <a:ea typeface="+mn-lt"/>
                <a:cs typeface="+mn-lt"/>
              </a:rPr>
              <a:t>/bootstrap/dist/</a:t>
            </a:r>
            <a:r>
              <a:rPr lang="nl-NL" dirty="0" err="1">
                <a:ea typeface="+mn-lt"/>
                <a:cs typeface="+mn-lt"/>
              </a:rPr>
              <a:t>js</a:t>
            </a:r>
            <a:r>
              <a:rPr lang="nl-NL" dirty="0">
                <a:ea typeface="+mn-lt"/>
                <a:cs typeface="+mn-lt"/>
              </a:rPr>
              <a:t>/bootstrap.js"</a:t>
            </a:r>
            <a:endParaRPr lang="en-US" dirty="0"/>
          </a:p>
          <a:p>
            <a:pPr marL="457200" lvl="1" indent="0">
              <a:buNone/>
            </a:pPr>
            <a:r>
              <a:rPr lang="en-US" dirty="0"/>
              <a:t>]</a:t>
            </a:r>
            <a:endParaRPr lang="en-IN" dirty="0"/>
          </a:p>
        </p:txBody>
      </p:sp>
    </p:spTree>
    <p:extLst>
      <p:ext uri="{BB962C8B-B14F-4D97-AF65-F5344CB8AC3E}">
        <p14:creationId xmlns:p14="http://schemas.microsoft.com/office/powerpoint/2010/main" val="33468298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4DEF-0E6D-D028-CF07-0F2CEC7A9B0E}"/>
              </a:ext>
            </a:extLst>
          </p:cNvPr>
          <p:cNvSpPr>
            <a:spLocks noGrp="1"/>
          </p:cNvSpPr>
          <p:nvPr>
            <p:ph type="title"/>
          </p:nvPr>
        </p:nvSpPr>
        <p:spPr/>
        <p:txBody>
          <a:bodyPr/>
          <a:lstStyle/>
          <a:p>
            <a:r>
              <a:rPr lang="en-US"/>
              <a:t>Assignment</a:t>
            </a:r>
            <a:endParaRPr lang="en-IN"/>
          </a:p>
        </p:txBody>
      </p:sp>
      <p:sp>
        <p:nvSpPr>
          <p:cNvPr id="3" name="Content Placeholder 2">
            <a:extLst>
              <a:ext uri="{FF2B5EF4-FFF2-40B4-BE49-F238E27FC236}">
                <a16:creationId xmlns:a16="http://schemas.microsoft.com/office/drawing/2014/main" id="{6DF42FF1-19F3-E05F-0A02-AF56C129DEE3}"/>
              </a:ext>
            </a:extLst>
          </p:cNvPr>
          <p:cNvSpPr>
            <a:spLocks noGrp="1"/>
          </p:cNvSpPr>
          <p:nvPr>
            <p:ph idx="1"/>
          </p:nvPr>
        </p:nvSpPr>
        <p:spPr/>
        <p:txBody>
          <a:bodyPr/>
          <a:lstStyle/>
          <a:p>
            <a:r>
              <a:rPr lang="en-US" dirty="0"/>
              <a:t>Create and Render the following Components in your application:</a:t>
            </a:r>
          </a:p>
          <a:p>
            <a:pPr lvl="1"/>
            <a:r>
              <a:rPr lang="en-US" dirty="0"/>
              <a:t>Component One</a:t>
            </a:r>
          </a:p>
          <a:p>
            <a:pPr lvl="2"/>
            <a:r>
              <a:rPr lang="en-US" dirty="0"/>
              <a:t>Hello from Component One (text-success)</a:t>
            </a:r>
            <a:endParaRPr lang="en-IN" dirty="0"/>
          </a:p>
          <a:p>
            <a:pPr lvl="1"/>
            <a:r>
              <a:rPr lang="en-US" dirty="0"/>
              <a:t>Component Two</a:t>
            </a:r>
          </a:p>
          <a:p>
            <a:pPr lvl="2"/>
            <a:r>
              <a:rPr lang="en-US" dirty="0"/>
              <a:t>Hello from Component Two (text-primary)</a:t>
            </a:r>
          </a:p>
        </p:txBody>
      </p:sp>
    </p:spTree>
    <p:extLst>
      <p:ext uri="{BB962C8B-B14F-4D97-AF65-F5344CB8AC3E}">
        <p14:creationId xmlns:p14="http://schemas.microsoft.com/office/powerpoint/2010/main" val="7681825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a:t>The </a:t>
            </a:r>
            <a:r>
              <a:rPr lang="en-US" b="1"/>
              <a:t>Angular Provider </a:t>
            </a:r>
            <a:r>
              <a:rPr lang="en-US"/>
              <a:t>is an instruction (or recipe) that describes how an object for a certain </a:t>
            </a:r>
            <a:r>
              <a:rPr lang="en-US" b="1"/>
              <a:t>token</a:t>
            </a:r>
            <a:r>
              <a:rPr lang="en-US"/>
              <a:t> is created. </a:t>
            </a:r>
          </a:p>
          <a:p>
            <a:r>
              <a:rPr lang="en-US"/>
              <a:t>The </a:t>
            </a:r>
            <a:r>
              <a:rPr lang="en-US" b="1"/>
              <a:t>Angular Providers </a:t>
            </a:r>
            <a:r>
              <a:rPr lang="en-US"/>
              <a:t>is an array of such instructions (Provider). Each provider is uniquely identified by a token (or DI  Token ) in the Providers Array.</a:t>
            </a:r>
            <a:endParaRPr lang="en-IN"/>
          </a:p>
        </p:txBody>
      </p:sp>
    </p:spTree>
    <p:extLst>
      <p:ext uri="{BB962C8B-B14F-4D97-AF65-F5344CB8AC3E}">
        <p14:creationId xmlns:p14="http://schemas.microsoft.com/office/powerpoint/2010/main" val="23906038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B9CB-CE0C-4AEE-B2D2-AFD3D48DF7E9}"/>
              </a:ext>
            </a:extLst>
          </p:cNvPr>
          <p:cNvSpPr>
            <a:spLocks noGrp="1"/>
          </p:cNvSpPr>
          <p:nvPr>
            <p:ph type="title"/>
          </p:nvPr>
        </p:nvSpPr>
        <p:spPr/>
        <p:txBody>
          <a:bodyPr/>
          <a:lstStyle/>
          <a:p>
            <a:r>
              <a:rPr lang="en-IN"/>
              <a:t>More on Modules – Multi Modules</a:t>
            </a:r>
            <a:endParaRPr lang="en-US"/>
          </a:p>
        </p:txBody>
      </p:sp>
      <p:sp>
        <p:nvSpPr>
          <p:cNvPr id="3" name="Content Placeholder 2">
            <a:extLst>
              <a:ext uri="{FF2B5EF4-FFF2-40B4-BE49-F238E27FC236}">
                <a16:creationId xmlns:a16="http://schemas.microsoft.com/office/drawing/2014/main" id="{7FA4AB94-CA75-4D04-A33E-2B573ED699B9}"/>
              </a:ext>
            </a:extLst>
          </p:cNvPr>
          <p:cNvSpPr>
            <a:spLocks noGrp="1"/>
          </p:cNvSpPr>
          <p:nvPr>
            <p:ph idx="1"/>
          </p:nvPr>
        </p:nvSpPr>
        <p:spPr/>
        <p:txBody>
          <a:bodyPr/>
          <a:lstStyle/>
          <a:p>
            <a:r>
              <a:rPr lang="en-US"/>
              <a:t>Every Angular application has at least one </a:t>
            </a:r>
            <a:r>
              <a:rPr lang="en-US" err="1"/>
              <a:t>NgModule</a:t>
            </a:r>
            <a:r>
              <a:rPr lang="en-US"/>
              <a:t> class, the </a:t>
            </a:r>
            <a:r>
              <a:rPr lang="en-US" b="1"/>
              <a:t>root module</a:t>
            </a:r>
            <a:r>
              <a:rPr lang="en-US"/>
              <a:t>, which is conventionally named </a:t>
            </a:r>
            <a:r>
              <a:rPr lang="en-US" b="1" err="1"/>
              <a:t>AppModule</a:t>
            </a:r>
            <a:r>
              <a:rPr lang="en-US"/>
              <a:t> and resides in a file named </a:t>
            </a:r>
            <a:r>
              <a:rPr lang="en-US" b="1" err="1"/>
              <a:t>app.module.ts</a:t>
            </a:r>
            <a:r>
              <a:rPr lang="en-US"/>
              <a:t>. You launch your application by bootstrapping the root </a:t>
            </a:r>
            <a:r>
              <a:rPr lang="en-US" err="1"/>
              <a:t>NgModule</a:t>
            </a:r>
            <a:r>
              <a:rPr lang="en-US"/>
              <a:t>.</a:t>
            </a:r>
          </a:p>
          <a:p>
            <a:r>
              <a:rPr lang="en-US"/>
              <a:t>While a small application might have only one </a:t>
            </a:r>
            <a:r>
              <a:rPr lang="en-US" err="1"/>
              <a:t>NgModule</a:t>
            </a:r>
            <a:r>
              <a:rPr lang="en-US"/>
              <a:t>, most applications have many more feature modules. </a:t>
            </a:r>
          </a:p>
          <a:p>
            <a:r>
              <a:rPr lang="en-US"/>
              <a:t>Modules in angular are a great way to share and reuse code across your application.</a:t>
            </a:r>
          </a:p>
        </p:txBody>
      </p:sp>
    </p:spTree>
    <p:extLst>
      <p:ext uri="{BB962C8B-B14F-4D97-AF65-F5344CB8AC3E}">
        <p14:creationId xmlns:p14="http://schemas.microsoft.com/office/powerpoint/2010/main" val="42624678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81F9-3EEB-1749-2B56-C9E49D98E605}"/>
              </a:ext>
            </a:extLst>
          </p:cNvPr>
          <p:cNvSpPr>
            <a:spLocks noGrp="1"/>
          </p:cNvSpPr>
          <p:nvPr>
            <p:ph type="title"/>
          </p:nvPr>
        </p:nvSpPr>
        <p:spPr/>
        <p:txBody>
          <a:bodyPr/>
          <a:lstStyle/>
          <a:p>
            <a:r>
              <a:rPr lang="en-US"/>
              <a:t>Why use modules in Angular?</a:t>
            </a:r>
            <a:endParaRPr lang="en-IN"/>
          </a:p>
        </p:txBody>
      </p:sp>
      <p:sp>
        <p:nvSpPr>
          <p:cNvPr id="3" name="Content Placeholder 2">
            <a:extLst>
              <a:ext uri="{FF2B5EF4-FFF2-40B4-BE49-F238E27FC236}">
                <a16:creationId xmlns:a16="http://schemas.microsoft.com/office/drawing/2014/main" id="{58210C36-C248-B4A5-0279-A700A45ECC45}"/>
              </a:ext>
            </a:extLst>
          </p:cNvPr>
          <p:cNvSpPr>
            <a:spLocks noGrp="1"/>
          </p:cNvSpPr>
          <p:nvPr>
            <p:ph idx="1"/>
          </p:nvPr>
        </p:nvSpPr>
        <p:spPr/>
        <p:txBody>
          <a:bodyPr>
            <a:normAutofit lnSpcReduction="10000"/>
          </a:bodyPr>
          <a:lstStyle/>
          <a:p>
            <a:r>
              <a:rPr lang="en-US" dirty="0"/>
              <a:t>Develop a particular piece of functionality independently from the others</a:t>
            </a:r>
          </a:p>
          <a:p>
            <a:r>
              <a:rPr lang="en-US" dirty="0"/>
              <a:t>Manage teams more easily by enabling each development team to work on a separate feature</a:t>
            </a:r>
          </a:p>
          <a:p>
            <a:r>
              <a:rPr lang="en-US" dirty="0"/>
              <a:t>Explicitly define the list of modules that the current one requires to function</a:t>
            </a:r>
          </a:p>
          <a:p>
            <a:r>
              <a:rPr lang="en-US" dirty="0"/>
              <a:t>Deploy features gradually</a:t>
            </a:r>
          </a:p>
          <a:p>
            <a:r>
              <a:rPr lang="en-US" dirty="0"/>
              <a:t>Build scalable applications</a:t>
            </a:r>
          </a:p>
          <a:p>
            <a:r>
              <a:rPr lang="en-US" dirty="0"/>
              <a:t>Write tests easily</a:t>
            </a:r>
          </a:p>
          <a:p>
            <a:r>
              <a:rPr lang="en-US" dirty="0"/>
              <a:t>Enable Lazy Loading</a:t>
            </a:r>
            <a:endParaRPr lang="en-IN" dirty="0"/>
          </a:p>
        </p:txBody>
      </p:sp>
    </p:spTree>
    <p:extLst>
      <p:ext uri="{BB962C8B-B14F-4D97-AF65-F5344CB8AC3E}">
        <p14:creationId xmlns:p14="http://schemas.microsoft.com/office/powerpoint/2010/main" val="3841044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37009</TotalTime>
  <Words>10417</Words>
  <Application>Microsoft Office PowerPoint</Application>
  <PresentationFormat>Widescreen</PresentationFormat>
  <Paragraphs>1162</Paragraphs>
  <Slides>138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138</vt:i4>
      </vt:variant>
    </vt:vector>
  </HeadingPairs>
  <TitlesOfParts>
    <vt:vector size="144" baseType="lpstr">
      <vt:lpstr>Arial</vt:lpstr>
      <vt:lpstr>Calibri</vt:lpstr>
      <vt:lpstr>Calibri Light</vt:lpstr>
      <vt:lpstr>Lucida Sans</vt:lpstr>
      <vt:lpstr>source-serif-pro</vt:lpstr>
      <vt:lpstr>Office Theme</vt:lpstr>
      <vt:lpstr>PowerPoint Presentation</vt:lpstr>
      <vt:lpstr>Limitations of JavaScript</vt:lpstr>
      <vt:lpstr>“</vt:lpstr>
      <vt:lpstr>Overview</vt:lpstr>
      <vt:lpstr>Installation</vt:lpstr>
      <vt:lpstr>PowerPoint Presentation</vt:lpstr>
      <vt:lpstr>How to install typescript?</vt:lpstr>
      <vt:lpstr>Local Installation – New Project</vt:lpstr>
      <vt:lpstr>PowerPoint Presentation</vt:lpstr>
      <vt:lpstr>Local Installation – New Project</vt:lpstr>
      <vt:lpstr>Using the Shared Application</vt:lpstr>
      <vt:lpstr>Target - ECMASCRIPT Versions</vt:lpstr>
      <vt:lpstr>Main Goals of TypeScript</vt:lpstr>
      <vt:lpstr>TypeScript Features</vt:lpstr>
      <vt:lpstr>Type Inference</vt:lpstr>
      <vt:lpstr>Data Types</vt:lpstr>
      <vt:lpstr>Any</vt:lpstr>
      <vt:lpstr>Primitive</vt:lpstr>
      <vt:lpstr>Type Annotations/Checking</vt:lpstr>
      <vt:lpstr>Type Assertion</vt:lpstr>
      <vt:lpstr>Type Assertion Example</vt:lpstr>
      <vt:lpstr>Type Guards / Union Types</vt:lpstr>
      <vt:lpstr>Functions</vt:lpstr>
      <vt:lpstr>Function Parameters</vt:lpstr>
      <vt:lpstr>Lambda Expression</vt:lpstr>
      <vt:lpstr>Lambda Example</vt:lpstr>
      <vt:lpstr>Rest Parameter (…args)</vt:lpstr>
      <vt:lpstr>Rest vs Spread</vt:lpstr>
      <vt:lpstr>Shallow Copy</vt:lpstr>
      <vt:lpstr>Deep Copy</vt:lpstr>
      <vt:lpstr>Arrays</vt:lpstr>
      <vt:lpstr>Features of an Array</vt:lpstr>
      <vt:lpstr>Array</vt:lpstr>
      <vt:lpstr>Tuple</vt:lpstr>
      <vt:lpstr>Enum</vt:lpstr>
      <vt:lpstr>Enum</vt:lpstr>
      <vt:lpstr>TypeScript Interface</vt:lpstr>
      <vt:lpstr>TypeScript Class</vt:lpstr>
      <vt:lpstr>TypeScript Class</vt:lpstr>
      <vt:lpstr>Class Example</vt:lpstr>
      <vt:lpstr>Static</vt:lpstr>
      <vt:lpstr>Use cases for Static</vt:lpstr>
      <vt:lpstr>Readonly</vt:lpstr>
      <vt:lpstr>Use cases for Readonly</vt:lpstr>
      <vt:lpstr>Generics</vt:lpstr>
      <vt:lpstr>Generic Constraints</vt:lpstr>
      <vt:lpstr>Iterators</vt:lpstr>
      <vt:lpstr>Generators</vt:lpstr>
      <vt:lpstr>Uses of Generators</vt:lpstr>
      <vt:lpstr>Decorators</vt:lpstr>
      <vt:lpstr>Inheritance</vt:lpstr>
      <vt:lpstr>Namespaces</vt:lpstr>
      <vt:lpstr>Modules</vt:lpstr>
      <vt:lpstr>Namespace vs Module</vt:lpstr>
      <vt:lpstr>What is Application Build?</vt:lpstr>
      <vt:lpstr>How will you Build - Build Workflow</vt:lpstr>
      <vt:lpstr>Task Runners</vt:lpstr>
      <vt:lpstr>Use a Task Runner (e.g., Gulp or Grunt)</vt:lpstr>
      <vt:lpstr>Module Bundlers</vt:lpstr>
      <vt:lpstr>The Purpose of Bundlers</vt:lpstr>
      <vt:lpstr>Module Bundlers</vt:lpstr>
      <vt:lpstr>Use a Bundler</vt:lpstr>
      <vt:lpstr>Using Both</vt:lpstr>
      <vt:lpstr>Webpack</vt:lpstr>
      <vt:lpstr>How Webpack Executes?</vt:lpstr>
      <vt:lpstr>Configuring Webpack</vt:lpstr>
      <vt:lpstr>PowerPoint Presentation</vt:lpstr>
      <vt:lpstr>Client-Side Build</vt:lpstr>
      <vt:lpstr>PowerPoint Presentation</vt:lpstr>
      <vt:lpstr>PowerPoint Presentation</vt:lpstr>
      <vt:lpstr>PowerPoint Presentation</vt:lpstr>
      <vt:lpstr>PowerPoint Presentation</vt:lpstr>
      <vt:lpstr>PowerPoint Presentation</vt:lpstr>
      <vt:lpstr>Single Page Application Pros - CSR</vt:lpstr>
      <vt:lpstr>PowerPoint Presentation</vt:lpstr>
      <vt:lpstr>PowerPoint Presentation</vt:lpstr>
      <vt:lpstr>Single Page Application Cons (Purely CSR)</vt:lpstr>
      <vt:lpstr>Component vs Traditional Approach</vt:lpstr>
      <vt:lpstr>Installation</vt:lpstr>
      <vt:lpstr>PowerPoint Presentation</vt:lpstr>
      <vt:lpstr>Angular CLI</vt:lpstr>
      <vt:lpstr>Angular CLI (Commands)</vt:lpstr>
      <vt:lpstr>Terminologies</vt:lpstr>
      <vt:lpstr>Creating Application</vt:lpstr>
      <vt:lpstr>Creating Application</vt:lpstr>
      <vt:lpstr>ng generate</vt:lpstr>
      <vt:lpstr>What is Angular schematic?</vt:lpstr>
      <vt:lpstr>PowerPoint Presentation</vt:lpstr>
      <vt:lpstr>Composite UI</vt:lpstr>
      <vt:lpstr>Steps to run the application</vt:lpstr>
      <vt:lpstr>Modules</vt:lpstr>
      <vt:lpstr>Component</vt:lpstr>
      <vt:lpstr>Angular Packages</vt:lpstr>
      <vt:lpstr>PowerPoint Presentation</vt:lpstr>
      <vt:lpstr>Adding Bootstrap &amp; Icons</vt:lpstr>
      <vt:lpstr>Assignment</vt:lpstr>
      <vt:lpstr>Angular Providers</vt:lpstr>
      <vt:lpstr>More on Modules – Multi Modules</vt:lpstr>
      <vt:lpstr>Why use modules in Angular?</vt:lpstr>
      <vt:lpstr>More on Modules – Multi Modules</vt:lpstr>
      <vt:lpstr>Types of Module</vt:lpstr>
      <vt:lpstr>View Encapsulation</vt:lpstr>
      <vt:lpstr>View Encapsulation</vt:lpstr>
      <vt:lpstr>Data Binding</vt:lpstr>
      <vt:lpstr>Types of Data binding</vt:lpstr>
      <vt:lpstr>Data Binding (Flow of Data)</vt:lpstr>
      <vt:lpstr>$event</vt:lpstr>
      <vt:lpstr>ngModel</vt:lpstr>
      <vt:lpstr>How Browser Renders a Web Page?</vt:lpstr>
      <vt:lpstr>Problems, when we change DOM</vt:lpstr>
      <vt:lpstr>Solution</vt:lpstr>
      <vt:lpstr>How UI updates?</vt:lpstr>
      <vt:lpstr>When does change detection happen?</vt:lpstr>
      <vt:lpstr>Zone</vt:lpstr>
      <vt:lpstr>When Angular needs to update the HTML?</vt:lpstr>
      <vt:lpstr>Directives</vt:lpstr>
      <vt:lpstr>Renderer 2</vt:lpstr>
      <vt:lpstr>Lifecycle hooks</vt:lpstr>
      <vt:lpstr>Life Cycle Hooks</vt:lpstr>
      <vt:lpstr>Hooks for the Component</vt:lpstr>
      <vt:lpstr>$event</vt:lpstr>
      <vt:lpstr>ngModel</vt:lpstr>
      <vt:lpstr>How Browser Renders a Web Page?</vt:lpstr>
      <vt:lpstr>Problems, when we change DOM</vt:lpstr>
      <vt:lpstr>Solution</vt:lpstr>
      <vt:lpstr>How UI updates?</vt:lpstr>
      <vt:lpstr>When does change detection happen?</vt:lpstr>
      <vt:lpstr>Zone</vt:lpstr>
      <vt:lpstr>When Angular needs to update the HTML?</vt:lpstr>
      <vt:lpstr>Directives</vt:lpstr>
      <vt:lpstr>Renderer 2</vt:lpstr>
      <vt:lpstr>Lifecycle hooks</vt:lpstr>
      <vt:lpstr>Life Cycle Hooks</vt:lpstr>
      <vt:lpstr>Hooks for the Component</vt:lpstr>
      <vt:lpstr>Parent Child Communication</vt:lpstr>
      <vt:lpstr>Event Emitter</vt:lpstr>
      <vt:lpstr>Sibling Communication</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21</cp:revision>
  <dcterms:created xsi:type="dcterms:W3CDTF">2021-11-22T03:42:21Z</dcterms:created>
  <dcterms:modified xsi:type="dcterms:W3CDTF">2023-07-29T07:54:01Z</dcterms:modified>
</cp:coreProperties>
</file>