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34" r:id="rId3"/>
    <p:sldId id="333" r:id="rId4"/>
    <p:sldId id="339" r:id="rId5"/>
    <p:sldId id="340" r:id="rId6"/>
    <p:sldId id="341" r:id="rId7"/>
    <p:sldId id="315" r:id="rId8"/>
    <p:sldId id="316" r:id="rId9"/>
    <p:sldId id="330" r:id="rId10"/>
    <p:sldId id="343" r:id="rId11"/>
    <p:sldId id="344" r:id="rId12"/>
    <p:sldId id="345" r:id="rId13"/>
    <p:sldId id="346" r:id="rId14"/>
    <p:sldId id="347" r:id="rId15"/>
    <p:sldId id="348" r:id="rId16"/>
    <p:sldId id="342" r:id="rId17"/>
    <p:sldId id="273" r:id="rId18"/>
    <p:sldId id="458" r:id="rId19"/>
    <p:sldId id="463" r:id="rId20"/>
    <p:sldId id="464" r:id="rId21"/>
    <p:sldId id="465" r:id="rId22"/>
    <p:sldId id="459" r:id="rId23"/>
    <p:sldId id="460" r:id="rId24"/>
    <p:sldId id="461" r:id="rId25"/>
    <p:sldId id="282" r:id="rId26"/>
    <p:sldId id="283" r:id="rId27"/>
    <p:sldId id="284" r:id="rId28"/>
    <p:sldId id="466" r:id="rId29"/>
    <p:sldId id="467" r:id="rId30"/>
    <p:sldId id="287" r:id="rId31"/>
    <p:sldId id="288" r:id="rId32"/>
    <p:sldId id="289" r:id="rId33"/>
    <p:sldId id="468" r:id="rId34"/>
    <p:sldId id="332" r:id="rId35"/>
    <p:sldId id="469" r:id="rId36"/>
    <p:sldId id="470" r:id="rId37"/>
    <p:sldId id="471" r:id="rId38"/>
    <p:sldId id="472" r:id="rId39"/>
    <p:sldId id="473" r:id="rId40"/>
    <p:sldId id="474" r:id="rId41"/>
    <p:sldId id="475" r:id="rId42"/>
    <p:sldId id="266" r:id="rId43"/>
    <p:sldId id="349" r:id="rId44"/>
    <p:sldId id="476" r:id="rId45"/>
    <p:sldId id="477" r:id="rId46"/>
    <p:sldId id="352" r:id="rId47"/>
    <p:sldId id="353" r:id="rId48"/>
    <p:sldId id="354" r:id="rId49"/>
    <p:sldId id="268" r:id="rId50"/>
    <p:sldId id="285" r:id="rId51"/>
    <p:sldId id="286" r:id="rId52"/>
    <p:sldId id="355" r:id="rId53"/>
    <p:sldId id="356" r:id="rId54"/>
    <p:sldId id="30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0105-A57C-F035-2322-6E92C2257B16}"/>
              </a:ext>
            </a:extLst>
          </p:cNvPr>
          <p:cNvSpPr>
            <a:spLocks noGrp="1"/>
          </p:cNvSpPr>
          <p:nvPr>
            <p:ph type="title"/>
          </p:nvPr>
        </p:nvSpPr>
        <p:spPr/>
        <p:txBody>
          <a:bodyPr/>
          <a:lstStyle/>
          <a:p>
            <a:r>
              <a:rPr lang="en-US" dirty="0"/>
              <a:t>Do we have to compile code?</a:t>
            </a:r>
            <a:endParaRPr lang="en-IN" dirty="0"/>
          </a:p>
        </p:txBody>
      </p:sp>
      <p:sp>
        <p:nvSpPr>
          <p:cNvPr id="3" name="Content Placeholder 2">
            <a:extLst>
              <a:ext uri="{FF2B5EF4-FFF2-40B4-BE49-F238E27FC236}">
                <a16:creationId xmlns:a16="http://schemas.microsoft.com/office/drawing/2014/main" id="{0A4EA2C9-D8A8-5A98-76D8-29F5DA6BDE7C}"/>
              </a:ext>
            </a:extLst>
          </p:cNvPr>
          <p:cNvSpPr>
            <a:spLocks noGrp="1"/>
          </p:cNvSpPr>
          <p:nvPr>
            <p:ph idx="1"/>
          </p:nvPr>
        </p:nvSpPr>
        <p:spPr/>
        <p:txBody>
          <a:bodyPr>
            <a:normAutofit lnSpcReduction="10000"/>
          </a:bodyPr>
          <a:lstStyle/>
          <a:p>
            <a:r>
              <a:rPr lang="en-US" dirty="0"/>
              <a:t>Node.js supports executing JavaScript code directly, including the latest ECMAScript features supported by the Node.js version you're using.</a:t>
            </a:r>
          </a:p>
          <a:p>
            <a:r>
              <a:rPr lang="en-US" dirty="0"/>
              <a:t>Node.js uses the V8 JavaScript engine, developed by Google, which also powers the Chrome browser. </a:t>
            </a:r>
          </a:p>
          <a:p>
            <a:r>
              <a:rPr lang="en-US" dirty="0"/>
              <a:t>V8 is designed to execute JavaScript code efficiently, and it supports many modern ES features, including arrow functions, template literals, </a:t>
            </a:r>
            <a:r>
              <a:rPr lang="en-US" dirty="0" err="1"/>
              <a:t>destructuring</a:t>
            </a:r>
            <a:r>
              <a:rPr lang="en-US" dirty="0"/>
              <a:t> assignment, async/await, and more.</a:t>
            </a:r>
          </a:p>
          <a:p>
            <a:r>
              <a:rPr lang="en-US" dirty="0"/>
              <a:t>You can write your JavaScript code using ES6 (ES2015) and newer syntax in Node.js without any additional compilation step. Node.js will interpret and execute the code directly.</a:t>
            </a:r>
            <a:endParaRPr lang="en-IN" dirty="0"/>
          </a:p>
        </p:txBody>
      </p:sp>
    </p:spTree>
    <p:extLst>
      <p:ext uri="{BB962C8B-B14F-4D97-AF65-F5344CB8AC3E}">
        <p14:creationId xmlns:p14="http://schemas.microsoft.com/office/powerpoint/2010/main" val="408704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19C6-EC2D-4D27-FDE3-905C1EF392BE}"/>
              </a:ext>
            </a:extLst>
          </p:cNvPr>
          <p:cNvSpPr>
            <a:spLocks noGrp="1"/>
          </p:cNvSpPr>
          <p:nvPr>
            <p:ph type="title"/>
          </p:nvPr>
        </p:nvSpPr>
        <p:spPr/>
        <p:txBody>
          <a:bodyPr/>
          <a:lstStyle/>
          <a:p>
            <a:r>
              <a:rPr lang="en-US" dirty="0"/>
              <a:t>When must we compile code?</a:t>
            </a:r>
            <a:endParaRPr lang="en-IN" dirty="0"/>
          </a:p>
        </p:txBody>
      </p:sp>
      <p:sp>
        <p:nvSpPr>
          <p:cNvPr id="3" name="Content Placeholder 2">
            <a:extLst>
              <a:ext uri="{FF2B5EF4-FFF2-40B4-BE49-F238E27FC236}">
                <a16:creationId xmlns:a16="http://schemas.microsoft.com/office/drawing/2014/main" id="{24058ECE-4B2D-E368-FBEF-07E82899F1D4}"/>
              </a:ext>
            </a:extLst>
          </p:cNvPr>
          <p:cNvSpPr>
            <a:spLocks noGrp="1"/>
          </p:cNvSpPr>
          <p:nvPr>
            <p:ph idx="1"/>
          </p:nvPr>
        </p:nvSpPr>
        <p:spPr/>
        <p:txBody>
          <a:bodyPr/>
          <a:lstStyle/>
          <a:p>
            <a:r>
              <a:rPr lang="en-US" dirty="0"/>
              <a:t>There might be cases where you want to use certain language features or modules that are not yet natively supported by the Node.js version you are using. </a:t>
            </a:r>
          </a:p>
          <a:p>
            <a:r>
              <a:rPr lang="en-US" dirty="0"/>
              <a:t>In those scenarios, you might choose to use a </a:t>
            </a:r>
            <a:r>
              <a:rPr lang="en-US" dirty="0" err="1"/>
              <a:t>transpiler</a:t>
            </a:r>
            <a:r>
              <a:rPr lang="en-US" dirty="0"/>
              <a:t>, such as Babel, to convert your code to an older version of JavaScript that is supported by the Node.js runtime.</a:t>
            </a:r>
            <a:endParaRPr lang="en-IN" dirty="0"/>
          </a:p>
        </p:txBody>
      </p:sp>
    </p:spTree>
    <p:extLst>
      <p:ext uri="{BB962C8B-B14F-4D97-AF65-F5344CB8AC3E}">
        <p14:creationId xmlns:p14="http://schemas.microsoft.com/office/powerpoint/2010/main" val="30465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C1B9E-2B4C-4902-D879-BC01451E6626}"/>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E4F30656-98EA-11D0-795B-F5FB91245839}"/>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38E2786-A94F-D75C-E988-03EB25A0DD78}"/>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B40B28A1-4EC0-C26D-F971-26382347F599}"/>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5049F3D0-666A-D324-24C8-4B086936B341}"/>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4416AB3E-9027-25CC-7D0D-A463B38A06C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3F5BAC9A-E5F9-0954-ABC7-3B82793B293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CFC334F8-815E-DED5-A1A5-E8700D17ECD2}"/>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19334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6DA47-6DB0-1466-E9A2-7DCBB2D65120}"/>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89BE6A23-D7DA-4243-9455-9A3DA7AC4D8B}"/>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B79804-28C3-0214-33F0-1DA49C8861E0}"/>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F031405F-7F9A-26A3-49EB-ECB87E67E974}"/>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15390213-0B91-AAD4-C850-6E37E97F5C97}"/>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280764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35D-741D-97F4-7AF9-C906C3500097}"/>
              </a:ext>
            </a:extLst>
          </p:cNvPr>
          <p:cNvSpPr>
            <a:spLocks noGrp="1"/>
          </p:cNvSpPr>
          <p:nvPr>
            <p:ph type="title"/>
          </p:nvPr>
        </p:nvSpPr>
        <p:spPr/>
        <p:txBody>
          <a:bodyPr/>
          <a:lstStyle/>
          <a:p>
            <a:r>
              <a:rPr lang="en-US" dirty="0"/>
              <a:t>What is the use of require function?</a:t>
            </a:r>
            <a:endParaRPr lang="en-IN" dirty="0"/>
          </a:p>
        </p:txBody>
      </p:sp>
      <p:sp>
        <p:nvSpPr>
          <p:cNvPr id="3" name="Content Placeholder 2">
            <a:extLst>
              <a:ext uri="{FF2B5EF4-FFF2-40B4-BE49-F238E27FC236}">
                <a16:creationId xmlns:a16="http://schemas.microsoft.com/office/drawing/2014/main" id="{0B00832C-EF58-FB8D-487C-545FD77F4362}"/>
              </a:ext>
            </a:extLst>
          </p:cNvPr>
          <p:cNvSpPr>
            <a:spLocks noGrp="1"/>
          </p:cNvSpPr>
          <p:nvPr>
            <p:ph idx="1"/>
          </p:nvPr>
        </p:nvSpPr>
        <p:spPr/>
        <p:txBody>
          <a:bodyPr>
            <a:normAutofit fontScale="92500" lnSpcReduction="20000"/>
          </a:bodyPr>
          <a:lstStyle/>
          <a:p>
            <a:r>
              <a:rPr lang="en-US" dirty="0"/>
              <a:t>In Node.js, the require function is used to import modules and load external JavaScript files into your Node.js application. </a:t>
            </a:r>
          </a:p>
          <a:p>
            <a:r>
              <a:rPr lang="en-US" dirty="0"/>
              <a:t>It allows you to access functionality defined in other modules and use it in your current module.</a:t>
            </a:r>
          </a:p>
          <a:p>
            <a:r>
              <a:rPr lang="en-US" dirty="0"/>
              <a:t>require(), can be used for:</a:t>
            </a:r>
          </a:p>
          <a:p>
            <a:pPr lvl="1"/>
            <a:r>
              <a:rPr lang="en-US" dirty="0"/>
              <a:t>Loading Core Modules</a:t>
            </a:r>
          </a:p>
          <a:p>
            <a:pPr lvl="1"/>
            <a:r>
              <a:rPr lang="en-US" dirty="0"/>
              <a:t>Loading External Modules</a:t>
            </a:r>
          </a:p>
          <a:p>
            <a:pPr lvl="1"/>
            <a:r>
              <a:rPr lang="en-US" dirty="0"/>
              <a:t>Loading Local Modules</a:t>
            </a:r>
          </a:p>
          <a:p>
            <a:r>
              <a:rPr lang="en-US" dirty="0"/>
              <a:t>Note </a:t>
            </a:r>
          </a:p>
          <a:p>
            <a:pPr lvl="1"/>
            <a:r>
              <a:rPr lang="en-US" dirty="0"/>
              <a:t>Starting from Node.js version 14 and above, you can also use the import and export syntax, which is part of the ECMAScript Modules (ESM) standard. </a:t>
            </a:r>
          </a:p>
          <a:p>
            <a:pPr lvl="1"/>
            <a:r>
              <a:rPr lang="en-US" dirty="0"/>
              <a:t>The require function is still widely used, especially in existing Node.js codebases and when working with </a:t>
            </a:r>
            <a:r>
              <a:rPr lang="en-US" dirty="0" err="1"/>
              <a:t>CommonJS</a:t>
            </a:r>
            <a:r>
              <a:rPr lang="en-US" dirty="0"/>
              <a:t> modules.</a:t>
            </a:r>
            <a:endParaRPr lang="en-IN" dirty="0"/>
          </a:p>
        </p:txBody>
      </p:sp>
    </p:spTree>
    <p:extLst>
      <p:ext uri="{BB962C8B-B14F-4D97-AF65-F5344CB8AC3E}">
        <p14:creationId xmlns:p14="http://schemas.microsoft.com/office/powerpoint/2010/main" val="3671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F1A-6276-E425-539E-A01E480EADC9}"/>
              </a:ext>
            </a:extLst>
          </p:cNvPr>
          <p:cNvSpPr>
            <a:spLocks noGrp="1"/>
          </p:cNvSpPr>
          <p:nvPr>
            <p:ph type="title"/>
          </p:nvPr>
        </p:nvSpPr>
        <p:spPr/>
        <p:txBody>
          <a:bodyPr/>
          <a:lstStyle/>
          <a:p>
            <a:r>
              <a:rPr lang="en-US" dirty="0"/>
              <a:t>What is global object in Node JS?</a:t>
            </a:r>
            <a:endParaRPr lang="en-IN" dirty="0"/>
          </a:p>
        </p:txBody>
      </p:sp>
      <p:sp>
        <p:nvSpPr>
          <p:cNvPr id="3" name="Content Placeholder 2">
            <a:extLst>
              <a:ext uri="{FF2B5EF4-FFF2-40B4-BE49-F238E27FC236}">
                <a16:creationId xmlns:a16="http://schemas.microsoft.com/office/drawing/2014/main" id="{D890E865-C809-0E45-B141-409F2CC60C2F}"/>
              </a:ext>
            </a:extLst>
          </p:cNvPr>
          <p:cNvSpPr>
            <a:spLocks noGrp="1"/>
          </p:cNvSpPr>
          <p:nvPr>
            <p:ph idx="1"/>
          </p:nvPr>
        </p:nvSpPr>
        <p:spPr/>
        <p:txBody>
          <a:bodyPr>
            <a:normAutofit fontScale="92500" lnSpcReduction="20000"/>
          </a:bodyPr>
          <a:lstStyle/>
          <a:p>
            <a:r>
              <a:rPr lang="en-US" dirty="0"/>
              <a:t>In Node.js, the global object represents the global scope, similar to the window object in browsers. </a:t>
            </a:r>
          </a:p>
          <a:p>
            <a:r>
              <a:rPr lang="en-US" dirty="0"/>
              <a:t>It provides access to various globally available objects, functions, and variables throughout your Node.js application.</a:t>
            </a:r>
          </a:p>
          <a:p>
            <a:r>
              <a:rPr lang="en-US" dirty="0"/>
              <a:t>It's generally recommended to avoid relying heavily on the global object and using global variables in Node.js. </a:t>
            </a:r>
          </a:p>
          <a:p>
            <a:r>
              <a:rPr lang="en-US" dirty="0"/>
              <a:t>Global variables can introduce issues related to namespace clashes, maintainability, and code readability. </a:t>
            </a:r>
          </a:p>
          <a:p>
            <a:r>
              <a:rPr lang="en-US" dirty="0"/>
              <a:t>It's best to adopt modular programming practices, use proper encapsulation, and explicitly import and export functionality between modules using require and </a:t>
            </a:r>
            <a:r>
              <a:rPr lang="en-US" dirty="0" err="1"/>
              <a:t>module.exports</a:t>
            </a:r>
            <a:r>
              <a:rPr lang="en-US" dirty="0"/>
              <a:t> or the newer import and export syntax</a:t>
            </a:r>
          </a:p>
        </p:txBody>
      </p:sp>
    </p:spTree>
    <p:extLst>
      <p:ext uri="{BB962C8B-B14F-4D97-AF65-F5344CB8AC3E}">
        <p14:creationId xmlns:p14="http://schemas.microsoft.com/office/powerpoint/2010/main" val="324246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E03762-307F-0A9E-F46F-CD2BABE7A0C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850F17F8-84CB-99DC-41B7-2DECCBFF2111}"/>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4E26FE47-14A4-315C-4F2D-008F44077997}"/>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6458CCD-1443-1AB8-3C4F-6EF47968016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FDDB1B6F-7567-6592-1595-F7CD6E6EFF0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D1B0F30-D9FB-98AF-459C-5C6706E3C7B4}"/>
              </a:ext>
            </a:extLst>
          </p:cNvPr>
          <p:cNvSpPr txBox="1"/>
          <p:nvPr/>
        </p:nvSpPr>
        <p:spPr>
          <a:xfrm>
            <a:off x="3438782" y="1244084"/>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08E163A1-1EFD-4A47-CA9D-A6A8DBF252E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48AC745-24F5-26E3-D318-B44CA6920A78}"/>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B9F69FF4-8227-EE07-3946-20441AC5BE9E}"/>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D51F6877-08CF-A0B1-4D05-316A190A277D}"/>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0AE564B-9515-C4B1-9990-077EBA98A82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6A8169E-396B-75F6-096B-C719E0659A0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623C5D52-13AA-D2A7-3EE2-DCD6E0D2C220}"/>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40C434-A5D8-4CA8-7878-4FFCA4817C6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AC24A4B6-46DE-AC52-1F74-F56A5F1CDFAA}"/>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CC00E1B-3E21-8F3E-D55D-3CA77E708EE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9222D8D1-64A6-FCC8-8F92-4CC06FE41F41}"/>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DDF6DE3-5AA7-DD7D-3A0B-6DC7595ED55B}"/>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DBA424-78D4-043A-13AF-4203A218E599}"/>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CE6E2E0-C033-EF22-CD7A-71473A68A5B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56ED69F-E992-EDA6-8B82-977B9752C596}"/>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B3F85558-2386-7327-24F5-D8ABBE2E1918}"/>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6E77507-A7F5-5386-CE60-5318AB29C648}"/>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AADEB78B-F005-960A-1C7A-B84C683802C4}"/>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A3815563-82DC-E824-BE13-E1333B6D2BD8}"/>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29" name="Rectangle 28">
            <a:extLst>
              <a:ext uri="{FF2B5EF4-FFF2-40B4-BE49-F238E27FC236}">
                <a16:creationId xmlns:a16="http://schemas.microsoft.com/office/drawing/2014/main" id="{D405170D-82CD-B9B6-41FF-8AA5425E707E}"/>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0" name="Straight Arrow Connector 29">
            <a:extLst>
              <a:ext uri="{FF2B5EF4-FFF2-40B4-BE49-F238E27FC236}">
                <a16:creationId xmlns:a16="http://schemas.microsoft.com/office/drawing/2014/main" id="{03BAA41E-6525-6050-8ADA-26F957D2B69A}"/>
              </a:ext>
            </a:extLst>
          </p:cNvPr>
          <p:cNvCxnSpPr>
            <a:endCxn id="29"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9F8DBF8-E180-DC3B-AEF1-81F093B6BB5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2" name="Rectangle 31">
            <a:extLst>
              <a:ext uri="{FF2B5EF4-FFF2-40B4-BE49-F238E27FC236}">
                <a16:creationId xmlns:a16="http://schemas.microsoft.com/office/drawing/2014/main" id="{EA5E7BA8-6806-130B-2BE8-0B323D90F9E7}"/>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8B9C2F96-EBC2-E7F9-CA08-679DDEC8C83A}"/>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EEEE9D8A-73EF-8F93-AF89-A59B7BDF43DA}"/>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E130438-196F-4C81-CF4B-EB7B87EC9F4A}"/>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3D1ED96-6074-59C9-3F5E-89B5324FDF7F}"/>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5A2C9D58-E649-8E7D-6678-4ECDA08511E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A210A6F-1F51-79AE-9907-F8C7EBDD3F89}"/>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48363D5-5A4C-3187-53BD-C132A0A603E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E7D70A51-AD0E-13E7-606C-32271BF0D11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9113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E82A-F62A-A0B0-A322-C37CAD220C17}"/>
              </a:ext>
            </a:extLst>
          </p:cNvPr>
          <p:cNvSpPr>
            <a:spLocks noGrp="1"/>
          </p:cNvSpPr>
          <p:nvPr>
            <p:ph type="title"/>
          </p:nvPr>
        </p:nvSpPr>
        <p:spPr>
          <a:xfrm>
            <a:off x="640080" y="5576887"/>
            <a:ext cx="10911840" cy="640081"/>
          </a:xfrm>
        </p:spPr>
        <p:txBody>
          <a:bodyPr>
            <a:normAutofit/>
          </a:bodyPr>
          <a:lstStyle/>
          <a:p>
            <a:pPr algn="ctr"/>
            <a:r>
              <a:rPr lang="en-IN" sz="3200"/>
              <a:t>Node JS Architecture</a:t>
            </a:r>
          </a:p>
        </p:txBody>
      </p:sp>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rotWithShape="1">
          <a:blip r:embed="rId2">
            <a:extLst>
              <a:ext uri="{28A0092B-C50C-407E-A947-70E740481C1C}">
                <a14:useLocalDpi xmlns:a14="http://schemas.microsoft.com/office/drawing/2010/main" val="0"/>
              </a:ext>
            </a:extLst>
          </a:blip>
          <a:srcRect r="10889"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316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Non-blocking I/O (Libuv)</a:t>
            </a:r>
          </a:p>
          <a:p>
            <a:pPr lvl="1"/>
            <a:r>
              <a:rPr lang="en-US" dirty="0"/>
              <a:t>Asynchronous</a:t>
            </a:r>
          </a:p>
        </p:txBody>
      </p:sp>
    </p:spTree>
    <p:extLst>
      <p:ext uri="{BB962C8B-B14F-4D97-AF65-F5344CB8AC3E}">
        <p14:creationId xmlns:p14="http://schemas.microsoft.com/office/powerpoint/2010/main" val="94724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I/O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Libuv.</a:t>
            </a:r>
          </a:p>
          <a:p>
            <a:r>
              <a:rPr lang="en-US" dirty="0"/>
              <a:t>Libuv is an open-source library built-in C. It has a strong focus on asynchronous and  I/O, this gives node access to the underlying computer operating system, file system, and networking.</a:t>
            </a:r>
          </a:p>
          <a:p>
            <a:r>
              <a:rPr lang="en-US" dirty="0"/>
              <a:t>Libuv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dirty="0"/>
                        <a:t>dgram</a:t>
                      </a:r>
                      <a:endParaRPr lang="en-IN" dirty="0"/>
                    </a:p>
                  </a:txBody>
                  <a:tcPr/>
                </a:tc>
                <a:tc>
                  <a:txBody>
                    <a:bodyPr/>
                    <a:lstStyle/>
                    <a:p>
                      <a:r>
                        <a:rPr lang="en-US" dirty="0"/>
                        <a:t>Provides implementation of UDP datagram sockets</a:t>
                      </a:r>
                      <a:endParaRPr lang="en-IN" dirty="0"/>
                    </a:p>
                  </a:txBody>
                  <a:tcPr/>
                </a:tc>
                <a:extLst>
                  <a:ext uri="{0D108BD9-81ED-4DB2-BD59-A6C34878D82A}">
                    <a16:rowId xmlns:a16="http://schemas.microsoft.com/office/drawing/2014/main" val="4197609999"/>
                  </a:ext>
                </a:extLst>
              </a:tr>
              <a:tr h="370840">
                <a:tc>
                  <a:txBody>
                    <a:bodyPr/>
                    <a:lstStyle/>
                    <a:p>
                      <a:r>
                        <a:rPr lang="en-US" dirty="0"/>
                        <a:t>dns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events</a:t>
                      </a:r>
                    </a:p>
                  </a:txBody>
                  <a:tcPr/>
                </a:tc>
                <a:tc>
                  <a:txBody>
                    <a:bodyPr/>
                    <a:lstStyle/>
                    <a:p>
                      <a:r>
                        <a:rPr lang="en-US" dirty="0"/>
                        <a:t>To create and handle events</a:t>
                      </a:r>
                      <a:endParaRPr lang="en-IN" dirty="0"/>
                    </a:p>
                  </a:txBody>
                  <a:tcPr/>
                </a:tc>
                <a:extLst>
                  <a:ext uri="{0D108BD9-81ED-4DB2-BD59-A6C34878D82A}">
                    <a16:rowId xmlns:a16="http://schemas.microsoft.com/office/drawing/2014/main" val="735181670"/>
                  </a:ext>
                </a:extLst>
              </a:tr>
              <a:tr h="370840">
                <a:tc>
                  <a:txBody>
                    <a:bodyPr/>
                    <a:lstStyle/>
                    <a:p>
                      <a:r>
                        <a:rPr lang="en-US" dirty="0"/>
                        <a:t>fs</a:t>
                      </a:r>
                      <a:endParaRPr lang="en-IN" dirty="0"/>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dirty="0"/>
                        <a:t>http</a:t>
                      </a:r>
                      <a:endParaRPr lang="en-IN" dirty="0"/>
                    </a:p>
                  </a:txBody>
                  <a:tcPr/>
                </a:tc>
                <a:tc>
                  <a:txBody>
                    <a:bodyPr/>
                    <a:lstStyle/>
                    <a:p>
                      <a:r>
                        <a:rPr lang="en-US" dirty="0"/>
                        <a:t>To make Node.js act as an HTTP server</a:t>
                      </a:r>
                      <a:endParaRPr lang="en-IN" dirty="0"/>
                    </a:p>
                  </a:txBody>
                  <a:tcPr/>
                </a:tc>
                <a:extLst>
                  <a:ext uri="{0D108BD9-81ED-4DB2-BD59-A6C34878D82A}">
                    <a16:rowId xmlns:a16="http://schemas.microsoft.com/office/drawing/2014/main" val="4288109882"/>
                  </a:ext>
                </a:extLst>
              </a:tr>
              <a:tr h="370840">
                <a:tc>
                  <a:txBody>
                    <a:bodyPr/>
                    <a:lstStyle/>
                    <a:p>
                      <a:r>
                        <a:rPr lang="en-US" dirty="0"/>
                        <a:t>https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4910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US" dirty="0"/>
                        <a:t>net</a:t>
                      </a:r>
                    </a:p>
                  </a:txBody>
                  <a:tcPr/>
                </a:tc>
                <a:tc>
                  <a:txBody>
                    <a:bodyPr/>
                    <a:lstStyle/>
                    <a:p>
                      <a:r>
                        <a:rPr lang="en-US" dirty="0"/>
                        <a:t>To create servers and clients</a:t>
                      </a:r>
                      <a:endParaRPr lang="en-IN" dirty="0"/>
                    </a:p>
                  </a:txBody>
                  <a:tcPr/>
                </a:tc>
                <a:extLst>
                  <a:ext uri="{0D108BD9-81ED-4DB2-BD59-A6C34878D82A}">
                    <a16:rowId xmlns:a16="http://schemas.microsoft.com/office/drawing/2014/main" val="3244186162"/>
                  </a:ext>
                </a:extLst>
              </a:tr>
              <a:tr h="370840">
                <a:tc>
                  <a:txBody>
                    <a:bodyPr/>
                    <a:lstStyle/>
                    <a:p>
                      <a:r>
                        <a:rPr lang="en-US" dirty="0"/>
                        <a:t>os</a:t>
                      </a:r>
                    </a:p>
                  </a:txBody>
                  <a:tcPr/>
                </a:tc>
                <a:tc>
                  <a:txBody>
                    <a:bodyPr/>
                    <a:lstStyle/>
                    <a:p>
                      <a:r>
                        <a:rPr lang="en-US" dirty="0"/>
                        <a:t>Provides information about the operation system</a:t>
                      </a:r>
                      <a:endParaRPr lang="en-IN" dirty="0"/>
                    </a:p>
                  </a:txBody>
                  <a:tcPr/>
                </a:tc>
                <a:extLst>
                  <a:ext uri="{0D108BD9-81ED-4DB2-BD59-A6C34878D82A}">
                    <a16:rowId xmlns:a16="http://schemas.microsoft.com/office/drawing/2014/main" val="2217392000"/>
                  </a:ext>
                </a:extLst>
              </a:tr>
              <a:tr h="370840">
                <a:tc>
                  <a:txBody>
                    <a:bodyPr/>
                    <a:lstStyle/>
                    <a:p>
                      <a:r>
                        <a:rPr lang="en-US" dirty="0"/>
                        <a:t>path</a:t>
                      </a:r>
                      <a:endParaRPr lang="en-IN" dirty="0"/>
                    </a:p>
                  </a:txBody>
                  <a:tcPr/>
                </a:tc>
                <a:tc>
                  <a:txBody>
                    <a:bodyPr/>
                    <a:lstStyle/>
                    <a:p>
                      <a:r>
                        <a:rPr lang="en-US" dirty="0"/>
                        <a:t>To handle file paths</a:t>
                      </a:r>
                      <a:endParaRPr lang="en-IN" dirty="0"/>
                    </a:p>
                  </a:txBody>
                  <a:tcPr/>
                </a:tc>
                <a:extLst>
                  <a:ext uri="{0D108BD9-81ED-4DB2-BD59-A6C34878D82A}">
                    <a16:rowId xmlns:a16="http://schemas.microsoft.com/office/drawing/2014/main" val="3005115396"/>
                  </a:ext>
                </a:extLst>
              </a:tr>
              <a:tr h="370840">
                <a:tc>
                  <a:txBody>
                    <a:bodyPr/>
                    <a:lstStyle/>
                    <a:p>
                      <a:r>
                        <a:rPr lang="en-US" dirty="0" err="1"/>
                        <a:t>querystring</a:t>
                      </a:r>
                      <a:endParaRPr lang="en-IN" dirty="0"/>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13053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203455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425-96FC-1450-8598-AA8F0627360A}"/>
              </a:ext>
            </a:extLst>
          </p:cNvPr>
          <p:cNvSpPr>
            <a:spLocks noGrp="1"/>
          </p:cNvSpPr>
          <p:nvPr>
            <p:ph type="title"/>
          </p:nvPr>
        </p:nvSpPr>
        <p:spPr/>
        <p:txBody>
          <a:bodyPr/>
          <a:lstStyle/>
          <a:p>
            <a:r>
              <a:rPr lang="en-US" dirty="0" err="1"/>
              <a:t>readline</a:t>
            </a:r>
            <a:r>
              <a:rPr lang="en-US" dirty="0"/>
              <a:t> Module</a:t>
            </a:r>
            <a:endParaRPr lang="en-IN" dirty="0"/>
          </a:p>
        </p:txBody>
      </p:sp>
      <p:sp>
        <p:nvSpPr>
          <p:cNvPr id="3" name="Content Placeholder 2">
            <a:extLst>
              <a:ext uri="{FF2B5EF4-FFF2-40B4-BE49-F238E27FC236}">
                <a16:creationId xmlns:a16="http://schemas.microsoft.com/office/drawing/2014/main" id="{D05A89DD-4809-7184-B594-E336A4B4EFD3}"/>
              </a:ext>
            </a:extLst>
          </p:cNvPr>
          <p:cNvSpPr>
            <a:spLocks noGrp="1"/>
          </p:cNvSpPr>
          <p:nvPr>
            <p:ph idx="1"/>
          </p:nvPr>
        </p:nvSpPr>
        <p:spPr/>
        <p:txBody>
          <a:bodyPr/>
          <a:lstStyle/>
          <a:p>
            <a:r>
              <a:rPr lang="en-US" dirty="0"/>
              <a:t>The </a:t>
            </a:r>
            <a:r>
              <a:rPr lang="en-US" dirty="0" err="1"/>
              <a:t>readline</a:t>
            </a:r>
            <a:r>
              <a:rPr lang="en-US" dirty="0"/>
              <a:t> module is a built-in module in Node.js that provides an interface for reading input from a readable stream, such as the terminal or a file. </a:t>
            </a:r>
          </a:p>
          <a:p>
            <a:r>
              <a:rPr lang="en-US" dirty="0"/>
              <a:t>It allows you to prompt the user for input, read input line by line, and handle user interactions in a command-line environment.</a:t>
            </a:r>
          </a:p>
          <a:p>
            <a:r>
              <a:rPr lang="en-US" dirty="0"/>
              <a:t>The </a:t>
            </a:r>
            <a:r>
              <a:rPr lang="en-US" dirty="0" err="1"/>
              <a:t>readline</a:t>
            </a:r>
            <a:r>
              <a:rPr lang="en-US" dirty="0"/>
              <a:t> module provides an instance of the Interface class, which can be created using the </a:t>
            </a:r>
            <a:r>
              <a:rPr lang="en-US" dirty="0" err="1"/>
              <a:t>createInterface</a:t>
            </a:r>
            <a:r>
              <a:rPr lang="en-US" dirty="0"/>
              <a:t> method. </a:t>
            </a:r>
          </a:p>
          <a:p>
            <a:r>
              <a:rPr lang="en-US" dirty="0"/>
              <a:t>This instance represents a </a:t>
            </a:r>
            <a:r>
              <a:rPr lang="en-US" dirty="0" err="1"/>
              <a:t>Readline</a:t>
            </a:r>
            <a:r>
              <a:rPr lang="en-US" dirty="0"/>
              <a:t> interface that can be used to interact with the user.</a:t>
            </a:r>
            <a:endParaRPr lang="en-IN" dirty="0"/>
          </a:p>
        </p:txBody>
      </p:sp>
    </p:spTree>
    <p:extLst>
      <p:ext uri="{BB962C8B-B14F-4D97-AF65-F5344CB8AC3E}">
        <p14:creationId xmlns:p14="http://schemas.microsoft.com/office/powerpoint/2010/main" val="232166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a core concept that allows efficient handling of data, especially when dealing with large amounts of data or when data is received or sent over time. </a:t>
            </a:r>
          </a:p>
          <a:p>
            <a:r>
              <a:rPr lang="en-US" dirty="0"/>
              <a:t>Streams provide an abstraction for reading from or writing to a source of data in a continuous and chunked manner.</a:t>
            </a:r>
          </a:p>
        </p:txBody>
      </p:sp>
    </p:spTree>
    <p:extLst>
      <p:ext uri="{BB962C8B-B14F-4D97-AF65-F5344CB8AC3E}">
        <p14:creationId xmlns:p14="http://schemas.microsoft.com/office/powerpoint/2010/main" val="185573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BEB-2207-1D0B-0105-A29B9A357F74}"/>
              </a:ext>
            </a:extLst>
          </p:cNvPr>
          <p:cNvSpPr>
            <a:spLocks noGrp="1"/>
          </p:cNvSpPr>
          <p:nvPr>
            <p:ph type="title"/>
          </p:nvPr>
        </p:nvSpPr>
        <p:spPr/>
        <p:txBody>
          <a:bodyPr/>
          <a:lstStyle/>
          <a:p>
            <a:r>
              <a:rPr lang="en-IN" dirty="0"/>
              <a:t>Benefits of using Streams</a:t>
            </a:r>
          </a:p>
        </p:txBody>
      </p:sp>
      <p:sp>
        <p:nvSpPr>
          <p:cNvPr id="3" name="Content Placeholder 2">
            <a:extLst>
              <a:ext uri="{FF2B5EF4-FFF2-40B4-BE49-F238E27FC236}">
                <a16:creationId xmlns:a16="http://schemas.microsoft.com/office/drawing/2014/main" id="{44F158E0-7DC1-33B6-A143-76C44DDE9B97}"/>
              </a:ext>
            </a:extLst>
          </p:cNvPr>
          <p:cNvSpPr>
            <a:spLocks noGrp="1"/>
          </p:cNvSpPr>
          <p:nvPr>
            <p:ph idx="1"/>
          </p:nvPr>
        </p:nvSpPr>
        <p:spPr/>
        <p:txBody>
          <a:bodyPr>
            <a:normAutofit fontScale="92500" lnSpcReduction="10000"/>
          </a:bodyPr>
          <a:lstStyle/>
          <a:p>
            <a:r>
              <a:rPr lang="en-US" b="1" dirty="0"/>
              <a:t>Memory efficiency</a:t>
            </a:r>
            <a:r>
              <a:rPr lang="en-US" dirty="0"/>
              <a:t>: Streams allow data to be processed in chunks rather than loading the entire dataset into memory, making them memory-efficient when working with large files or data streams.</a:t>
            </a:r>
          </a:p>
          <a:p>
            <a:r>
              <a:rPr lang="en-US" b="1" dirty="0"/>
              <a:t>Performance</a:t>
            </a:r>
            <a:r>
              <a:rPr lang="en-US" dirty="0"/>
              <a:t>: Streams enable data to be processed or transmitted in chunks, reducing latency and improving overall performance.</a:t>
            </a:r>
          </a:p>
          <a:p>
            <a:r>
              <a:rPr lang="en-US" b="1" dirty="0"/>
              <a:t>Modularity</a:t>
            </a:r>
            <a:r>
              <a:rPr lang="en-US" dirty="0"/>
              <a:t>: The use of streams promotes modularity in Node.js applications. Different streams can be connected or piped together to create complex data processing workflows.</a:t>
            </a:r>
          </a:p>
          <a:p>
            <a:r>
              <a:rPr lang="en-US" b="1" dirty="0"/>
              <a:t>Event-driven nature</a:t>
            </a:r>
            <a:r>
              <a:rPr lang="en-US" dirty="0"/>
              <a:t>: Streams are based on event-driven programming, where events are emitted as data becomes available, is written, or errors occur. This makes it easy to handle and react to different stream events.</a:t>
            </a:r>
            <a:endParaRPr lang="en-IN" dirty="0"/>
          </a:p>
        </p:txBody>
      </p:sp>
    </p:spTree>
    <p:extLst>
      <p:ext uri="{BB962C8B-B14F-4D97-AF65-F5344CB8AC3E}">
        <p14:creationId xmlns:p14="http://schemas.microsoft.com/office/powerpoint/2010/main" val="188502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A442-0E19-2E95-3C35-63DE89CE3F65}"/>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6DDB6830-B0B8-2966-D0BA-4380ED819042}"/>
              </a:ext>
            </a:extLst>
          </p:cNvPr>
          <p:cNvSpPr>
            <a:spLocks noGrp="1"/>
          </p:cNvSpPr>
          <p:nvPr>
            <p:ph idx="1"/>
          </p:nvPr>
        </p:nvSpPr>
        <p:spPr/>
        <p:txBody>
          <a:bodyPr>
            <a:normAutofit fontScale="85000" lnSpcReduction="20000"/>
          </a:bodyPr>
          <a:lstStyle/>
          <a:p>
            <a:r>
              <a:rPr lang="en-US" dirty="0"/>
              <a:t>Readable streams: </a:t>
            </a:r>
          </a:p>
          <a:p>
            <a:pPr lvl="1"/>
            <a:r>
              <a:rPr lang="en-US" dirty="0"/>
              <a:t>Readable streams are sources of data that can be consumed. They allow you to read data from various sources, such as files, network sockets, or HTTP responses. </a:t>
            </a:r>
          </a:p>
          <a:p>
            <a:pPr lvl="1"/>
            <a:r>
              <a:rPr lang="en-US" dirty="0"/>
              <a:t>Readable streams emit events like data (when new data is available), end (when all data has been read), and error (when an error occurs). </a:t>
            </a:r>
          </a:p>
          <a:p>
            <a:pPr lvl="1"/>
            <a:r>
              <a:rPr lang="en-US" dirty="0"/>
              <a:t>Examples of readable streams in Node.js include </a:t>
            </a:r>
            <a:r>
              <a:rPr lang="en-US" dirty="0" err="1"/>
              <a:t>fs.createReadStream</a:t>
            </a:r>
            <a:r>
              <a:rPr lang="en-US" dirty="0"/>
              <a:t> for reading files and </a:t>
            </a:r>
            <a:r>
              <a:rPr lang="en-US" dirty="0" err="1"/>
              <a:t>http.IncomingMessage</a:t>
            </a:r>
            <a:r>
              <a:rPr lang="en-US" dirty="0"/>
              <a:t> for handling HTTP requests.</a:t>
            </a:r>
          </a:p>
          <a:p>
            <a:r>
              <a:rPr lang="en-US" dirty="0"/>
              <a:t>Writable streams: </a:t>
            </a:r>
          </a:p>
          <a:p>
            <a:pPr lvl="1"/>
            <a:r>
              <a:rPr lang="en-US" dirty="0"/>
              <a:t>Writable streams are destinations where data can be written. They provide an interface for writing data to different targets, such as files, network sockets, or HTTP requests. </a:t>
            </a:r>
          </a:p>
          <a:p>
            <a:pPr lvl="1"/>
            <a:r>
              <a:rPr lang="en-US" dirty="0"/>
              <a:t>Writable streams have methods like write to write data and end to indicate the end of data writing. Writable streams emit events like drain (when the underlying buffer becomes empty) and error (when an error occurs). </a:t>
            </a:r>
          </a:p>
          <a:p>
            <a:pPr lvl="1"/>
            <a:r>
              <a:rPr lang="en-US" dirty="0"/>
              <a:t>Examples of writable streams in Node.js include </a:t>
            </a:r>
            <a:r>
              <a:rPr lang="en-US" dirty="0" err="1"/>
              <a:t>fs.createWriteStream</a:t>
            </a:r>
            <a:r>
              <a:rPr lang="en-US" dirty="0"/>
              <a:t> for writing files and </a:t>
            </a:r>
            <a:r>
              <a:rPr lang="en-US" dirty="0" err="1"/>
              <a:t>http.ServerResponse</a:t>
            </a:r>
            <a:r>
              <a:rPr lang="en-US" dirty="0"/>
              <a:t> for sending HTTP responses.</a:t>
            </a:r>
          </a:p>
        </p:txBody>
      </p:sp>
    </p:spTree>
    <p:extLst>
      <p:ext uri="{BB962C8B-B14F-4D97-AF65-F5344CB8AC3E}">
        <p14:creationId xmlns:p14="http://schemas.microsoft.com/office/powerpoint/2010/main" val="1334009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73D-85F4-61C2-4592-4332B061EEB9}"/>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0F61CDA9-B965-DEA5-B437-5119C5382447}"/>
              </a:ext>
            </a:extLst>
          </p:cNvPr>
          <p:cNvSpPr>
            <a:spLocks noGrp="1"/>
          </p:cNvSpPr>
          <p:nvPr>
            <p:ph idx="1"/>
          </p:nvPr>
        </p:nvSpPr>
        <p:spPr/>
        <p:txBody>
          <a:bodyPr>
            <a:normAutofit fontScale="92500" lnSpcReduction="10000"/>
          </a:bodyPr>
          <a:lstStyle/>
          <a:p>
            <a:r>
              <a:rPr lang="en-US" dirty="0"/>
              <a:t>Duplex streams: </a:t>
            </a:r>
          </a:p>
          <a:p>
            <a:pPr lvl="1"/>
            <a:r>
              <a:rPr lang="en-US" dirty="0"/>
              <a:t>Duplex streams represent streams that are both readable and writable. They allow bidirectional communication, where data can be both written to and read from the stream. </a:t>
            </a:r>
          </a:p>
          <a:p>
            <a:pPr lvl="1"/>
            <a:r>
              <a:rPr lang="en-US" dirty="0"/>
              <a:t>Examples of duplex streams in Node.js include network sockets and TLS/SSL sockets.</a:t>
            </a:r>
          </a:p>
          <a:p>
            <a:r>
              <a:rPr lang="en-US" dirty="0"/>
              <a:t>Transform streams: </a:t>
            </a:r>
          </a:p>
          <a:p>
            <a:pPr lvl="1"/>
            <a:r>
              <a:rPr lang="en-US" dirty="0"/>
              <a:t>Transform streams are a special type of duplex streams that allow for data modification during the read and write process. They can be used to transform data as it passes through the stream. </a:t>
            </a:r>
          </a:p>
          <a:p>
            <a:pPr lvl="1"/>
            <a:r>
              <a:rPr lang="en-US" dirty="0"/>
              <a:t>Transform streams are commonly used for tasks like compression, encryption, or parsing. </a:t>
            </a:r>
          </a:p>
          <a:p>
            <a:pPr lvl="1"/>
            <a:r>
              <a:rPr lang="en-US" dirty="0"/>
              <a:t>Examples of transform streams in Node.js include </a:t>
            </a:r>
            <a:r>
              <a:rPr lang="en-US" dirty="0" err="1"/>
              <a:t>zlib.createGzip</a:t>
            </a:r>
            <a:r>
              <a:rPr lang="en-US" dirty="0"/>
              <a:t> for compressing data and </a:t>
            </a:r>
            <a:r>
              <a:rPr lang="en-US" dirty="0" err="1"/>
              <a:t>crypto.createCipher</a:t>
            </a:r>
            <a:r>
              <a:rPr lang="en-US" dirty="0"/>
              <a:t> for encrypting data.</a:t>
            </a:r>
            <a:endParaRPr lang="en-IN" dirty="0"/>
          </a:p>
          <a:p>
            <a:endParaRPr lang="en-IN" dirty="0"/>
          </a:p>
        </p:txBody>
      </p:sp>
    </p:spTree>
    <p:extLst>
      <p:ext uri="{BB962C8B-B14F-4D97-AF65-F5344CB8AC3E}">
        <p14:creationId xmlns:p14="http://schemas.microsoft.com/office/powerpoint/2010/main" val="1255419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A59B-9DE7-D83B-F44A-EE1567599845}"/>
              </a:ext>
            </a:extLst>
          </p:cNvPr>
          <p:cNvSpPr>
            <a:spLocks noGrp="1"/>
          </p:cNvSpPr>
          <p:nvPr>
            <p:ph type="title"/>
          </p:nvPr>
        </p:nvSpPr>
        <p:spPr/>
        <p:txBody>
          <a:bodyPr/>
          <a:lstStyle/>
          <a:p>
            <a:r>
              <a:rPr lang="en-US" dirty="0"/>
              <a:t>pipe()</a:t>
            </a:r>
            <a:endParaRPr lang="en-IN" dirty="0"/>
          </a:p>
        </p:txBody>
      </p:sp>
      <p:sp>
        <p:nvSpPr>
          <p:cNvPr id="3" name="Content Placeholder 2">
            <a:extLst>
              <a:ext uri="{FF2B5EF4-FFF2-40B4-BE49-F238E27FC236}">
                <a16:creationId xmlns:a16="http://schemas.microsoft.com/office/drawing/2014/main" id="{3A219AB8-E5D1-3A01-3490-07CBE8CC4989}"/>
              </a:ext>
            </a:extLst>
          </p:cNvPr>
          <p:cNvSpPr>
            <a:spLocks noGrp="1"/>
          </p:cNvSpPr>
          <p:nvPr>
            <p:ph idx="1"/>
          </p:nvPr>
        </p:nvSpPr>
        <p:spPr/>
        <p:txBody>
          <a:bodyPr/>
          <a:lstStyle/>
          <a:p>
            <a:r>
              <a:rPr lang="en-US" dirty="0"/>
              <a:t>The pipe() method is a powerful mechanism that allows you to easily transfer data from a readable stream to a writable stream. </a:t>
            </a:r>
          </a:p>
          <a:p>
            <a:r>
              <a:rPr lang="en-US" dirty="0"/>
              <a:t>It simplifies the process of consuming data from a readable stream and writing it to a writable stream without manually managing the flow of data.</a:t>
            </a:r>
          </a:p>
          <a:p>
            <a:r>
              <a:rPr lang="en-US" dirty="0"/>
              <a:t>The pipe() method is available on readable streams and takes a writable stream as its argument. </a:t>
            </a:r>
          </a:p>
          <a:p>
            <a:r>
              <a:rPr lang="en-US" dirty="0"/>
              <a:t>It establishes a connection between the two streams, allowing data to flow from the readable stream to the writable stream.</a:t>
            </a:r>
            <a:endParaRPr lang="en-IN" dirty="0"/>
          </a:p>
        </p:txBody>
      </p:sp>
    </p:spTree>
    <p:extLst>
      <p:ext uri="{BB962C8B-B14F-4D97-AF65-F5344CB8AC3E}">
        <p14:creationId xmlns:p14="http://schemas.microsoft.com/office/powerpoint/2010/main" val="395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r>
              <a:rPr lang="en-IN" b="1" dirty="0"/>
              <a:t>Send a SMS after withdraw or deposit is called using send() of SMS utility</a:t>
            </a:r>
          </a:p>
          <a:p>
            <a:r>
              <a:rPr lang="en-IN" b="1" dirty="0"/>
              <a:t>Send an Email after withdraw or deposit is called using send() Email utility</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1F8EF-14D8-6CB0-DF62-7BF0AA3CE983}"/>
              </a:ext>
            </a:extLst>
          </p:cNvPr>
          <p:cNvSpPr/>
          <p:nvPr/>
        </p:nvSpPr>
        <p:spPr>
          <a:xfrm>
            <a:off x="7848600" y="1498600"/>
            <a:ext cx="3175000" cy="432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HTTP Server</a:t>
            </a:r>
          </a:p>
        </p:txBody>
      </p:sp>
      <p:sp>
        <p:nvSpPr>
          <p:cNvPr id="5" name="Rectangle: Rounded Corners 4">
            <a:extLst>
              <a:ext uri="{FF2B5EF4-FFF2-40B4-BE49-F238E27FC236}">
                <a16:creationId xmlns:a16="http://schemas.microsoft.com/office/drawing/2014/main" id="{F34D58C4-4541-9596-EC00-2FB68AF2E67D}"/>
              </a:ext>
            </a:extLst>
          </p:cNvPr>
          <p:cNvSpPr/>
          <p:nvPr/>
        </p:nvSpPr>
        <p:spPr>
          <a:xfrm>
            <a:off x="1185333" y="2048934"/>
            <a:ext cx="2692400" cy="3285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7" name="Straight Arrow Connector 6">
            <a:extLst>
              <a:ext uri="{FF2B5EF4-FFF2-40B4-BE49-F238E27FC236}">
                <a16:creationId xmlns:a16="http://schemas.microsoft.com/office/drawing/2014/main" id="{7FB14AF2-CBE4-60BA-C470-DB109AE27C28}"/>
              </a:ext>
            </a:extLst>
          </p:cNvPr>
          <p:cNvCxnSpPr/>
          <p:nvPr/>
        </p:nvCxnSpPr>
        <p:spPr>
          <a:xfrm>
            <a:off x="3877733" y="2844800"/>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FCC967-18C8-5E0D-27E5-E069D835D1DC}"/>
              </a:ext>
            </a:extLst>
          </p:cNvPr>
          <p:cNvSpPr txBox="1"/>
          <p:nvPr/>
        </p:nvSpPr>
        <p:spPr>
          <a:xfrm>
            <a:off x="4597400" y="2475468"/>
            <a:ext cx="2191369" cy="369332"/>
          </a:xfrm>
          <a:prstGeom prst="rect">
            <a:avLst/>
          </a:prstGeom>
          <a:noFill/>
        </p:spPr>
        <p:txBody>
          <a:bodyPr wrap="none" rtlCol="0">
            <a:spAutoFit/>
          </a:bodyPr>
          <a:lstStyle/>
          <a:p>
            <a:r>
              <a:rPr lang="en-IN" dirty="0"/>
              <a:t>http://localhost:3000</a:t>
            </a:r>
          </a:p>
        </p:txBody>
      </p:sp>
      <p:cxnSp>
        <p:nvCxnSpPr>
          <p:cNvPr id="10" name="Straight Arrow Connector 9">
            <a:extLst>
              <a:ext uri="{FF2B5EF4-FFF2-40B4-BE49-F238E27FC236}">
                <a16:creationId xmlns:a16="http://schemas.microsoft.com/office/drawing/2014/main" id="{646E46DC-3919-0BE4-FA42-2DB9A6D90F50}"/>
              </a:ext>
            </a:extLst>
          </p:cNvPr>
          <p:cNvCxnSpPr/>
          <p:nvPr/>
        </p:nvCxnSpPr>
        <p:spPr>
          <a:xfrm flipH="1">
            <a:off x="3877733" y="4385734"/>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F1BAA4-75AA-1BA3-DE64-F4BBD1208424}"/>
              </a:ext>
            </a:extLst>
          </p:cNvPr>
          <p:cNvSpPr txBox="1"/>
          <p:nvPr/>
        </p:nvSpPr>
        <p:spPr>
          <a:xfrm>
            <a:off x="5325034" y="4385733"/>
            <a:ext cx="736099" cy="369332"/>
          </a:xfrm>
          <a:prstGeom prst="rect">
            <a:avLst/>
          </a:prstGeom>
          <a:noFill/>
        </p:spPr>
        <p:txBody>
          <a:bodyPr wrap="none" rtlCol="0">
            <a:spAutoFit/>
          </a:bodyPr>
          <a:lstStyle/>
          <a:p>
            <a:r>
              <a:rPr lang="en-IN" dirty="0"/>
              <a:t>HTML</a:t>
            </a:r>
          </a:p>
        </p:txBody>
      </p:sp>
    </p:spTree>
    <p:extLst>
      <p:ext uri="{BB962C8B-B14F-4D97-AF65-F5344CB8AC3E}">
        <p14:creationId xmlns:p14="http://schemas.microsoft.com/office/powerpoint/2010/main" val="426985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BEAA441-B0B2-B7AB-476A-2B99FD9EB866}"/>
              </a:ext>
            </a:extLst>
          </p:cNvPr>
          <p:cNvSpPr/>
          <p:nvPr/>
        </p:nvSpPr>
        <p:spPr>
          <a:xfrm>
            <a:off x="855133" y="2531532"/>
            <a:ext cx="2658533" cy="367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4" name="Rectangle 3">
            <a:extLst>
              <a:ext uri="{FF2B5EF4-FFF2-40B4-BE49-F238E27FC236}">
                <a16:creationId xmlns:a16="http://schemas.microsoft.com/office/drawing/2014/main" id="{E5DEF333-57B8-9BF0-DFB9-535D0BFFE82B}"/>
              </a:ext>
            </a:extLst>
          </p:cNvPr>
          <p:cNvSpPr/>
          <p:nvPr/>
        </p:nvSpPr>
        <p:spPr>
          <a:xfrm>
            <a:off x="9584266" y="27008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A</a:t>
            </a:r>
          </a:p>
        </p:txBody>
      </p:sp>
      <p:sp>
        <p:nvSpPr>
          <p:cNvPr id="5" name="Rectangle 4">
            <a:extLst>
              <a:ext uri="{FF2B5EF4-FFF2-40B4-BE49-F238E27FC236}">
                <a16:creationId xmlns:a16="http://schemas.microsoft.com/office/drawing/2014/main" id="{75BB23DA-46C1-C21C-896F-799A858AE38E}"/>
              </a:ext>
            </a:extLst>
          </p:cNvPr>
          <p:cNvSpPr/>
          <p:nvPr/>
        </p:nvSpPr>
        <p:spPr>
          <a:xfrm>
            <a:off x="9584266" y="36152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a:t>
            </a:r>
          </a:p>
        </p:txBody>
      </p:sp>
      <p:sp>
        <p:nvSpPr>
          <p:cNvPr id="6" name="Rectangle 5">
            <a:extLst>
              <a:ext uri="{FF2B5EF4-FFF2-40B4-BE49-F238E27FC236}">
                <a16:creationId xmlns:a16="http://schemas.microsoft.com/office/drawing/2014/main" id="{7479C6D4-DEE0-F62C-93BF-94CE703294FA}"/>
              </a:ext>
            </a:extLst>
          </p:cNvPr>
          <p:cNvSpPr/>
          <p:nvPr/>
        </p:nvSpPr>
        <p:spPr>
          <a:xfrm>
            <a:off x="9584266" y="45296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C</a:t>
            </a:r>
          </a:p>
        </p:txBody>
      </p:sp>
      <p:sp>
        <p:nvSpPr>
          <p:cNvPr id="7" name="Rectangle 6">
            <a:extLst>
              <a:ext uri="{FF2B5EF4-FFF2-40B4-BE49-F238E27FC236}">
                <a16:creationId xmlns:a16="http://schemas.microsoft.com/office/drawing/2014/main" id="{98752B6F-8F07-778B-75D3-59637D59388C}"/>
              </a:ext>
            </a:extLst>
          </p:cNvPr>
          <p:cNvSpPr/>
          <p:nvPr/>
        </p:nvSpPr>
        <p:spPr>
          <a:xfrm>
            <a:off x="9584266" y="54440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D</a:t>
            </a:r>
          </a:p>
        </p:txBody>
      </p:sp>
      <p:sp>
        <p:nvSpPr>
          <p:cNvPr id="9" name="Rectangle: Rounded Corners 8">
            <a:extLst>
              <a:ext uri="{FF2B5EF4-FFF2-40B4-BE49-F238E27FC236}">
                <a16:creationId xmlns:a16="http://schemas.microsoft.com/office/drawing/2014/main" id="{D0A6D82B-D149-8FEF-BD2D-9D2B402BB56D}"/>
              </a:ext>
            </a:extLst>
          </p:cNvPr>
          <p:cNvSpPr/>
          <p:nvPr/>
        </p:nvSpPr>
        <p:spPr>
          <a:xfrm>
            <a:off x="1185334" y="4648199"/>
            <a:ext cx="2040466" cy="14054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REACT APP</a:t>
            </a:r>
          </a:p>
        </p:txBody>
      </p:sp>
      <p:sp>
        <p:nvSpPr>
          <p:cNvPr id="12" name="Rectangle 11">
            <a:extLst>
              <a:ext uri="{FF2B5EF4-FFF2-40B4-BE49-F238E27FC236}">
                <a16:creationId xmlns:a16="http://schemas.microsoft.com/office/drawing/2014/main" id="{38BEB661-0C45-3DD1-7AB5-BF55BCC0B5F5}"/>
              </a:ext>
            </a:extLst>
          </p:cNvPr>
          <p:cNvSpPr/>
          <p:nvPr/>
        </p:nvSpPr>
        <p:spPr>
          <a:xfrm>
            <a:off x="5647268" y="2700866"/>
            <a:ext cx="1955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As</a:t>
            </a:r>
          </a:p>
          <a:p>
            <a:pPr algn="ctr"/>
            <a:r>
              <a:rPr lang="en-IN" dirty="0"/>
              <a:t>API Gateway</a:t>
            </a:r>
          </a:p>
        </p:txBody>
      </p:sp>
      <p:cxnSp>
        <p:nvCxnSpPr>
          <p:cNvPr id="14" name="Straight Arrow Connector 13">
            <a:extLst>
              <a:ext uri="{FF2B5EF4-FFF2-40B4-BE49-F238E27FC236}">
                <a16:creationId xmlns:a16="http://schemas.microsoft.com/office/drawing/2014/main" id="{249E0E04-7038-CA75-9F81-989AADA81D1C}"/>
              </a:ext>
            </a:extLst>
          </p:cNvPr>
          <p:cNvCxnSpPr>
            <a:stCxn id="9" idx="3"/>
            <a:endCxn id="12" idx="1"/>
          </p:cNvCxnSpPr>
          <p:nvPr/>
        </p:nvCxnSpPr>
        <p:spPr>
          <a:xfrm flipV="1">
            <a:off x="3225800" y="4377266"/>
            <a:ext cx="2421468" cy="9736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6A5F8C00-0A24-57EC-379A-EFE094C5235B}"/>
              </a:ext>
            </a:extLst>
          </p:cNvPr>
          <p:cNvCxnSpPr>
            <a:cxnSpLocks/>
          </p:cNvCxnSpPr>
          <p:nvPr/>
        </p:nvCxnSpPr>
        <p:spPr>
          <a:xfrm flipH="1">
            <a:off x="3225800" y="4834466"/>
            <a:ext cx="2421468" cy="990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EE073810-5EEA-3660-7896-1EFF2E7ED6FA}"/>
              </a:ext>
            </a:extLst>
          </p:cNvPr>
          <p:cNvSpPr txBox="1"/>
          <p:nvPr/>
        </p:nvSpPr>
        <p:spPr>
          <a:xfrm>
            <a:off x="3823112" y="3945466"/>
            <a:ext cx="1557158" cy="646331"/>
          </a:xfrm>
          <a:prstGeom prst="rect">
            <a:avLst/>
          </a:prstGeom>
          <a:noFill/>
        </p:spPr>
        <p:txBody>
          <a:bodyPr wrap="none" rtlCol="0">
            <a:spAutoFit/>
          </a:bodyPr>
          <a:lstStyle/>
          <a:p>
            <a:r>
              <a:rPr lang="en-IN" dirty="0"/>
              <a:t>Http + URL</a:t>
            </a:r>
          </a:p>
          <a:p>
            <a:r>
              <a:rPr lang="en-IN" dirty="0"/>
              <a:t>localhost:3000</a:t>
            </a:r>
          </a:p>
        </p:txBody>
      </p:sp>
      <p:cxnSp>
        <p:nvCxnSpPr>
          <p:cNvPr id="20" name="Straight Arrow Connector 19">
            <a:extLst>
              <a:ext uri="{FF2B5EF4-FFF2-40B4-BE49-F238E27FC236}">
                <a16:creationId xmlns:a16="http://schemas.microsoft.com/office/drawing/2014/main" id="{878307DF-651F-D8F2-F29E-C2DD3E35F23D}"/>
              </a:ext>
            </a:extLst>
          </p:cNvPr>
          <p:cNvCxnSpPr>
            <a:cxnSpLocks/>
            <a:endCxn id="4" idx="1"/>
          </p:cNvCxnSpPr>
          <p:nvPr/>
        </p:nvCxnSpPr>
        <p:spPr>
          <a:xfrm>
            <a:off x="7603068" y="30056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F76484-1CA9-4A90-AF77-E90D95A60911}"/>
              </a:ext>
            </a:extLst>
          </p:cNvPr>
          <p:cNvCxnSpPr>
            <a:cxnSpLocks/>
            <a:endCxn id="5" idx="1"/>
          </p:cNvCxnSpPr>
          <p:nvPr/>
        </p:nvCxnSpPr>
        <p:spPr>
          <a:xfrm>
            <a:off x="7603068" y="39200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EB6215-EEC1-1AE5-8305-FB1206132A66}"/>
              </a:ext>
            </a:extLst>
          </p:cNvPr>
          <p:cNvCxnSpPr>
            <a:cxnSpLocks/>
            <a:endCxn id="6" idx="1"/>
          </p:cNvCxnSpPr>
          <p:nvPr/>
        </p:nvCxnSpPr>
        <p:spPr>
          <a:xfrm>
            <a:off x="7603068" y="48344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3E9779-3169-7A2C-3DAD-BE901D74D05F}"/>
              </a:ext>
            </a:extLst>
          </p:cNvPr>
          <p:cNvCxnSpPr>
            <a:endCxn id="7" idx="1"/>
          </p:cNvCxnSpPr>
          <p:nvPr/>
        </p:nvCxnSpPr>
        <p:spPr>
          <a:xfrm>
            <a:off x="7603068" y="57488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BE90479-8CB7-64C7-2F79-C59DD0CCED2A}"/>
              </a:ext>
            </a:extLst>
          </p:cNvPr>
          <p:cNvSpPr>
            <a:spLocks noGrp="1"/>
          </p:cNvSpPr>
          <p:nvPr>
            <p:ph type="title"/>
          </p:nvPr>
        </p:nvSpPr>
        <p:spPr/>
        <p:txBody>
          <a:bodyPr/>
          <a:lstStyle/>
          <a:p>
            <a:r>
              <a:rPr lang="en-IN" dirty="0"/>
              <a:t>Node Used as API Gateway</a:t>
            </a:r>
          </a:p>
        </p:txBody>
      </p:sp>
      <p:sp>
        <p:nvSpPr>
          <p:cNvPr id="33" name="TextBox 32">
            <a:extLst>
              <a:ext uri="{FF2B5EF4-FFF2-40B4-BE49-F238E27FC236}">
                <a16:creationId xmlns:a16="http://schemas.microsoft.com/office/drawing/2014/main" id="{F382B327-1838-8DE8-2E67-C218E581C56A}"/>
              </a:ext>
            </a:extLst>
          </p:cNvPr>
          <p:cNvSpPr txBox="1"/>
          <p:nvPr/>
        </p:nvSpPr>
        <p:spPr>
          <a:xfrm>
            <a:off x="7726245" y="2329811"/>
            <a:ext cx="1514710" cy="646331"/>
          </a:xfrm>
          <a:prstGeom prst="rect">
            <a:avLst/>
          </a:prstGeom>
          <a:noFill/>
        </p:spPr>
        <p:txBody>
          <a:bodyPr wrap="none" rtlCol="0">
            <a:spAutoFit/>
          </a:bodyPr>
          <a:lstStyle/>
          <a:p>
            <a:r>
              <a:rPr lang="en-IN" dirty="0"/>
              <a:t>Http + URL</a:t>
            </a:r>
          </a:p>
          <a:p>
            <a:r>
              <a:rPr lang="en-IN" dirty="0"/>
              <a:t>www.abc.com</a:t>
            </a:r>
          </a:p>
        </p:txBody>
      </p:sp>
      <p:sp>
        <p:nvSpPr>
          <p:cNvPr id="34" name="TextBox 33">
            <a:extLst>
              <a:ext uri="{FF2B5EF4-FFF2-40B4-BE49-F238E27FC236}">
                <a16:creationId xmlns:a16="http://schemas.microsoft.com/office/drawing/2014/main" id="{9B0F6F0A-DE4A-3AF7-85D5-187D97AEE6B4}"/>
              </a:ext>
            </a:extLst>
          </p:cNvPr>
          <p:cNvSpPr txBox="1"/>
          <p:nvPr/>
        </p:nvSpPr>
        <p:spPr>
          <a:xfrm>
            <a:off x="7726245" y="3290669"/>
            <a:ext cx="1485087" cy="646331"/>
          </a:xfrm>
          <a:prstGeom prst="rect">
            <a:avLst/>
          </a:prstGeom>
          <a:noFill/>
        </p:spPr>
        <p:txBody>
          <a:bodyPr wrap="none" rtlCol="0">
            <a:spAutoFit/>
          </a:bodyPr>
          <a:lstStyle/>
          <a:p>
            <a:r>
              <a:rPr lang="en-IN" dirty="0"/>
              <a:t>Http + URL</a:t>
            </a:r>
          </a:p>
          <a:p>
            <a:r>
              <a:rPr lang="en-IN" dirty="0"/>
              <a:t>www.pqr.com</a:t>
            </a:r>
          </a:p>
        </p:txBody>
      </p:sp>
      <p:sp>
        <p:nvSpPr>
          <p:cNvPr id="35" name="TextBox 34">
            <a:extLst>
              <a:ext uri="{FF2B5EF4-FFF2-40B4-BE49-F238E27FC236}">
                <a16:creationId xmlns:a16="http://schemas.microsoft.com/office/drawing/2014/main" id="{534789C0-0B83-8EDB-9949-735741E0ADC0}"/>
              </a:ext>
            </a:extLst>
          </p:cNvPr>
          <p:cNvSpPr txBox="1"/>
          <p:nvPr/>
        </p:nvSpPr>
        <p:spPr>
          <a:xfrm>
            <a:off x="7726244" y="4205068"/>
            <a:ext cx="1477520" cy="646331"/>
          </a:xfrm>
          <a:prstGeom prst="rect">
            <a:avLst/>
          </a:prstGeom>
          <a:noFill/>
        </p:spPr>
        <p:txBody>
          <a:bodyPr wrap="none" rtlCol="0">
            <a:spAutoFit/>
          </a:bodyPr>
          <a:lstStyle/>
          <a:p>
            <a:r>
              <a:rPr lang="en-IN" dirty="0"/>
              <a:t>Http + URL</a:t>
            </a:r>
          </a:p>
          <a:p>
            <a:r>
              <a:rPr lang="en-IN" dirty="0"/>
              <a:t>www.xyz.com</a:t>
            </a:r>
          </a:p>
        </p:txBody>
      </p:sp>
      <p:sp>
        <p:nvSpPr>
          <p:cNvPr id="36" name="TextBox 35">
            <a:extLst>
              <a:ext uri="{FF2B5EF4-FFF2-40B4-BE49-F238E27FC236}">
                <a16:creationId xmlns:a16="http://schemas.microsoft.com/office/drawing/2014/main" id="{6F54FC7E-D59F-4E12-73D8-F9B44440BB26}"/>
              </a:ext>
            </a:extLst>
          </p:cNvPr>
          <p:cNvSpPr txBox="1"/>
          <p:nvPr/>
        </p:nvSpPr>
        <p:spPr>
          <a:xfrm>
            <a:off x="7702957" y="5112433"/>
            <a:ext cx="1516313" cy="646331"/>
          </a:xfrm>
          <a:prstGeom prst="rect">
            <a:avLst/>
          </a:prstGeom>
          <a:noFill/>
        </p:spPr>
        <p:txBody>
          <a:bodyPr wrap="none" rtlCol="0">
            <a:spAutoFit/>
          </a:bodyPr>
          <a:lstStyle/>
          <a:p>
            <a:r>
              <a:rPr lang="en-IN" dirty="0"/>
              <a:t>Http + URL</a:t>
            </a:r>
          </a:p>
          <a:p>
            <a:r>
              <a:rPr lang="en-IN" dirty="0"/>
              <a:t>www.aaa.com</a:t>
            </a:r>
          </a:p>
        </p:txBody>
      </p:sp>
    </p:spTree>
    <p:extLst>
      <p:ext uri="{BB962C8B-B14F-4D97-AF65-F5344CB8AC3E}">
        <p14:creationId xmlns:p14="http://schemas.microsoft.com/office/powerpoint/2010/main" val="3282540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fontScale="85000" lnSpcReduction="20000"/>
          </a:bodyPr>
          <a:lstStyle/>
          <a:p>
            <a:r>
              <a:rPr lang="en-US" dirty="0"/>
              <a:t>In Node.js, the module object represents the current module (file). </a:t>
            </a:r>
          </a:p>
          <a:p>
            <a:r>
              <a:rPr lang="en-US" dirty="0"/>
              <a:t>It provides information about the current module (file), including its filename, exports, and other metadata. </a:t>
            </a:r>
          </a:p>
          <a:p>
            <a:r>
              <a:rPr lang="en-US" dirty="0"/>
              <a:t>The module object is specific to each module (file) and allows you to control the module's behavior, expose functionalities, and interact with other modules in your Node.js application.</a:t>
            </a:r>
          </a:p>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36923</TotalTime>
  <Words>4124</Words>
  <Application>Microsoft Office PowerPoint</Application>
  <PresentationFormat>Widescreen</PresentationFormat>
  <Paragraphs>433</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-apple-system</vt:lpstr>
      <vt:lpstr>Arial</vt:lpstr>
      <vt:lpstr>Calibri</vt:lpstr>
      <vt:lpstr>Calibri Light</vt:lpstr>
      <vt:lpstr>Roboto</vt:lpstr>
      <vt:lpstr>urw-din</vt:lpstr>
      <vt:lpstr>Office Theme</vt:lpstr>
      <vt:lpstr>PowerPoint Presentation</vt:lpstr>
      <vt:lpstr>What is Node.js?</vt:lpstr>
      <vt:lpstr>What is Node.js?</vt:lpstr>
      <vt:lpstr>Installation</vt:lpstr>
      <vt:lpstr>NVM</vt:lpstr>
      <vt:lpstr>Key features and benefits of using NVM</vt:lpstr>
      <vt:lpstr>Modules</vt:lpstr>
      <vt:lpstr>Types of Modules</vt:lpstr>
      <vt:lpstr>Node Global Objects</vt:lpstr>
      <vt:lpstr>Do we have to compile code?</vt:lpstr>
      <vt:lpstr>When must we compile code?</vt:lpstr>
      <vt:lpstr>PowerPoint Presentation</vt:lpstr>
      <vt:lpstr>PowerPoint Presentation</vt:lpstr>
      <vt:lpstr>What is the use of require function?</vt:lpstr>
      <vt:lpstr>What is global object in Node JS?</vt:lpstr>
      <vt:lpstr>PowerPoint Presentation</vt:lpstr>
      <vt:lpstr>Node JS Architecture</vt:lpstr>
      <vt:lpstr>Working of Node.js</vt:lpstr>
      <vt:lpstr>Event Loop</vt:lpstr>
      <vt:lpstr>Event Queue</vt:lpstr>
      <vt:lpstr>Thread Pool</vt:lpstr>
      <vt:lpstr>Non-blocking I/O</vt:lpstr>
      <vt:lpstr>Asynchronous</vt:lpstr>
      <vt:lpstr>Libuv</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Benefits of using Streams</vt:lpstr>
      <vt:lpstr>Types of Streams</vt:lpstr>
      <vt:lpstr>Types of Streams</vt:lpstr>
      <vt:lpstr>pipe()</vt:lpstr>
      <vt:lpstr>ReadStream</vt:lpstr>
      <vt:lpstr>WriteStream</vt:lpstr>
      <vt:lpstr>PowerPoint Presentation</vt:lpstr>
      <vt:lpstr>HTTP Module</vt:lpstr>
      <vt:lpstr>PowerPoint Presentation</vt:lpstr>
      <vt:lpstr>Node Used as API Gateway</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33</cp:revision>
  <dcterms:created xsi:type="dcterms:W3CDTF">2021-11-22T03:42:21Z</dcterms:created>
  <dcterms:modified xsi:type="dcterms:W3CDTF">2024-01-16T07:39:01Z</dcterms:modified>
</cp:coreProperties>
</file>