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518" r:id="rId25"/>
    <p:sldId id="478" r:id="rId26"/>
    <p:sldId id="272" r:id="rId27"/>
    <p:sldId id="519" r:id="rId28"/>
    <p:sldId id="383" r:id="rId29"/>
    <p:sldId id="384" r:id="rId30"/>
    <p:sldId id="386" r:id="rId31"/>
    <p:sldId id="387" r:id="rId32"/>
    <p:sldId id="388" r:id="rId33"/>
    <p:sldId id="520" r:id="rId34"/>
    <p:sldId id="521" r:id="rId35"/>
    <p:sldId id="522" r:id="rId36"/>
    <p:sldId id="523" r:id="rId37"/>
    <p:sldId id="524" r:id="rId38"/>
    <p:sldId id="276" r:id="rId39"/>
    <p:sldId id="290" r:id="rId40"/>
    <p:sldId id="291" r:id="rId41"/>
    <p:sldId id="344" r:id="rId42"/>
    <p:sldId id="485" r:id="rId43"/>
    <p:sldId id="341" r:id="rId44"/>
    <p:sldId id="340" r:id="rId45"/>
    <p:sldId id="392" r:id="rId46"/>
    <p:sldId id="292" r:id="rId47"/>
    <p:sldId id="525" r:id="rId48"/>
    <p:sldId id="395" r:id="rId49"/>
    <p:sldId id="526" r:id="rId50"/>
    <p:sldId id="396" r:id="rId51"/>
    <p:sldId id="528" r:id="rId52"/>
    <p:sldId id="529" r:id="rId53"/>
    <p:sldId id="530" r:id="rId54"/>
    <p:sldId id="531" r:id="rId55"/>
    <p:sldId id="532" r:id="rId56"/>
    <p:sldId id="533" r:id="rId57"/>
    <p:sldId id="296" r:id="rId58"/>
    <p:sldId id="438" r:id="rId59"/>
    <p:sldId id="534" r:id="rId60"/>
    <p:sldId id="30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fetch-intercep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 (Set it as File Icon Theme)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 (Check on your own)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2ED-2361-149D-79F0-4D6B5C85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AACAAED-AD51-6882-6DD9-D9EF193E6CDC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182BE70-8B53-97BF-97CC-1CC143406C18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F659D-B6D1-290B-E2A6-AAB1B108D240}"/>
              </a:ext>
            </a:extLst>
          </p:cNvPr>
          <p:cNvCxnSpPr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1DB84C6-857D-D8EC-0BE1-AB55A040A9FC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9D54-7603-96CB-1DE6-3C9B796DAF7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4EE8A777-8978-E556-F7E9-80DEFE2E6C15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6C7D-C301-08E5-F885-0373331042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F001CA6E-E9C7-57F4-050A-53E8AB592CE5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6B6F3-5591-4648-43A4-DF9400AD580C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878D0-8372-601E-7182-EBF28B2C325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581F8C3-A196-09E1-C7D2-8F9C2A3D0463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06652-3BF0-CF30-3C56-7733CA65DB1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507F2-0FA6-35B8-2E09-6E1B9424475D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5F1DA-5D2E-76F3-84DB-C5585B1ABA66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B6751-B3C2-4A2C-9F28-9925A1967988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1AD82C86-7357-4A2D-3827-424DC1617202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85BD0-1568-2AF8-D5CE-352CC738F55E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E4A209-6E40-D9F6-C2B1-EAA615EF8D5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1C4976-3508-8552-682E-31FCFE653476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205AC5-D373-07A5-3465-9A4011DC5DAA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003E-07A9-A48B-84D7-777686736CB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6A273-91A3-037E-0758-E72516B8390E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707D7A07-1AFC-1CD4-9919-04878E1FDD36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7C9B-5B2D-72C5-C047-1CC23E3BD217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E-8DCC-F7F8-0BEB-756ECC8E79E0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3C26A-B992-40E6-B5C4-0B1EA6261EEA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C42BC7-CC55-B746-2BD3-86548706E9DF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5794E-489A-0100-D0F3-5445C996670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86F608-92B9-54C5-E29C-607DC70F9A9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5011A-C774-3E63-E968-3C8AD9354B19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9EEC8-2E1D-8475-1621-C227D6B15182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C5C8-5463-6CBB-F653-D239ED710CE4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4C468-19BC-55F6-8A16-A8012F82F2FC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86904-E842-FBBA-A962-8F58809D1AE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CB018-C528-F2A9-6BB7-5A932A0CA704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0D7A-F8B1-9FF5-D1F4-0A3C2D94D2A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4A85C-D158-45BB-6D2C-E2F890A89A2D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605FA-92D5-F616-65F5-2B7A7A707CF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A3373-50F9-6DCD-666F-D6A8DF76A3C1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6996B5-A448-3397-6E7F-2BC0F4FDD645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F3A22-8FFA-1563-AA54-4340E5E67CA3}"/>
              </a:ext>
            </a:extLst>
          </p:cNvPr>
          <p:cNvSpPr txBox="1"/>
          <p:nvPr/>
        </p:nvSpPr>
        <p:spPr>
          <a:xfrm>
            <a:off x="457200" y="3556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8325B6-F634-664D-9974-E1DB0E5AB7FB}"/>
              </a:ext>
            </a:extLst>
          </p:cNvPr>
          <p:cNvCxnSpPr>
            <a:stCxn id="21" idx="2"/>
          </p:cNvCxnSpPr>
          <p:nvPr/>
        </p:nvCxnSpPr>
        <p:spPr>
          <a:xfrm>
            <a:off x="814798" y="724932"/>
            <a:ext cx="842552" cy="475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7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9E60-B55D-E648-2CC5-10D1C147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6435-6B07-5B95-FBC7-F698CC97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React data flows unidirectionally i.e. State to UI or from Parent to Child.</a:t>
            </a:r>
          </a:p>
          <a:p>
            <a:r>
              <a:rPr lang="en-IN" dirty="0"/>
              <a:t>The state of the component, should be modified by the method of the same component.</a:t>
            </a:r>
          </a:p>
          <a:p>
            <a:r>
              <a:rPr lang="en-IN" dirty="0"/>
              <a:t>If you are not using a data on the UI, do not put the data in the state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701968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5C60-26A7-9500-674C-60F323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154499-40AF-7FB1-BCE5-2663E17B6B06}"/>
              </a:ext>
            </a:extLst>
          </p:cNvPr>
          <p:cNvSpPr/>
          <p:nvPr/>
        </p:nvSpPr>
        <p:spPr>
          <a:xfrm>
            <a:off x="2848669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4E78E8-CFC8-F8AD-FCDC-4A48559818AA}"/>
              </a:ext>
            </a:extLst>
          </p:cNvPr>
          <p:cNvSpPr/>
          <p:nvPr/>
        </p:nvSpPr>
        <p:spPr>
          <a:xfrm>
            <a:off x="3255992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0A5F97-566D-FA49-CDD0-E6768A158477}"/>
              </a:ext>
            </a:extLst>
          </p:cNvPr>
          <p:cNvSpPr/>
          <p:nvPr/>
        </p:nvSpPr>
        <p:spPr>
          <a:xfrm>
            <a:off x="3255992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1BB40-FF81-B725-4FB7-1C814C97742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37142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AF1825-ABE8-E9FA-FF18-4724D87A35D4}"/>
              </a:ext>
            </a:extLst>
          </p:cNvPr>
          <p:cNvSpPr txBox="1"/>
          <p:nvPr/>
        </p:nvSpPr>
        <p:spPr>
          <a:xfrm>
            <a:off x="4132985" y="3588684"/>
            <a:ext cx="7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ref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29A40F-3C67-6C09-AA60-483D6D783246}"/>
              </a:ext>
            </a:extLst>
          </p:cNvPr>
          <p:cNvSpPr/>
          <p:nvPr/>
        </p:nvSpPr>
        <p:spPr>
          <a:xfrm>
            <a:off x="7036898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E3DAA6-9DEF-2DE9-A335-06E47E672452}"/>
              </a:ext>
            </a:extLst>
          </p:cNvPr>
          <p:cNvSpPr/>
          <p:nvPr/>
        </p:nvSpPr>
        <p:spPr>
          <a:xfrm>
            <a:off x="7444221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07071-7E8B-1A46-18B6-36824E5B45B0}"/>
              </a:ext>
            </a:extLst>
          </p:cNvPr>
          <p:cNvSpPr/>
          <p:nvPr/>
        </p:nvSpPr>
        <p:spPr>
          <a:xfrm>
            <a:off x="7444221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BA9A2-A7B0-AD28-878D-BE09D81680EB}"/>
              </a:ext>
            </a:extLst>
          </p:cNvPr>
          <p:cNvCxnSpPr>
            <a:cxnSpLocks/>
          </p:cNvCxnSpPr>
          <p:nvPr/>
        </p:nvCxnSpPr>
        <p:spPr>
          <a:xfrm flipV="1">
            <a:off x="8325371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7AE414-3ADA-FD8A-915C-84588F128CAB}"/>
              </a:ext>
            </a:extLst>
          </p:cNvPr>
          <p:cNvSpPr txBox="1"/>
          <p:nvPr/>
        </p:nvSpPr>
        <p:spPr>
          <a:xfrm>
            <a:off x="8321214" y="3563745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6192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3B02-8E52-272F-3FAA-D2CF1EDF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98238E-D15B-17E8-8D11-C8AF0E31C98D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  <a:p>
            <a:pPr algn="ctr"/>
            <a:r>
              <a:rPr lang="en-IN" sz="1600" dirty="0"/>
              <a:t>(State)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DCB4-451A-418F-2144-6BD6FC598742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482971-CABE-1042-260B-7E6C06262985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B7E39-3BD5-CE65-83CE-CC3FD10B300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3C6BF-1CB5-4835-6BC2-D2CD1CD9868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76D629-0756-E8DE-DA8D-1BC5488E99B9}"/>
              </a:ext>
            </a:extLst>
          </p:cNvPr>
          <p:cNvSpPr/>
          <p:nvPr/>
        </p:nvSpPr>
        <p:spPr>
          <a:xfrm rot="16200000">
            <a:off x="1461703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C3245-6DCE-6C62-2A02-CBEE654A70B5}"/>
              </a:ext>
            </a:extLst>
          </p:cNvPr>
          <p:cNvSpPr txBox="1"/>
          <p:nvPr/>
        </p:nvSpPr>
        <p:spPr>
          <a:xfrm>
            <a:off x="938417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065BC-60E4-1EEE-21DF-3D418BD2D493}"/>
              </a:ext>
            </a:extLst>
          </p:cNvPr>
          <p:cNvSpPr txBox="1"/>
          <p:nvPr/>
        </p:nvSpPr>
        <p:spPr>
          <a:xfrm>
            <a:off x="2579594" y="3834671"/>
            <a:ext cx="196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the state in</a:t>
            </a:r>
          </a:p>
          <a:p>
            <a:r>
              <a:rPr lang="en-US" dirty="0"/>
              <a:t>Parent component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E8EF0E-605F-3BE1-ECB7-FFB5EBE0A9EA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EDC3A-D7B3-2F8A-966A-682DBDAA4354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49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267C-FCF8-4CF5-242D-2AE30C97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6755-BFF0-986A-2903-D37F6AB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b="1" dirty="0"/>
              <a:t>constructor()</a:t>
            </a:r>
          </a:p>
          <a:p>
            <a:pPr lvl="1"/>
            <a:r>
              <a:rPr lang="en-US" b="1" dirty="0"/>
              <a:t>render()</a:t>
            </a:r>
          </a:p>
          <a:p>
            <a:pPr lvl="1"/>
            <a:r>
              <a:rPr lang="en-US" b="1" dirty="0" err="1"/>
              <a:t>setState</a:t>
            </a:r>
            <a:r>
              <a:rPr lang="en-US" b="1" dirty="0"/>
              <a:t>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forceUpdate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Instance Properties</a:t>
            </a:r>
          </a:p>
          <a:p>
            <a:pPr lvl="1"/>
            <a:r>
              <a:rPr lang="en-US" b="1" dirty="0"/>
              <a:t>state</a:t>
            </a:r>
          </a:p>
          <a:p>
            <a:pPr lvl="1"/>
            <a:r>
              <a:rPr lang="en-US" b="1" dirty="0"/>
              <a:t>props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Class Methods (static)</a:t>
            </a:r>
          </a:p>
          <a:p>
            <a:pPr lvl="1"/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r>
              <a:rPr lang="en-US" dirty="0"/>
              <a:t>Class Properties (static)</a:t>
            </a:r>
          </a:p>
          <a:p>
            <a:pPr lvl="1"/>
            <a:r>
              <a:rPr lang="en-US" b="1" dirty="0" err="1"/>
              <a:t>defaultProps</a:t>
            </a:r>
            <a:endParaRPr lang="en-US" b="1" dirty="0"/>
          </a:p>
          <a:p>
            <a:pPr lvl="1"/>
            <a:r>
              <a:rPr lang="en-IN" b="1" dirty="0" err="1"/>
              <a:t>propTypes</a:t>
            </a:r>
            <a:endParaRPr lang="en-IN" b="1" dirty="0"/>
          </a:p>
          <a:p>
            <a:pPr lvl="1"/>
            <a:r>
              <a:rPr lang="en-IN" dirty="0" err="1"/>
              <a:t>displayName</a:t>
            </a:r>
            <a:endParaRPr lang="en-IN" dirty="0"/>
          </a:p>
          <a:p>
            <a:pPr lvl="1"/>
            <a:r>
              <a:rPr lang="en-IN" dirty="0" err="1"/>
              <a:t>contextType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8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9E0-FF24-7334-963D-6F07F871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A6A3-157B-A591-0457-72EC6400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Mounting Phase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Updating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r>
              <a:rPr lang="en-US" dirty="0"/>
              <a:t>Unmounting Phase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13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A-1EE0-469B-A483-310D296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F851-5375-4EE6-AD20-E63D13D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errors are not handled, the react component will crash and show a blank UI.</a:t>
            </a:r>
          </a:p>
          <a:p>
            <a:pPr algn="just"/>
            <a:r>
              <a:rPr lang="en-US" dirty="0"/>
              <a:t>Error boundaries are React components that </a:t>
            </a:r>
            <a:r>
              <a:rPr lang="en-US" b="1" dirty="0"/>
              <a:t>catch JavaScript errors anywhere in their child component tree, log those errors, and display a fallback UI</a:t>
            </a:r>
            <a:r>
              <a:rPr lang="en-US" dirty="0"/>
              <a:t> instead of the component tree that crashed.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Error boundaries catch errors during rendering, in lifecycle methods, and in constructors of the whole tree below them.</a:t>
            </a:r>
          </a:p>
          <a:p>
            <a:pPr algn="just"/>
            <a:r>
              <a:rPr lang="en-US" dirty="0"/>
              <a:t>Error boundaries do not catch errors for:</a:t>
            </a:r>
          </a:p>
          <a:p>
            <a:pPr lvl="1" algn="just"/>
            <a:r>
              <a:rPr lang="en-US" dirty="0"/>
              <a:t>Event handlers</a:t>
            </a:r>
          </a:p>
          <a:p>
            <a:pPr lvl="1" algn="just"/>
            <a:r>
              <a:rPr lang="en-US" dirty="0"/>
              <a:t>Asynchronous code (e.g. </a:t>
            </a:r>
            <a:r>
              <a:rPr lang="en-US" dirty="0" err="1"/>
              <a:t>setTimeout</a:t>
            </a:r>
            <a:r>
              <a:rPr lang="en-US" dirty="0"/>
              <a:t> or </a:t>
            </a:r>
            <a:r>
              <a:rPr lang="en-US" dirty="0" err="1"/>
              <a:t>requestAnimationFrame</a:t>
            </a:r>
            <a:r>
              <a:rPr lang="en-US" dirty="0"/>
              <a:t> callbacks)</a:t>
            </a:r>
          </a:p>
          <a:p>
            <a:pPr lvl="1" algn="just"/>
            <a:r>
              <a:rPr lang="en-US" dirty="0"/>
              <a:t>Server side rendering</a:t>
            </a:r>
          </a:p>
          <a:p>
            <a:pPr lvl="1" algn="just"/>
            <a:r>
              <a:rPr lang="en-US" dirty="0"/>
              <a:t>Errors thrown in the error boundary itself (rather than its children)</a:t>
            </a:r>
          </a:p>
        </p:txBody>
      </p:sp>
    </p:spTree>
    <p:extLst>
      <p:ext uri="{BB962C8B-B14F-4D97-AF65-F5344CB8AC3E}">
        <p14:creationId xmlns:p14="http://schemas.microsoft.com/office/powerpoint/2010/main" val="15355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7FF-AA40-41A7-B406-79320F7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Error Boundary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A9E-C02A-4B86-8CAA-0EB4D7D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component becomes an error boundary if it defines either (or both) of the lifecycle methods static </a:t>
            </a:r>
            <a:r>
              <a:rPr lang="en-US" dirty="0" err="1"/>
              <a:t>getDerivedStateFromError</a:t>
            </a:r>
            <a:r>
              <a:rPr lang="en-US" dirty="0"/>
              <a:t>() or </a:t>
            </a:r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r>
              <a:rPr lang="en-US" dirty="0"/>
              <a:t>Use static </a:t>
            </a:r>
            <a:r>
              <a:rPr lang="en-US" dirty="0" err="1"/>
              <a:t>getDerivedStateFromError</a:t>
            </a:r>
            <a:r>
              <a:rPr lang="en-US" dirty="0"/>
              <a:t>() to render a fallback UI after an error has been thrown. </a:t>
            </a:r>
          </a:p>
          <a:p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() to log error information.</a:t>
            </a:r>
          </a:p>
          <a:p>
            <a:r>
              <a:rPr lang="en-US" dirty="0"/>
              <a:t>The granularity of error boundaries is up to you. </a:t>
            </a:r>
          </a:p>
          <a:p>
            <a:pPr lvl="1"/>
            <a:r>
              <a:rPr lang="en-US" dirty="0"/>
              <a:t>You may wrap top-level components to display a “Something went wrong” message to the user, just like how server-side frameworks often handle crashes. </a:t>
            </a:r>
          </a:p>
          <a:p>
            <a:pPr lvl="1"/>
            <a:r>
              <a:rPr lang="en-US" dirty="0"/>
              <a:t>You may also wrap individual components in an error boundary to protect them from crashing the rest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7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7D64-4129-4A9D-99DA-6DEC26C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491-95D6-4731-BFF2-0BF2F822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React application, data is passed top-down (parent to child) via props, but such usage can be cumbersome for certain types of props that are required by many components within an application. </a:t>
            </a:r>
          </a:p>
          <a:p>
            <a:r>
              <a:rPr lang="en-US" dirty="0"/>
              <a:t>Context provides a way to share values between components without having to explicitly pass a prop through every level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06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133-22F6-4C4E-88DE-9ACA396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DE36-A6A3-40C8-A9C9-406FDAA0975C}"/>
              </a:ext>
            </a:extLst>
          </p:cNvPr>
          <p:cNvSpPr/>
          <p:nvPr/>
        </p:nvSpPr>
        <p:spPr>
          <a:xfrm>
            <a:off x="5008383" y="3400945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C513A-4FAA-4AF4-884C-AE5A700B3F85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9CD4C-200A-4A61-88F1-07FCEB80FEC3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A2E2E-7F7B-4B50-8E58-9E92856E79E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4533467"/>
            <a:ext cx="1256642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9E71D-E76D-479A-B5CA-70E6672F018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63966" y="4533467"/>
            <a:ext cx="1265026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F29C18-5B46-4215-8241-B6DA9F1CB57E}"/>
              </a:ext>
            </a:extLst>
          </p:cNvPr>
          <p:cNvSpPr/>
          <p:nvPr/>
        </p:nvSpPr>
        <p:spPr>
          <a:xfrm>
            <a:off x="5199267" y="1550368"/>
            <a:ext cx="152400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9EB4B-256C-4204-AC8C-24742FEC434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350029" y="2256950"/>
            <a:ext cx="1849238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2D4CA-26A5-4250-B7A5-D22809153F69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723267" y="2256950"/>
            <a:ext cx="1891490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213401-9CF5-4F71-9A95-D4FF70C34A9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961267" y="2963531"/>
            <a:ext cx="16934" cy="437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87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DEE-5713-4DD5-BAFA-837A25C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6EF-1D66-4474-A86F-BAE4925A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CRUD assignment as per the screenshot shared in the next slide, use array to keep the data.</a:t>
            </a:r>
          </a:p>
          <a:p>
            <a:r>
              <a:rPr lang="en-IN" dirty="0"/>
              <a:t>Create form-component and data-table-component as sibling components.</a:t>
            </a:r>
          </a:p>
          <a:p>
            <a:r>
              <a:rPr lang="en-IN" dirty="0"/>
              <a:t>The data-table-component should be able to display array of any kind objects, do not fix the table to show only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32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489-52BE-4B37-B045-E4AEE2EE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17B35-51A4-40C6-BFB6-FF878C11E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9" y="1681734"/>
            <a:ext cx="7392142" cy="4639120"/>
          </a:xfrm>
        </p:spPr>
      </p:pic>
    </p:spTree>
    <p:extLst>
      <p:ext uri="{BB962C8B-B14F-4D97-AF65-F5344CB8AC3E}">
        <p14:creationId xmlns:p14="http://schemas.microsoft.com/office/powerpoint/2010/main" val="2737212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5890-ACF6-4733-BBD9-EB2D1EFC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and APIs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E1EA91-49C5-441A-993A-671E1B89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any AJAX library you like with React.</a:t>
            </a:r>
          </a:p>
          <a:p>
            <a:r>
              <a:rPr lang="en-US" dirty="0"/>
              <a:t>Some popular libraries are: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jQuery AJAX</a:t>
            </a:r>
          </a:p>
          <a:p>
            <a:pPr lvl="1"/>
            <a:r>
              <a:rPr lang="en-US" b="1" dirty="0" err="1"/>
              <a:t>window.fetch</a:t>
            </a:r>
            <a:endParaRPr lang="en-US" b="1" dirty="0"/>
          </a:p>
          <a:p>
            <a:pPr lvl="1"/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You should populate data with AJAX calls in the commit phase lifecycle methods like </a:t>
            </a:r>
            <a:r>
              <a:rPr lang="en-US" dirty="0" err="1"/>
              <a:t>componentDidMount</a:t>
            </a:r>
            <a:r>
              <a:rPr lang="en-US" dirty="0"/>
              <a:t>().</a:t>
            </a:r>
          </a:p>
          <a:p>
            <a:r>
              <a:rPr lang="en-US" dirty="0"/>
              <a:t>Use </a:t>
            </a:r>
            <a:r>
              <a:rPr lang="en-US" dirty="0" err="1"/>
              <a:t>setState</a:t>
            </a:r>
            <a:r>
              <a:rPr lang="en-US" dirty="0"/>
              <a:t> to update your component when the data is retrieved.</a:t>
            </a:r>
          </a:p>
        </p:txBody>
      </p:sp>
    </p:spTree>
    <p:extLst>
      <p:ext uri="{BB962C8B-B14F-4D97-AF65-F5344CB8AC3E}">
        <p14:creationId xmlns:p14="http://schemas.microsoft.com/office/powerpoint/2010/main" val="2204562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9AC3-0773-434E-84C5-F14AE46C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5D88-896A-4C49-8130-F294E81E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Hooks are a new addition in React 16.8. </a:t>
            </a:r>
          </a:p>
          <a:p>
            <a:r>
              <a:rPr lang="en-US" dirty="0"/>
              <a:t>Hooks let you use state and other React features without writing a class.</a:t>
            </a:r>
          </a:p>
          <a:p>
            <a:r>
              <a:rPr lang="en-IN" dirty="0"/>
              <a:t>Hooks are backwards-compatible</a:t>
            </a:r>
          </a:p>
          <a:p>
            <a:r>
              <a:rPr lang="en-IN" dirty="0"/>
              <a:t>Built in Hooks</a:t>
            </a:r>
          </a:p>
          <a:p>
            <a:pPr lvl="1"/>
            <a:r>
              <a:rPr lang="en-IN" dirty="0"/>
              <a:t>Basic Hooks</a:t>
            </a:r>
          </a:p>
          <a:p>
            <a:pPr lvl="2"/>
            <a:r>
              <a:rPr lang="en-IN" dirty="0" err="1"/>
              <a:t>useState</a:t>
            </a:r>
            <a:endParaRPr lang="en-IN" dirty="0"/>
          </a:p>
          <a:p>
            <a:pPr lvl="2"/>
            <a:r>
              <a:rPr lang="en-IN" dirty="0" err="1"/>
              <a:t>useEffect</a:t>
            </a:r>
            <a:endParaRPr lang="en-IN" dirty="0"/>
          </a:p>
          <a:p>
            <a:pPr lvl="2"/>
            <a:r>
              <a:rPr lang="en-IN" dirty="0" err="1"/>
              <a:t>useContext</a:t>
            </a:r>
            <a:endParaRPr lang="en-IN" dirty="0"/>
          </a:p>
          <a:p>
            <a:pPr lvl="1"/>
            <a:r>
              <a:rPr lang="en-IN" dirty="0"/>
              <a:t>Additional Hooks</a:t>
            </a:r>
          </a:p>
          <a:p>
            <a:pPr lvl="2"/>
            <a:r>
              <a:rPr lang="en-IN" dirty="0" err="1"/>
              <a:t>useReducer</a:t>
            </a:r>
            <a:endParaRPr lang="en-IN" dirty="0"/>
          </a:p>
          <a:p>
            <a:pPr lvl="2"/>
            <a:r>
              <a:rPr lang="en-IN" dirty="0" err="1"/>
              <a:t>useCallback</a:t>
            </a:r>
            <a:endParaRPr lang="en-IN" dirty="0"/>
          </a:p>
          <a:p>
            <a:pPr lvl="2"/>
            <a:r>
              <a:rPr lang="en-IN" dirty="0" err="1"/>
              <a:t>useMemo</a:t>
            </a:r>
            <a:endParaRPr lang="en-IN" dirty="0"/>
          </a:p>
          <a:p>
            <a:pPr lvl="2"/>
            <a:r>
              <a:rPr lang="en-IN" dirty="0" err="1"/>
              <a:t>useRef</a:t>
            </a:r>
            <a:endParaRPr lang="en-IN" dirty="0"/>
          </a:p>
          <a:p>
            <a:pPr lvl="2"/>
            <a:r>
              <a:rPr lang="en-IN" dirty="0" err="1"/>
              <a:t>useImperativeHandle</a:t>
            </a:r>
            <a:endParaRPr lang="en-IN" dirty="0"/>
          </a:p>
          <a:p>
            <a:pPr lvl="2"/>
            <a:r>
              <a:rPr lang="en-IN" dirty="0" err="1"/>
              <a:t>useLayoutEffect</a:t>
            </a:r>
            <a:endParaRPr lang="en-IN" dirty="0"/>
          </a:p>
          <a:p>
            <a:pPr lvl="2"/>
            <a:r>
              <a:rPr lang="en-IN" dirty="0" err="1"/>
              <a:t>useDebugValue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748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1512-EFFB-8E4E-8169-B8D5A767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Conventional 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52A91-D316-0CBE-14A9-6CCFC16A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454" y="640080"/>
            <a:ext cx="618430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8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B137-01FE-4AAF-8D8A-F66A06C4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React 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D60A-2083-42EA-92E5-B0984CA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React Router is the de-facto React routing library, and it’s one of the most popular projects built on top of React.</a:t>
            </a:r>
          </a:p>
          <a:p>
            <a:r>
              <a:rPr lang="en-US" dirty="0"/>
              <a:t>React at its core is a very simple library, and it does not dictate anything about routing.</a:t>
            </a:r>
          </a:p>
          <a:p>
            <a:r>
              <a:rPr lang="en-US" dirty="0"/>
              <a:t>Routing in a Single Page Application is the way to introduce some features to navigating the app through links, which are expected in normal web applications:</a:t>
            </a:r>
          </a:p>
          <a:p>
            <a:r>
              <a:rPr lang="en-US" dirty="0"/>
              <a:t>The browser should change the URL when you navigate to a different screen</a:t>
            </a:r>
          </a:p>
          <a:p>
            <a:pPr lvl="1"/>
            <a:r>
              <a:rPr lang="en-US" dirty="0"/>
              <a:t>Deep linking should work: if you point the browser to a URL, the application should reconstruct the same view that was presented when the URL was generated.</a:t>
            </a:r>
          </a:p>
          <a:p>
            <a:pPr lvl="1"/>
            <a:r>
              <a:rPr lang="en-US" dirty="0"/>
              <a:t>The browser back (and forward) button should work like expected.</a:t>
            </a:r>
          </a:p>
          <a:p>
            <a:pPr lvl="1"/>
            <a:r>
              <a:rPr lang="en-US" dirty="0"/>
              <a:t>Routing links together your application navigation with the navigation features offered by the browser: the address bar and the navigation buttons.</a:t>
            </a:r>
          </a:p>
          <a:p>
            <a:r>
              <a:rPr lang="en-US" dirty="0"/>
              <a:t>React Router offers a way to write your code so that it will show certain components of your app only if the route matches what you define.</a:t>
            </a:r>
          </a:p>
        </p:txBody>
      </p:sp>
    </p:spTree>
    <p:extLst>
      <p:ext uri="{BB962C8B-B14F-4D97-AF65-F5344CB8AC3E}">
        <p14:creationId xmlns:p14="http://schemas.microsoft.com/office/powerpoint/2010/main" val="694169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B756-BF7E-2B02-47D8-A52863A2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 Client-side Routing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50E158-2CDE-7C35-4401-4FCECC76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22" y="640080"/>
            <a:ext cx="645396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8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F8B3-B263-4DBC-82C1-9FE1C59F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51F7-5A08-4610-AB41-FC126034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react-router-dom@5</a:t>
            </a:r>
          </a:p>
          <a:p>
            <a:r>
              <a:rPr lang="en-US" dirty="0"/>
              <a:t>The 3 components you will interact the most when working with React Router are:</a:t>
            </a:r>
          </a:p>
          <a:p>
            <a:pPr lvl="1"/>
            <a:r>
              <a:rPr lang="en-US" b="1" dirty="0" err="1"/>
              <a:t>BrowserRouter</a:t>
            </a:r>
            <a:r>
              <a:rPr lang="en-US" dirty="0"/>
              <a:t> wraps all your Route components.</a:t>
            </a:r>
          </a:p>
          <a:p>
            <a:pPr lvl="1"/>
            <a:r>
              <a:rPr lang="en-US" b="1" dirty="0"/>
              <a:t>Link/</a:t>
            </a:r>
            <a:r>
              <a:rPr lang="en-US" b="1" dirty="0" err="1"/>
              <a:t>NavLink</a:t>
            </a:r>
            <a:r>
              <a:rPr lang="en-US" dirty="0"/>
              <a:t> components are used to generate links to your routes</a:t>
            </a:r>
          </a:p>
          <a:p>
            <a:pPr lvl="1"/>
            <a:r>
              <a:rPr lang="en-US" b="1" dirty="0"/>
              <a:t>Route</a:t>
            </a:r>
            <a:r>
              <a:rPr lang="en-US" dirty="0"/>
              <a:t> components are responsible for showing - or hiding - the components they contain.</a:t>
            </a:r>
          </a:p>
        </p:txBody>
      </p:sp>
    </p:spTree>
    <p:extLst>
      <p:ext uri="{BB962C8B-B14F-4D97-AF65-F5344CB8AC3E}">
        <p14:creationId xmlns:p14="http://schemas.microsoft.com/office/powerpoint/2010/main" val="3920928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FEA0A9-1518-F7DD-B078-CE873C0C7951}"/>
              </a:ext>
            </a:extLst>
          </p:cNvPr>
          <p:cNvSpPr/>
          <p:nvPr/>
        </p:nvSpPr>
        <p:spPr>
          <a:xfrm>
            <a:off x="7056271" y="2782091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2DB91-810F-B24E-798A-4218CB3081FF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6FC74-75D4-B130-A012-8D8936115BF8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4A486F-C4C5-8F35-FD78-86B6CB2DC43B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7BD7FC-17E1-2140-5A99-AC5EBD3C59B7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1F1341-0E5F-BE00-E679-C5FA88BDA231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96BD94-38E6-9DDE-5449-09BB6B4DF511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5D4416-9EBF-8A2D-3234-6C25657D664F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278B1-1241-3D80-BAD4-31A9B546EEF6}"/>
              </a:ext>
            </a:extLst>
          </p:cNvPr>
          <p:cNvSpPr txBox="1"/>
          <p:nvPr/>
        </p:nvSpPr>
        <p:spPr>
          <a:xfrm>
            <a:off x="3779642" y="1961538"/>
            <a:ext cx="27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46D6E7-6640-CB8D-5165-04849793A0B8}"/>
              </a:ext>
            </a:extLst>
          </p:cNvPr>
          <p:cNvCxnSpPr>
            <a:cxnSpLocks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9C79E7-1666-14AA-3E38-548A06246725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C3C89C-F968-D781-9D7B-28CF1EFB223B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985530-902E-7391-CCA8-5973FCFCD022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585BD-C98C-D23A-02BC-D30019D89AA1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CD76B8-2EEB-F60D-84CB-80995CE4EFB4}"/>
              </a:ext>
            </a:extLst>
          </p:cNvPr>
          <p:cNvSpPr txBox="1"/>
          <p:nvPr/>
        </p:nvSpPr>
        <p:spPr>
          <a:xfrm>
            <a:off x="4248504" y="4659030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AEA11-3E4E-5773-73EC-3A75BDC07A95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623029A-7486-5787-21BF-5A67FCBA2ECA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0785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2D40-A3E7-1909-B553-C5791973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it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536D-F7A2-BC6B-F371-94C52695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Clicks on Admin Link, React router maps the URL and displays the </a:t>
            </a:r>
            <a:r>
              <a:rPr lang="en-IN" dirty="0" err="1"/>
              <a:t>AdminComponent</a:t>
            </a:r>
            <a:r>
              <a:rPr lang="en-IN" dirty="0"/>
              <a:t>.</a:t>
            </a:r>
          </a:p>
          <a:p>
            <a:r>
              <a:rPr lang="en-IN" dirty="0"/>
              <a:t>On </a:t>
            </a:r>
            <a:r>
              <a:rPr lang="en-IN" dirty="0" err="1"/>
              <a:t>componentDidMount</a:t>
            </a:r>
            <a:r>
              <a:rPr lang="en-IN" dirty="0"/>
              <a:t>, Call to the API is done to access Data from the API Server. </a:t>
            </a:r>
          </a:p>
          <a:p>
            <a:r>
              <a:rPr lang="en-IN" dirty="0"/>
              <a:t>On success of the API call, the data is displayed in </a:t>
            </a:r>
            <a:r>
              <a:rPr lang="en-IN" dirty="0" err="1"/>
              <a:t>AdminComponent</a:t>
            </a:r>
            <a:r>
              <a:rPr lang="en-IN" dirty="0"/>
              <a:t> using </a:t>
            </a:r>
            <a:r>
              <a:rPr lang="en-IN" dirty="0" err="1"/>
              <a:t>DataTable</a:t>
            </a:r>
            <a:r>
              <a:rPr lang="en-IN" dirty="0"/>
              <a:t> Component.</a:t>
            </a:r>
          </a:p>
          <a:p>
            <a:r>
              <a:rPr lang="en-IN" dirty="0"/>
              <a:t>On error, </a:t>
            </a:r>
            <a:r>
              <a:rPr lang="en-IN" dirty="0" err="1"/>
              <a:t>AdminComponent</a:t>
            </a:r>
            <a:r>
              <a:rPr lang="en-IN" dirty="0"/>
              <a:t> shows error messages.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683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FEA0A9-1518-F7DD-B078-CE873C0C7951}"/>
              </a:ext>
            </a:extLst>
          </p:cNvPr>
          <p:cNvSpPr/>
          <p:nvPr/>
        </p:nvSpPr>
        <p:spPr>
          <a:xfrm>
            <a:off x="7056271" y="2782091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2DB91-810F-B24E-798A-4218CB3081FF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6FC74-75D4-B130-A012-8D8936115BF8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4A486F-C4C5-8F35-FD78-86B6CB2DC43B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7BD7FC-17E1-2140-5A99-AC5EBD3C59B7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1F1341-0E5F-BE00-E679-C5FA88BDA231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96BD94-38E6-9DDE-5449-09BB6B4DF511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5D4416-9EBF-8A2D-3234-6C25657D664F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278B1-1241-3D80-BAD4-31A9B546EEF6}"/>
              </a:ext>
            </a:extLst>
          </p:cNvPr>
          <p:cNvSpPr txBox="1"/>
          <p:nvPr/>
        </p:nvSpPr>
        <p:spPr>
          <a:xfrm>
            <a:off x="3779642" y="1961538"/>
            <a:ext cx="27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46D6E7-6640-CB8D-5165-04849793A0B8}"/>
              </a:ext>
            </a:extLst>
          </p:cNvPr>
          <p:cNvCxnSpPr>
            <a:cxnSpLocks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9C79E7-1666-14AA-3E38-548A06246725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C3C89C-F968-D781-9D7B-28CF1EFB223B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985530-902E-7391-CCA8-5973FCFCD022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585BD-C98C-D23A-02BC-D30019D89AA1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CD76B8-2EEB-F60D-84CB-80995CE4EFB4}"/>
              </a:ext>
            </a:extLst>
          </p:cNvPr>
          <p:cNvSpPr txBox="1"/>
          <p:nvPr/>
        </p:nvSpPr>
        <p:spPr>
          <a:xfrm>
            <a:off x="3806061" y="4728742"/>
            <a:ext cx="429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 +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BAEA11-3E4E-5773-73EC-3A75BDC07A95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623029A-7486-5787-21BF-5A67FCBA2ECA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1BC7ED-B428-66FC-933A-58578A7CE2F9}"/>
              </a:ext>
            </a:extLst>
          </p:cNvPr>
          <p:cNvCxnSpPr>
            <a:cxnSpLocks/>
          </p:cNvCxnSpPr>
          <p:nvPr/>
        </p:nvCxnSpPr>
        <p:spPr>
          <a:xfrm flipV="1">
            <a:off x="3239191" y="3533522"/>
            <a:ext cx="3817079" cy="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3">
            <a:extLst>
              <a:ext uri="{FF2B5EF4-FFF2-40B4-BE49-F238E27FC236}">
                <a16:creationId xmlns:a16="http://schemas.microsoft.com/office/drawing/2014/main" id="{DC002E73-C849-32A4-056D-948B2CF49870}"/>
              </a:ext>
            </a:extLst>
          </p:cNvPr>
          <p:cNvSpPr txBox="1"/>
          <p:nvPr/>
        </p:nvSpPr>
        <p:spPr>
          <a:xfrm>
            <a:off x="3385997" y="2903786"/>
            <a:ext cx="35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HTTP + URL (AJAX) + Username &amp; Password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865F4-2370-ED68-CE54-B459E7D448F8}"/>
              </a:ext>
            </a:extLst>
          </p:cNvPr>
          <p:cNvCxnSpPr>
            <a:cxnSpLocks/>
          </p:cNvCxnSpPr>
          <p:nvPr/>
        </p:nvCxnSpPr>
        <p:spPr>
          <a:xfrm flipH="1" flipV="1">
            <a:off x="3227130" y="3797809"/>
            <a:ext cx="3829140" cy="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id="{1ADD97FB-544B-A15C-4374-01ABFF8B2E60}"/>
              </a:ext>
            </a:extLst>
          </p:cNvPr>
          <p:cNvSpPr txBox="1"/>
          <p:nvPr/>
        </p:nvSpPr>
        <p:spPr>
          <a:xfrm>
            <a:off x="4235340" y="3797809"/>
            <a:ext cx="17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JSON with Token</a:t>
            </a:r>
          </a:p>
          <a:p>
            <a:pPr algn="ctr"/>
            <a:r>
              <a:rPr lang="en-IN" dirty="0"/>
              <a:t>{“token”:”___”}</a:t>
            </a:r>
          </a:p>
        </p:txBody>
      </p:sp>
    </p:spTree>
    <p:extLst>
      <p:ext uri="{BB962C8B-B14F-4D97-AF65-F5344CB8AC3E}">
        <p14:creationId xmlns:p14="http://schemas.microsoft.com/office/powerpoint/2010/main" val="3711636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49F6-21D2-1268-97E1-682DC14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using Custom Route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3D7D-1D3C-2503-B2C6-2787A1B0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user clicks the Admin Link, we need to verify that we have a token in session storage, and if the token in not there in the session storage, redirect the request to login component. (</a:t>
            </a:r>
            <a:r>
              <a:rPr lang="en-US" dirty="0" err="1"/>
              <a:t>SecuredRoute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SecuredRoute</a:t>
            </a:r>
            <a:r>
              <a:rPr lang="en-US" dirty="0"/>
              <a:t> uses </a:t>
            </a:r>
            <a:r>
              <a:rPr lang="en-US" dirty="0" err="1"/>
              <a:t>AuthenticatorClient’s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to verify. </a:t>
            </a:r>
          </a:p>
          <a:p>
            <a:pPr lvl="2"/>
            <a:r>
              <a:rPr lang="en-US" dirty="0"/>
              <a:t>If false, the request is redirected to Login Component.</a:t>
            </a:r>
          </a:p>
          <a:p>
            <a:pPr lvl="2"/>
            <a:r>
              <a:rPr lang="en-US" dirty="0"/>
              <a:t>If true, the request is allowed for Admin Component.</a:t>
            </a:r>
          </a:p>
          <a:p>
            <a:r>
              <a:rPr lang="en-US" dirty="0"/>
              <a:t>Logging and Token Management (</a:t>
            </a:r>
            <a:r>
              <a:rPr lang="en-US" dirty="0" err="1"/>
              <a:t>AuthenticatorClient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Login Component, user must give username and password, which will be sent to Node API Server</a:t>
            </a:r>
          </a:p>
          <a:p>
            <a:pPr lvl="1"/>
            <a:r>
              <a:rPr lang="en-US" dirty="0"/>
              <a:t>If the username &amp; password is correct, in the response; token will come from the Server</a:t>
            </a:r>
          </a:p>
          <a:p>
            <a:pPr lvl="1"/>
            <a:r>
              <a:rPr lang="en-US" dirty="0"/>
              <a:t>Received token will be stored in the session storage of the browser and </a:t>
            </a:r>
            <a:r>
              <a:rPr lang="en-US" dirty="0" err="1"/>
              <a:t>isAuthenticated</a:t>
            </a:r>
            <a:r>
              <a:rPr lang="en-US" dirty="0"/>
              <a:t> will be set to true.</a:t>
            </a:r>
          </a:p>
          <a:p>
            <a:r>
              <a:rPr lang="en-US" dirty="0"/>
              <a:t>Reading and Attaching Token</a:t>
            </a:r>
          </a:p>
          <a:p>
            <a:pPr lvl="1"/>
            <a:r>
              <a:rPr lang="en-US" dirty="0"/>
              <a:t>Whenever the AJAX request is made for </a:t>
            </a:r>
            <a:r>
              <a:rPr lang="en-US" dirty="0" err="1"/>
              <a:t>api</a:t>
            </a:r>
            <a:r>
              <a:rPr lang="en-US" dirty="0"/>
              <a:t>, we must read and attach the token in the request header.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AuthenticatorClient</a:t>
            </a:r>
            <a:r>
              <a:rPr lang="en-US" dirty="0"/>
              <a:t> </a:t>
            </a:r>
            <a:r>
              <a:rPr lang="en-US" dirty="0" err="1"/>
              <a:t>readToken</a:t>
            </a:r>
            <a:r>
              <a:rPr lang="en-US" dirty="0"/>
              <a:t>() to read the token from session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192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9D19-F3EB-C7D8-ED69-68F7B9F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Interceptor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9709-5D31-4BA3-7917-3EFBFDEB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Interceptors are an excellent way to modify the HTTP request or response to make it more simple and understandable.</a:t>
            </a:r>
          </a:p>
          <a:p>
            <a:r>
              <a:rPr lang="en-US" sz="2000" dirty="0"/>
              <a:t>fetch-intercept monkey patches the global fetch method and allows you the usage in Browser, Node and </a:t>
            </a:r>
            <a:r>
              <a:rPr lang="en-US" sz="2000" dirty="0" err="1"/>
              <a:t>Webworker</a:t>
            </a:r>
            <a:r>
              <a:rPr lang="en-US" sz="2000" dirty="0"/>
              <a:t> environments.</a:t>
            </a:r>
          </a:p>
          <a:p>
            <a:r>
              <a:rPr lang="en-IN" sz="2000" dirty="0">
                <a:hlinkClick r:id="rId2"/>
              </a:rPr>
              <a:t>https://www.npmjs.com/package/fetch-intercept</a:t>
            </a:r>
            <a:endParaRPr 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9C56DF-A776-E869-8418-F1CB3361618A}"/>
              </a:ext>
            </a:extLst>
          </p:cNvPr>
          <p:cNvGrpSpPr/>
          <p:nvPr/>
        </p:nvGrpSpPr>
        <p:grpSpPr>
          <a:xfrm>
            <a:off x="1312333" y="3695873"/>
            <a:ext cx="9719733" cy="3077461"/>
            <a:chOff x="1295400" y="3191932"/>
            <a:chExt cx="9719733" cy="30774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5FD383-11B1-6118-FD6B-80C1190A5309}"/>
                </a:ext>
              </a:extLst>
            </p:cNvPr>
            <p:cNvSpPr/>
            <p:nvPr/>
          </p:nvSpPr>
          <p:spPr>
            <a:xfrm>
              <a:off x="1295400" y="3750734"/>
              <a:ext cx="2175934" cy="1109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React Application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0FA5C2-1DF3-2F27-A27A-F12DAA5FCD62}"/>
                </a:ext>
              </a:extLst>
            </p:cNvPr>
            <p:cNvSpPr/>
            <p:nvPr/>
          </p:nvSpPr>
          <p:spPr>
            <a:xfrm>
              <a:off x="8839199" y="3750733"/>
              <a:ext cx="2175934" cy="1109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68121C-FA5B-470C-A7B4-95350230592F}"/>
                </a:ext>
              </a:extLst>
            </p:cNvPr>
            <p:cNvSpPr/>
            <p:nvPr/>
          </p:nvSpPr>
          <p:spPr>
            <a:xfrm>
              <a:off x="5088467" y="3191932"/>
              <a:ext cx="2175934" cy="22267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Interceptor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58E704-01E7-F7B4-FBD4-27F27F1269AF}"/>
                </a:ext>
              </a:extLst>
            </p:cNvPr>
            <p:cNvCxnSpPr/>
            <p:nvPr/>
          </p:nvCxnSpPr>
          <p:spPr>
            <a:xfrm>
              <a:off x="3632201" y="4001294"/>
              <a:ext cx="13969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7EB37E-67E4-A59C-EF5D-B50D44037EF0}"/>
                </a:ext>
              </a:extLst>
            </p:cNvPr>
            <p:cNvCxnSpPr/>
            <p:nvPr/>
          </p:nvCxnSpPr>
          <p:spPr>
            <a:xfrm>
              <a:off x="7323667" y="3989388"/>
              <a:ext cx="13969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1E5A69-762F-7B6B-B4D2-9D4A8B56B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3667" y="4644761"/>
              <a:ext cx="13969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32BDD0-9F82-BAC4-A67C-984D3FC00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2200" y="4607455"/>
              <a:ext cx="13969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1DBB5-194A-BB80-6B79-971DC28F9777}"/>
                </a:ext>
              </a:extLst>
            </p:cNvPr>
            <p:cNvSpPr txBox="1"/>
            <p:nvPr/>
          </p:nvSpPr>
          <p:spPr>
            <a:xfrm>
              <a:off x="3828920" y="3287494"/>
              <a:ext cx="94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HTTP</a:t>
              </a:r>
            </a:p>
            <a:p>
              <a:pPr algn="ctr"/>
              <a:r>
                <a:rPr lang="en-IN" dirty="0"/>
                <a:t>Request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4E0AF8-7C52-1613-8CCD-FE2167D3CFBA}"/>
                </a:ext>
              </a:extLst>
            </p:cNvPr>
            <p:cNvSpPr txBox="1"/>
            <p:nvPr/>
          </p:nvSpPr>
          <p:spPr>
            <a:xfrm>
              <a:off x="7524353" y="3287494"/>
              <a:ext cx="94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HTTP</a:t>
              </a:r>
            </a:p>
            <a:p>
              <a:pPr algn="ctr"/>
              <a:r>
                <a:rPr lang="en-IN" dirty="0"/>
                <a:t>Request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214CCE-0E5E-AA19-782D-B4D2149DD3F1}"/>
                </a:ext>
              </a:extLst>
            </p:cNvPr>
            <p:cNvSpPr txBox="1"/>
            <p:nvPr/>
          </p:nvSpPr>
          <p:spPr>
            <a:xfrm>
              <a:off x="7517525" y="4737192"/>
              <a:ext cx="108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HTTP</a:t>
              </a:r>
            </a:p>
            <a:p>
              <a:pPr algn="ctr"/>
              <a:r>
                <a:rPr lang="en-IN" dirty="0"/>
                <a:t>Response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2EEA5-4874-3F6C-F648-D787D9DBC9FE}"/>
                </a:ext>
              </a:extLst>
            </p:cNvPr>
            <p:cNvSpPr txBox="1"/>
            <p:nvPr/>
          </p:nvSpPr>
          <p:spPr>
            <a:xfrm>
              <a:off x="3747000" y="4735385"/>
              <a:ext cx="108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HTTP</a:t>
              </a:r>
            </a:p>
            <a:p>
              <a:pPr algn="ctr"/>
              <a:r>
                <a:rPr lang="en-IN" dirty="0"/>
                <a:t>Response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328A6F-4EC8-2B91-642E-2ADC917B91C8}"/>
                </a:ext>
              </a:extLst>
            </p:cNvPr>
            <p:cNvSpPr txBox="1"/>
            <p:nvPr/>
          </p:nvSpPr>
          <p:spPr>
            <a:xfrm>
              <a:off x="4669963" y="5623062"/>
              <a:ext cx="30129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We can manipulate or modify </a:t>
              </a:r>
            </a:p>
            <a:p>
              <a:pPr algn="ctr"/>
              <a:r>
                <a:rPr lang="en-IN" dirty="0"/>
                <a:t>the request or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655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49F6-21D2-1268-97E1-682DC14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using Custom Route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3D7D-1D3C-2503-B2C6-2787A1B0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user clicks the Admin Link, we need to verify that we have a token in session storage, and if the token in not there in the session storage, redirect the request to login component. (</a:t>
            </a:r>
            <a:r>
              <a:rPr lang="en-US" dirty="0" err="1"/>
              <a:t>SecuredRoute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SecuredRoute</a:t>
            </a:r>
            <a:r>
              <a:rPr lang="en-US" dirty="0"/>
              <a:t> uses </a:t>
            </a:r>
            <a:r>
              <a:rPr lang="en-US" dirty="0" err="1"/>
              <a:t>AuthenticatorClient’s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to verify. </a:t>
            </a:r>
          </a:p>
          <a:p>
            <a:pPr lvl="2"/>
            <a:r>
              <a:rPr lang="en-US" dirty="0"/>
              <a:t>If false, the request is redirected to Login Component.</a:t>
            </a:r>
          </a:p>
          <a:p>
            <a:pPr lvl="2"/>
            <a:r>
              <a:rPr lang="en-US" dirty="0"/>
              <a:t>If true, the request is allowed for Admin Component.</a:t>
            </a:r>
          </a:p>
          <a:p>
            <a:r>
              <a:rPr lang="en-US" dirty="0"/>
              <a:t>Logging and Token Management (</a:t>
            </a:r>
            <a:r>
              <a:rPr lang="en-US" dirty="0" err="1"/>
              <a:t>AuthenticatorClient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Login Component, user must give username and password, which will be sent to Node API Server</a:t>
            </a:r>
          </a:p>
          <a:p>
            <a:pPr lvl="1"/>
            <a:r>
              <a:rPr lang="en-US" dirty="0"/>
              <a:t>If the username &amp; password is correct, in the response; token will come from the Server</a:t>
            </a:r>
          </a:p>
          <a:p>
            <a:pPr lvl="1"/>
            <a:r>
              <a:rPr lang="en-US" dirty="0"/>
              <a:t>Received token will be stored in the session storage of the browser and </a:t>
            </a:r>
            <a:r>
              <a:rPr lang="en-US" dirty="0" err="1"/>
              <a:t>isAuthenticated</a:t>
            </a:r>
            <a:r>
              <a:rPr lang="en-US" dirty="0"/>
              <a:t> will be set to true.</a:t>
            </a:r>
          </a:p>
          <a:p>
            <a:r>
              <a:rPr lang="en-US" dirty="0"/>
              <a:t>Reading and Attaching Token (Fetch Interceptor)</a:t>
            </a:r>
          </a:p>
          <a:p>
            <a:pPr lvl="1"/>
            <a:r>
              <a:rPr lang="en-US" dirty="0"/>
              <a:t>Whenever the AJAX request is made for </a:t>
            </a:r>
            <a:r>
              <a:rPr lang="en-US" dirty="0" err="1"/>
              <a:t>api</a:t>
            </a:r>
            <a:r>
              <a:rPr lang="en-US" dirty="0"/>
              <a:t>, we must read and attach the token in the request header.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AuthenticatorClient</a:t>
            </a:r>
            <a:r>
              <a:rPr lang="en-US" dirty="0"/>
              <a:t> </a:t>
            </a:r>
            <a:r>
              <a:rPr lang="en-US" dirty="0" err="1"/>
              <a:t>readToken</a:t>
            </a:r>
            <a:r>
              <a:rPr lang="en-US" dirty="0"/>
              <a:t>() to read the token from session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041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AF0-967A-4D89-BE9A-D388E7CF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HOC (Higher Order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7186-16B6-4B15-B571-E1CFD9D4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HOC is a pattern that emerges from </a:t>
            </a:r>
            <a:r>
              <a:rPr lang="en-US" dirty="0" err="1"/>
              <a:t>React’s</a:t>
            </a:r>
            <a:r>
              <a:rPr lang="en-US" dirty="0"/>
              <a:t> compositional nature.</a:t>
            </a:r>
          </a:p>
          <a:p>
            <a:pPr algn="just"/>
            <a:r>
              <a:rPr lang="en-US" dirty="0"/>
              <a:t>A higher-order component (HOC) is an advanced technique in React for reusing component logic. 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Component transforms props into UI,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a higher-order component transforms a component into another component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just"/>
            <a:r>
              <a:rPr lang="en-US" b="1" dirty="0"/>
              <a:t>A higher-order component is a function that takes a component and returns a new component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6914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96C0-0A9F-45B1-9BD2-3D94EBC5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0B07-706C-4DEB-961F-D805E856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to use Higher-Order component:</a:t>
            </a:r>
          </a:p>
          <a:p>
            <a:pPr lvl="1"/>
            <a:r>
              <a:rPr lang="en-US" dirty="0"/>
              <a:t>Easy to handle</a:t>
            </a:r>
          </a:p>
          <a:p>
            <a:pPr lvl="1"/>
            <a:r>
              <a:rPr lang="en-US" dirty="0"/>
              <a:t>Get rid of copying the same logic in every component</a:t>
            </a:r>
          </a:p>
          <a:p>
            <a:pPr lvl="1"/>
            <a:r>
              <a:rPr lang="en-US" dirty="0"/>
              <a:t>Makes code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2424590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B327-9E33-4B80-2C5A-462E960E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EE40-0A7E-6438-C120-1AD327D0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2 or more components want to share data, where should we keep the data?</a:t>
            </a:r>
          </a:p>
          <a:p>
            <a:pPr lvl="1"/>
            <a:r>
              <a:rPr lang="en-US" dirty="0"/>
              <a:t>Parent Component</a:t>
            </a:r>
          </a:p>
          <a:p>
            <a:pPr lvl="1"/>
            <a:r>
              <a:rPr lang="en-US" dirty="0"/>
              <a:t>Context API (Provider &amp; Consumer)</a:t>
            </a:r>
          </a:p>
          <a:p>
            <a:r>
              <a:rPr lang="en-US" dirty="0"/>
              <a:t>How will you maintain data related to multiple subcomponents in an application?</a:t>
            </a:r>
          </a:p>
          <a:p>
            <a:pPr lvl="1"/>
            <a:r>
              <a:rPr lang="en-US" dirty="0"/>
              <a:t>Multiple Contexts</a:t>
            </a:r>
          </a:p>
          <a:p>
            <a:r>
              <a:rPr lang="en-US" dirty="0"/>
              <a:t>How will you manage all the contexts in the application?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62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35261</TotalTime>
  <Words>3403</Words>
  <Application>Microsoft Office PowerPoint</Application>
  <PresentationFormat>Widescreen</PresentationFormat>
  <Paragraphs>610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-apple-system</vt:lpstr>
      <vt:lpstr>Arial</vt:lpstr>
      <vt:lpstr>Calibri</vt:lpstr>
      <vt:lpstr>Calibri Light</vt:lpstr>
      <vt:lpstr>charter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SyntheticEvent Object</vt:lpstr>
      <vt:lpstr>SyntheticEvent object attributes</vt:lpstr>
      <vt:lpstr>Controlled Component</vt:lpstr>
      <vt:lpstr>Uncontrolled Component</vt:lpstr>
      <vt:lpstr>Controlled vs Uncontrolled</vt:lpstr>
      <vt:lpstr>Rules to follow</vt:lpstr>
      <vt:lpstr>Parent Child Communication</vt:lpstr>
      <vt:lpstr>Sibling Communication</vt:lpstr>
      <vt:lpstr>Methods &amp; Properties in a React Component Class</vt:lpstr>
      <vt:lpstr>Lifecycle Methods in a React Component Class</vt:lpstr>
      <vt:lpstr>Lifecycle Methods</vt:lpstr>
      <vt:lpstr>Error Boundaries</vt:lpstr>
      <vt:lpstr>Create an Error Boundary</vt:lpstr>
      <vt:lpstr>Context</vt:lpstr>
      <vt:lpstr>Sibling Communication</vt:lpstr>
      <vt:lpstr>Assignment</vt:lpstr>
      <vt:lpstr>Assignment 3</vt:lpstr>
      <vt:lpstr>AJAX and APIs</vt:lpstr>
      <vt:lpstr>Hooks</vt:lpstr>
      <vt:lpstr>Conventional Routing</vt:lpstr>
      <vt:lpstr>React Router</vt:lpstr>
      <vt:lpstr>React Client-side Routing</vt:lpstr>
      <vt:lpstr>Router Components</vt:lpstr>
      <vt:lpstr>PowerPoint Presentation</vt:lpstr>
      <vt:lpstr>How is it working?</vt:lpstr>
      <vt:lpstr>PowerPoint Presentation</vt:lpstr>
      <vt:lpstr>Secure Application using Custom Route</vt:lpstr>
      <vt:lpstr>Fetch Interceptor</vt:lpstr>
      <vt:lpstr>Secure Application using Custom Route</vt:lpstr>
      <vt:lpstr>HOC (Higher Order Components)</vt:lpstr>
      <vt:lpstr>Why HOC?</vt:lpstr>
      <vt:lpstr>Questions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28</cp:revision>
  <dcterms:created xsi:type="dcterms:W3CDTF">2021-11-22T03:42:21Z</dcterms:created>
  <dcterms:modified xsi:type="dcterms:W3CDTF">2024-01-12T06:09:41Z</dcterms:modified>
</cp:coreProperties>
</file>