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9" r:id="rId7"/>
    <p:sldId id="275" r:id="rId8"/>
    <p:sldId id="274" r:id="rId9"/>
    <p:sldId id="259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73" r:id="rId18"/>
    <p:sldId id="271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380"/>
  </p:normalViewPr>
  <p:slideViewPr>
    <p:cSldViewPr snapToGrid="0">
      <p:cViewPr varScale="1">
        <p:scale>
          <a:sx n="143" d="100"/>
          <a:sy n="143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CE74-44AE-D3C8-EB35-C210D415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B74CE-9E91-4001-88CC-3A43CFB7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BB3A-4FC0-CE89-B318-89BD832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466D-5C14-CBCA-79E6-F1F7DC0B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9F67-5F8C-4F35-9429-94462DB8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D75-8BD3-9A31-D931-F141B2FF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77D9-1A49-12B7-417D-8DB28018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9EA7-DF00-2016-7F8A-2BE85BC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1BF5-997D-EBD8-ADF5-8EDEDF5B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79BE-797C-A858-53D5-350EDBF8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0C3FB-E108-5EFB-A413-C3A8B79F8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BC9D0-D0B1-D6B7-F6D7-F283E73A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49E8-F6A0-85DD-8303-E23648D0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AE8B-AC20-15C9-2D21-10A120C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192D-4391-A0D5-0D76-3875E15A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1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8AAA-8037-0AA0-EBD5-C637E5DE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D385-C02A-7D1B-1EDA-825DD526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0A2B-5871-6B15-C0EE-0D5F7DAD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098D-8FF5-0480-56B7-8C929782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8258-8131-680A-55B1-5B170B8A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E053-8787-2817-4005-60888D4C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626B-35FB-2589-FA39-264EAEC7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7429-FA5A-1EBE-38F3-69356D89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591B-7170-3DAC-79C6-44335E15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B8EC-CA60-2607-7971-46F78CA8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4DFC-21E3-F943-FA2A-C1B0BB0A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7631-B2DD-0CDA-C183-A521239BE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13424-BCE6-BEF2-0EE0-9DEFE3FF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C5D3-9E01-2614-BD71-1CB442B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A3E6-AA58-3633-6F36-0D5EC7EE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FEEE-44DE-97D8-44DB-F23396AE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B7A-0AF6-E9F6-D011-72811FAC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C09D-3D69-DACC-739B-9237CD10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F550-73FA-6C77-92E6-DFBC04E2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52A08-9531-8BB0-4755-EF0794FFF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A0053-9156-EFFC-7FCC-38AE25154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1E8D5-9CC6-5B89-3111-ABC8818D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3EF7-F874-4AF1-361A-A677809F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2CE39-435A-21AD-90EE-F8E20379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F6C6-47A0-1FB9-8328-F5720D54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B4070-6C42-2E84-3146-63CBCA9B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A51E5-8363-69BB-AA0E-ACA1C7D5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9018-81B1-8470-88BD-53A49DC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FBFBE-B086-127F-9FE9-7CD67929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4285C-3995-9175-D240-305B2772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7C7C4-F9DC-B9AC-43FC-72C0DD1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7502-C3F7-7A29-7747-282D5435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3919-0993-4075-AB62-7F3459EF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DA983-83B9-AD41-7C64-EC6D7478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9CEB-A5F2-690B-C7BD-5460FB11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50A3E-53FF-6C62-AA33-A89F0CEB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0BCF-3E2B-0F78-931F-3BBF1716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7CBF-769B-49A1-B82E-EE1FEE6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C7D39-AD7D-DAE5-FC1C-E2B889097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12AB0-F496-5F1E-F242-3E1F2B6F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A22AC-D22D-3954-C781-B39B8B08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DECD-31B3-B1E4-41A8-F4E43B2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F543-8395-0733-3AC6-2612AA62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F734F-462D-4548-6448-C0E0CCB1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B0E9-5178-8F7B-2F62-30E22907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D625-CD00-5637-D7BB-89D383FE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AD66-B352-B345-AEBB-5F41F09A2E7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A01B-E464-5BB5-C9DC-BAA5CB7E4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473A8-F639-0C48-3D2E-035583DB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E2AD-A578-3E4D-8A08-38ED54DB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2496-9B3F-C461-D6FC-F850ED19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8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Multi-Agent, RAG-Powered AI Co-Workers with Google Gemini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19E2-9DC9-586E-CB6E-27CA21C59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Yasir Siddique</a:t>
            </a:r>
            <a:br>
              <a:rPr lang="en-US" dirty="0"/>
            </a:b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yasir-sd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5CEF3-9C57-F3AC-DBE7-EE22FEFA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239D06-F590-67D1-2A09-EB824B60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State Initialization </a:t>
            </a:r>
          </a:p>
          <a:p>
            <a:r>
              <a:rPr lang="en-US" dirty="0"/>
              <a:t>Stores API keys, search settings, uploaded documents, and chat history persistently across reruns.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DE4AEDF-4294-F49B-C43E-88EDE58B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b="1" dirty="0"/>
              <a:t>User Configuration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Via </a:t>
            </a:r>
            <a:r>
              <a:rPr lang="en-US" b="1" dirty="0" err="1"/>
              <a:t>Streamlit</a:t>
            </a:r>
            <a:r>
              <a:rPr lang="en-US" b="1" dirty="0"/>
              <a:t> sidebar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for </a:t>
            </a:r>
            <a:r>
              <a:rPr lang="en-US" b="1" dirty="0"/>
              <a:t>Google API</a:t>
            </a:r>
            <a:r>
              <a:rPr lang="en-US" dirty="0"/>
              <a:t>, </a:t>
            </a:r>
            <a:r>
              <a:rPr lang="en-US" b="1" dirty="0" err="1"/>
              <a:t>Qdrant</a:t>
            </a:r>
            <a:r>
              <a:rPr lang="en-US" dirty="0"/>
              <a:t>, and </a:t>
            </a:r>
            <a:r>
              <a:rPr lang="en-US" b="1" dirty="0" err="1"/>
              <a:t>Exa</a:t>
            </a:r>
            <a:r>
              <a:rPr lang="en-US" b="1" dirty="0"/>
              <a:t> AI</a:t>
            </a:r>
            <a:r>
              <a:rPr lang="en-US" dirty="0"/>
              <a:t>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 to </a:t>
            </a:r>
            <a:r>
              <a:rPr lang="en-US" b="1" dirty="0"/>
              <a:t>clear chat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Toggle </a:t>
            </a:r>
            <a:r>
              <a:rPr lang="en-US" b="1" dirty="0"/>
              <a:t>web search fallback</a:t>
            </a:r>
            <a:r>
              <a:rPr lang="en-US" dirty="0"/>
              <a:t> and set </a:t>
            </a:r>
            <a:r>
              <a:rPr lang="en-US" b="1" dirty="0"/>
              <a:t>similarity threshold</a:t>
            </a:r>
            <a:r>
              <a:rPr lang="en-US" dirty="0"/>
              <a:t> for document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PDFs or enter a </a:t>
            </a:r>
            <a:r>
              <a:rPr lang="en-US" b="1" dirty="0"/>
              <a:t>web URL</a:t>
            </a:r>
            <a:r>
              <a:rPr lang="en-US" dirty="0"/>
              <a:t> for ingestion.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8930017-7B44-7E2B-E01F-66473EA3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b="1" dirty="0"/>
              <a:t>Document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process_pdf</a:t>
            </a:r>
            <a:r>
              <a:rPr lang="en-US" b="1" dirty="0"/>
              <a:t>()</a:t>
            </a:r>
            <a:r>
              <a:rPr lang="en-US" dirty="0"/>
              <a:t>: Loads and splits PDFs into chunks (with metadata).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process_web</a:t>
            </a:r>
            <a:r>
              <a:rPr lang="en-US" b="1" dirty="0"/>
              <a:t>()</a:t>
            </a:r>
            <a:r>
              <a:rPr lang="en-US" dirty="0"/>
              <a:t>: Extracts content from a given URL (with metadata).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62EAF3-CA33-597B-09A3-5E3590F9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Vector Store Creation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create_vector_store</a:t>
            </a:r>
            <a:r>
              <a:rPr lang="en-US" b="1" dirty="0"/>
              <a:t>()</a:t>
            </a:r>
            <a:r>
              <a:rPr lang="en-US" dirty="0"/>
              <a:t>: Initializes a </a:t>
            </a:r>
            <a:r>
              <a:rPr lang="en-US" dirty="0" err="1"/>
              <a:t>Qdrant</a:t>
            </a:r>
            <a:r>
              <a:rPr lang="en-US" dirty="0"/>
              <a:t> collection and uploads the embedded documents.</a:t>
            </a:r>
          </a:p>
          <a:p>
            <a:r>
              <a:rPr lang="en-US" dirty="0"/>
              <a:t>Uses </a:t>
            </a:r>
            <a:r>
              <a:rPr lang="en-US" b="1" dirty="0" err="1"/>
              <a:t>QdrantVectorStore</a:t>
            </a:r>
            <a:r>
              <a:rPr lang="en-US" dirty="0"/>
              <a:t> for similarity-based retrieval.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" y="268288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391A2FF-DEEF-A647-1252-AB5AEE19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b="1" dirty="0"/>
              <a:t>Agents Defined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agents powered by Gemini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Query Rewriter Agent</a:t>
            </a:r>
            <a:r>
              <a:rPr lang="en-US" dirty="0"/>
              <a:t>: Makes vague queries more specific.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Search Agent</a:t>
            </a:r>
            <a:r>
              <a:rPr lang="en-US" dirty="0"/>
              <a:t>: Uses </a:t>
            </a:r>
            <a:r>
              <a:rPr lang="en-US" dirty="0" err="1"/>
              <a:t>Exa</a:t>
            </a:r>
            <a:r>
              <a:rPr lang="en-US" dirty="0"/>
              <a:t> API to get external results if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 Agent</a:t>
            </a:r>
            <a:r>
              <a:rPr lang="en-US" dirty="0"/>
              <a:t>: Main reasoning agent that synthesizes context and generates final answers.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AABDFFB-4108-E517-F675-3A1E8404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6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Search and Response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submits a query: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Query is rewritten</a:t>
            </a:r>
            <a:r>
              <a:rPr lang="en-US" dirty="0"/>
              <a:t> for clarity.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Vector DB is searched</a:t>
            </a:r>
            <a:r>
              <a:rPr lang="en-US" dirty="0"/>
              <a:t> for relevant docs using the similarity threshold.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/>
              <a:t>not enough relevant results</a:t>
            </a:r>
            <a:r>
              <a:rPr lang="en-US" dirty="0"/>
              <a:t>, and web search is enabled: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Exa</a:t>
            </a:r>
            <a:r>
              <a:rPr lang="en-US" dirty="0"/>
              <a:t> search results are fetched.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RAG agent</a:t>
            </a:r>
            <a:r>
              <a:rPr lang="en-US" dirty="0"/>
              <a:t> uses either document context or web results to generate a precise response.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Sources</a:t>
            </a:r>
            <a:r>
              <a:rPr lang="en-US" dirty="0"/>
              <a:t> (docs or URLs) are shown for transparency.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2F92481-FF48-382E-2AA8-D2945B6A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smartly switches between local document retrieval and live web search depending on the quality of results—an intelligent </a:t>
            </a:r>
            <a:r>
              <a:rPr lang="en-US" b="1" dirty="0"/>
              <a:t>multi-agent system for hybrid knowledge sourcing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CA16418-1A3C-C179-B5B7-F5C684C5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D901E6D-5270-3781-CB82-8E23C055C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</p:spPr>
      </p:pic>
    </p:spTree>
    <p:extLst>
      <p:ext uri="{BB962C8B-B14F-4D97-AF65-F5344CB8AC3E}">
        <p14:creationId xmlns:p14="http://schemas.microsoft.com/office/powerpoint/2010/main" val="74122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Yasir Siddique</a:t>
            </a:r>
            <a:br>
              <a:rPr lang="en-US" dirty="0"/>
            </a:b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yasir-sd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9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77380A-02CD-7428-8E9C-C4FD36FC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22400" cy="1422400"/>
          </a:xfrm>
        </p:spPr>
      </p:pic>
    </p:spTree>
    <p:extLst>
      <p:ext uri="{BB962C8B-B14F-4D97-AF65-F5344CB8AC3E}">
        <p14:creationId xmlns:p14="http://schemas.microsoft.com/office/powerpoint/2010/main" val="11718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What is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Retrieval-Augmented Generation (RAG)</a:t>
            </a:r>
            <a:r>
              <a:rPr lang="en-US" dirty="0"/>
              <a:t> is a hybrid AI approach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</a:t>
            </a:r>
            <a:r>
              <a:rPr lang="en-US" b="1" dirty="0"/>
              <a:t>retrieval</a:t>
            </a:r>
            <a:r>
              <a:rPr lang="en-US" dirty="0"/>
              <a:t> (searching for relevant documents)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/>
              <a:t>generation</a:t>
            </a:r>
            <a:r>
              <a:rPr lang="en-US" dirty="0"/>
              <a:t> (creating responses using LLMs)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RAG?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Overcomes LLM hallucinations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factual grounding to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up-to-date knowledge from private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70B7962-08CE-FBD7-8D4E-95C9DC0B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RAG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Core Components: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Retriever:</a:t>
            </a:r>
            <a:r>
              <a:rPr lang="en-US" dirty="0"/>
              <a:t> Fetches relevant documents from a vector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LLM (Generator):</a:t>
            </a:r>
            <a:r>
              <a:rPr lang="en-US" dirty="0"/>
              <a:t> Crafts a natural-language response using the retrieved context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RAG 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User asks a question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Retriever finds relevant chunks</a:t>
            </a:r>
          </a:p>
          <a:p>
            <a:pPr>
              <a:buFont typeface="+mj-lt"/>
              <a:buAutoNum type="arabicPeriod"/>
            </a:pPr>
            <a:r>
              <a:rPr lang="en-US" dirty="0"/>
              <a:t>LLM generates grounded response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4A8483C-911A-DB2D-D666-694BF496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What Are AI Agents?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</a:t>
            </a:r>
            <a:r>
              <a:rPr lang="en-US" b="1" dirty="0"/>
              <a:t>Agents</a:t>
            </a:r>
            <a:r>
              <a:rPr lang="en-US" dirty="0"/>
              <a:t> are autonomous decision-makers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goal or instruction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to tools (e.g., search, retriever, calculator)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Ability to chain reasoning steps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 this system: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agent uses Gemini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guided to rely on document context when answering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" y="274184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D2BFE4A-462C-7823-67AB-AF217F6B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dirty="0"/>
              <a:t>Tech Stack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Embedding &amp; Generation: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🔷 </a:t>
            </a:r>
            <a:r>
              <a:rPr lang="en-US" b="1" dirty="0"/>
              <a:t>Gemini API</a:t>
            </a:r>
            <a:r>
              <a:rPr lang="en-US" dirty="0"/>
              <a:t> – for both embeddings and text generation</a:t>
            </a:r>
          </a:p>
          <a:p>
            <a:r>
              <a:rPr lang="en-US" b="1" dirty="0"/>
              <a:t>Vector Store: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🧠 </a:t>
            </a:r>
            <a:r>
              <a:rPr lang="en-US" b="1" dirty="0" err="1"/>
              <a:t>Qdrant</a:t>
            </a:r>
            <a:r>
              <a:rPr lang="en-US" dirty="0"/>
              <a:t> – high-performance vector DB for storing &amp; querying document chunks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Frameworks &amp; Libraries: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🧩 </a:t>
            </a:r>
            <a:r>
              <a:rPr lang="en-US" b="1" dirty="0" err="1"/>
              <a:t>LangChain</a:t>
            </a:r>
            <a:r>
              <a:rPr lang="en-US" dirty="0"/>
              <a:t> – for document loading, splitting, and vector store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🛠️ </a:t>
            </a:r>
            <a:r>
              <a:rPr lang="en-US" b="1" dirty="0"/>
              <a:t>Agno AI</a:t>
            </a:r>
            <a:r>
              <a:rPr lang="en-US" dirty="0"/>
              <a:t> – for declarative agent setup and orchestration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" y="268288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461BD25-4F9E-EBE5-6DAF-C8CECAF0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463D0-41F6-75F4-5EDC-2E3CF9FC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1262803"/>
            <a:ext cx="7772400" cy="4332393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AC8EE20F-11DB-7C9D-F4A5-3870D6F4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22400" cy="1422400"/>
          </a:xfrm>
        </p:spPr>
      </p:pic>
    </p:spTree>
    <p:extLst>
      <p:ext uri="{BB962C8B-B14F-4D97-AF65-F5344CB8AC3E}">
        <p14:creationId xmlns:p14="http://schemas.microsoft.com/office/powerpoint/2010/main" val="28331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46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8657B-3DB6-9A40-9E11-BBA8FEEA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15" y="838200"/>
            <a:ext cx="7772400" cy="5181600"/>
          </a:xfrm>
          <a:prstGeom prst="rect">
            <a:avLst/>
          </a:prstGeo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28DF46D5-B989-DEB8-F5B8-8A6AFB6D4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22400" cy="1422400"/>
          </a:xfrm>
        </p:spPr>
      </p:pic>
    </p:spTree>
    <p:extLst>
      <p:ext uri="{BB962C8B-B14F-4D97-AF65-F5344CB8AC3E}">
        <p14:creationId xmlns:p14="http://schemas.microsoft.com/office/powerpoint/2010/main" val="219129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59002-4E02-2A1B-4B6D-9C9E32E2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75" y="0"/>
            <a:ext cx="4951849" cy="6858000"/>
          </a:xfrm>
          <a:prstGeom prst="rect">
            <a:avLst/>
          </a:prstGeo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75219615-E6E2-AD8C-423B-36BF3C0A3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22400" cy="1422400"/>
          </a:xfrm>
        </p:spPr>
      </p:pic>
    </p:spTree>
    <p:extLst>
      <p:ext uri="{BB962C8B-B14F-4D97-AF65-F5344CB8AC3E}">
        <p14:creationId xmlns:p14="http://schemas.microsoft.com/office/powerpoint/2010/main" val="106033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BF-A317-F013-8C34-07565F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64" y="365125"/>
            <a:ext cx="9935035" cy="1325563"/>
          </a:xfrm>
        </p:spPr>
        <p:txBody>
          <a:bodyPr/>
          <a:lstStyle/>
          <a:p>
            <a:r>
              <a:rPr lang="en-US" b="1" dirty="0"/>
              <a:t>Core Components and 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1D-F253-5EBC-6169-805A5B60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Embedding with Gemini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GeminiEmbedder</a:t>
            </a:r>
            <a:r>
              <a:rPr lang="en-US" dirty="0"/>
              <a:t>: Uses Google’s Gemini text-embedding-004 model to generate vector embeddings for documents or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embed_documents</a:t>
            </a:r>
            <a:r>
              <a:rPr lang="en-US" dirty="0"/>
              <a:t>() embeds a list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embed_query</a:t>
            </a:r>
            <a:r>
              <a:rPr lang="en-US" dirty="0"/>
              <a:t>() embeds a single query for similarity search.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1F83-A167-7ABA-8348-D3A71025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5" y="14289"/>
            <a:ext cx="1422400" cy="14224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B1C5A05-228D-FC92-7BE7-BF05E28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562</Words>
  <Application>Microsoft Macintosh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Building Multi-Agent, RAG-Powered AI Co-Workers with Google Gemini</vt:lpstr>
      <vt:lpstr>What is RAG?</vt:lpstr>
      <vt:lpstr>RAG Architecture Overview</vt:lpstr>
      <vt:lpstr>What Are AI Agents?</vt:lpstr>
      <vt:lpstr>Tech Stack Overview</vt:lpstr>
      <vt:lpstr>PowerPoint Presentation</vt:lpstr>
      <vt:lpstr>PowerPoint Presentation</vt:lpstr>
      <vt:lpstr>PowerPoint Presentation</vt:lpstr>
      <vt:lpstr>Core Components and Flow </vt:lpstr>
      <vt:lpstr>Streamlit UI</vt:lpstr>
      <vt:lpstr>User Configuration UI</vt:lpstr>
      <vt:lpstr>Document Processing</vt:lpstr>
      <vt:lpstr>Vector Store Creation and Management</vt:lpstr>
      <vt:lpstr>Agents Defined </vt:lpstr>
      <vt:lpstr>Search and Response Pipeline</vt:lpstr>
      <vt:lpstr>Intelligence</vt:lpstr>
      <vt:lpstr>Questions?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Multi-Agent, RAG-Powered AI Co-Workers with Google Gemini</dc:title>
  <dc:creator>Microsoft Office User</dc:creator>
  <cp:lastModifiedBy>Microsoft Office User</cp:lastModifiedBy>
  <cp:revision>6</cp:revision>
  <dcterms:created xsi:type="dcterms:W3CDTF">2025-04-25T20:21:00Z</dcterms:created>
  <dcterms:modified xsi:type="dcterms:W3CDTF">2025-04-28T07:33:07Z</dcterms:modified>
</cp:coreProperties>
</file>