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7" r:id="rId5"/>
    <p:sldId id="269" r:id="rId6"/>
    <p:sldId id="278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012AB4-FE27-4CC0-A203-E52FBE4235D2}">
          <p14:sldIdLst>
            <p14:sldId id="257"/>
            <p14:sldId id="269"/>
          </p14:sldIdLst>
        </p14:section>
        <p14:section name="Untitled Section" id="{66694EB4-1BFF-4154-897D-723457F2C2A5}">
          <p14:sldIdLst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46C50-CA67-48B1-8AA3-B79F75E1D71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333CB-8367-45FE-A5B5-67032D449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3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FC02-F3D5-4BCA-8A6D-19DFDA9D0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7F97D-E111-4270-880B-D501D9310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E257-D20D-4A69-9ABE-16281FCC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762A-35DF-4863-9FF1-16035D7C4B07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B508C-37A8-4BDA-A7EF-A440D7B2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DB462-0B66-4809-9C82-0B1F59C0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B3EE-91FC-4DD0-AAE9-DFEAB9EE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2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0A91-93E8-406A-B323-AADDA9F8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F8230-CB14-4155-B9D9-BBE55E56B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759B9-5D9C-4EC5-A514-075B31EF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762A-35DF-4863-9FF1-16035D7C4B07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EDD85-759B-4702-882B-74E094C5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AA8D0-55AD-4F87-96C9-1C60C598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B3EE-91FC-4DD0-AAE9-DFEAB9EE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7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E4165D-730D-4F10-9571-2BD40F93D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70DEE-03D9-42D4-851A-C92A9CD1B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C1225-0617-4A29-934C-DF2FE516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762A-35DF-4863-9FF1-16035D7C4B07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37929-FBF6-49E0-8FB1-9A2C3CD8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AEF1E-BB5D-4DEC-AEC9-A67086F4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B3EE-91FC-4DD0-AAE9-DFEAB9EE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4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CAF6-6EB9-45AD-9FB1-B2FC0701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A30E6-436E-4C04-B314-6962E12F6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36A4E-2535-40EB-B6DD-FCC7E5B6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762A-35DF-4863-9FF1-16035D7C4B07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B7153-7B6C-44E9-BCD5-8BF6019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F7853-B12D-438A-90E2-FC763B64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B3EE-91FC-4DD0-AAE9-DFEAB9EE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2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1C55-C4AE-4927-BA8C-4F8D61EA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92DA3-D7B8-47CD-9544-2C641134F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C4246-860B-47DD-84D0-A269AC07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762A-35DF-4863-9FF1-16035D7C4B07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9A1D9-0C2B-4CE6-8F40-9E2CF606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C62F3-CAA7-440B-807D-E9832D0B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B3EE-91FC-4DD0-AAE9-DFEAB9EE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8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5D4F-98B3-47C1-8504-C34BBF33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39D7-2201-4481-8E4D-C830AC659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B64D2-E88D-4395-993E-CD9FB1E40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98C96-4BD9-46BE-8D99-C4F696C6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762A-35DF-4863-9FF1-16035D7C4B07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3AC7B-A865-4C9A-B0EC-02D7AA21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82D46-9CDA-443E-AA25-3D3B6FA6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B3EE-91FC-4DD0-AAE9-DFEAB9EE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6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AE97-E153-46A5-AFE1-949C84CC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A7513-5BA4-436E-99FF-4933FEC58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6E925-2EC5-447A-B3EF-8A2AF5993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4DFEE-6985-4EFC-8225-765B4836E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6EFB8-379F-4C4D-B433-9B2CBCC1A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79A4E-AC06-40E1-8CB9-D16E6E3B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762A-35DF-4863-9FF1-16035D7C4B07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91337-ACDD-4FED-9B55-74814E72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7922A-02CA-46C7-8E2A-5D90091A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B3EE-91FC-4DD0-AAE9-DFEAB9EE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8C69-D210-43BE-871A-B49036230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70AE4-F49E-442E-A37E-DFEF1802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762A-35DF-4863-9FF1-16035D7C4B07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5CBE9-1008-452C-AD50-5D86989D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84CD0-9944-4E84-9176-25EBBA74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B3EE-91FC-4DD0-AAE9-DFEAB9EE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6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C4E0A7-C332-4BE5-A093-31DB1005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762A-35DF-4863-9FF1-16035D7C4B07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FDDDB-2B6B-4769-B082-1FA65468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F8E16-6F79-43E5-98CF-8B8A4770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B3EE-91FC-4DD0-AAE9-DFEAB9EE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7D594-D499-4534-8F8B-FDC791D3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EAC1E-B6F3-4144-8507-82977D0C2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DC570-9776-4F59-9EB5-92B16C1E4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6AE43-3DA9-46D6-BDF7-E0C964E7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762A-35DF-4863-9FF1-16035D7C4B07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735FD-5791-4B7F-BA59-9F27F597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84D1C-C708-4A39-ABB3-AF2FB085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B3EE-91FC-4DD0-AAE9-DFEAB9EE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5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7AAE-6CB1-4E29-9F39-714D43C0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B6B73-9D15-4753-BB02-5DE911B26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FC28D-26CD-499D-8A7F-4C78AEE64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15D08-96AA-49B3-BC3C-34CC308C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762A-35DF-4863-9FF1-16035D7C4B07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7196E-0DA5-44D5-9F9E-40076468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417C4-7330-4024-AB8E-0418802E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B3EE-91FC-4DD0-AAE9-DFEAB9EE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7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C377D-6B55-489E-BACE-5B8D64E01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62A4A-F891-4BF0-8EEB-B07163F4D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C5295-7715-4BA6-B769-5905F269A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0762A-35DF-4863-9FF1-16035D7C4B07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90A8C-BE37-4193-859F-D0CA5CF4A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DD46A-615E-4376-A67B-9D64C9D87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4B3EE-91FC-4DD0-AAE9-DFEAB9EE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6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9417923" y="1754046"/>
            <a:ext cx="15222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rgbClr val="323130"/>
                </a:solidFill>
              </a:rPr>
              <a:t>sbd-common-xmltransformation-ia2-useast-dev-la</a:t>
            </a:r>
            <a:endParaRPr lang="en-GB" sz="1000" b="1" i="0" dirty="0">
              <a:solidFill>
                <a:srgbClr val="323130"/>
              </a:solidFill>
              <a:effectLst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407760-F7AC-4192-8983-3EF7DED8C483}"/>
              </a:ext>
            </a:extLst>
          </p:cNvPr>
          <p:cNvSpPr/>
          <p:nvPr/>
        </p:nvSpPr>
        <p:spPr>
          <a:xfrm>
            <a:off x="77304" y="110062"/>
            <a:ext cx="11788730" cy="883431"/>
          </a:xfrm>
          <a:prstGeom prst="rect">
            <a:avLst/>
          </a:prstGeom>
          <a:solidFill>
            <a:schemeClr val="bg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3200" b="1" dirty="0" smtClean="0">
                <a:solidFill>
                  <a:schemeClr val="tx1"/>
                </a:solidFill>
              </a:rPr>
              <a:t>SBD.GLOBAL.VTEX-SalesOrderCreate flow</a:t>
            </a:r>
            <a:endParaRPr lang="en-GB" b="1" dirty="0"/>
          </a:p>
          <a:p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205C463-E7B1-463A-88A1-3F2619D87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909" y="1427300"/>
            <a:ext cx="832843" cy="488245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1D366D3-94B6-4261-AE2C-01E8D98DCC38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2131049" y="1671423"/>
            <a:ext cx="1216860" cy="123640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9F99751-D9CD-41BE-8290-A656DBB04C2E}"/>
              </a:ext>
            </a:extLst>
          </p:cNvPr>
          <p:cNvSpPr txBox="1"/>
          <p:nvPr/>
        </p:nvSpPr>
        <p:spPr>
          <a:xfrm>
            <a:off x="2210220" y="1140560"/>
            <a:ext cx="4141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/>
              <a:t>sbd</a:t>
            </a:r>
            <a:r>
              <a:rPr lang="en-US" sz="1100" b="1" dirty="0"/>
              <a:t>-</a:t>
            </a:r>
            <a:r>
              <a:rPr lang="en-US" sz="1100" b="1" dirty="0" err="1"/>
              <a:t>SBD.Global.VTEX</a:t>
            </a:r>
            <a:r>
              <a:rPr lang="en-US" sz="1100" b="1" dirty="0"/>
              <a:t>-</a:t>
            </a:r>
            <a:r>
              <a:rPr lang="en-US" sz="1100" b="1" dirty="0" err="1"/>
              <a:t>SalesOrderFeed</a:t>
            </a:r>
            <a:r>
              <a:rPr lang="en-US" sz="1100" b="1" dirty="0"/>
              <a:t>-Outbound-</a:t>
            </a:r>
            <a:r>
              <a:rPr lang="en-US" sz="1100" b="1" dirty="0" err="1"/>
              <a:t>useast</a:t>
            </a:r>
            <a:r>
              <a:rPr lang="en-US" sz="1100" b="1" dirty="0"/>
              <a:t>-dev-la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1D6980BE-1527-4892-844F-C2ADB0D65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32" y="2528126"/>
            <a:ext cx="832843" cy="488245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992C91D-4352-45DE-8945-0BD1BEECC8FA}"/>
              </a:ext>
            </a:extLst>
          </p:cNvPr>
          <p:cNvCxnSpPr>
            <a:cxnSpLocks/>
          </p:cNvCxnSpPr>
          <p:nvPr/>
        </p:nvCxnSpPr>
        <p:spPr>
          <a:xfrm flipV="1">
            <a:off x="2062513" y="1507152"/>
            <a:ext cx="1223971" cy="123028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5AAEB49-B8DF-41FA-AA74-26EFF07E4030}"/>
              </a:ext>
            </a:extLst>
          </p:cNvPr>
          <p:cNvSpPr txBox="1"/>
          <p:nvPr/>
        </p:nvSpPr>
        <p:spPr>
          <a:xfrm>
            <a:off x="676884" y="3151449"/>
            <a:ext cx="1919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err="1" smtClean="0"/>
              <a:t>sbd</a:t>
            </a:r>
            <a:r>
              <a:rPr lang="en-GB" sz="1200" b="1" dirty="0" smtClean="0"/>
              <a:t>-</a:t>
            </a:r>
            <a:r>
              <a:rPr lang="en-GB" sz="1200" b="1" dirty="0" err="1" smtClean="0"/>
              <a:t>SBD.Global.VTEX</a:t>
            </a:r>
            <a:r>
              <a:rPr lang="en-GB" sz="1200" b="1" dirty="0" smtClean="0"/>
              <a:t>-</a:t>
            </a:r>
            <a:r>
              <a:rPr lang="en-GB" sz="1200" b="1" dirty="0" err="1" smtClean="0"/>
              <a:t>SalesOrderCreate</a:t>
            </a:r>
            <a:r>
              <a:rPr lang="en-GB" sz="1200" b="1" dirty="0" smtClean="0"/>
              <a:t>-</a:t>
            </a:r>
            <a:r>
              <a:rPr lang="en-GB" sz="1200" b="1" dirty="0" err="1" smtClean="0"/>
              <a:t>OnRamp</a:t>
            </a:r>
            <a:r>
              <a:rPr lang="en-GB" sz="1200" b="1" dirty="0" smtClean="0"/>
              <a:t>-</a:t>
            </a:r>
            <a:r>
              <a:rPr lang="en-GB" sz="1200" b="1" dirty="0" err="1" smtClean="0"/>
              <a:t>useast</a:t>
            </a:r>
            <a:r>
              <a:rPr lang="en-GB" sz="1200" b="1" dirty="0" smtClean="0"/>
              <a:t>-dev-la</a:t>
            </a:r>
            <a:endParaRPr lang="en-GB" sz="12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8057124-CFB9-4300-88FF-64C9D930521E}"/>
              </a:ext>
            </a:extLst>
          </p:cNvPr>
          <p:cNvSpPr txBox="1"/>
          <p:nvPr/>
        </p:nvSpPr>
        <p:spPr>
          <a:xfrm>
            <a:off x="287328" y="4859855"/>
            <a:ext cx="6736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</a:t>
            </a:r>
            <a:endParaRPr lang="en-US" sz="1200" b="1" dirty="0"/>
          </a:p>
          <a:p>
            <a:r>
              <a:rPr lang="en-US" sz="1200" b="1" dirty="0"/>
              <a:t>Note: Below maps will be combined to create </a:t>
            </a:r>
            <a:r>
              <a:rPr lang="en-US" sz="1200" b="1" dirty="0" smtClean="0"/>
              <a:t>Sales Order Create </a:t>
            </a:r>
            <a:r>
              <a:rPr lang="en-US" sz="1200" b="1" dirty="0"/>
              <a:t>API </a:t>
            </a:r>
            <a:r>
              <a:rPr lang="en-US" sz="1200" b="1" dirty="0" smtClean="0"/>
              <a:t>Request / Responses</a:t>
            </a:r>
            <a:endParaRPr lang="en-US" sz="1200" b="1" dirty="0"/>
          </a:p>
          <a:p>
            <a:r>
              <a:rPr lang="en-US" sz="1200" b="1" dirty="0"/>
              <a:t> </a:t>
            </a:r>
            <a:r>
              <a:rPr lang="en-US" sz="1200" dirty="0"/>
              <a:t>Map-1: </a:t>
            </a:r>
            <a:r>
              <a:rPr lang="en-GB" sz="1200" dirty="0" smtClean="0"/>
              <a:t>Map-</a:t>
            </a:r>
            <a:r>
              <a:rPr lang="en-GB" sz="1200" dirty="0" err="1" smtClean="0"/>
              <a:t>SBD.Global.JDE</a:t>
            </a:r>
            <a:r>
              <a:rPr lang="en-GB" sz="1200" dirty="0" smtClean="0"/>
              <a:t>-</a:t>
            </a:r>
            <a:r>
              <a:rPr lang="en-GB" sz="1200" dirty="0" err="1" smtClean="0"/>
              <a:t>SalesOrderCreate_Request</a:t>
            </a:r>
            <a:endParaRPr lang="en-GB" sz="1200" dirty="0" smtClean="0"/>
          </a:p>
          <a:p>
            <a:r>
              <a:rPr lang="en-US" sz="1200" dirty="0" smtClean="0"/>
              <a:t> Map-2: </a:t>
            </a:r>
            <a:r>
              <a:rPr lang="en-GB" sz="1200" dirty="0" smtClean="0"/>
              <a:t>Map-</a:t>
            </a:r>
            <a:r>
              <a:rPr lang="en-GB" sz="1200" dirty="0" err="1" smtClean="0"/>
              <a:t>SBD.Global.JDE</a:t>
            </a:r>
            <a:r>
              <a:rPr lang="en-GB" sz="1200" dirty="0" smtClean="0"/>
              <a:t>-</a:t>
            </a:r>
            <a:r>
              <a:rPr lang="en-GB" sz="1200" dirty="0" err="1" smtClean="0"/>
              <a:t>SalesOrderCreate_Response</a:t>
            </a:r>
            <a:endParaRPr lang="en-GB" sz="1200" dirty="0"/>
          </a:p>
          <a:p>
            <a:r>
              <a:rPr lang="en-GB" sz="1200" dirty="0"/>
              <a:t> </a:t>
            </a:r>
            <a:r>
              <a:rPr lang="en-US" sz="1200" dirty="0" smtClean="0"/>
              <a:t>Map-3: </a:t>
            </a:r>
            <a:r>
              <a:rPr lang="en-GB" sz="1200" dirty="0" smtClean="0"/>
              <a:t>Map-</a:t>
            </a:r>
            <a:r>
              <a:rPr lang="en-GB" sz="1200" dirty="0" err="1" smtClean="0"/>
              <a:t>SBD.Global.JDE</a:t>
            </a:r>
            <a:r>
              <a:rPr lang="en-GB" sz="1200" dirty="0" smtClean="0"/>
              <a:t>-</a:t>
            </a:r>
            <a:r>
              <a:rPr lang="en-GB" sz="1200" dirty="0" err="1" smtClean="0"/>
              <a:t>SalesOrderCreate_ErrorResponse</a:t>
            </a:r>
            <a:endParaRPr lang="en-GB" sz="1200" dirty="0"/>
          </a:p>
          <a:p>
            <a:r>
              <a:rPr lang="en-GB" sz="1200" dirty="0"/>
              <a:t> </a:t>
            </a:r>
            <a:r>
              <a:rPr lang="en-US" sz="1200" dirty="0" smtClean="0"/>
              <a:t>Map-4: </a:t>
            </a:r>
            <a:r>
              <a:rPr lang="en-GB" sz="1200" dirty="0" smtClean="0"/>
              <a:t>Map-</a:t>
            </a:r>
            <a:r>
              <a:rPr lang="en-GB" sz="1200" dirty="0" err="1" smtClean="0"/>
              <a:t>SBD.Global.SHP</a:t>
            </a:r>
            <a:r>
              <a:rPr lang="en-GB" sz="1200" dirty="0" smtClean="0"/>
              <a:t>-</a:t>
            </a:r>
            <a:r>
              <a:rPr lang="en-GB" sz="1200" dirty="0" err="1" smtClean="0"/>
              <a:t>SalesOrderCreate_Request</a:t>
            </a:r>
            <a:endParaRPr lang="en-US" sz="1200" dirty="0" smtClean="0"/>
          </a:p>
          <a:p>
            <a:r>
              <a:rPr lang="en-US" sz="1200" dirty="0" smtClean="0"/>
              <a:t> Map-5: </a:t>
            </a:r>
            <a:r>
              <a:rPr lang="en-GB" sz="1200" dirty="0" smtClean="0"/>
              <a:t>Map-</a:t>
            </a:r>
            <a:r>
              <a:rPr lang="en-GB" sz="1200" dirty="0" err="1" smtClean="0"/>
              <a:t>SBD.Global.SHP</a:t>
            </a:r>
            <a:r>
              <a:rPr lang="en-GB" sz="1200" dirty="0" smtClean="0"/>
              <a:t>-</a:t>
            </a:r>
            <a:r>
              <a:rPr lang="en-GB" sz="1200" dirty="0" err="1" smtClean="0"/>
              <a:t>SalesOrderCreate_Response</a:t>
            </a:r>
            <a:endParaRPr lang="en-US" sz="1200" dirty="0"/>
          </a:p>
          <a:p>
            <a:endParaRPr lang="en-US" sz="1200" b="1" dirty="0"/>
          </a:p>
          <a:p>
            <a:endParaRPr lang="en-US" sz="1200" b="1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A903C29-05F9-4F26-999C-219E6F3C8B87}"/>
              </a:ext>
            </a:extLst>
          </p:cNvPr>
          <p:cNvCxnSpPr>
            <a:cxnSpLocks/>
          </p:cNvCxnSpPr>
          <p:nvPr/>
        </p:nvCxnSpPr>
        <p:spPr>
          <a:xfrm>
            <a:off x="11638665" y="3976370"/>
            <a:ext cx="12700" cy="1112097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AAB640A7-92EB-4E21-B96B-FDAD37B8A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771" y="1040647"/>
            <a:ext cx="593510" cy="633522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9155B3CC-5084-4568-B869-34E986F6C7BA}"/>
              </a:ext>
            </a:extLst>
          </p:cNvPr>
          <p:cNvSpPr txBox="1"/>
          <p:nvPr/>
        </p:nvSpPr>
        <p:spPr>
          <a:xfrm>
            <a:off x="9727309" y="5291271"/>
            <a:ext cx="1386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Async</a:t>
            </a:r>
            <a:r>
              <a:rPr lang="en-US" sz="1100" b="1" dirty="0" smtClean="0"/>
              <a:t> VTEX </a:t>
            </a:r>
            <a:r>
              <a:rPr lang="en-US" sz="1100" b="1" dirty="0"/>
              <a:t>APIM call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91F16BA-F272-430D-9D9C-DC69CBC1620C}"/>
              </a:ext>
            </a:extLst>
          </p:cNvPr>
          <p:cNvCxnSpPr>
            <a:cxnSpLocks/>
          </p:cNvCxnSpPr>
          <p:nvPr/>
        </p:nvCxnSpPr>
        <p:spPr>
          <a:xfrm>
            <a:off x="1622199" y="1865730"/>
            <a:ext cx="3848" cy="61388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3C01743-4596-4CEB-A229-3AD724C0C31D}"/>
              </a:ext>
            </a:extLst>
          </p:cNvPr>
          <p:cNvSpPr txBox="1"/>
          <p:nvPr/>
        </p:nvSpPr>
        <p:spPr>
          <a:xfrm>
            <a:off x="115311" y="2148693"/>
            <a:ext cx="1386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Sales Order Create  </a:t>
            </a:r>
            <a:r>
              <a:rPr lang="en-US" sz="1100" b="1" dirty="0"/>
              <a:t>Process API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FB3DBB-6838-445F-81BD-4A79DACE9DA3}"/>
              </a:ext>
            </a:extLst>
          </p:cNvPr>
          <p:cNvSpPr txBox="1"/>
          <p:nvPr/>
        </p:nvSpPr>
        <p:spPr>
          <a:xfrm>
            <a:off x="859442" y="1491163"/>
            <a:ext cx="1451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Triggered on a Timer based recurrence</a:t>
            </a:r>
            <a:endParaRPr lang="en-US" sz="1100" b="1" dirty="0"/>
          </a:p>
        </p:txBody>
      </p:sp>
      <p:sp>
        <p:nvSpPr>
          <p:cNvPr id="34" name="Rounded Rectangle 1">
            <a:extLst>
              <a:ext uri="{FF2B5EF4-FFF2-40B4-BE49-F238E27FC236}">
                <a16:creationId xmlns:a16="http://schemas.microsoft.com/office/drawing/2014/main" id="{19220C82-360E-42D9-B545-C48E661E5E46}"/>
              </a:ext>
            </a:extLst>
          </p:cNvPr>
          <p:cNvSpPr/>
          <p:nvPr/>
        </p:nvSpPr>
        <p:spPr>
          <a:xfrm>
            <a:off x="208817" y="2595437"/>
            <a:ext cx="1029088" cy="327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Slide 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205C463-E7B1-463A-88A1-3F2619D87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935" y="2382437"/>
            <a:ext cx="832843" cy="4882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205C463-E7B1-463A-88A1-3F2619D87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70" y="3442214"/>
            <a:ext cx="832843" cy="48824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205C463-E7B1-463A-88A1-3F2619D87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022" y="2378476"/>
            <a:ext cx="832843" cy="4882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205C463-E7B1-463A-88A1-3F2619D87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085" y="3438388"/>
            <a:ext cx="832843" cy="48824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92C91D-4352-45DE-8945-0BD1BEECC8FA}"/>
              </a:ext>
            </a:extLst>
          </p:cNvPr>
          <p:cNvCxnSpPr>
            <a:cxnSpLocks/>
          </p:cNvCxnSpPr>
          <p:nvPr/>
        </p:nvCxnSpPr>
        <p:spPr>
          <a:xfrm flipV="1">
            <a:off x="6327420" y="2622599"/>
            <a:ext cx="577303" cy="140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92C91D-4352-45DE-8945-0BD1BEECC8FA}"/>
              </a:ext>
            </a:extLst>
          </p:cNvPr>
          <p:cNvCxnSpPr>
            <a:cxnSpLocks/>
          </p:cNvCxnSpPr>
          <p:nvPr/>
        </p:nvCxnSpPr>
        <p:spPr>
          <a:xfrm flipV="1">
            <a:off x="6294791" y="3682511"/>
            <a:ext cx="627339" cy="311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A205C463-E7B1-463A-88A1-3F2619D87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811" y="2354719"/>
            <a:ext cx="832843" cy="48824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205C463-E7B1-463A-88A1-3F2619D87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760" y="3463447"/>
            <a:ext cx="832843" cy="48824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205C463-E7B1-463A-88A1-3F2619D87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841" y="2332212"/>
            <a:ext cx="832843" cy="48824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205C463-E7B1-463A-88A1-3F2619D87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495" y="3480651"/>
            <a:ext cx="832843" cy="48824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AB640A7-92EB-4E21-B96B-FDAD37B8A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212" y="5257020"/>
            <a:ext cx="593510" cy="633522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903C29-05F9-4F26-999C-219E6F3C8B87}"/>
              </a:ext>
            </a:extLst>
          </p:cNvPr>
          <p:cNvCxnSpPr>
            <a:cxnSpLocks/>
          </p:cNvCxnSpPr>
          <p:nvPr/>
        </p:nvCxnSpPr>
        <p:spPr>
          <a:xfrm flipV="1">
            <a:off x="11430367" y="3964893"/>
            <a:ext cx="0" cy="1085474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903C29-05F9-4F26-999C-219E6F3C8B87}"/>
              </a:ext>
            </a:extLst>
          </p:cNvPr>
          <p:cNvCxnSpPr>
            <a:cxnSpLocks/>
          </p:cNvCxnSpPr>
          <p:nvPr/>
        </p:nvCxnSpPr>
        <p:spPr>
          <a:xfrm flipH="1">
            <a:off x="11495502" y="1779281"/>
            <a:ext cx="4233" cy="430519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903C29-05F9-4F26-999C-219E6F3C8B87}"/>
              </a:ext>
            </a:extLst>
          </p:cNvPr>
          <p:cNvCxnSpPr>
            <a:cxnSpLocks/>
          </p:cNvCxnSpPr>
          <p:nvPr/>
        </p:nvCxnSpPr>
        <p:spPr>
          <a:xfrm flipV="1">
            <a:off x="11288458" y="1767804"/>
            <a:ext cx="12219" cy="492796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155B3CC-5084-4568-B869-34E986F6C7BA}"/>
              </a:ext>
            </a:extLst>
          </p:cNvPr>
          <p:cNvSpPr txBox="1"/>
          <p:nvPr/>
        </p:nvSpPr>
        <p:spPr>
          <a:xfrm>
            <a:off x="9630617" y="1294599"/>
            <a:ext cx="1386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Async</a:t>
            </a:r>
            <a:r>
              <a:rPr lang="en-US" sz="1100" b="1" dirty="0" smtClean="0"/>
              <a:t> VTEX </a:t>
            </a:r>
            <a:r>
              <a:rPr lang="en-US" sz="1100" b="1" dirty="0"/>
              <a:t>APIM call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17194" y="1838713"/>
            <a:ext cx="15222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rgbClr val="323130"/>
                </a:solidFill>
              </a:rPr>
              <a:t>sbd-common-xmltransformation-ia2-useast-dev-la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227705" y="3989234"/>
            <a:ext cx="15222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rgbClr val="323130"/>
                </a:solidFill>
              </a:rPr>
              <a:t>sbd-common-xmltransformation-ia2-useast-dev-la</a:t>
            </a:r>
            <a:endParaRPr lang="en-GB" sz="1000" b="1" i="0" dirty="0">
              <a:solidFill>
                <a:srgbClr val="323130"/>
              </a:solidFill>
              <a:effectLst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704865" y="3994855"/>
            <a:ext cx="15222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rgbClr val="323130"/>
                </a:solidFill>
              </a:rPr>
              <a:t>sbd-common-xmltransformation-ia2-useast-dev-la</a:t>
            </a:r>
            <a:endParaRPr lang="en-GB" sz="1000" b="1" i="0" dirty="0">
              <a:solidFill>
                <a:srgbClr val="323130"/>
              </a:solidFill>
              <a:effectLst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066223" y="2913244"/>
            <a:ext cx="16284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 smtClean="0">
                <a:solidFill>
                  <a:srgbClr val="323130"/>
                </a:solidFill>
              </a:rPr>
              <a:t>Transform message to ERP input format</a:t>
            </a:r>
            <a:endParaRPr lang="en-GB" sz="1000" b="1" i="0" dirty="0">
              <a:solidFill>
                <a:srgbClr val="323130"/>
              </a:solidFill>
              <a:effectLst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262651" y="2845758"/>
            <a:ext cx="1265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 smtClean="0">
                <a:solidFill>
                  <a:srgbClr val="323130"/>
                </a:solidFill>
              </a:rPr>
              <a:t>Create Aggregate message</a:t>
            </a:r>
            <a:endParaRPr lang="en-GB" sz="1000" b="1" i="0" dirty="0">
              <a:solidFill>
                <a:srgbClr val="323130"/>
              </a:solidFill>
              <a:effectLst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773072" y="1807043"/>
            <a:ext cx="15222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 err="1" smtClean="0"/>
              <a:t>sbd</a:t>
            </a:r>
            <a:r>
              <a:rPr lang="en-GB" sz="1000" b="1" dirty="0" smtClean="0"/>
              <a:t>-common-JDE-</a:t>
            </a:r>
            <a:r>
              <a:rPr lang="en-GB" sz="1000" b="1" dirty="0" err="1" smtClean="0"/>
              <a:t>callOrchestrator</a:t>
            </a:r>
            <a:r>
              <a:rPr lang="en-GB" sz="1000" b="1" dirty="0" smtClean="0"/>
              <a:t>-ISE-</a:t>
            </a:r>
            <a:r>
              <a:rPr lang="en-GB" sz="1000" b="1" dirty="0" err="1" smtClean="0"/>
              <a:t>useast</a:t>
            </a:r>
            <a:r>
              <a:rPr lang="en-GB" sz="1000" b="1" dirty="0" smtClean="0"/>
              <a:t>-dev-la</a:t>
            </a:r>
            <a:endParaRPr lang="en-GB" sz="1000" b="1" dirty="0"/>
          </a:p>
        </p:txBody>
      </p:sp>
      <p:sp>
        <p:nvSpPr>
          <p:cNvPr id="66" name="Rectangle 65"/>
          <p:cNvSpPr/>
          <p:nvPr/>
        </p:nvSpPr>
        <p:spPr>
          <a:xfrm>
            <a:off x="6636103" y="4006168"/>
            <a:ext cx="15222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 err="1" smtClean="0"/>
              <a:t>sbd</a:t>
            </a:r>
            <a:r>
              <a:rPr lang="en-GB" sz="1000" b="1" dirty="0" smtClean="0"/>
              <a:t>-common-</a:t>
            </a:r>
            <a:r>
              <a:rPr lang="en-GB" sz="1000" b="1" dirty="0" err="1" smtClean="0"/>
              <a:t>sapshp</a:t>
            </a:r>
            <a:r>
              <a:rPr lang="en-GB" sz="1000" b="1" dirty="0" smtClean="0"/>
              <a:t>-</a:t>
            </a:r>
            <a:r>
              <a:rPr lang="en-GB" sz="1000" b="1" dirty="0" err="1" smtClean="0"/>
              <a:t>callBAPI</a:t>
            </a:r>
            <a:r>
              <a:rPr lang="en-GB" sz="1000" b="1" dirty="0" smtClean="0"/>
              <a:t>-ISE-</a:t>
            </a:r>
            <a:r>
              <a:rPr lang="en-GB" sz="1000" b="1" dirty="0" err="1" smtClean="0"/>
              <a:t>useast</a:t>
            </a:r>
            <a:r>
              <a:rPr lang="en-GB" sz="1000" b="1" dirty="0" smtClean="0"/>
              <a:t>-dev-la</a:t>
            </a:r>
            <a:endParaRPr lang="en-GB" sz="1000" b="1" dirty="0"/>
          </a:p>
        </p:txBody>
      </p:sp>
      <p:sp>
        <p:nvSpPr>
          <p:cNvPr id="67" name="Rectangle 66"/>
          <p:cNvSpPr/>
          <p:nvPr/>
        </p:nvSpPr>
        <p:spPr>
          <a:xfrm>
            <a:off x="9672265" y="2930313"/>
            <a:ext cx="16284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 smtClean="0">
                <a:solidFill>
                  <a:srgbClr val="323130"/>
                </a:solidFill>
              </a:rPr>
              <a:t>Transform message to VTEX input format</a:t>
            </a:r>
            <a:endParaRPr lang="en-GB" sz="1000" b="1" i="0" dirty="0">
              <a:solidFill>
                <a:srgbClr val="323130"/>
              </a:solidFill>
              <a:effectLst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0974620" y="2960707"/>
            <a:ext cx="8071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 smtClean="0">
                <a:solidFill>
                  <a:srgbClr val="323130"/>
                </a:solidFill>
              </a:rPr>
              <a:t>Send to back VTEX</a:t>
            </a:r>
            <a:endParaRPr lang="en-GB" sz="1000" b="1" i="0" dirty="0">
              <a:solidFill>
                <a:srgbClr val="323130"/>
              </a:solidFill>
              <a:effectLst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992C91D-4352-45DE-8945-0BD1BEECC8FA}"/>
              </a:ext>
            </a:extLst>
          </p:cNvPr>
          <p:cNvCxnSpPr>
            <a:cxnSpLocks/>
          </p:cNvCxnSpPr>
          <p:nvPr/>
        </p:nvCxnSpPr>
        <p:spPr>
          <a:xfrm flipV="1">
            <a:off x="7854400" y="2622090"/>
            <a:ext cx="425294" cy="63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992C91D-4352-45DE-8945-0BD1BEECC8FA}"/>
              </a:ext>
            </a:extLst>
          </p:cNvPr>
          <p:cNvCxnSpPr>
            <a:cxnSpLocks/>
          </p:cNvCxnSpPr>
          <p:nvPr/>
        </p:nvCxnSpPr>
        <p:spPr>
          <a:xfrm flipV="1">
            <a:off x="9528002" y="3712486"/>
            <a:ext cx="327970" cy="594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992C91D-4352-45DE-8945-0BD1BEECC8FA}"/>
              </a:ext>
            </a:extLst>
          </p:cNvPr>
          <p:cNvCxnSpPr>
            <a:cxnSpLocks/>
          </p:cNvCxnSpPr>
          <p:nvPr/>
        </p:nvCxnSpPr>
        <p:spPr>
          <a:xfrm>
            <a:off x="10482254" y="2578499"/>
            <a:ext cx="298734" cy="205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992C91D-4352-45DE-8945-0BD1BEECC8FA}"/>
              </a:ext>
            </a:extLst>
          </p:cNvPr>
          <p:cNvCxnSpPr>
            <a:cxnSpLocks/>
          </p:cNvCxnSpPr>
          <p:nvPr/>
        </p:nvCxnSpPr>
        <p:spPr>
          <a:xfrm>
            <a:off x="10650594" y="3707570"/>
            <a:ext cx="303410" cy="491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992C91D-4352-45DE-8945-0BD1BEECC8FA}"/>
              </a:ext>
            </a:extLst>
          </p:cNvPr>
          <p:cNvCxnSpPr>
            <a:cxnSpLocks/>
          </p:cNvCxnSpPr>
          <p:nvPr/>
        </p:nvCxnSpPr>
        <p:spPr>
          <a:xfrm flipV="1">
            <a:off x="2214913" y="2617063"/>
            <a:ext cx="2742372" cy="33743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992C91D-4352-45DE-8945-0BD1BEECC8FA}"/>
              </a:ext>
            </a:extLst>
          </p:cNvPr>
          <p:cNvCxnSpPr>
            <a:cxnSpLocks/>
          </p:cNvCxnSpPr>
          <p:nvPr/>
        </p:nvCxnSpPr>
        <p:spPr>
          <a:xfrm>
            <a:off x="2214913" y="3074976"/>
            <a:ext cx="2865937" cy="49722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521722" y="2455782"/>
            <a:ext cx="16284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 smtClean="0">
                <a:solidFill>
                  <a:srgbClr val="323130"/>
                </a:solidFill>
              </a:rPr>
              <a:t>Singleton SAP SHP Order</a:t>
            </a:r>
            <a:endParaRPr lang="en-GB" sz="1000" b="1" i="0" dirty="0">
              <a:solidFill>
                <a:srgbClr val="323130"/>
              </a:solidFill>
              <a:effectLst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578472" y="3503454"/>
            <a:ext cx="16284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 smtClean="0">
                <a:solidFill>
                  <a:srgbClr val="323130"/>
                </a:solidFill>
              </a:rPr>
              <a:t>Singleton JDE Order</a:t>
            </a:r>
            <a:endParaRPr lang="en-GB" sz="1000" b="1" i="0" dirty="0">
              <a:solidFill>
                <a:srgbClr val="323130"/>
              </a:solidFill>
              <a:effectLst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992C91D-4352-45DE-8945-0BD1BEECC8FA}"/>
              </a:ext>
            </a:extLst>
          </p:cNvPr>
          <p:cNvCxnSpPr>
            <a:cxnSpLocks/>
          </p:cNvCxnSpPr>
          <p:nvPr/>
        </p:nvCxnSpPr>
        <p:spPr>
          <a:xfrm flipV="1">
            <a:off x="9123978" y="2609972"/>
            <a:ext cx="425294" cy="63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A205C463-E7B1-463A-88A1-3F2619D87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532" y="2357905"/>
            <a:ext cx="832843" cy="488245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8116482" y="1852882"/>
            <a:ext cx="15222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 err="1"/>
              <a:t>sbd</a:t>
            </a:r>
            <a:r>
              <a:rPr lang="en-GB" sz="1000" b="1" dirty="0"/>
              <a:t>-common-</a:t>
            </a:r>
            <a:r>
              <a:rPr lang="en-GB" sz="1000" b="1" dirty="0" err="1"/>
              <a:t>CopyOriginalBlob</a:t>
            </a:r>
            <a:endParaRPr lang="en-GB" sz="1000" b="1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92C91D-4352-45DE-8945-0BD1BEECC8FA}"/>
              </a:ext>
            </a:extLst>
          </p:cNvPr>
          <p:cNvCxnSpPr>
            <a:cxnSpLocks/>
          </p:cNvCxnSpPr>
          <p:nvPr/>
        </p:nvCxnSpPr>
        <p:spPr>
          <a:xfrm flipV="1">
            <a:off x="7788718" y="3665933"/>
            <a:ext cx="425294" cy="63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8322446" y="3183671"/>
            <a:ext cx="15222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 err="1"/>
              <a:t>sbd</a:t>
            </a:r>
            <a:r>
              <a:rPr lang="en-GB" sz="1000" b="1" dirty="0"/>
              <a:t>-common-</a:t>
            </a:r>
            <a:r>
              <a:rPr lang="en-GB" sz="1000" b="1" dirty="0" err="1"/>
              <a:t>CopyOriginalBlob</a:t>
            </a:r>
            <a:endParaRPr lang="en-GB" sz="1000" b="1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A205C463-E7B1-463A-88A1-3F2619D87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106" y="3566263"/>
            <a:ext cx="832843" cy="488245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8365313" y="4046464"/>
            <a:ext cx="12576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 smtClean="0">
                <a:solidFill>
                  <a:srgbClr val="323130"/>
                </a:solidFill>
              </a:rPr>
              <a:t>Create Aggregate message</a:t>
            </a:r>
            <a:endParaRPr lang="en-GB" sz="1000" b="1" i="0" dirty="0">
              <a:solidFill>
                <a:srgbClr val="32313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745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E0A9591-6311-4905-8272-9ACAD89E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6"/>
            <a:ext cx="10515600" cy="423440"/>
          </a:xfrm>
        </p:spPr>
        <p:txBody>
          <a:bodyPr>
            <a:normAutofit/>
          </a:bodyPr>
          <a:lstStyle/>
          <a:p>
            <a:r>
              <a:rPr lang="en-GB" sz="2000" b="1" dirty="0" err="1"/>
              <a:t>sbd</a:t>
            </a:r>
            <a:r>
              <a:rPr lang="en-GB" sz="2000" b="1" dirty="0"/>
              <a:t>-</a:t>
            </a:r>
            <a:r>
              <a:rPr lang="en-GB" sz="2000" b="1" dirty="0" err="1"/>
              <a:t>SBD.Global.VTEX</a:t>
            </a:r>
            <a:r>
              <a:rPr lang="en-GB" sz="2000" b="1" dirty="0"/>
              <a:t>-</a:t>
            </a:r>
            <a:r>
              <a:rPr lang="en-GB" sz="2000" b="1" dirty="0" err="1"/>
              <a:t>SalesOrderCreate</a:t>
            </a:r>
            <a:r>
              <a:rPr lang="en-GB" sz="2000" b="1" dirty="0"/>
              <a:t>-</a:t>
            </a:r>
            <a:r>
              <a:rPr lang="en-GB" sz="2000" b="1" dirty="0" err="1"/>
              <a:t>OnRamp</a:t>
            </a:r>
            <a:r>
              <a:rPr lang="en-GB" sz="2000" b="1" dirty="0"/>
              <a:t>-</a:t>
            </a:r>
            <a:r>
              <a:rPr lang="en-GB" sz="2000" b="1" dirty="0" err="1"/>
              <a:t>useast</a:t>
            </a:r>
            <a:r>
              <a:rPr lang="en-GB" sz="2000" b="1" dirty="0"/>
              <a:t>-dev-la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235D9F-3FCF-4EA7-8CA7-F30619BD9553}"/>
              </a:ext>
            </a:extLst>
          </p:cNvPr>
          <p:cNvSpPr txBox="1"/>
          <p:nvPr/>
        </p:nvSpPr>
        <p:spPr>
          <a:xfrm>
            <a:off x="4430105" y="731268"/>
            <a:ext cx="1825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Timed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reccurence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trigger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A94FDF-94BE-4085-8EE5-0E48E7CFD3E0}"/>
              </a:ext>
            </a:extLst>
          </p:cNvPr>
          <p:cNvCxnSpPr>
            <a:cxnSpLocks/>
          </p:cNvCxnSpPr>
          <p:nvPr/>
        </p:nvCxnSpPr>
        <p:spPr>
          <a:xfrm flipH="1">
            <a:off x="5257801" y="1077132"/>
            <a:ext cx="3874" cy="56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6BBE68-0F72-44C7-A0F8-3E43ECC9E8BB}"/>
              </a:ext>
            </a:extLst>
          </p:cNvPr>
          <p:cNvCxnSpPr>
            <a:cxnSpLocks/>
          </p:cNvCxnSpPr>
          <p:nvPr/>
        </p:nvCxnSpPr>
        <p:spPr>
          <a:xfrm>
            <a:off x="5268000" y="1991531"/>
            <a:ext cx="4150" cy="45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A4E74F7-E241-40BD-A534-D51A175E94A1}"/>
              </a:ext>
            </a:extLst>
          </p:cNvPr>
          <p:cNvSpPr txBox="1"/>
          <p:nvPr/>
        </p:nvSpPr>
        <p:spPr>
          <a:xfrm>
            <a:off x="5596808" y="1016665"/>
            <a:ext cx="4373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Call </a:t>
            </a:r>
            <a:r>
              <a:rPr lang="en-US" sz="1100" b="1" dirty="0" smtClean="0"/>
              <a:t>logic app </a:t>
            </a:r>
            <a:r>
              <a:rPr lang="en-US" sz="1100" b="1" dirty="0" err="1" smtClean="0"/>
              <a:t>sbd</a:t>
            </a:r>
            <a:r>
              <a:rPr lang="en-US" sz="1100" b="1" dirty="0" smtClean="0"/>
              <a:t>-</a:t>
            </a:r>
            <a:r>
              <a:rPr lang="en-US" sz="1100" b="1" dirty="0" err="1" smtClean="0"/>
              <a:t>SBD.Global.VTEX</a:t>
            </a:r>
            <a:r>
              <a:rPr lang="en-US" sz="1100" b="1" dirty="0" smtClean="0"/>
              <a:t>-</a:t>
            </a:r>
            <a:r>
              <a:rPr lang="en-US" sz="1100" b="1" dirty="0" err="1" smtClean="0"/>
              <a:t>SalesOrderFeed</a:t>
            </a:r>
            <a:r>
              <a:rPr lang="en-US" sz="1100" b="1" dirty="0" smtClean="0"/>
              <a:t>-Outbound-</a:t>
            </a:r>
            <a:r>
              <a:rPr lang="en-US" sz="1100" b="1" dirty="0" err="1" smtClean="0"/>
              <a:t>useast</a:t>
            </a:r>
            <a:r>
              <a:rPr lang="en-US" sz="1100" b="1" dirty="0" smtClean="0"/>
              <a:t>-dev-la to get sales orders from VTEX feed</a:t>
            </a:r>
            <a:endParaRPr lang="en-US" sz="11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822" y="1723741"/>
            <a:ext cx="3476626" cy="2708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65722" y="4602073"/>
            <a:ext cx="400578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Create blob of order create Singleton message and store in blob container for SAP.</a:t>
            </a:r>
          </a:p>
          <a:p>
            <a:endParaRPr lang="en-GB" sz="1100" dirty="0"/>
          </a:p>
          <a:p>
            <a:r>
              <a:rPr lang="en-GB" sz="1100" dirty="0" smtClean="0"/>
              <a:t>Send trigger message to service bus queue for SAP Receive Logic app to initiate workflow sequence.</a:t>
            </a:r>
            <a:endParaRPr lang="en-GB" sz="11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A94FDF-94BE-4085-8EE5-0E48E7CFD3E0}"/>
              </a:ext>
            </a:extLst>
          </p:cNvPr>
          <p:cNvCxnSpPr>
            <a:cxnSpLocks/>
          </p:cNvCxnSpPr>
          <p:nvPr/>
        </p:nvCxnSpPr>
        <p:spPr>
          <a:xfrm flipV="1">
            <a:off x="2150179" y="3772379"/>
            <a:ext cx="1170738" cy="28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A94FDF-94BE-4085-8EE5-0E48E7CFD3E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402784" y="4911513"/>
            <a:ext cx="662938" cy="15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4761" y="4670366"/>
            <a:ext cx="400578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Create blob of order create Singleton message and store in blob container for JDE.</a:t>
            </a:r>
          </a:p>
          <a:p>
            <a:endParaRPr lang="en-GB" sz="1100" dirty="0"/>
          </a:p>
          <a:p>
            <a:r>
              <a:rPr lang="en-GB" sz="1100" dirty="0" smtClean="0"/>
              <a:t>Send trigger message to service bus queue for JDE Receive Logic app to initiate workflow sequence.</a:t>
            </a:r>
            <a:endParaRPr lang="en-GB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7857786" y="1870718"/>
            <a:ext cx="40057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Use On-Ramp logic app to both extract mixed SAP and JDE orders form sales order feed instance separate and filter orders to respective workflow sequences.</a:t>
            </a:r>
            <a:endParaRPr lang="en-GB" sz="1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686" y="2503299"/>
            <a:ext cx="7510200" cy="217142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A94FDF-94BE-4085-8EE5-0E48E7CFD3E0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150548" y="4564251"/>
            <a:ext cx="576435" cy="57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3542" y="1947817"/>
            <a:ext cx="40057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Get routing slip for SAP and JDE an dispatch accordingly</a:t>
            </a:r>
          </a:p>
          <a:p>
            <a:endParaRPr lang="en-GB" sz="11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A94FDF-94BE-4085-8EE5-0E48E7CFD3E0}"/>
              </a:ext>
            </a:extLst>
          </p:cNvPr>
          <p:cNvCxnSpPr>
            <a:cxnSpLocks/>
          </p:cNvCxnSpPr>
          <p:nvPr/>
        </p:nvCxnSpPr>
        <p:spPr>
          <a:xfrm>
            <a:off x="618209" y="2238944"/>
            <a:ext cx="703018" cy="66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A94FDF-94BE-4085-8EE5-0E48E7CFD3E0}"/>
              </a:ext>
            </a:extLst>
          </p:cNvPr>
          <p:cNvCxnSpPr>
            <a:cxnSpLocks/>
          </p:cNvCxnSpPr>
          <p:nvPr/>
        </p:nvCxnSpPr>
        <p:spPr>
          <a:xfrm>
            <a:off x="1710424" y="2238944"/>
            <a:ext cx="3807797" cy="96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72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E0A9591-6311-4905-8272-9ACAD89E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776"/>
            <a:ext cx="10515600" cy="423440"/>
          </a:xfrm>
        </p:spPr>
        <p:txBody>
          <a:bodyPr>
            <a:normAutofit fontScale="90000"/>
          </a:bodyPr>
          <a:lstStyle/>
          <a:p>
            <a:r>
              <a:rPr lang="it-IT" sz="2800" b="1" dirty="0" smtClean="0"/>
              <a:t>JDE flow</a:t>
            </a:r>
            <a:endParaRPr lang="en-US" sz="28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7170C01-1D9C-4429-9BFF-D2076B3576CD}"/>
              </a:ext>
            </a:extLst>
          </p:cNvPr>
          <p:cNvCxnSpPr/>
          <p:nvPr/>
        </p:nvCxnSpPr>
        <p:spPr>
          <a:xfrm flipH="1">
            <a:off x="4085889" y="2968064"/>
            <a:ext cx="3827" cy="21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A220C36D-5D09-43A2-B4BF-0D1CC8F53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744" y="2596442"/>
            <a:ext cx="867491" cy="341148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D74677D-BD6A-4889-8F83-28A595ED525C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4188490" y="2157798"/>
            <a:ext cx="0" cy="43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794152F-B7BC-4D7C-878F-2B5199D9FD99}"/>
              </a:ext>
            </a:extLst>
          </p:cNvPr>
          <p:cNvSpPr txBox="1"/>
          <p:nvPr/>
        </p:nvSpPr>
        <p:spPr>
          <a:xfrm>
            <a:off x="5773549" y="2549039"/>
            <a:ext cx="158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Management Gateway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BDD469D-28B5-48FC-86B3-7956B7E1E176}"/>
              </a:ext>
            </a:extLst>
          </p:cNvPr>
          <p:cNvCxnSpPr/>
          <p:nvPr/>
        </p:nvCxnSpPr>
        <p:spPr>
          <a:xfrm flipH="1">
            <a:off x="4672306" y="2860861"/>
            <a:ext cx="998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49203CC-813E-4934-8503-BFB39DA769D7}"/>
              </a:ext>
            </a:extLst>
          </p:cNvPr>
          <p:cNvSpPr txBox="1"/>
          <p:nvPr/>
        </p:nvSpPr>
        <p:spPr>
          <a:xfrm>
            <a:off x="4656204" y="2386209"/>
            <a:ext cx="981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1CBE6BD-34D5-4AEB-9B31-27ADF45E4200}"/>
              </a:ext>
            </a:extLst>
          </p:cNvPr>
          <p:cNvCxnSpPr/>
          <p:nvPr/>
        </p:nvCxnSpPr>
        <p:spPr>
          <a:xfrm>
            <a:off x="4710565" y="2711555"/>
            <a:ext cx="998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73903EFD-40BF-4E54-89FD-EBBDE868B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019" y="2880352"/>
            <a:ext cx="1091279" cy="329213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A721ACD0-F701-449E-9756-B37644684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106" y="3195754"/>
            <a:ext cx="423762" cy="40022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E68A91A9-61F8-4C15-9344-40BF649037E9}"/>
              </a:ext>
            </a:extLst>
          </p:cNvPr>
          <p:cNvSpPr txBox="1"/>
          <p:nvPr/>
        </p:nvSpPr>
        <p:spPr>
          <a:xfrm>
            <a:off x="2928006" y="3045475"/>
            <a:ext cx="94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 smtClean="0">
                <a:solidFill>
                  <a:prstClr val="black"/>
                </a:solidFill>
                <a:latin typeface="Calibri" panose="020F0502020204030204"/>
              </a:rPr>
              <a:t>Response Success ?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74E6DB1-0B17-4FC1-A3C6-B78CC72A1DC5}"/>
              </a:ext>
            </a:extLst>
          </p:cNvPr>
          <p:cNvSpPr txBox="1"/>
          <p:nvPr/>
        </p:nvSpPr>
        <p:spPr>
          <a:xfrm>
            <a:off x="4616422" y="3177209"/>
            <a:ext cx="106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 smtClean="0">
                <a:solidFill>
                  <a:prstClr val="black"/>
                </a:solidFill>
                <a:latin typeface="Calibri" panose="020F0502020204030204"/>
              </a:rPr>
              <a:t>Response  Failure ?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8C87096-1427-4340-A6A2-D7EF54FED36E}"/>
              </a:ext>
            </a:extLst>
          </p:cNvPr>
          <p:cNvSpPr txBox="1"/>
          <p:nvPr/>
        </p:nvSpPr>
        <p:spPr>
          <a:xfrm>
            <a:off x="4968819" y="3966226"/>
            <a:ext cx="191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Inline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Compose </a:t>
            </a:r>
            <a:r>
              <a:rPr lang="en-US" sz="1200" b="1" dirty="0" smtClean="0">
                <a:solidFill>
                  <a:prstClr val="black"/>
                </a:solidFill>
                <a:latin typeface="Calibri" panose="020F0502020204030204"/>
              </a:rPr>
              <a:t>Sales Order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Notification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 for failure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149F83D6-8A99-4050-8C47-EA7358DF5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876" y="4791679"/>
            <a:ext cx="867491" cy="34114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E30DDC8-2A27-4DD5-AA18-2A609719E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897" y="4799109"/>
            <a:ext cx="867491" cy="341148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6E0295B-D542-4757-AEA2-78969B3FC9C5}"/>
              </a:ext>
            </a:extLst>
          </p:cNvPr>
          <p:cNvCxnSpPr>
            <a:cxnSpLocks/>
          </p:cNvCxnSpPr>
          <p:nvPr/>
        </p:nvCxnSpPr>
        <p:spPr>
          <a:xfrm>
            <a:off x="3196175" y="4239491"/>
            <a:ext cx="523984" cy="43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59FCF42-B8F8-4B9E-91B3-5C88FABFB3B4}"/>
              </a:ext>
            </a:extLst>
          </p:cNvPr>
          <p:cNvCxnSpPr>
            <a:cxnSpLocks/>
          </p:cNvCxnSpPr>
          <p:nvPr/>
        </p:nvCxnSpPr>
        <p:spPr>
          <a:xfrm flipH="1">
            <a:off x="4656204" y="4341091"/>
            <a:ext cx="155941" cy="33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838A119F-D1DD-4E9C-9C43-6B09CBDEE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6165" y="4739410"/>
            <a:ext cx="704989" cy="527436"/>
          </a:xfrm>
          <a:prstGeom prst="rect">
            <a:avLst/>
          </a:prstGeom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E91662C-0B43-4724-9F0F-1A453C06731D}"/>
              </a:ext>
            </a:extLst>
          </p:cNvPr>
          <p:cNvCxnSpPr/>
          <p:nvPr/>
        </p:nvCxnSpPr>
        <p:spPr>
          <a:xfrm flipH="1">
            <a:off x="5384906" y="5070648"/>
            <a:ext cx="998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33B8EA0-CE21-42EA-8275-029E6535A273}"/>
              </a:ext>
            </a:extLst>
          </p:cNvPr>
          <p:cNvSpPr txBox="1"/>
          <p:nvPr/>
        </p:nvSpPr>
        <p:spPr>
          <a:xfrm>
            <a:off x="5352375" y="4528281"/>
            <a:ext cx="981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0A3EC17-B84D-40E7-8396-DBD7482F3751}"/>
              </a:ext>
            </a:extLst>
          </p:cNvPr>
          <p:cNvCxnSpPr/>
          <p:nvPr/>
        </p:nvCxnSpPr>
        <p:spPr>
          <a:xfrm>
            <a:off x="5412512" y="4861694"/>
            <a:ext cx="998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E9CC18BD-3BA7-4953-9B02-C11931DBD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890" y="5155316"/>
            <a:ext cx="1091279" cy="329213"/>
          </a:xfrm>
          <a:prstGeom prst="rect">
            <a:avLst/>
          </a:prstGeom>
        </p:spPr>
      </p:pic>
      <p:cxnSp>
        <p:nvCxnSpPr>
          <p:cNvPr id="107" name="Connector: Elbow 32">
            <a:extLst>
              <a:ext uri="{FF2B5EF4-FFF2-40B4-BE49-F238E27FC236}">
                <a16:creationId xmlns:a16="http://schemas.microsoft.com/office/drawing/2014/main" id="{EE948A5A-2EC6-4953-ADD8-77921E171D6E}"/>
              </a:ext>
            </a:extLst>
          </p:cNvPr>
          <p:cNvCxnSpPr>
            <a:stCxn id="84" idx="1"/>
          </p:cNvCxnSpPr>
          <p:nvPr/>
        </p:nvCxnSpPr>
        <p:spPr>
          <a:xfrm rot="10800000" flipV="1">
            <a:off x="3754744" y="3395863"/>
            <a:ext cx="114362" cy="1145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37">
            <a:extLst>
              <a:ext uri="{FF2B5EF4-FFF2-40B4-BE49-F238E27FC236}">
                <a16:creationId xmlns:a16="http://schemas.microsoft.com/office/drawing/2014/main" id="{D7DA6942-D70F-47E8-BE7B-7A54E3198DC2}"/>
              </a:ext>
            </a:extLst>
          </p:cNvPr>
          <p:cNvCxnSpPr>
            <a:stCxn id="84" idx="3"/>
          </p:cNvCxnSpPr>
          <p:nvPr/>
        </p:nvCxnSpPr>
        <p:spPr>
          <a:xfrm>
            <a:off x="4292868" y="3395864"/>
            <a:ext cx="323554" cy="1145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FF42CC5-91C5-4DE3-B7AC-2E114DBC491E}"/>
              </a:ext>
            </a:extLst>
          </p:cNvPr>
          <p:cNvSpPr txBox="1"/>
          <p:nvPr/>
        </p:nvSpPr>
        <p:spPr>
          <a:xfrm>
            <a:off x="7685215" y="4824412"/>
            <a:ext cx="947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APIM Gateway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16A8EBA-9C46-4C6B-A832-7EA871672FAF}"/>
              </a:ext>
            </a:extLst>
          </p:cNvPr>
          <p:cNvSpPr txBox="1"/>
          <p:nvPr/>
        </p:nvSpPr>
        <p:spPr>
          <a:xfrm>
            <a:off x="7722751" y="4541357"/>
            <a:ext cx="1048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VTEX Service</a:t>
            </a:r>
          </a:p>
        </p:txBody>
      </p:sp>
      <p:sp>
        <p:nvSpPr>
          <p:cNvPr id="130" name="Rounded Rectangle 1">
            <a:extLst>
              <a:ext uri="{FF2B5EF4-FFF2-40B4-BE49-F238E27FC236}">
                <a16:creationId xmlns:a16="http://schemas.microsoft.com/office/drawing/2014/main" id="{923E6538-6197-410C-8BA0-9987CEBC5278}"/>
              </a:ext>
            </a:extLst>
          </p:cNvPr>
          <p:cNvSpPr/>
          <p:nvPr/>
        </p:nvSpPr>
        <p:spPr>
          <a:xfrm>
            <a:off x="402716" y="821168"/>
            <a:ext cx="1029088" cy="327431"/>
          </a:xfrm>
          <a:prstGeom prst="roundRect">
            <a:avLst>
              <a:gd name="adj" fmla="val 19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Slide 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838A119F-D1DD-4E9C-9C43-6B09CBDEE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425" y="4732950"/>
            <a:ext cx="704989" cy="527436"/>
          </a:xfrm>
          <a:prstGeom prst="rect">
            <a:avLst/>
          </a:prstGeom>
        </p:spPr>
      </p:pic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E91662C-0B43-4724-9F0F-1A453C06731D}"/>
              </a:ext>
            </a:extLst>
          </p:cNvPr>
          <p:cNvCxnSpPr/>
          <p:nvPr/>
        </p:nvCxnSpPr>
        <p:spPr>
          <a:xfrm flipH="1">
            <a:off x="1837414" y="4861694"/>
            <a:ext cx="1358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0A3EC17-B84D-40E7-8396-DBD7482F3751}"/>
              </a:ext>
            </a:extLst>
          </p:cNvPr>
          <p:cNvCxnSpPr/>
          <p:nvPr/>
        </p:nvCxnSpPr>
        <p:spPr>
          <a:xfrm flipV="1">
            <a:off x="1868546" y="5036949"/>
            <a:ext cx="1327629" cy="1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FF42CC5-91C5-4DE3-B7AC-2E114DBC491E}"/>
              </a:ext>
            </a:extLst>
          </p:cNvPr>
          <p:cNvSpPr txBox="1"/>
          <p:nvPr/>
        </p:nvSpPr>
        <p:spPr>
          <a:xfrm>
            <a:off x="1060947" y="5434007"/>
            <a:ext cx="947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APIM Gateway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16A8EBA-9C46-4C6B-A832-7EA871672FAF}"/>
              </a:ext>
            </a:extLst>
          </p:cNvPr>
          <p:cNvSpPr txBox="1"/>
          <p:nvPr/>
        </p:nvSpPr>
        <p:spPr>
          <a:xfrm>
            <a:off x="1722288" y="4480653"/>
            <a:ext cx="1048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VTEX Service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33B8EA0-CE21-42EA-8275-029E6535A273}"/>
              </a:ext>
            </a:extLst>
          </p:cNvPr>
          <p:cNvSpPr txBox="1"/>
          <p:nvPr/>
        </p:nvSpPr>
        <p:spPr>
          <a:xfrm>
            <a:off x="1897526" y="4657431"/>
            <a:ext cx="981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</a:t>
            </a:r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E9CC18BD-3BA7-4953-9B02-C11931DBD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416" y="5082990"/>
            <a:ext cx="1091279" cy="3292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3075" y="1665590"/>
            <a:ext cx="5690729" cy="40470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8C87096-1427-4340-A6A2-D7EF54FED36E}"/>
              </a:ext>
            </a:extLst>
          </p:cNvPr>
          <p:cNvSpPr txBox="1"/>
          <p:nvPr/>
        </p:nvSpPr>
        <p:spPr>
          <a:xfrm>
            <a:off x="1426669" y="3647572"/>
            <a:ext cx="191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Inline Compose </a:t>
            </a:r>
            <a:r>
              <a:rPr lang="en-US" sz="1200" b="1" dirty="0" smtClean="0">
                <a:solidFill>
                  <a:prstClr val="black"/>
                </a:solidFill>
                <a:latin typeface="Calibri" panose="020F0502020204030204"/>
              </a:rPr>
              <a:t>Sales Order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Notification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 Success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79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86"/>
            <a:ext cx="10515600" cy="1006743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SAP Flow</a:t>
            </a:r>
            <a:endParaRPr lang="en-GB" sz="24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170C01-1D9C-4429-9BFF-D2076B3576CD}"/>
              </a:ext>
            </a:extLst>
          </p:cNvPr>
          <p:cNvCxnSpPr/>
          <p:nvPr/>
        </p:nvCxnSpPr>
        <p:spPr>
          <a:xfrm flipH="1">
            <a:off x="4085889" y="3064931"/>
            <a:ext cx="3827" cy="21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74677D-BD6A-4889-8F83-28A595ED525C}"/>
              </a:ext>
            </a:extLst>
          </p:cNvPr>
          <p:cNvCxnSpPr>
            <a:cxnSpLocks/>
          </p:cNvCxnSpPr>
          <p:nvPr/>
        </p:nvCxnSpPr>
        <p:spPr>
          <a:xfrm>
            <a:off x="4188490" y="1369652"/>
            <a:ext cx="0" cy="43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DD469D-28B5-48FC-86B3-7956B7E1E176}"/>
              </a:ext>
            </a:extLst>
          </p:cNvPr>
          <p:cNvCxnSpPr/>
          <p:nvPr/>
        </p:nvCxnSpPr>
        <p:spPr>
          <a:xfrm flipH="1">
            <a:off x="4745000" y="2068889"/>
            <a:ext cx="998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49203CC-813E-4934-8503-BFB39DA769D7}"/>
              </a:ext>
            </a:extLst>
          </p:cNvPr>
          <p:cNvSpPr txBox="1"/>
          <p:nvPr/>
        </p:nvSpPr>
        <p:spPr>
          <a:xfrm>
            <a:off x="4706920" y="1578662"/>
            <a:ext cx="981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CBE6BD-34D5-4AEB-9B31-27ADF45E4200}"/>
              </a:ext>
            </a:extLst>
          </p:cNvPr>
          <p:cNvCxnSpPr/>
          <p:nvPr/>
        </p:nvCxnSpPr>
        <p:spPr>
          <a:xfrm>
            <a:off x="4783259" y="1919583"/>
            <a:ext cx="998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73903EFD-40BF-4E54-89FD-EBBDE868B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920" y="2166216"/>
            <a:ext cx="1091279" cy="32921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721ACD0-F701-449E-9756-B37644684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106" y="3195754"/>
            <a:ext cx="423762" cy="40022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68A91A9-61F8-4C15-9344-40BF649037E9}"/>
              </a:ext>
            </a:extLst>
          </p:cNvPr>
          <p:cNvSpPr txBox="1"/>
          <p:nvPr/>
        </p:nvSpPr>
        <p:spPr>
          <a:xfrm>
            <a:off x="2928006" y="3045475"/>
            <a:ext cx="94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 smtClean="0">
                <a:solidFill>
                  <a:prstClr val="black"/>
                </a:solidFill>
                <a:latin typeface="Calibri" panose="020F0502020204030204"/>
              </a:rPr>
              <a:t>Response Success ?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4E6DB1-0B17-4FC1-A3C6-B78CC72A1DC5}"/>
              </a:ext>
            </a:extLst>
          </p:cNvPr>
          <p:cNvSpPr txBox="1"/>
          <p:nvPr/>
        </p:nvSpPr>
        <p:spPr>
          <a:xfrm>
            <a:off x="4616422" y="3177209"/>
            <a:ext cx="106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 smtClean="0">
                <a:solidFill>
                  <a:prstClr val="black"/>
                </a:solidFill>
                <a:latin typeface="Calibri" panose="020F0502020204030204"/>
              </a:rPr>
              <a:t>Response  Failure ?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C87096-1427-4340-A6A2-D7EF54FED36E}"/>
              </a:ext>
            </a:extLst>
          </p:cNvPr>
          <p:cNvSpPr txBox="1"/>
          <p:nvPr/>
        </p:nvSpPr>
        <p:spPr>
          <a:xfrm>
            <a:off x="4968819" y="3966226"/>
            <a:ext cx="191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Inline Compose </a:t>
            </a:r>
            <a:r>
              <a:rPr lang="en-US" sz="1200" b="1" dirty="0" smtClean="0">
                <a:solidFill>
                  <a:prstClr val="black"/>
                </a:solidFill>
                <a:latin typeface="Calibri" panose="020F0502020204030204"/>
              </a:rPr>
              <a:t>Sales Order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Notification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 for failure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49F83D6-8A99-4050-8C47-EA7358DF5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876" y="4791679"/>
            <a:ext cx="867491" cy="34114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E30DDC8-2A27-4DD5-AA18-2A609719E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897" y="4799109"/>
            <a:ext cx="867491" cy="341148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6E0295B-D542-4757-AEA2-78969B3FC9C5}"/>
              </a:ext>
            </a:extLst>
          </p:cNvPr>
          <p:cNvCxnSpPr>
            <a:cxnSpLocks/>
          </p:cNvCxnSpPr>
          <p:nvPr/>
        </p:nvCxnSpPr>
        <p:spPr>
          <a:xfrm>
            <a:off x="2879034" y="4404800"/>
            <a:ext cx="841125" cy="26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59FCF42-B8F8-4B9E-91B3-5C88FABFB3B4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4656205" y="4289392"/>
            <a:ext cx="312614" cy="38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838A119F-D1DD-4E9C-9C43-6B09CBDEE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6165" y="4739410"/>
            <a:ext cx="704989" cy="527436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E91662C-0B43-4724-9F0F-1A453C06731D}"/>
              </a:ext>
            </a:extLst>
          </p:cNvPr>
          <p:cNvCxnSpPr/>
          <p:nvPr/>
        </p:nvCxnSpPr>
        <p:spPr>
          <a:xfrm flipH="1">
            <a:off x="5384906" y="5070648"/>
            <a:ext cx="998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33B8EA0-CE21-42EA-8275-029E6535A273}"/>
              </a:ext>
            </a:extLst>
          </p:cNvPr>
          <p:cNvSpPr txBox="1"/>
          <p:nvPr/>
        </p:nvSpPr>
        <p:spPr>
          <a:xfrm>
            <a:off x="5352375" y="4528281"/>
            <a:ext cx="981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0A3EC17-B84D-40E7-8396-DBD7482F3751}"/>
              </a:ext>
            </a:extLst>
          </p:cNvPr>
          <p:cNvCxnSpPr/>
          <p:nvPr/>
        </p:nvCxnSpPr>
        <p:spPr>
          <a:xfrm>
            <a:off x="5412512" y="4861694"/>
            <a:ext cx="998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E9CC18BD-3BA7-4953-9B02-C11931DBD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890" y="5155316"/>
            <a:ext cx="1091279" cy="329213"/>
          </a:xfrm>
          <a:prstGeom prst="rect">
            <a:avLst/>
          </a:prstGeom>
        </p:spPr>
      </p:pic>
      <p:cxnSp>
        <p:nvCxnSpPr>
          <p:cNvPr id="62" name="Connector: Elbow 32">
            <a:extLst>
              <a:ext uri="{FF2B5EF4-FFF2-40B4-BE49-F238E27FC236}">
                <a16:creationId xmlns:a16="http://schemas.microsoft.com/office/drawing/2014/main" id="{EE948A5A-2EC6-4953-ADD8-77921E171D6E}"/>
              </a:ext>
            </a:extLst>
          </p:cNvPr>
          <p:cNvCxnSpPr>
            <a:stCxn id="47" idx="1"/>
            <a:endCxn id="52" idx="0"/>
          </p:cNvCxnSpPr>
          <p:nvPr/>
        </p:nvCxnSpPr>
        <p:spPr>
          <a:xfrm rot="10800000" flipV="1">
            <a:off x="3777622" y="3395863"/>
            <a:ext cx="91484" cy="1395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37">
            <a:extLst>
              <a:ext uri="{FF2B5EF4-FFF2-40B4-BE49-F238E27FC236}">
                <a16:creationId xmlns:a16="http://schemas.microsoft.com/office/drawing/2014/main" id="{D7DA6942-D70F-47E8-BE7B-7A54E3198DC2}"/>
              </a:ext>
            </a:extLst>
          </p:cNvPr>
          <p:cNvCxnSpPr>
            <a:stCxn id="47" idx="3"/>
          </p:cNvCxnSpPr>
          <p:nvPr/>
        </p:nvCxnSpPr>
        <p:spPr>
          <a:xfrm>
            <a:off x="4292868" y="3395864"/>
            <a:ext cx="213442" cy="12615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FF42CC5-91C5-4DE3-B7AC-2E114DBC491E}"/>
              </a:ext>
            </a:extLst>
          </p:cNvPr>
          <p:cNvSpPr txBox="1"/>
          <p:nvPr/>
        </p:nvSpPr>
        <p:spPr>
          <a:xfrm>
            <a:off x="7685215" y="4824412"/>
            <a:ext cx="947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APIM Gateway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6A8EBA-9C46-4C6B-A832-7EA871672FAF}"/>
              </a:ext>
            </a:extLst>
          </p:cNvPr>
          <p:cNvSpPr txBox="1"/>
          <p:nvPr/>
        </p:nvSpPr>
        <p:spPr>
          <a:xfrm>
            <a:off x="7722751" y="4541357"/>
            <a:ext cx="1048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VTEX Service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38A119F-D1DD-4E9C-9C43-6B09CBDEE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425" y="4732950"/>
            <a:ext cx="704989" cy="527436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91662C-0B43-4724-9F0F-1A453C06731D}"/>
              </a:ext>
            </a:extLst>
          </p:cNvPr>
          <p:cNvCxnSpPr/>
          <p:nvPr/>
        </p:nvCxnSpPr>
        <p:spPr>
          <a:xfrm flipH="1">
            <a:off x="1837414" y="4861694"/>
            <a:ext cx="1358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0A3EC17-B84D-40E7-8396-DBD7482F3751}"/>
              </a:ext>
            </a:extLst>
          </p:cNvPr>
          <p:cNvCxnSpPr/>
          <p:nvPr/>
        </p:nvCxnSpPr>
        <p:spPr>
          <a:xfrm flipV="1">
            <a:off x="1868546" y="5036949"/>
            <a:ext cx="1327629" cy="1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FF42CC5-91C5-4DE3-B7AC-2E114DBC491E}"/>
              </a:ext>
            </a:extLst>
          </p:cNvPr>
          <p:cNvSpPr txBox="1"/>
          <p:nvPr/>
        </p:nvSpPr>
        <p:spPr>
          <a:xfrm>
            <a:off x="1060947" y="5434007"/>
            <a:ext cx="947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APIM Gateway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6A8EBA-9C46-4C6B-A832-7EA871672FAF}"/>
              </a:ext>
            </a:extLst>
          </p:cNvPr>
          <p:cNvSpPr txBox="1"/>
          <p:nvPr/>
        </p:nvSpPr>
        <p:spPr>
          <a:xfrm>
            <a:off x="1722288" y="4480653"/>
            <a:ext cx="1048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VTEX Service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3B8EA0-CE21-42EA-8275-029E6535A273}"/>
              </a:ext>
            </a:extLst>
          </p:cNvPr>
          <p:cNvSpPr txBox="1"/>
          <p:nvPr/>
        </p:nvSpPr>
        <p:spPr>
          <a:xfrm>
            <a:off x="1897526" y="4657431"/>
            <a:ext cx="981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E9CC18BD-3BA7-4953-9B02-C11931DBD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416" y="5082990"/>
            <a:ext cx="1091279" cy="329213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2794152F-B7BC-4D7C-878F-2B5199D9FD99}"/>
              </a:ext>
            </a:extLst>
          </p:cNvPr>
          <p:cNvSpPr txBox="1"/>
          <p:nvPr/>
        </p:nvSpPr>
        <p:spPr>
          <a:xfrm>
            <a:off x="5865213" y="1871845"/>
            <a:ext cx="103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prstClr val="black"/>
                </a:solidFill>
                <a:latin typeface="Calibri" panose="020F0502020204030204"/>
              </a:rPr>
              <a:t>SAP BAPI Call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BC29951-1F1C-4BD6-8A33-42182F458E4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434" t="13283" b="11802"/>
          <a:stretch/>
        </p:blipFill>
        <p:spPr>
          <a:xfrm>
            <a:off x="3761640" y="1829838"/>
            <a:ext cx="899453" cy="4891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3856" y="951976"/>
            <a:ext cx="5217972" cy="331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7451" y="2696551"/>
            <a:ext cx="5309242" cy="345364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74677D-BD6A-4889-8F83-28A595ED525C}"/>
              </a:ext>
            </a:extLst>
          </p:cNvPr>
          <p:cNvCxnSpPr>
            <a:cxnSpLocks/>
          </p:cNvCxnSpPr>
          <p:nvPr/>
        </p:nvCxnSpPr>
        <p:spPr>
          <a:xfrm>
            <a:off x="4188490" y="2383562"/>
            <a:ext cx="7012" cy="30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1">
            <a:extLst>
              <a:ext uri="{FF2B5EF4-FFF2-40B4-BE49-F238E27FC236}">
                <a16:creationId xmlns:a16="http://schemas.microsoft.com/office/drawing/2014/main" id="{923E6538-6197-410C-8BA0-9987CEBC5278}"/>
              </a:ext>
            </a:extLst>
          </p:cNvPr>
          <p:cNvSpPr/>
          <p:nvPr/>
        </p:nvSpPr>
        <p:spPr>
          <a:xfrm>
            <a:off x="402716" y="821168"/>
            <a:ext cx="1029088" cy="327431"/>
          </a:xfrm>
          <a:prstGeom prst="roundRect">
            <a:avLst>
              <a:gd name="adj" fmla="val 19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Slide </a:t>
            </a:r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C87096-1427-4340-A6A2-D7EF54FED36E}"/>
              </a:ext>
            </a:extLst>
          </p:cNvPr>
          <p:cNvSpPr txBox="1"/>
          <p:nvPr/>
        </p:nvSpPr>
        <p:spPr>
          <a:xfrm>
            <a:off x="1777652" y="3943135"/>
            <a:ext cx="191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Inline Compose </a:t>
            </a:r>
            <a:r>
              <a:rPr lang="en-US" sz="1200" b="1" dirty="0" smtClean="0">
                <a:solidFill>
                  <a:prstClr val="black"/>
                </a:solidFill>
                <a:latin typeface="Calibri" panose="020F0502020204030204"/>
              </a:rPr>
              <a:t>Sales Order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Notification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 for Success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82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892A223405A94281FAE5AB64C356FC" ma:contentTypeVersion="6" ma:contentTypeDescription="Create a new document." ma:contentTypeScope="" ma:versionID="e3c98af906cd32b039984ee2ad2cc0dc">
  <xsd:schema xmlns:xsd="http://www.w3.org/2001/XMLSchema" xmlns:xs="http://www.w3.org/2001/XMLSchema" xmlns:p="http://schemas.microsoft.com/office/2006/metadata/properties" xmlns:ns3="a6498ca9-0cbb-4db9-8a27-52778055e015" targetNamespace="http://schemas.microsoft.com/office/2006/metadata/properties" ma:root="true" ma:fieldsID="452014ef0e96eec7533c92e36a29a09a" ns3:_="">
    <xsd:import namespace="a6498ca9-0cbb-4db9-8a27-52778055e0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498ca9-0cbb-4db9-8a27-52778055e0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860736-A00F-4FF1-910F-61E9E2F39B03}">
  <ds:schemaRefs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a6498ca9-0cbb-4db9-8a27-52778055e015"/>
  </ds:schemaRefs>
</ds:datastoreItem>
</file>

<file path=customXml/itemProps2.xml><?xml version="1.0" encoding="utf-8"?>
<ds:datastoreItem xmlns:ds="http://schemas.openxmlformats.org/officeDocument/2006/customXml" ds:itemID="{6D38F7A9-43DE-4918-8F23-E96E3E69B1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37D249-2DF8-4053-A6D2-5CEC7BF929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498ca9-0cbb-4db9-8a27-52778055e0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19819</TotalTime>
  <Words>293</Words>
  <Application>Microsoft Office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sbd-SBD.Global.VTEX-SalesOrderCreate-OnRamp-useast-dev-la</vt:lpstr>
      <vt:lpstr>JDE flow</vt:lpstr>
      <vt:lpstr>SAP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Ankur 12/31/2022</dc:creator>
  <cp:lastModifiedBy>Krishna Reddy [External]</cp:lastModifiedBy>
  <cp:revision>219</cp:revision>
  <dcterms:created xsi:type="dcterms:W3CDTF">2021-02-05T10:08:07Z</dcterms:created>
  <dcterms:modified xsi:type="dcterms:W3CDTF">2021-12-09T16:57:14Z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0x0101009A892A223405A94281FAE5AB64C356FC</vt:lpwstr>
  </property>
  <property fmtid="{D5CDD505-2E9C-101B-9397-08002B2CF9AE}" pid="3" name="TitusGUID">
    <vt:lpwstr>2934e887-bfc9-4a07-82c9-5d0ea6220b95</vt:lpwstr>
  </property>
  <property fmtid="{D5CDD505-2E9C-101B-9397-08002B2CF9AE}" pid="4" name="HCLClassD6">
    <vt:lpwstr>False</vt:lpwstr>
  </property>
  <property fmtid="{D5CDD505-2E9C-101B-9397-08002B2CF9AE}" pid="5" name="HCLClassification">
    <vt:lpwstr>HCL_Cla5s_1nt3rnal</vt:lpwstr>
  </property>
</Properties>
</file>