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1"/>
  </p:notesMasterIdLst>
  <p:handoutMasterIdLst>
    <p:handoutMasterId r:id="rId42"/>
  </p:handoutMasterIdLst>
  <p:sldIdLst>
    <p:sldId id="367" r:id="rId3"/>
    <p:sldId id="322" r:id="rId4"/>
    <p:sldId id="368" r:id="rId5"/>
    <p:sldId id="369" r:id="rId6"/>
    <p:sldId id="328" r:id="rId7"/>
    <p:sldId id="326" r:id="rId8"/>
    <p:sldId id="330" r:id="rId9"/>
    <p:sldId id="331" r:id="rId10"/>
    <p:sldId id="332" r:id="rId11"/>
    <p:sldId id="334" r:id="rId12"/>
    <p:sldId id="335" r:id="rId13"/>
    <p:sldId id="336" r:id="rId14"/>
    <p:sldId id="337" r:id="rId15"/>
    <p:sldId id="340" r:id="rId16"/>
    <p:sldId id="341" r:id="rId17"/>
    <p:sldId id="370" r:id="rId18"/>
    <p:sldId id="371" r:id="rId19"/>
    <p:sldId id="372" r:id="rId20"/>
    <p:sldId id="373" r:id="rId21"/>
    <p:sldId id="374" r:id="rId22"/>
    <p:sldId id="342" r:id="rId23"/>
    <p:sldId id="345" r:id="rId24"/>
    <p:sldId id="347" r:id="rId25"/>
    <p:sldId id="349" r:id="rId26"/>
    <p:sldId id="351" r:id="rId27"/>
    <p:sldId id="352" r:id="rId28"/>
    <p:sldId id="353" r:id="rId29"/>
    <p:sldId id="354" r:id="rId30"/>
    <p:sldId id="355" r:id="rId31"/>
    <p:sldId id="356" r:id="rId32"/>
    <p:sldId id="357" r:id="rId33"/>
    <p:sldId id="375" r:id="rId34"/>
    <p:sldId id="358" r:id="rId35"/>
    <p:sldId id="361" r:id="rId36"/>
    <p:sldId id="362" r:id="rId37"/>
    <p:sldId id="363" r:id="rId38"/>
    <p:sldId id="364" r:id="rId39"/>
    <p:sldId id="365"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3" autoAdjust="0"/>
    <p:restoredTop sz="94660"/>
  </p:normalViewPr>
  <p:slideViewPr>
    <p:cSldViewPr>
      <p:cViewPr>
        <p:scale>
          <a:sx n="75" d="100"/>
          <a:sy n="75" d="100"/>
        </p:scale>
        <p:origin x="-1218" y="15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B68A7BD-9CF2-4144-A297-A0725EA8040F}" type="datetimeFigureOut">
              <a:rPr lang="en-US" smtClean="0"/>
              <a:t>5/3/2020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247B0FB-E50B-4269-A5D0-762D398BB81A}" type="slidenum">
              <a:rPr lang="en-US" smtClean="0"/>
              <a:t>‹#›</a:t>
            </a:fld>
            <a:endParaRPr lang="en-US"/>
          </a:p>
        </p:txBody>
      </p:sp>
    </p:spTree>
    <p:extLst>
      <p:ext uri="{BB962C8B-B14F-4D97-AF65-F5344CB8AC3E}">
        <p14:creationId xmlns:p14="http://schemas.microsoft.com/office/powerpoint/2010/main" val="38093430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808F61-9DE9-45A2-B79A-27ACB1C346C4}" type="datetimeFigureOut">
              <a:rPr lang="en-US" smtClean="0"/>
              <a:t>5/3/2020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4BEAEF-CCDF-4D22-91B7-1E48D28B7A43}" type="slidenum">
              <a:rPr lang="en-US" smtClean="0"/>
              <a:t>‹#›</a:t>
            </a:fld>
            <a:endParaRPr lang="en-US"/>
          </a:p>
        </p:txBody>
      </p:sp>
    </p:spTree>
    <p:extLst>
      <p:ext uri="{BB962C8B-B14F-4D97-AF65-F5344CB8AC3E}">
        <p14:creationId xmlns:p14="http://schemas.microsoft.com/office/powerpoint/2010/main" val="2465966514"/>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4BEAEF-CCDF-4D22-91B7-1E48D28B7A43}" type="slidenum">
              <a:rPr lang="en-US" smtClean="0"/>
              <a:t>2</a:t>
            </a:fld>
            <a:endParaRPr lang="en-US"/>
          </a:p>
        </p:txBody>
      </p:sp>
    </p:spTree>
    <p:extLst>
      <p:ext uri="{BB962C8B-B14F-4D97-AF65-F5344CB8AC3E}">
        <p14:creationId xmlns:p14="http://schemas.microsoft.com/office/powerpoint/2010/main" val="3706322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9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71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71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marL="742950" indent="-285750">
              <a:buFont typeface="Wingdings" pitchFamily="2" charset="2"/>
              <a:buChar char="Ø"/>
              <a:defRPr/>
            </a:lvl2pPr>
            <a:lvl3pPr marL="1143000" indent="-228600">
              <a:buFont typeface="Wingdings" pitchFamily="2" charset="2"/>
              <a:buChar char="ü"/>
              <a:defRPr/>
            </a:lvl3pPr>
            <a:lvl4pPr marL="1600200" indent="-228600">
              <a:buFont typeface="Wingdings"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7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1" y="27312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solidFill>
            <a:schemeClr val="tx2">
              <a:lumMod val="60000"/>
              <a:lumOff val="40000"/>
            </a:schemeClr>
          </a:solidFill>
          <a:ln>
            <a:noFill/>
          </a:ln>
        </p:spPr>
        <p:txBody>
          <a:bodyPr vert="horz" lIns="91440" tIns="45720" rIns="91440" bIns="45720" rtlCol="0" anchor="ctr" anchorCtr="0">
            <a:normAutofit/>
          </a:bodyPr>
          <a:lstStyle/>
          <a:p>
            <a:r>
              <a:rPr lang="en-US" dirty="0"/>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42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5/3/2020</a:t>
            </a:fld>
            <a:endParaRPr lang="en-US" dirty="0"/>
          </a:p>
        </p:txBody>
      </p:sp>
      <p:sp>
        <p:nvSpPr>
          <p:cNvPr id="5" name="Footer Placeholder 4"/>
          <p:cNvSpPr>
            <a:spLocks noGrp="1"/>
          </p:cNvSpPr>
          <p:nvPr>
            <p:ph type="ftr" sz="quarter" idx="3"/>
          </p:nvPr>
        </p:nvSpPr>
        <p:spPr>
          <a:xfrm>
            <a:off x="3124200" y="635642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42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cs.chef.io/visibility.html" TargetMode="External"/><Relationship Id="rId2" Type="http://schemas.openxmlformats.org/officeDocument/2006/relationships/hyperlink" Target="https://docs.chef.io/workflow.html"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docs.chef.io/compliance.html"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docs.aws.amazon.com/opsworks/latest/userguide/gettingstarted-opscm-create.html"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your_server_name-random.region.opsworks-cm.io/" TargetMode="External"/><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wnloads.chef.io/chef-workstation" TargetMode="External"/><Relationship Id="rId2" Type="http://schemas.openxmlformats.org/officeDocument/2006/relationships/hyperlink" Target="https://packages.chef.io/files/stable/chef-workstation/0.17.5/ubuntu/18.04/chef-workstation_0.17.5-1_amd64.deb" TargetMode="External"/><Relationship Id="rId1" Type="http://schemas.openxmlformats.org/officeDocument/2006/relationships/slideLayout" Target="../slideLayouts/slideLayout2.xml"/><Relationship Id="rId4" Type="http://schemas.openxmlformats.org/officeDocument/2006/relationships/hyperlink" Target="https://git-scm.com/downloads"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mychefautomate-1ergce1d6bndf0fi.us-east-1.opsworks-cm.io/"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learn-chef/learn_chef_apache2.git"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Learn the Chef basics</a:t>
            </a:r>
          </a:p>
        </p:txBody>
      </p:sp>
      <p:sp>
        <p:nvSpPr>
          <p:cNvPr id="3" name="Content Placeholder 2"/>
          <p:cNvSpPr>
            <a:spLocks noGrp="1"/>
          </p:cNvSpPr>
          <p:nvPr>
            <p:ph idx="1"/>
          </p:nvPr>
        </p:nvSpPr>
        <p:spPr/>
        <p:txBody>
          <a:bodyPr>
            <a:normAutofit/>
          </a:bodyPr>
          <a:lstStyle/>
          <a:p>
            <a:r>
              <a:rPr lang="en-US" sz="1600" dirty="0"/>
              <a:t>Chef helps you express your infrastructure policy – how your software is delivered and maintained on your servers – as code. When infrastructure is code, it becomes more maintainable, versionable, testable, and collaborative.</a:t>
            </a:r>
          </a:p>
          <a:p>
            <a:r>
              <a:rPr lang="en-US" sz="1600" dirty="0" smtClean="0"/>
              <a:t>After </a:t>
            </a:r>
            <a:r>
              <a:rPr lang="en-US" sz="1600" dirty="0"/>
              <a:t>completing this </a:t>
            </a:r>
            <a:r>
              <a:rPr lang="en-US" sz="1600" dirty="0" smtClean="0"/>
              <a:t>section, </a:t>
            </a:r>
            <a:r>
              <a:rPr lang="en-US" sz="1600" dirty="0"/>
              <a:t>you should be able to</a:t>
            </a:r>
            <a:r>
              <a:rPr lang="en-US" sz="1600" dirty="0" smtClean="0"/>
              <a:t>:</a:t>
            </a:r>
            <a:endParaRPr lang="en-US" sz="1600" dirty="0"/>
          </a:p>
          <a:p>
            <a:pPr lvl="1"/>
            <a:r>
              <a:rPr lang="en-US" sz="1600" dirty="0"/>
              <a:t>describe what happens when Chef runs.</a:t>
            </a:r>
          </a:p>
          <a:p>
            <a:pPr lvl="1"/>
            <a:r>
              <a:rPr lang="en-US" sz="1600" dirty="0"/>
              <a:t>write Chef code that defines a basic policy.</a:t>
            </a:r>
          </a:p>
          <a:p>
            <a:pPr lvl="1"/>
            <a:r>
              <a:rPr lang="en-US" sz="1600" dirty="0"/>
              <a:t>apply that policy to a server</a:t>
            </a:r>
            <a:r>
              <a:rPr lang="en-US" sz="1600" dirty="0" smtClean="0"/>
              <a:t>.</a:t>
            </a:r>
          </a:p>
          <a:p>
            <a:pPr lvl="1"/>
            <a:r>
              <a:rPr lang="en-US" sz="1600" dirty="0"/>
              <a:t>Remember, for learning purposes, you'll start by managing a server directly. To do that, you'll install Chef Workstation on your instance. Chef Workstation provides tools that enable you to manage your servers remotely from your workstation. But it also provides tools that allow you to configure a machine directly.</a:t>
            </a:r>
          </a:p>
          <a:p>
            <a:endParaRPr lang="en-US" sz="2000" dirty="0"/>
          </a:p>
        </p:txBody>
      </p:sp>
    </p:spTree>
    <p:extLst>
      <p:ext uri="{BB962C8B-B14F-4D97-AF65-F5344CB8AC3E}">
        <p14:creationId xmlns:p14="http://schemas.microsoft.com/office/powerpoint/2010/main" val="80460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229600" cy="5638800"/>
          </a:xfrm>
        </p:spPr>
        <p:txBody>
          <a:bodyPr>
            <a:noAutofit/>
          </a:bodyPr>
          <a:lstStyle/>
          <a:p>
            <a:r>
              <a:rPr lang="en-US" sz="1600" dirty="0" smtClean="0"/>
              <a:t>Add a </a:t>
            </a:r>
            <a:r>
              <a:rPr lang="en-US" sz="1600" dirty="0"/>
              <a:t>HTML webpage (Ubuntu uses /var/www/html/index.html as the default home </a:t>
            </a:r>
            <a:r>
              <a:rPr lang="en-US" sz="1600" dirty="0" smtClean="0"/>
              <a:t>page)</a:t>
            </a:r>
          </a:p>
          <a:p>
            <a:pPr lvl="1"/>
            <a:r>
              <a:rPr lang="en-US" sz="1600" dirty="0" smtClean="0"/>
              <a:t>Let’s </a:t>
            </a:r>
            <a:r>
              <a:rPr lang="en-US" sz="1600" dirty="0"/>
              <a:t>configure a file resource; append one that configures the default home page, /var/www/html/index.html, to the end of </a:t>
            </a:r>
            <a:r>
              <a:rPr lang="en-US" sz="1600" dirty="0" err="1" smtClean="0"/>
              <a:t>webserver.rb</a:t>
            </a:r>
            <a:r>
              <a:rPr lang="en-US" sz="1600" dirty="0" smtClean="0"/>
              <a:t> (see code in file)</a:t>
            </a:r>
          </a:p>
          <a:p>
            <a:pPr lvl="1"/>
            <a:r>
              <a:rPr lang="en-US" sz="1600" dirty="0" smtClean="0"/>
              <a:t>sudo </a:t>
            </a:r>
            <a:r>
              <a:rPr lang="en-US" sz="1600" dirty="0"/>
              <a:t>chef-client --local-mode </a:t>
            </a:r>
            <a:r>
              <a:rPr lang="en-US" sz="1600" dirty="0" err="1" smtClean="0"/>
              <a:t>webserver.rb</a:t>
            </a:r>
            <a:endParaRPr lang="en-US" sz="1600" dirty="0" smtClean="0"/>
          </a:p>
          <a:p>
            <a:pPr lvl="1"/>
            <a:r>
              <a:rPr lang="en-US" sz="1600" dirty="0"/>
              <a:t>Confirm your web site is running</a:t>
            </a:r>
          </a:p>
          <a:p>
            <a:pPr lvl="2"/>
            <a:r>
              <a:rPr lang="en-US" sz="1600" dirty="0"/>
              <a:t>curl </a:t>
            </a:r>
            <a:r>
              <a:rPr lang="en-US" sz="1600" dirty="0" smtClean="0"/>
              <a:t>localhost </a:t>
            </a:r>
          </a:p>
          <a:p>
            <a:pPr lvl="1"/>
            <a:r>
              <a:rPr lang="en-US" sz="1600" dirty="0"/>
              <a:t>A</a:t>
            </a:r>
            <a:r>
              <a:rPr lang="en-US" sz="1600" dirty="0" smtClean="0"/>
              <a:t>ccess </a:t>
            </a:r>
            <a:r>
              <a:rPr lang="en-US" sz="1600" dirty="0"/>
              <a:t>your web server from a browser </a:t>
            </a:r>
            <a:r>
              <a:rPr lang="en-US" sz="1600" dirty="0" smtClean="0"/>
              <a:t>on port 80</a:t>
            </a:r>
          </a:p>
          <a:p>
            <a:pPr lvl="1"/>
            <a:r>
              <a:rPr lang="en-US" sz="1600" dirty="0"/>
              <a:t>Chef </a:t>
            </a:r>
            <a:r>
              <a:rPr lang="en-US" sz="1600" dirty="0" smtClean="0"/>
              <a:t>resources are applied in the order they are specified in the recipe. So here,</a:t>
            </a:r>
          </a:p>
          <a:p>
            <a:pPr lvl="2"/>
            <a:r>
              <a:rPr lang="en-US" sz="1600" dirty="0" smtClean="0"/>
              <a:t>the apt cache is updated, </a:t>
            </a:r>
          </a:p>
          <a:p>
            <a:pPr lvl="2"/>
            <a:r>
              <a:rPr lang="en-US" sz="1600" dirty="0" smtClean="0"/>
              <a:t>the package is installed, </a:t>
            </a:r>
          </a:p>
          <a:p>
            <a:pPr lvl="2"/>
            <a:r>
              <a:rPr lang="en-US" sz="1600" dirty="0" smtClean="0"/>
              <a:t>then the service is configured, and </a:t>
            </a:r>
          </a:p>
          <a:p>
            <a:pPr lvl="2"/>
            <a:r>
              <a:rPr lang="en-US" sz="1600" dirty="0" smtClean="0"/>
              <a:t>finally the home page is set. </a:t>
            </a:r>
          </a:p>
          <a:p>
            <a:pPr lvl="2"/>
            <a:r>
              <a:rPr lang="en-US" sz="1600" dirty="0" smtClean="0"/>
              <a:t>The </a:t>
            </a:r>
            <a:r>
              <a:rPr lang="en-US" sz="1600" dirty="0"/>
              <a:t>same idea applies to the action list [:enable, :start] for configuring the service. The service is enabled when the server boots and then it's started</a:t>
            </a:r>
            <a:r>
              <a:rPr lang="en-US" sz="1600" dirty="0" smtClean="0"/>
              <a:t>.</a:t>
            </a:r>
          </a:p>
          <a:p>
            <a:pPr lvl="2"/>
            <a:r>
              <a:rPr lang="en-US" sz="1600" dirty="0"/>
              <a:t>If any resource is already in the desired state, Chef simply moves on to the next one.</a:t>
            </a:r>
          </a:p>
          <a:p>
            <a:pPr lvl="2"/>
            <a:r>
              <a:rPr lang="en-US" sz="1600" dirty="0" smtClean="0"/>
              <a:t>A </a:t>
            </a:r>
            <a:r>
              <a:rPr lang="en-US" sz="1600" dirty="0"/>
              <a:t>recipe stops if any step fails (don't worry – Chef provides info about the error). That's why we ordered the service actions the way we did. If the service can't be enabled on boot then we don't want to start it.</a:t>
            </a:r>
          </a:p>
        </p:txBody>
      </p:sp>
    </p:spTree>
    <p:extLst>
      <p:ext uri="{BB962C8B-B14F-4D97-AF65-F5344CB8AC3E}">
        <p14:creationId xmlns:p14="http://schemas.microsoft.com/office/powerpoint/2010/main" val="3210915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Create a </a:t>
            </a:r>
            <a:r>
              <a:rPr lang="en-US" dirty="0" smtClean="0"/>
              <a:t>cookbook</a:t>
            </a:r>
            <a:endParaRPr lang="en-US" dirty="0"/>
          </a:p>
        </p:txBody>
      </p:sp>
      <p:sp>
        <p:nvSpPr>
          <p:cNvPr id="3" name="Content Placeholder 2"/>
          <p:cNvSpPr>
            <a:spLocks noGrp="1"/>
          </p:cNvSpPr>
          <p:nvPr>
            <p:ph idx="1"/>
          </p:nvPr>
        </p:nvSpPr>
        <p:spPr>
          <a:xfrm>
            <a:off x="457200" y="1600206"/>
            <a:ext cx="5410200" cy="4525963"/>
          </a:xfrm>
        </p:spPr>
        <p:txBody>
          <a:bodyPr>
            <a:normAutofit/>
          </a:bodyPr>
          <a:lstStyle/>
          <a:p>
            <a:r>
              <a:rPr lang="en-US" sz="1600" dirty="0" smtClean="0"/>
              <a:t>A </a:t>
            </a:r>
            <a:r>
              <a:rPr lang="en-US" sz="1600" dirty="0"/>
              <a:t>cookbook provides structure to your recipes and enables you to more easily reference external files, such as our web server's home page. In essence, a cookbook helps you stay organized</a:t>
            </a:r>
            <a:r>
              <a:rPr lang="en-US" sz="1600" dirty="0" smtClean="0"/>
              <a:t>.</a:t>
            </a:r>
          </a:p>
          <a:p>
            <a:r>
              <a:rPr lang="en-US" sz="1600" dirty="0"/>
              <a:t>Let's create a cookbook to make our web server recipe easier to manage</a:t>
            </a:r>
            <a:r>
              <a:rPr lang="en-US" sz="1600" dirty="0" smtClean="0"/>
              <a:t>.</a:t>
            </a:r>
          </a:p>
          <a:p>
            <a:r>
              <a:rPr lang="en-US" sz="1600" dirty="0"/>
              <a:t>First, </a:t>
            </a:r>
            <a:r>
              <a:rPr lang="en-US" sz="1600" dirty="0" smtClean="0"/>
              <a:t>In ~/</a:t>
            </a:r>
            <a:r>
              <a:rPr lang="en-US" sz="1600" dirty="0"/>
              <a:t>chef-repo directory, create the cookbooks directory</a:t>
            </a:r>
            <a:r>
              <a:rPr lang="en-US" sz="1600" dirty="0" smtClean="0"/>
              <a:t>.</a:t>
            </a:r>
          </a:p>
          <a:p>
            <a:pPr lvl="1"/>
            <a:r>
              <a:rPr lang="en-US" sz="1600" dirty="0"/>
              <a:t>mkdir </a:t>
            </a:r>
            <a:r>
              <a:rPr lang="en-US" sz="1600" dirty="0" smtClean="0"/>
              <a:t>cookbooks</a:t>
            </a:r>
          </a:p>
          <a:p>
            <a:r>
              <a:rPr lang="en-US" sz="1600" dirty="0" smtClean="0"/>
              <a:t>Run </a:t>
            </a:r>
            <a:r>
              <a:rPr lang="en-US" sz="1600" dirty="0"/>
              <a:t>the </a:t>
            </a:r>
            <a:r>
              <a:rPr lang="en-US" sz="1600" dirty="0" smtClean="0"/>
              <a:t>chef </a:t>
            </a:r>
            <a:r>
              <a:rPr lang="en-US" sz="1600" dirty="0"/>
              <a:t>generate cookbook command to generate a cookbook named </a:t>
            </a:r>
            <a:r>
              <a:rPr lang="en-US" sz="1600" dirty="0" err="1" smtClean="0"/>
              <a:t>learn_cookbook</a:t>
            </a:r>
            <a:r>
              <a:rPr lang="en-US" sz="1600" dirty="0" smtClean="0"/>
              <a:t>.</a:t>
            </a:r>
          </a:p>
          <a:p>
            <a:pPr lvl="1"/>
            <a:r>
              <a:rPr lang="en-US" sz="1600" dirty="0" smtClean="0"/>
              <a:t>chef generate cookbook cookbooks/</a:t>
            </a:r>
            <a:r>
              <a:rPr lang="en-US" sz="1600" dirty="0" err="1" smtClean="0"/>
              <a:t>learn_cookbook</a:t>
            </a:r>
            <a:endParaRPr lang="en-US" sz="1600" dirty="0" smtClean="0"/>
          </a:p>
          <a:p>
            <a:r>
              <a:rPr lang="en-US" sz="1600" dirty="0" smtClean="0"/>
              <a:t>Lets see the directory structure that command created.</a:t>
            </a:r>
          </a:p>
          <a:p>
            <a:pPr lvl="1"/>
            <a:r>
              <a:rPr lang="en-US" sz="1600" dirty="0" smtClean="0"/>
              <a:t>tree cookbooks </a:t>
            </a:r>
          </a:p>
          <a:p>
            <a:pPr lvl="1"/>
            <a:r>
              <a:rPr lang="en-US" sz="1600" dirty="0" smtClean="0"/>
              <a:t>run</a:t>
            </a:r>
            <a:r>
              <a:rPr lang="en-US" sz="1600" dirty="0"/>
              <a:t> sudo apt-get install </a:t>
            </a:r>
            <a:r>
              <a:rPr lang="en-US" sz="1600" dirty="0" smtClean="0"/>
              <a:t>tree</a:t>
            </a:r>
            <a:r>
              <a:rPr lang="en-US" sz="1600" dirty="0"/>
              <a:t> </a:t>
            </a:r>
            <a:r>
              <a:rPr lang="en-US" sz="1600" dirty="0" smtClean="0"/>
              <a:t>to install the</a:t>
            </a:r>
            <a:r>
              <a:rPr lang="en-US" sz="1600" dirty="0"/>
              <a:t> tree </a:t>
            </a:r>
            <a:r>
              <a:rPr lang="en-US" sz="1600" dirty="0" smtClean="0"/>
              <a:t>utility</a:t>
            </a:r>
          </a:p>
          <a:p>
            <a:pPr lvl="1"/>
            <a:r>
              <a:rPr lang="en-US" sz="1600" dirty="0"/>
              <a:t>Note the default recipe, named </a:t>
            </a:r>
            <a:r>
              <a:rPr lang="en-US" sz="1600" dirty="0" err="1"/>
              <a:t>default.rb</a:t>
            </a:r>
            <a:r>
              <a:rPr lang="en-US" sz="1600" dirty="0"/>
              <a:t>. </a:t>
            </a:r>
            <a:endParaRPr lang="en-US" sz="1600" dirty="0" smtClean="0"/>
          </a:p>
          <a:p>
            <a:pPr lvl="1"/>
            <a:endParaRPr lang="en-US" sz="16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2209800"/>
            <a:ext cx="2908300" cy="340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5367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Create </a:t>
            </a:r>
            <a:r>
              <a:rPr lang="en-US" dirty="0"/>
              <a:t>w</a:t>
            </a:r>
            <a:r>
              <a:rPr lang="en-US" dirty="0" smtClean="0"/>
              <a:t>ebpage template in cookbook</a:t>
            </a:r>
            <a:endParaRPr lang="en-US" dirty="0"/>
          </a:p>
        </p:txBody>
      </p:sp>
      <p:sp>
        <p:nvSpPr>
          <p:cNvPr id="3" name="Content Placeholder 2"/>
          <p:cNvSpPr>
            <a:spLocks noGrp="1"/>
          </p:cNvSpPr>
          <p:nvPr>
            <p:ph idx="1"/>
          </p:nvPr>
        </p:nvSpPr>
        <p:spPr>
          <a:xfrm>
            <a:off x="457200" y="1600206"/>
            <a:ext cx="5715000" cy="4952994"/>
          </a:xfrm>
        </p:spPr>
        <p:txBody>
          <a:bodyPr>
            <a:noAutofit/>
          </a:bodyPr>
          <a:lstStyle/>
          <a:p>
            <a:r>
              <a:rPr lang="en-US" sz="1600" dirty="0"/>
              <a:t>Now we'll move the home page to an external file. First, run this command to generate the HTML file for our home </a:t>
            </a:r>
            <a:r>
              <a:rPr lang="en-US" sz="1600" dirty="0" smtClean="0"/>
              <a:t>page</a:t>
            </a:r>
          </a:p>
          <a:p>
            <a:pPr lvl="1"/>
            <a:r>
              <a:rPr lang="en-US" sz="1600" dirty="0"/>
              <a:t>chef generate template </a:t>
            </a:r>
            <a:r>
              <a:rPr lang="en-US" sz="1600" dirty="0" smtClean="0"/>
              <a:t>cookbooks/</a:t>
            </a:r>
            <a:r>
              <a:rPr lang="en-US" sz="1600" dirty="0" err="1" smtClean="0"/>
              <a:t>learn_cookbook</a:t>
            </a:r>
            <a:r>
              <a:rPr lang="en-US" sz="1600" dirty="0" smtClean="0"/>
              <a:t> index.html</a:t>
            </a:r>
          </a:p>
          <a:p>
            <a:pPr lvl="1"/>
            <a:r>
              <a:rPr lang="en-US" sz="1600" dirty="0"/>
              <a:t>Observe The file </a:t>
            </a:r>
            <a:r>
              <a:rPr lang="en-US" sz="1600" dirty="0" err="1"/>
              <a:t>index.html.erb</a:t>
            </a:r>
            <a:r>
              <a:rPr lang="en-US" sz="1600" dirty="0"/>
              <a:t> gets </a:t>
            </a:r>
            <a:r>
              <a:rPr lang="en-US" sz="1600" dirty="0" smtClean="0"/>
              <a:t>created, The </a:t>
            </a:r>
            <a:r>
              <a:rPr lang="en-US" sz="1600" dirty="0"/>
              <a:t>.</a:t>
            </a:r>
            <a:r>
              <a:rPr lang="en-US" sz="1600" dirty="0" err="1"/>
              <a:t>erb</a:t>
            </a:r>
            <a:r>
              <a:rPr lang="en-US" sz="1600" dirty="0"/>
              <a:t> extension </a:t>
            </a:r>
            <a:r>
              <a:rPr lang="en-US" sz="1600" dirty="0" smtClean="0"/>
              <a:t>means </a:t>
            </a:r>
            <a:r>
              <a:rPr lang="en-US" sz="1600" dirty="0"/>
              <a:t>that the file can have placeholders</a:t>
            </a:r>
            <a:r>
              <a:rPr lang="en-US" sz="1600" dirty="0" smtClean="0"/>
              <a:t>.</a:t>
            </a:r>
            <a:endParaRPr lang="en-US" sz="1600" dirty="0"/>
          </a:p>
          <a:p>
            <a:pPr lvl="1"/>
            <a:r>
              <a:rPr lang="en-US" sz="1600" dirty="0"/>
              <a:t>Now copy the contents of the HTML file from your recipe to </a:t>
            </a:r>
            <a:r>
              <a:rPr lang="en-US" sz="1600" dirty="0" smtClean="0"/>
              <a:t>HTML </a:t>
            </a:r>
            <a:r>
              <a:rPr lang="en-US" sz="1600" dirty="0"/>
              <a:t>file, </a:t>
            </a:r>
            <a:r>
              <a:rPr lang="en-US" sz="1600" dirty="0" err="1"/>
              <a:t>index.html.erb</a:t>
            </a:r>
            <a:r>
              <a:rPr lang="en-US" sz="1600" dirty="0" smtClean="0"/>
              <a:t>.</a:t>
            </a:r>
          </a:p>
          <a:p>
            <a:pPr lvl="2"/>
            <a:r>
              <a:rPr lang="en-US" sz="1600" b="1" dirty="0"/>
              <a:t>&lt;html&gt;</a:t>
            </a:r>
          </a:p>
          <a:p>
            <a:pPr lvl="2"/>
            <a:r>
              <a:rPr lang="en-US" sz="1600" b="1" dirty="0"/>
              <a:t>  &lt;body&gt;</a:t>
            </a:r>
          </a:p>
          <a:p>
            <a:pPr lvl="2"/>
            <a:r>
              <a:rPr lang="en-US" sz="1600" b="1" dirty="0"/>
              <a:t>    &lt;</a:t>
            </a:r>
            <a:r>
              <a:rPr lang="en-US" sz="1600" b="1" dirty="0" smtClean="0"/>
              <a:t>h1&gt; Hello From Cookbook&lt;/</a:t>
            </a:r>
            <a:r>
              <a:rPr lang="en-US" sz="1600" b="1" dirty="0"/>
              <a:t>h1&gt;</a:t>
            </a:r>
          </a:p>
          <a:p>
            <a:pPr lvl="2"/>
            <a:r>
              <a:rPr lang="en-US" sz="1600" b="1" dirty="0"/>
              <a:t>  &lt;/body&gt;</a:t>
            </a:r>
          </a:p>
          <a:p>
            <a:pPr lvl="2"/>
            <a:r>
              <a:rPr lang="en-US" sz="1600" b="1" dirty="0"/>
              <a:t>&lt;/html</a:t>
            </a:r>
            <a:r>
              <a:rPr lang="en-US" sz="1600" b="1" dirty="0" smtClean="0"/>
              <a:t>&gt;</a:t>
            </a:r>
          </a:p>
          <a:p>
            <a:pPr lvl="2"/>
            <a:r>
              <a:rPr lang="en-US" sz="1600" dirty="0"/>
              <a:t>Here, you're adding the web site content directly to your cookbook for learning purposes. In practice, </a:t>
            </a:r>
            <a:r>
              <a:rPr lang="en-US" sz="1600" dirty="0" smtClean="0"/>
              <a:t>With </a:t>
            </a:r>
            <a:r>
              <a:rPr lang="en-US" sz="1600" dirty="0"/>
              <a:t>Chef, you could pull updated web content from your build server and deploy it to your web server.</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2133600"/>
            <a:ext cx="2667000" cy="369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6843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229600" cy="5867400"/>
          </a:xfrm>
        </p:spPr>
        <p:txBody>
          <a:bodyPr>
            <a:noAutofit/>
          </a:bodyPr>
          <a:lstStyle/>
          <a:p>
            <a:r>
              <a:rPr lang="en-US" sz="1600" b="1" dirty="0"/>
              <a:t>Update the recipe to reference the HTML </a:t>
            </a:r>
            <a:r>
              <a:rPr lang="en-US" sz="1600" b="1" dirty="0" smtClean="0"/>
              <a:t>template (</a:t>
            </a:r>
            <a:r>
              <a:rPr lang="en-US" sz="1600" dirty="0" smtClean="0"/>
              <a:t>Write the </a:t>
            </a:r>
            <a:r>
              <a:rPr lang="en-US" sz="1600" dirty="0" err="1"/>
              <a:t>default.rb</a:t>
            </a:r>
            <a:r>
              <a:rPr lang="en-US" sz="1600" dirty="0"/>
              <a:t>, like </a:t>
            </a:r>
            <a:r>
              <a:rPr lang="en-US" sz="1600" dirty="0" smtClean="0"/>
              <a:t>below)</a:t>
            </a:r>
          </a:p>
          <a:p>
            <a:pPr lvl="1"/>
            <a:r>
              <a:rPr lang="en-US" sz="1600" dirty="0" smtClean="0"/>
              <a:t>sudo </a:t>
            </a:r>
            <a:r>
              <a:rPr lang="en-US" sz="1600" dirty="0" err="1"/>
              <a:t>nano</a:t>
            </a:r>
            <a:r>
              <a:rPr lang="en-US" sz="1600" dirty="0"/>
              <a:t> cookbooks/</a:t>
            </a:r>
            <a:r>
              <a:rPr lang="en-US" sz="1600" dirty="0" err="1"/>
              <a:t>learn_cookbook</a:t>
            </a:r>
            <a:r>
              <a:rPr lang="en-US" sz="1600" dirty="0"/>
              <a:t>/recipes/</a:t>
            </a:r>
            <a:r>
              <a:rPr lang="en-US" sz="1600" dirty="0" err="1"/>
              <a:t>default.rb</a:t>
            </a:r>
            <a:endParaRPr lang="en-US" sz="1600" dirty="0" smtClean="0"/>
          </a:p>
          <a:p>
            <a:pPr lvl="2"/>
            <a:r>
              <a:rPr lang="en-US" sz="1400" b="1" dirty="0" err="1" smtClean="0"/>
              <a:t>apt_update</a:t>
            </a:r>
            <a:r>
              <a:rPr lang="en-US" sz="1400" b="1" dirty="0" smtClean="0"/>
              <a:t> 'Update the apt cache daily' do</a:t>
            </a:r>
          </a:p>
          <a:p>
            <a:pPr lvl="2"/>
            <a:r>
              <a:rPr lang="en-US" sz="1400" b="1" dirty="0" smtClean="0"/>
              <a:t>  </a:t>
            </a:r>
            <a:r>
              <a:rPr lang="en-US" sz="1400" b="1" dirty="0"/>
              <a:t>frequency 86_400</a:t>
            </a:r>
          </a:p>
          <a:p>
            <a:pPr lvl="2"/>
            <a:r>
              <a:rPr lang="en-US" sz="1400" b="1" dirty="0"/>
              <a:t>  action :periodic</a:t>
            </a:r>
          </a:p>
          <a:p>
            <a:pPr lvl="2"/>
            <a:r>
              <a:rPr lang="en-US" sz="1400" b="1" dirty="0" smtClean="0"/>
              <a:t>end</a:t>
            </a:r>
            <a:endParaRPr lang="en-US" sz="1400" b="1" dirty="0"/>
          </a:p>
          <a:p>
            <a:pPr lvl="2"/>
            <a:r>
              <a:rPr lang="en-US" sz="1400" b="1" dirty="0"/>
              <a:t>package 'apache2</a:t>
            </a:r>
            <a:r>
              <a:rPr lang="en-US" sz="1400" b="1" dirty="0" smtClean="0"/>
              <a:t>'</a:t>
            </a:r>
            <a:endParaRPr lang="en-US" sz="1400" b="1" dirty="0"/>
          </a:p>
          <a:p>
            <a:pPr lvl="2"/>
            <a:r>
              <a:rPr lang="en-US" sz="1400" b="1" dirty="0"/>
              <a:t>service 'apache2' do</a:t>
            </a:r>
          </a:p>
          <a:p>
            <a:pPr lvl="2"/>
            <a:r>
              <a:rPr lang="en-US" sz="1400" b="1" dirty="0"/>
              <a:t>  supports status: true</a:t>
            </a:r>
          </a:p>
          <a:p>
            <a:pPr lvl="2"/>
            <a:r>
              <a:rPr lang="en-US" sz="1400" b="1" dirty="0"/>
              <a:t>  action [:enable, :start]</a:t>
            </a:r>
          </a:p>
          <a:p>
            <a:pPr lvl="2"/>
            <a:r>
              <a:rPr lang="en-US" sz="1400" b="1" dirty="0" smtClean="0"/>
              <a:t>end</a:t>
            </a:r>
            <a:endParaRPr lang="en-US" sz="1400" b="1" dirty="0"/>
          </a:p>
          <a:p>
            <a:pPr lvl="2"/>
            <a:r>
              <a:rPr lang="en-US" sz="1400" b="1" dirty="0"/>
              <a:t>template '/var/www/html/index.html' do</a:t>
            </a:r>
          </a:p>
          <a:p>
            <a:pPr lvl="2"/>
            <a:r>
              <a:rPr lang="en-US" sz="1400" b="1" dirty="0"/>
              <a:t>  source '</a:t>
            </a:r>
            <a:r>
              <a:rPr lang="en-US" sz="1400" b="1" dirty="0" err="1"/>
              <a:t>index.html.erb</a:t>
            </a:r>
            <a:r>
              <a:rPr lang="en-US" sz="1400" b="1" dirty="0"/>
              <a:t>'</a:t>
            </a:r>
          </a:p>
          <a:p>
            <a:pPr lvl="2"/>
            <a:r>
              <a:rPr lang="en-US" sz="1400" b="1" dirty="0" smtClean="0"/>
              <a:t>end</a:t>
            </a:r>
          </a:p>
          <a:p>
            <a:r>
              <a:rPr lang="en-US" sz="1600" dirty="0"/>
              <a:t>Now run the </a:t>
            </a:r>
            <a:r>
              <a:rPr lang="en-US" sz="1600" dirty="0" smtClean="0"/>
              <a:t>cookbook using </a:t>
            </a:r>
            <a:r>
              <a:rPr lang="en-US" sz="1600" dirty="0"/>
              <a:t>the chef-client command and specify what's called the </a:t>
            </a:r>
            <a:r>
              <a:rPr lang="en-US" sz="1600" b="1" dirty="0" smtClean="0"/>
              <a:t>run-lis</a:t>
            </a:r>
            <a:r>
              <a:rPr lang="en-US" sz="1600" dirty="0" smtClean="0"/>
              <a:t>t.</a:t>
            </a:r>
          </a:p>
          <a:p>
            <a:pPr lvl="1"/>
            <a:r>
              <a:rPr lang="fr-FR" sz="1600" dirty="0"/>
              <a:t>sudo chef-client --local-mode --</a:t>
            </a:r>
            <a:r>
              <a:rPr lang="fr-FR" sz="1600" dirty="0" err="1"/>
              <a:t>runlist</a:t>
            </a:r>
            <a:r>
              <a:rPr lang="fr-FR" sz="1600" dirty="0"/>
              <a:t> </a:t>
            </a:r>
            <a:r>
              <a:rPr lang="fr-FR" sz="1600" dirty="0" smtClean="0"/>
              <a:t>'</a:t>
            </a:r>
            <a:r>
              <a:rPr lang="fr-FR" sz="1600" dirty="0" err="1" smtClean="0"/>
              <a:t>recipe</a:t>
            </a:r>
            <a:r>
              <a:rPr lang="fr-FR" sz="1600" dirty="0" smtClean="0"/>
              <a:t>[</a:t>
            </a:r>
            <a:r>
              <a:rPr lang="fr-FR" sz="1600" dirty="0" err="1" smtClean="0"/>
              <a:t>learn_cookbook</a:t>
            </a:r>
            <a:r>
              <a:rPr lang="fr-FR" sz="1600" dirty="0" smtClean="0"/>
              <a:t>]'</a:t>
            </a:r>
          </a:p>
          <a:p>
            <a:pPr lvl="1"/>
            <a:r>
              <a:rPr lang="en-US" sz="1600" dirty="0" smtClean="0"/>
              <a:t>The above would install the new index.html from template.</a:t>
            </a:r>
          </a:p>
          <a:p>
            <a:pPr lvl="1"/>
            <a:r>
              <a:rPr lang="en-US" sz="1600" dirty="0" smtClean="0"/>
              <a:t>Here </a:t>
            </a:r>
            <a:r>
              <a:rPr lang="en-US" sz="1600" dirty="0"/>
              <a:t>you applied just one recipe, but the run-list can contain multiple recipes from multiple cookbooks. </a:t>
            </a:r>
            <a:endParaRPr lang="en-US" sz="1600" dirty="0" smtClean="0"/>
          </a:p>
          <a:p>
            <a:pPr lvl="1"/>
            <a:r>
              <a:rPr lang="en-US" sz="1600" dirty="0" smtClean="0"/>
              <a:t>In </a:t>
            </a:r>
            <a:r>
              <a:rPr lang="en-US" sz="1600" dirty="0"/>
              <a:t>this example, recipe[learn_chef_apache2] is the same as specifying recipe[learn_chef_apache2::default], meaning we want to run the learn_chef_apache2 cookbook's default recipe, </a:t>
            </a:r>
            <a:r>
              <a:rPr lang="en-US" sz="1600" dirty="0" err="1"/>
              <a:t>default.rb</a:t>
            </a:r>
            <a:r>
              <a:rPr lang="en-US" sz="1600" dirty="0" smtClean="0"/>
              <a:t>.</a:t>
            </a:r>
            <a:endParaRPr lang="en-US" sz="1400" dirty="0"/>
          </a:p>
        </p:txBody>
      </p:sp>
    </p:spTree>
    <p:extLst>
      <p:ext uri="{BB962C8B-B14F-4D97-AF65-F5344CB8AC3E}">
        <p14:creationId xmlns:p14="http://schemas.microsoft.com/office/powerpoint/2010/main" val="3908532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Chef </a:t>
            </a:r>
            <a:r>
              <a:rPr lang="en-US" dirty="0"/>
              <a:t>Automate with AWS OpsWorks </a:t>
            </a:r>
            <a:endParaRPr lang="en-US" dirty="0"/>
          </a:p>
        </p:txBody>
      </p:sp>
      <p:sp>
        <p:nvSpPr>
          <p:cNvPr id="3" name="Content Placeholder 2"/>
          <p:cNvSpPr>
            <a:spLocks noGrp="1"/>
          </p:cNvSpPr>
          <p:nvPr>
            <p:ph idx="1"/>
          </p:nvPr>
        </p:nvSpPr>
        <p:spPr/>
        <p:txBody>
          <a:bodyPr>
            <a:noAutofit/>
          </a:bodyPr>
          <a:lstStyle/>
          <a:p>
            <a:r>
              <a:rPr lang="en-US" sz="1600" dirty="0"/>
              <a:t>Typically, Chef is comprised of three parts – your workstation, a Chef server, and nodes</a:t>
            </a:r>
            <a:r>
              <a:rPr lang="en-US" sz="1600" dirty="0" smtClean="0"/>
              <a:t>.</a:t>
            </a:r>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r>
              <a:rPr lang="en-US" sz="1600" dirty="0" smtClean="0"/>
              <a:t>Workstation </a:t>
            </a:r>
            <a:r>
              <a:rPr lang="en-US" sz="1600" dirty="0"/>
              <a:t>is the computer from which you author your cookbooks and administer your network. It's typically the machine you use </a:t>
            </a:r>
            <a:r>
              <a:rPr lang="en-US" sz="1600" dirty="0" smtClean="0"/>
              <a:t>everyday, be </a:t>
            </a:r>
            <a:r>
              <a:rPr lang="en-US" sz="1600" dirty="0"/>
              <a:t>it Linux, </a:t>
            </a:r>
            <a:r>
              <a:rPr lang="en-US" sz="1600" dirty="0" err="1"/>
              <a:t>macOS</a:t>
            </a:r>
            <a:r>
              <a:rPr lang="en-US" sz="1600" dirty="0"/>
              <a:t>, or Windows.</a:t>
            </a:r>
          </a:p>
          <a:p>
            <a:r>
              <a:rPr lang="en-US" sz="1600" dirty="0" smtClean="0"/>
              <a:t>Chef </a:t>
            </a:r>
            <a:r>
              <a:rPr lang="en-US" sz="1600" dirty="0"/>
              <a:t>server acts as a central repository for your cookbooks as well as for information about every node it manages. For example, the Chef server knows a node's fully qualified domain name (FQDN) and its platform.</a:t>
            </a:r>
          </a:p>
          <a:p>
            <a:r>
              <a:rPr lang="en-US" sz="1600" dirty="0"/>
              <a:t>A node is any computer that is managed by a Chef server. Every node has the Chef client installed on it. The Chef client talks to the Chef server. A node can be any physical or virtual machine in your network.</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055870"/>
            <a:ext cx="5017066" cy="179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551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0" y="444501"/>
            <a:ext cx="8229600" cy="2438400"/>
          </a:xfrm>
        </p:spPr>
        <p:txBody>
          <a:bodyPr>
            <a:normAutofit/>
          </a:bodyPr>
          <a:lstStyle/>
          <a:p>
            <a:r>
              <a:rPr lang="en-US" sz="1600" dirty="0"/>
              <a:t>Chef Automate extends this setup by giving your operations and development teams a common platform for developing, building, testing, and deploying cookbooks, applications, and more. It enables multiple teams to work together on systems made up of many different components and services, and promotes the </a:t>
            </a:r>
            <a:r>
              <a:rPr lang="en-US" sz="1600" dirty="0" err="1"/>
              <a:t>DevOps</a:t>
            </a:r>
            <a:r>
              <a:rPr lang="en-US" sz="1600" dirty="0"/>
              <a:t> principles of cross-team collaboration, cooperation, and transparency</a:t>
            </a:r>
            <a:r>
              <a:rPr lang="en-US" sz="1600" dirty="0" smtClean="0"/>
              <a:t>.</a:t>
            </a:r>
          </a:p>
          <a:p>
            <a:r>
              <a:rPr lang="en-US" sz="1600" dirty="0"/>
              <a:t>Chef Automate provides a full-stack continuous delivery solution, which includes </a:t>
            </a:r>
            <a:r>
              <a:rPr lang="en-US" sz="1600" dirty="0">
                <a:hlinkClick r:id="rId2"/>
              </a:rPr>
              <a:t>workflow</a:t>
            </a:r>
            <a:r>
              <a:rPr lang="en-US" sz="1600" dirty="0"/>
              <a:t>, </a:t>
            </a:r>
            <a:r>
              <a:rPr lang="en-US" sz="1600" dirty="0">
                <a:hlinkClick r:id="rId3"/>
              </a:rPr>
              <a:t>visibility</a:t>
            </a:r>
            <a:r>
              <a:rPr lang="en-US" sz="1600" dirty="0"/>
              <a:t>, and </a:t>
            </a:r>
            <a:r>
              <a:rPr lang="en-US" sz="1600" dirty="0">
                <a:hlinkClick r:id="rId4"/>
              </a:rPr>
              <a:t>compliance</a:t>
            </a:r>
            <a:r>
              <a:rPr lang="en-US" sz="1600" dirty="0"/>
              <a:t>.</a:t>
            </a:r>
          </a:p>
          <a:p>
            <a:endParaRPr lang="en-US" sz="1600" dirty="0"/>
          </a:p>
        </p:txBody>
      </p:sp>
      <p:pic>
        <p:nvPicPr>
          <p:cNvPr id="614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2667000"/>
            <a:ext cx="4923933" cy="3482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519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499" y="1676400"/>
            <a:ext cx="8574603"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90499" y="431800"/>
            <a:ext cx="8612703" cy="1077218"/>
          </a:xfrm>
          <a:prstGeom prst="rect">
            <a:avLst/>
          </a:prstGeom>
        </p:spPr>
        <p:txBody>
          <a:bodyPr wrap="square">
            <a:spAutoFit/>
          </a:bodyPr>
          <a:lstStyle/>
          <a:p>
            <a:r>
              <a:rPr lang="en-US" sz="1600" b="1" dirty="0"/>
              <a:t>Bring up an OpsWorks for Chef Automate instance through the AWS console </a:t>
            </a:r>
          </a:p>
          <a:p>
            <a:pPr lvl="1"/>
            <a:r>
              <a:rPr lang="en-US" sz="1600" dirty="0"/>
              <a:t>process takes about 20 minutes to complete) </a:t>
            </a:r>
            <a:r>
              <a:rPr lang="en-US" sz="1600" dirty="0">
                <a:hlinkClick r:id="rId3"/>
              </a:rPr>
              <a:t>https://docs.aws.amazon.com/opsworks/latest/userguide/gettingstarted-opscm-create.html</a:t>
            </a:r>
            <a:endParaRPr lang="en-US" sz="1600" dirty="0"/>
          </a:p>
          <a:p>
            <a:pPr lvl="1"/>
            <a:r>
              <a:rPr lang="en-US" sz="1600" dirty="0"/>
              <a:t>Download your Chef Automate login credentials and the starter kit.</a:t>
            </a:r>
          </a:p>
        </p:txBody>
      </p:sp>
    </p:spTree>
    <p:extLst>
      <p:ext uri="{BB962C8B-B14F-4D97-AF65-F5344CB8AC3E}">
        <p14:creationId xmlns:p14="http://schemas.microsoft.com/office/powerpoint/2010/main" val="3873134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19200"/>
            <a:ext cx="8232194"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0267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762000"/>
            <a:ext cx="8069272" cy="5253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1523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800100"/>
            <a:ext cx="73914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508000" y="4241800"/>
            <a:ext cx="8153400" cy="2031325"/>
          </a:xfrm>
          <a:prstGeom prst="rect">
            <a:avLst/>
          </a:prstGeom>
        </p:spPr>
        <p:txBody>
          <a:bodyPr wrap="square">
            <a:spAutoFit/>
          </a:bodyPr>
          <a:lstStyle/>
          <a:p>
            <a:pPr marL="171450" indent="-171450">
              <a:buFont typeface="Arial" pitchFamily="34" charset="0"/>
              <a:buChar char="•"/>
            </a:pPr>
            <a:r>
              <a:rPr lang="en-US" sz="1400" b="1" dirty="0"/>
              <a:t>On the Review page, review your choices. When you are ready to create the server, choose Launch</a:t>
            </a:r>
            <a:r>
              <a:rPr lang="en-US" sz="1400" b="1" dirty="0" smtClean="0"/>
              <a:t>.</a:t>
            </a:r>
            <a:endParaRPr lang="en-US" sz="1400" b="1" dirty="0"/>
          </a:p>
          <a:p>
            <a:pPr marL="171450" indent="-171450">
              <a:buFont typeface="Arial" pitchFamily="34" charset="0"/>
              <a:buChar char="•"/>
            </a:pPr>
            <a:r>
              <a:rPr lang="en-US" sz="1400" b="1" dirty="0"/>
              <a:t>While you are waiting for AWS OpsWorks to create your Chef server, go on to Configure the Chef Server Using the Starter Kit and download the Starter Kit and the Chef Automate dashboard credentials. Do not wait until your server is online to download these items</a:t>
            </a:r>
            <a:r>
              <a:rPr lang="en-US" sz="1400" b="1" dirty="0" smtClean="0"/>
              <a:t>.</a:t>
            </a:r>
          </a:p>
          <a:p>
            <a:pPr marL="171450" indent="-171450">
              <a:buFont typeface="Arial" pitchFamily="34" charset="0"/>
              <a:buChar char="•"/>
            </a:pPr>
            <a:r>
              <a:rPr lang="en-US" sz="1400" b="1" dirty="0"/>
              <a:t>When OPSWORKS server creation is finished, your Chef server is available on the AWS OpsWorks for Chef Automate home page, with a status of online. And the Chef Automate dashboard is available on the server's domain, at a URL in the following format: </a:t>
            </a:r>
            <a:endParaRPr lang="en-US" sz="1400" b="1" dirty="0" smtClean="0"/>
          </a:p>
          <a:p>
            <a:pPr marL="628650" lvl="1" indent="-171450">
              <a:buFont typeface="Arial" pitchFamily="34" charset="0"/>
              <a:buChar char="•"/>
            </a:pPr>
            <a:r>
              <a:rPr lang="en-US" sz="1400" b="1" dirty="0" smtClean="0">
                <a:hlinkClick r:id="rId3"/>
              </a:rPr>
              <a:t>https</a:t>
            </a:r>
            <a:r>
              <a:rPr lang="en-US" sz="1400" b="1" dirty="0">
                <a:hlinkClick r:id="rId3"/>
              </a:rPr>
              <a:t>://</a:t>
            </a:r>
            <a:r>
              <a:rPr lang="en-US" sz="1400" b="1" dirty="0" smtClean="0">
                <a:hlinkClick r:id="rId3"/>
              </a:rPr>
              <a:t>your_server_name-random.region.opsworks-cm.io</a:t>
            </a:r>
            <a:endParaRPr lang="en-US" sz="1400" b="1" dirty="0"/>
          </a:p>
          <a:p>
            <a:pPr marL="171450" indent="-171450">
              <a:buFont typeface="Arial" pitchFamily="34" charset="0"/>
              <a:buChar char="•"/>
            </a:pPr>
            <a:endParaRPr lang="en-US" sz="1400" b="1" dirty="0"/>
          </a:p>
        </p:txBody>
      </p:sp>
    </p:spTree>
    <p:extLst>
      <p:ext uri="{BB962C8B-B14F-4D97-AF65-F5344CB8AC3E}">
        <p14:creationId xmlns:p14="http://schemas.microsoft.com/office/powerpoint/2010/main" val="431220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73162"/>
          </a:xfrm>
        </p:spPr>
        <p:txBody>
          <a:bodyPr/>
          <a:lstStyle/>
          <a:p>
            <a:r>
              <a:rPr lang="en-US" dirty="0" smtClean="0"/>
              <a:t>Connect to AWS EC2</a:t>
            </a:r>
            <a:endParaRPr lang="en-US" dirty="0"/>
          </a:p>
        </p:txBody>
      </p:sp>
      <p:sp>
        <p:nvSpPr>
          <p:cNvPr id="3" name="Content Placeholder 2"/>
          <p:cNvSpPr>
            <a:spLocks noGrp="1"/>
          </p:cNvSpPr>
          <p:nvPr>
            <p:ph idx="1"/>
          </p:nvPr>
        </p:nvSpPr>
        <p:spPr>
          <a:xfrm>
            <a:off x="457200" y="1752600"/>
            <a:ext cx="8229600" cy="4953000"/>
          </a:xfrm>
        </p:spPr>
        <p:txBody>
          <a:bodyPr>
            <a:noAutofit/>
          </a:bodyPr>
          <a:lstStyle/>
          <a:p>
            <a:pPr marL="342900" lvl="1" indent="-342900">
              <a:buFont typeface="Arial" pitchFamily="34" charset="0"/>
              <a:buChar char="•"/>
            </a:pPr>
            <a:r>
              <a:rPr lang="en-US" sz="1600" dirty="0"/>
              <a:t>Access your AWS account and Launch an Ubuntu </a:t>
            </a:r>
            <a:r>
              <a:rPr lang="en-US" sz="1600" dirty="0" smtClean="0"/>
              <a:t>18.04 instance</a:t>
            </a:r>
            <a:endParaRPr lang="en-US" sz="1600" dirty="0"/>
          </a:p>
          <a:p>
            <a:pPr marL="342900" lvl="1" indent="-342900">
              <a:buFont typeface="Arial" pitchFamily="34" charset="0"/>
              <a:buChar char="•"/>
            </a:pPr>
            <a:r>
              <a:rPr lang="en-US" sz="1600" dirty="0" smtClean="0"/>
              <a:t>Connect </a:t>
            </a:r>
            <a:r>
              <a:rPr lang="en-US" sz="1600" dirty="0"/>
              <a:t>to your Ubuntu instance</a:t>
            </a:r>
          </a:p>
          <a:p>
            <a:pPr marL="742950" lvl="2" indent="-342900">
              <a:buFont typeface="Arial" pitchFamily="34" charset="0"/>
              <a:buChar char="•"/>
            </a:pPr>
            <a:r>
              <a:rPr lang="en-US" sz="1600" dirty="0"/>
              <a:t>To connect from </a:t>
            </a:r>
            <a:r>
              <a:rPr lang="en-US" sz="1600" dirty="0" smtClean="0"/>
              <a:t>VS Code PowerShell terminal</a:t>
            </a:r>
            <a:endParaRPr lang="en-US" sz="1600" dirty="0"/>
          </a:p>
          <a:p>
            <a:pPr marL="742950" lvl="2" indent="-342900">
              <a:buFont typeface="Arial" pitchFamily="34" charset="0"/>
              <a:buChar char="•"/>
            </a:pPr>
            <a:r>
              <a:rPr lang="en-US" sz="1600" dirty="0"/>
              <a:t>ssh -i "/path/to/private/key" </a:t>
            </a:r>
            <a:r>
              <a:rPr lang="en-US" sz="1600" dirty="0" err="1"/>
              <a:t>username@host</a:t>
            </a:r>
            <a:endParaRPr lang="en-US" sz="1600" dirty="0"/>
          </a:p>
          <a:p>
            <a:pPr marL="342900" lvl="1" indent="-342900">
              <a:buFont typeface="Arial" pitchFamily="34" charset="0"/>
              <a:buChar char="•"/>
            </a:pPr>
            <a:r>
              <a:rPr lang="en-US" sz="1600" dirty="0"/>
              <a:t>convert your private key</a:t>
            </a:r>
          </a:p>
          <a:p>
            <a:pPr marL="742950" lvl="2" indent="-342900">
              <a:buFont typeface="Arial" pitchFamily="34" charset="0"/>
              <a:buChar char="•"/>
            </a:pPr>
            <a:r>
              <a:rPr lang="en-US" sz="1600" dirty="0"/>
              <a:t>Open </a:t>
            </a:r>
            <a:r>
              <a:rPr lang="en-US" sz="1600" dirty="0" err="1"/>
              <a:t>PuTTYgen</a:t>
            </a:r>
            <a:r>
              <a:rPr lang="en-US" sz="1600" dirty="0"/>
              <a:t>, Under Type of key to generate, choose RSA.		</a:t>
            </a:r>
          </a:p>
          <a:p>
            <a:pPr marL="742950" lvl="2" indent="-342900">
              <a:buFont typeface="Arial" pitchFamily="34" charset="0"/>
              <a:buChar char="•"/>
            </a:pPr>
            <a:r>
              <a:rPr lang="en-US" sz="1600" dirty="0"/>
              <a:t>Choose Load and Select .</a:t>
            </a:r>
            <a:r>
              <a:rPr lang="en-US" sz="1600" dirty="0" err="1"/>
              <a:t>pem</a:t>
            </a:r>
            <a:r>
              <a:rPr lang="en-US" sz="1600" dirty="0"/>
              <a:t> file specified while launching instance, Choose OK.</a:t>
            </a:r>
          </a:p>
          <a:p>
            <a:pPr marL="742950" lvl="2" indent="-342900">
              <a:buFont typeface="Arial" pitchFamily="34" charset="0"/>
              <a:buChar char="•"/>
            </a:pPr>
            <a:r>
              <a:rPr lang="en-US" sz="1600" dirty="0"/>
              <a:t>Choose Save private key, Specify the same name as .</a:t>
            </a:r>
            <a:r>
              <a:rPr lang="en-US" sz="1600" dirty="0" err="1"/>
              <a:t>pem</a:t>
            </a:r>
            <a:r>
              <a:rPr lang="en-US" sz="1600" dirty="0"/>
              <a:t> file but with (.</a:t>
            </a:r>
            <a:r>
              <a:rPr lang="en-US" sz="1600" dirty="0" err="1"/>
              <a:t>ppk</a:t>
            </a:r>
            <a:r>
              <a:rPr lang="en-US" sz="1600" dirty="0"/>
              <a:t>) ext.</a:t>
            </a:r>
          </a:p>
          <a:p>
            <a:pPr marL="342900" lvl="1" indent="-342900">
              <a:buFont typeface="Arial" pitchFamily="34" charset="0"/>
              <a:buChar char="•"/>
            </a:pPr>
            <a:r>
              <a:rPr lang="en-US" sz="1600" dirty="0"/>
              <a:t>connect to your instance using </a:t>
            </a:r>
            <a:r>
              <a:rPr lang="en-US" sz="1600" dirty="0" err="1"/>
              <a:t>PuTTY</a:t>
            </a:r>
            <a:endParaRPr lang="en-US" sz="1600" dirty="0"/>
          </a:p>
          <a:p>
            <a:pPr marL="742950" lvl="2" indent="-342900">
              <a:buFont typeface="Arial" pitchFamily="34" charset="0"/>
              <a:buChar char="•"/>
            </a:pPr>
            <a:r>
              <a:rPr lang="en-US" sz="1600" dirty="0"/>
              <a:t>Start </a:t>
            </a:r>
            <a:r>
              <a:rPr lang="en-US" sz="1600" dirty="0" err="1"/>
              <a:t>PuTTY</a:t>
            </a:r>
            <a:r>
              <a:rPr lang="en-US" sz="1600" dirty="0"/>
              <a:t> , In the Category pane, choose Session</a:t>
            </a:r>
          </a:p>
          <a:p>
            <a:pPr marL="742950" lvl="2" indent="-342900">
              <a:buFont typeface="Arial" pitchFamily="34" charset="0"/>
              <a:buChar char="•"/>
            </a:pPr>
            <a:r>
              <a:rPr lang="en-US" sz="1600" dirty="0"/>
              <a:t>In the Host Name box, , enter </a:t>
            </a:r>
            <a:r>
              <a:rPr lang="en-US" sz="1600" dirty="0" err="1"/>
              <a:t>user_name@public_dns_name</a:t>
            </a:r>
            <a:endParaRPr lang="en-US" sz="1600" dirty="0"/>
          </a:p>
          <a:p>
            <a:pPr marL="742950" lvl="2" indent="-342900">
              <a:buFont typeface="Arial" pitchFamily="34" charset="0"/>
              <a:buChar char="•"/>
            </a:pPr>
            <a:r>
              <a:rPr lang="en-US" sz="1600" dirty="0"/>
              <a:t>Ensure that the Port value is 22 (SSH). </a:t>
            </a:r>
          </a:p>
          <a:p>
            <a:pPr marL="742950" lvl="2" indent="-342900">
              <a:buFont typeface="Arial" pitchFamily="34" charset="0"/>
              <a:buChar char="•"/>
            </a:pPr>
            <a:r>
              <a:rPr lang="en-US" sz="1600" dirty="0"/>
              <a:t>In the Category pane -&gt; Connection -&gt;SSH, and then choose Auth. </a:t>
            </a:r>
          </a:p>
          <a:p>
            <a:pPr marL="742950" lvl="2" indent="-342900">
              <a:buFont typeface="Arial" pitchFamily="34" charset="0"/>
              <a:buChar char="•"/>
            </a:pPr>
            <a:r>
              <a:rPr lang="en-US" sz="1600" dirty="0"/>
              <a:t>Browse the .</a:t>
            </a:r>
            <a:r>
              <a:rPr lang="en-US" sz="1600" dirty="0" err="1"/>
              <a:t>ppk</a:t>
            </a:r>
            <a:r>
              <a:rPr lang="en-US" sz="1600" dirty="0"/>
              <a:t> file that you generated for your key pair and choose Open</a:t>
            </a:r>
          </a:p>
        </p:txBody>
      </p:sp>
    </p:spTree>
    <p:extLst>
      <p:ext uri="{BB962C8B-B14F-4D97-AF65-F5344CB8AC3E}">
        <p14:creationId xmlns:p14="http://schemas.microsoft.com/office/powerpoint/2010/main" val="32646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229600" cy="4525963"/>
          </a:xfrm>
        </p:spPr>
        <p:txBody>
          <a:bodyPr/>
          <a:lstStyle/>
          <a:p>
            <a:r>
              <a:rPr lang="en-US" sz="1800" b="1" dirty="0"/>
              <a:t>Set up your workstation (An EC2 instance, as your workstation as you experiment with Chef)</a:t>
            </a:r>
          </a:p>
          <a:p>
            <a:pPr lvl="1"/>
            <a:r>
              <a:rPr lang="en-US" sz="1600" dirty="0"/>
              <a:t>We can use the workstation we have created in previous module hence </a:t>
            </a:r>
            <a:r>
              <a:rPr lang="en-US" sz="1600" b="1" u="sng" dirty="0"/>
              <a:t>skip below</a:t>
            </a:r>
            <a:r>
              <a:rPr lang="en-US" sz="1600" b="1" dirty="0"/>
              <a:t> </a:t>
            </a:r>
            <a:endParaRPr lang="en-US" sz="1600" b="1" dirty="0" smtClean="0"/>
          </a:p>
          <a:p>
            <a:pPr lvl="1"/>
            <a:r>
              <a:rPr lang="en-US" sz="1600" dirty="0" smtClean="0"/>
              <a:t>Otherwise to </a:t>
            </a:r>
            <a:r>
              <a:rPr lang="en-US" sz="1600" dirty="0"/>
              <a:t>create and Install Chef Workstation </a:t>
            </a:r>
            <a:r>
              <a:rPr lang="en-US" sz="1600" dirty="0" smtClean="0"/>
              <a:t>(New EC2 </a:t>
            </a:r>
            <a:r>
              <a:rPr lang="en-US" sz="1600" dirty="0"/>
              <a:t>as workstation)</a:t>
            </a:r>
          </a:p>
          <a:p>
            <a:pPr lvl="2"/>
            <a:r>
              <a:rPr lang="en-US" sz="1600" dirty="0" err="1"/>
              <a:t>wget</a:t>
            </a:r>
            <a:r>
              <a:rPr lang="en-US" sz="1600" dirty="0"/>
              <a:t> </a:t>
            </a:r>
            <a:r>
              <a:rPr lang="en-US" sz="1600" dirty="0">
                <a:hlinkClick r:id="rId2"/>
              </a:rPr>
              <a:t>https://packages.chef.io/files/stable/chef-workstation/0.17.5/ubuntu/18.04/chef-workstation_0.17.5-1_amd64.deb</a:t>
            </a:r>
            <a:r>
              <a:rPr lang="en-US" sz="1600" dirty="0"/>
              <a:t> (check for download link @ </a:t>
            </a:r>
            <a:r>
              <a:rPr lang="en-US" sz="1600" dirty="0">
                <a:hlinkClick r:id="rId3"/>
              </a:rPr>
              <a:t>https://downloads.chef.io/chef-workstation</a:t>
            </a:r>
            <a:r>
              <a:rPr lang="en-US" sz="1600" dirty="0"/>
              <a:t>)</a:t>
            </a:r>
          </a:p>
          <a:p>
            <a:pPr lvl="2"/>
            <a:r>
              <a:rPr lang="en-US" sz="1600" dirty="0"/>
              <a:t>sudo </a:t>
            </a:r>
            <a:r>
              <a:rPr lang="en-US" sz="1600" dirty="0" err="1"/>
              <a:t>dpkg</a:t>
            </a:r>
            <a:r>
              <a:rPr lang="en-US" sz="1600" dirty="0"/>
              <a:t> -i chef-workstation_0.17.5-1_amd64.deb</a:t>
            </a:r>
          </a:p>
          <a:p>
            <a:pPr lvl="2"/>
            <a:r>
              <a:rPr lang="en-US" sz="1600" dirty="0"/>
              <a:t>chef -v (Verify the chef workstation installation)</a:t>
            </a:r>
          </a:p>
          <a:p>
            <a:pPr lvl="1"/>
            <a:r>
              <a:rPr lang="en-US" sz="1600" dirty="0"/>
              <a:t>Install Git (</a:t>
            </a:r>
            <a:r>
              <a:rPr lang="en-US" sz="1600" dirty="0">
                <a:hlinkClick r:id="rId4"/>
              </a:rPr>
              <a:t>https://git-scm.com/downloads</a:t>
            </a:r>
            <a:r>
              <a:rPr lang="en-US" sz="1600" dirty="0"/>
              <a:t>)</a:t>
            </a:r>
          </a:p>
          <a:p>
            <a:pPr lvl="2"/>
            <a:r>
              <a:rPr lang="en-US" sz="1600" dirty="0"/>
              <a:t>git --version</a:t>
            </a:r>
          </a:p>
          <a:p>
            <a:pPr lvl="1"/>
            <a:r>
              <a:rPr lang="en-US" sz="1600" dirty="0"/>
              <a:t>Verify your SSH client</a:t>
            </a:r>
          </a:p>
          <a:p>
            <a:pPr lvl="2"/>
            <a:r>
              <a:rPr lang="en-US" sz="1600" dirty="0"/>
              <a:t>ssh</a:t>
            </a:r>
          </a:p>
        </p:txBody>
      </p:sp>
    </p:spTree>
    <p:extLst>
      <p:ext uri="{BB962C8B-B14F-4D97-AF65-F5344CB8AC3E}">
        <p14:creationId xmlns:p14="http://schemas.microsoft.com/office/powerpoint/2010/main" val="22142180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6066339"/>
          </a:xfrm>
        </p:spPr>
        <p:txBody>
          <a:bodyPr>
            <a:noAutofit/>
          </a:bodyPr>
          <a:lstStyle/>
          <a:p>
            <a:r>
              <a:rPr lang="en-US" sz="1600" dirty="0" smtClean="0"/>
              <a:t>Move the starter kit zip file to home directory of EC2 workstation node and Now Extract </a:t>
            </a:r>
            <a:r>
              <a:rPr lang="en-US" sz="1600" dirty="0"/>
              <a:t>the starter </a:t>
            </a:r>
            <a:r>
              <a:rPr lang="en-US" sz="1600" dirty="0" smtClean="0"/>
              <a:t>kit </a:t>
            </a:r>
            <a:r>
              <a:rPr lang="en-US" sz="1600" dirty="0"/>
              <a:t>to your home directory. </a:t>
            </a:r>
            <a:endParaRPr lang="en-US" sz="1600" dirty="0" smtClean="0"/>
          </a:p>
          <a:p>
            <a:pPr lvl="1"/>
            <a:r>
              <a:rPr lang="en-US" sz="1600" dirty="0"/>
              <a:t>unzip </a:t>
            </a:r>
            <a:r>
              <a:rPr lang="en-US" sz="1600" dirty="0" smtClean="0"/>
              <a:t>mychefautomate_starter_kit.zip</a:t>
            </a:r>
          </a:p>
          <a:p>
            <a:pPr marL="457200" lvl="1" indent="0">
              <a:buNone/>
            </a:pPr>
            <a:r>
              <a:rPr lang="en-US" sz="1600" dirty="0" smtClean="0"/>
              <a:t>	(To Install unzip - </a:t>
            </a:r>
            <a:r>
              <a:rPr lang="en-US" sz="1600" dirty="0"/>
              <a:t>sudo apt install </a:t>
            </a:r>
            <a:r>
              <a:rPr lang="en-US" sz="1600" dirty="0" smtClean="0"/>
              <a:t>unzip)</a:t>
            </a:r>
            <a:endParaRPr lang="en-US" sz="1600" dirty="0"/>
          </a:p>
          <a:p>
            <a:pPr lvl="1"/>
            <a:r>
              <a:rPr lang="en-US" sz="1600" dirty="0" smtClean="0"/>
              <a:t>Notice </a:t>
            </a:r>
            <a:r>
              <a:rPr lang="en-US" sz="1600" dirty="0"/>
              <a:t>that your starter kit name and Chef server domain end point name is </a:t>
            </a:r>
            <a:r>
              <a:rPr lang="en-US" sz="1600" dirty="0" smtClean="0"/>
              <a:t>same, So rename it.</a:t>
            </a:r>
            <a:endParaRPr lang="en-US" sz="1600" dirty="0"/>
          </a:p>
          <a:p>
            <a:pPr lvl="2"/>
            <a:r>
              <a:rPr lang="en-US" sz="1600" dirty="0"/>
              <a:t>mv mychefautomate-1ergce1d6bndf0fi/ learn-chef</a:t>
            </a:r>
          </a:p>
          <a:p>
            <a:pPr lvl="2"/>
            <a:r>
              <a:rPr lang="en-US" sz="1600" dirty="0"/>
              <a:t>tree -a ~/</a:t>
            </a:r>
            <a:r>
              <a:rPr lang="en-US" sz="1600" dirty="0" smtClean="0"/>
              <a:t>learn-chef</a:t>
            </a:r>
          </a:p>
          <a:p>
            <a:r>
              <a:rPr lang="en-US" sz="1600" dirty="0"/>
              <a:t>To ensure you're able to authenticate commands and validate SSL certificate with the Chef server, Run below command from your ~/learn-chef directory</a:t>
            </a:r>
          </a:p>
          <a:p>
            <a:pPr lvl="1"/>
            <a:r>
              <a:rPr lang="en-US" sz="1600" dirty="0" smtClean="0"/>
              <a:t>cd learn-chef</a:t>
            </a:r>
          </a:p>
          <a:p>
            <a:pPr lvl="1"/>
            <a:r>
              <a:rPr lang="en-US" sz="1600" dirty="0" smtClean="0"/>
              <a:t>knife </a:t>
            </a:r>
            <a:r>
              <a:rPr lang="en-US" sz="1600" dirty="0" err="1"/>
              <a:t>ssl</a:t>
            </a:r>
            <a:r>
              <a:rPr lang="en-US" sz="1600" dirty="0"/>
              <a:t> </a:t>
            </a:r>
            <a:r>
              <a:rPr lang="en-US" sz="1600" dirty="0" smtClean="0"/>
              <a:t>check</a:t>
            </a:r>
          </a:p>
          <a:p>
            <a:pPr lvl="1"/>
            <a:endParaRPr lang="en-US" sz="1600" dirty="0"/>
          </a:p>
          <a:p>
            <a:r>
              <a:rPr lang="en-US" sz="1300" b="1" i="1" dirty="0"/>
              <a:t>knife is the command-line tool that provides an interface between your workstation and the Chef server. knife enables you to upload your cookbooks to the Chef server and work with nodes, the servers that you manage.</a:t>
            </a:r>
          </a:p>
          <a:p>
            <a:r>
              <a:rPr lang="en-US" sz="1300" b="1" i="1" dirty="0"/>
              <a:t>knife requires two files to authenticate with the Chef server.</a:t>
            </a:r>
          </a:p>
          <a:p>
            <a:pPr lvl="1"/>
            <a:r>
              <a:rPr lang="en-US" sz="1300" b="1" i="1" dirty="0"/>
              <a:t>an RSA private key</a:t>
            </a:r>
          </a:p>
          <a:p>
            <a:pPr lvl="2"/>
            <a:r>
              <a:rPr lang="en-US" sz="1300" b="1" i="1" dirty="0"/>
              <a:t>Every request to the Chef server is authenticated through an RSA public key pair. The Chef server holds the public part; you hold the private part.</a:t>
            </a:r>
          </a:p>
          <a:p>
            <a:pPr lvl="1"/>
            <a:r>
              <a:rPr lang="en-US" sz="1300" b="1" i="1" dirty="0"/>
              <a:t>a knife configuration file</a:t>
            </a:r>
          </a:p>
          <a:p>
            <a:pPr lvl="2"/>
            <a:r>
              <a:rPr lang="en-US" sz="1300" b="1" i="1" dirty="0"/>
              <a:t>The configuration file is typically named </a:t>
            </a:r>
            <a:r>
              <a:rPr lang="en-US" sz="1300" b="1" i="1" u="sng" dirty="0" err="1" smtClean="0">
                <a:solidFill>
                  <a:srgbClr val="FF0000"/>
                </a:solidFill>
              </a:rPr>
              <a:t>knife.rb</a:t>
            </a:r>
            <a:r>
              <a:rPr lang="en-US" sz="1300" b="1" i="1" u="sng" dirty="0">
                <a:solidFill>
                  <a:srgbClr val="FF0000"/>
                </a:solidFill>
              </a:rPr>
              <a:t> {.</a:t>
            </a:r>
            <a:r>
              <a:rPr lang="en-US" sz="1300" b="1" i="1" u="sng" dirty="0" smtClean="0">
                <a:solidFill>
                  <a:srgbClr val="FF0000"/>
                </a:solidFill>
              </a:rPr>
              <a:t>chef/</a:t>
            </a:r>
            <a:r>
              <a:rPr lang="en-US" sz="1300" b="1" i="1" u="sng" dirty="0" err="1" smtClean="0">
                <a:solidFill>
                  <a:srgbClr val="FF0000"/>
                </a:solidFill>
              </a:rPr>
              <a:t>knife.rb</a:t>
            </a:r>
            <a:r>
              <a:rPr lang="en-US" sz="1300" b="1" i="1" u="sng" dirty="0" smtClean="0">
                <a:solidFill>
                  <a:srgbClr val="FF0000"/>
                </a:solidFill>
              </a:rPr>
              <a:t>}</a:t>
            </a:r>
            <a:r>
              <a:rPr lang="en-US" sz="1300" b="1" i="1" dirty="0" smtClean="0"/>
              <a:t>. </a:t>
            </a:r>
            <a:r>
              <a:rPr lang="en-US" sz="1300" b="1" i="1" dirty="0"/>
              <a:t>It contains information such as the Chef server's URL, the location of your RSA private key, and the default location of your cookbooks.</a:t>
            </a:r>
          </a:p>
          <a:p>
            <a:pPr lvl="1"/>
            <a:r>
              <a:rPr lang="en-US" sz="1300" b="1" i="1" dirty="0"/>
              <a:t>Both of these files are typically located in a directory named .chef. By default, every time knife runs, it looks in the current working directory for the .chef directory. If the .chef directory does not exist, knife searches up the directory tree for a .chef directory. This process is similar to how tools such as Git work.</a:t>
            </a:r>
          </a:p>
          <a:p>
            <a:pPr lvl="2"/>
            <a:endParaRPr lang="en-US" sz="1600" dirty="0" smtClean="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6825" y="3200400"/>
            <a:ext cx="59213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936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96900"/>
            <a:ext cx="8229600" cy="6261100"/>
          </a:xfrm>
        </p:spPr>
        <p:txBody>
          <a:bodyPr>
            <a:noAutofit/>
          </a:bodyPr>
          <a:lstStyle/>
          <a:p>
            <a:r>
              <a:rPr lang="en-US" sz="1500" b="1" dirty="0"/>
              <a:t>Log in to the Chef Automate dashboard</a:t>
            </a:r>
          </a:p>
          <a:p>
            <a:pPr lvl="1"/>
            <a:r>
              <a:rPr lang="en-US" sz="1500" dirty="0" smtClean="0"/>
              <a:t>Chef </a:t>
            </a:r>
            <a:r>
              <a:rPr lang="en-US" sz="1500" dirty="0"/>
              <a:t>Automate provides a web interface where you can monitor and visualize the status of </a:t>
            </a:r>
            <a:r>
              <a:rPr lang="en-US" sz="1500" dirty="0" smtClean="0"/>
              <a:t>nodes. for </a:t>
            </a:r>
            <a:r>
              <a:rPr lang="en-US" sz="1500" dirty="0"/>
              <a:t>example</a:t>
            </a:r>
            <a:r>
              <a:rPr lang="en-US" sz="1500" dirty="0" smtClean="0"/>
              <a:t>, </a:t>
            </a:r>
            <a:r>
              <a:rPr lang="en-US" sz="1500" dirty="0">
                <a:hlinkClick r:id="rId2"/>
              </a:rPr>
              <a:t>https://mychefautomate-1ergce1d6bndf0fi.us-east-1.opsworks-cm.io</a:t>
            </a:r>
            <a:r>
              <a:rPr lang="en-US" sz="1500" dirty="0" smtClean="0">
                <a:hlinkClick r:id="rId2"/>
              </a:rPr>
              <a:t>/</a:t>
            </a:r>
            <a:endParaRPr lang="en-US" sz="1500" dirty="0" smtClean="0"/>
          </a:p>
          <a:p>
            <a:pPr lvl="1"/>
            <a:r>
              <a:rPr lang="en-US" sz="1500" dirty="0"/>
              <a:t>Sign in using the credentials you </a:t>
            </a:r>
            <a:r>
              <a:rPr lang="en-US" sz="1500" dirty="0" smtClean="0"/>
              <a:t>downloaded</a:t>
            </a:r>
            <a:r>
              <a:rPr lang="en-US" sz="1500" dirty="0"/>
              <a:t> </a:t>
            </a:r>
            <a:r>
              <a:rPr lang="en-US" sz="1500" dirty="0" smtClean="0"/>
              <a:t>(After loin modify password – admin123)</a:t>
            </a:r>
          </a:p>
          <a:p>
            <a:pPr lvl="1"/>
            <a:r>
              <a:rPr lang="en-US" sz="1500" dirty="0"/>
              <a:t>The Chef Automate dashboard appears. Select the </a:t>
            </a:r>
            <a:r>
              <a:rPr lang="en-US" sz="1500" b="1" dirty="0" smtClean="0"/>
              <a:t>Infrastructure</a:t>
            </a:r>
            <a:r>
              <a:rPr lang="en-US" sz="1500" dirty="0"/>
              <a:t> tab</a:t>
            </a:r>
            <a:r>
              <a:rPr lang="en-US" sz="1500" dirty="0" smtClean="0"/>
              <a:t>. </a:t>
            </a:r>
          </a:p>
          <a:p>
            <a:pPr lvl="2"/>
            <a:r>
              <a:rPr lang="en-US" sz="1500" dirty="0" smtClean="0"/>
              <a:t>Notice </a:t>
            </a:r>
            <a:r>
              <a:rPr lang="en-US" sz="1500" dirty="0"/>
              <a:t>that the </a:t>
            </a:r>
            <a:r>
              <a:rPr lang="en-US" sz="1500" b="1" dirty="0"/>
              <a:t>Nodes</a:t>
            </a:r>
            <a:r>
              <a:rPr lang="en-US" sz="1500" dirty="0"/>
              <a:t> </a:t>
            </a:r>
            <a:r>
              <a:rPr lang="en-US" sz="1500" dirty="0" smtClean="0"/>
              <a:t>is </a:t>
            </a:r>
            <a:r>
              <a:rPr lang="en-US" sz="1500" dirty="0"/>
              <a:t>initially empty. </a:t>
            </a:r>
            <a:r>
              <a:rPr lang="en-US" sz="1500" dirty="0" smtClean="0"/>
              <a:t>Leave </a:t>
            </a:r>
            <a:r>
              <a:rPr lang="en-US" sz="1500" dirty="0"/>
              <a:t>your browser window open for </a:t>
            </a:r>
            <a:r>
              <a:rPr lang="en-US" sz="1500" dirty="0" smtClean="0"/>
              <a:t>now. </a:t>
            </a:r>
            <a:endParaRPr lang="en-US" sz="1500" dirty="0"/>
          </a:p>
          <a:p>
            <a:pPr lvl="2"/>
            <a:r>
              <a:rPr lang="en-US" sz="1500" dirty="0"/>
              <a:t>At this point, </a:t>
            </a:r>
            <a:r>
              <a:rPr lang="en-US" sz="1500" dirty="0" smtClean="0"/>
              <a:t>A Chef </a:t>
            </a:r>
            <a:r>
              <a:rPr lang="en-US" sz="1500" dirty="0"/>
              <a:t>server and a Chef Automate </a:t>
            </a:r>
            <a:r>
              <a:rPr lang="en-US" sz="1500" dirty="0" smtClean="0"/>
              <a:t>server is </a:t>
            </a:r>
            <a:r>
              <a:rPr lang="en-US" sz="1500" dirty="0"/>
              <a:t>set up through OpsWorks for Chef Automate and your workstation is configured to work with them.</a:t>
            </a:r>
          </a:p>
          <a:p>
            <a:r>
              <a:rPr lang="en-US" sz="1500" b="1" dirty="0"/>
              <a:t>Upload a cookbook to Chef server</a:t>
            </a:r>
          </a:p>
          <a:p>
            <a:pPr lvl="1"/>
            <a:r>
              <a:rPr lang="en-US" sz="1500" dirty="0"/>
              <a:t>Most Chef users maintain their cookbooks in a version control system such as Git.</a:t>
            </a:r>
          </a:p>
          <a:p>
            <a:pPr lvl="1"/>
            <a:r>
              <a:rPr lang="en-US" sz="1500" dirty="0" smtClean="0"/>
              <a:t>Chef server also </a:t>
            </a:r>
            <a:r>
              <a:rPr lang="en-US" sz="1500" dirty="0"/>
              <a:t>gives you a persistent location to store your cookbooks and information about your nodes. </a:t>
            </a:r>
            <a:r>
              <a:rPr lang="en-US" sz="1500" b="1" dirty="0" smtClean="0"/>
              <a:t>Chef </a:t>
            </a:r>
            <a:r>
              <a:rPr lang="en-US" sz="1500" b="1" dirty="0" err="1"/>
              <a:t>Automate's</a:t>
            </a:r>
            <a:r>
              <a:rPr lang="en-US" sz="1500" b="1" dirty="0"/>
              <a:t> </a:t>
            </a:r>
            <a:r>
              <a:rPr lang="en-US" sz="1500" b="1" dirty="0" smtClean="0"/>
              <a:t>visibility </a:t>
            </a:r>
            <a:r>
              <a:rPr lang="en-US" sz="1500" b="1" dirty="0"/>
              <a:t>feature </a:t>
            </a:r>
            <a:r>
              <a:rPr lang="en-US" sz="1500" dirty="0"/>
              <a:t>gives you insight into what's happening on your Chef server</a:t>
            </a:r>
            <a:r>
              <a:rPr lang="en-US" sz="1500" dirty="0" smtClean="0"/>
              <a:t>.</a:t>
            </a:r>
          </a:p>
          <a:p>
            <a:pPr lvl="1"/>
            <a:r>
              <a:rPr lang="en-US" sz="1500" dirty="0" smtClean="0"/>
              <a:t>Along with source control(GIT), maintaining another </a:t>
            </a:r>
            <a:r>
              <a:rPr lang="en-US" sz="1500" dirty="0"/>
              <a:t>copy of your cookbooks </a:t>
            </a:r>
            <a:r>
              <a:rPr lang="en-US" sz="1500" dirty="0" smtClean="0"/>
              <a:t>on </a:t>
            </a:r>
            <a:r>
              <a:rPr lang="en-US" sz="1500" dirty="0"/>
              <a:t>the Chef server provides these benefits:</a:t>
            </a:r>
          </a:p>
          <a:p>
            <a:pPr lvl="2"/>
            <a:r>
              <a:rPr lang="en-US" sz="1500" dirty="0"/>
              <a:t>A central location for your cookbooks that's accessible from every node in your network.</a:t>
            </a:r>
          </a:p>
          <a:p>
            <a:pPr lvl="2"/>
            <a:r>
              <a:rPr lang="en-US" sz="1500" dirty="0"/>
              <a:t>A versioning mechanism that enables you to associate different cookbook versions among your nodes. This enables you to roll out new configuration policies only when you're ready</a:t>
            </a:r>
            <a:r>
              <a:rPr lang="en-US" sz="1500" dirty="0" smtClean="0"/>
              <a:t>.</a:t>
            </a:r>
          </a:p>
          <a:p>
            <a:pPr lvl="1"/>
            <a:r>
              <a:rPr lang="en-US" sz="1500" dirty="0"/>
              <a:t>The Chef server does not replace version control. Version control is where you and your team maintain your cookbooks as you develop them. Chef server is where you publish your cookbooks when you're ready to run them on your nodes</a:t>
            </a:r>
            <a:r>
              <a:rPr lang="en-US" sz="1500" dirty="0" smtClean="0"/>
              <a:t>.</a:t>
            </a:r>
            <a:endParaRPr lang="en-US" sz="1500" dirty="0"/>
          </a:p>
        </p:txBody>
      </p:sp>
    </p:spTree>
    <p:extLst>
      <p:ext uri="{BB962C8B-B14F-4D97-AF65-F5344CB8AC3E}">
        <p14:creationId xmlns:p14="http://schemas.microsoft.com/office/powerpoint/2010/main" val="1593854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324600"/>
          </a:xfrm>
        </p:spPr>
        <p:txBody>
          <a:bodyPr>
            <a:noAutofit/>
          </a:bodyPr>
          <a:lstStyle/>
          <a:p>
            <a:r>
              <a:rPr lang="en-US" sz="1600" b="1" dirty="0"/>
              <a:t>Get the cookbook from </a:t>
            </a:r>
            <a:r>
              <a:rPr lang="en-US" sz="1600" b="1" dirty="0" smtClean="0"/>
              <a:t>GitHub (Normally</a:t>
            </a:r>
            <a:r>
              <a:rPr lang="en-US" sz="1600" b="1" dirty="0"/>
              <a:t>, you write cookbooks and place it in </a:t>
            </a:r>
            <a:r>
              <a:rPr lang="en-US" sz="1600" b="1" dirty="0" smtClean="0"/>
              <a:t>Github)</a:t>
            </a:r>
          </a:p>
          <a:p>
            <a:pPr lvl="1"/>
            <a:r>
              <a:rPr lang="en-US" sz="1600" dirty="0" smtClean="0"/>
              <a:t>First</a:t>
            </a:r>
            <a:r>
              <a:rPr lang="en-US" sz="1600" dirty="0"/>
              <a:t>, you need a place to store your cookbooks locally on your workstation.</a:t>
            </a:r>
          </a:p>
          <a:p>
            <a:pPr lvl="2"/>
            <a:r>
              <a:rPr lang="en-US" sz="1600" dirty="0"/>
              <a:t>Notice Your </a:t>
            </a:r>
            <a:r>
              <a:rPr lang="en-US" sz="1600" dirty="0" err="1"/>
              <a:t>knife.rb</a:t>
            </a:r>
            <a:r>
              <a:rPr lang="en-US" sz="1600" dirty="0"/>
              <a:t> file </a:t>
            </a:r>
            <a:r>
              <a:rPr lang="en-US" sz="1600" b="1" dirty="0" smtClean="0"/>
              <a:t>(cat </a:t>
            </a:r>
            <a:r>
              <a:rPr lang="en-US" sz="1600" b="1" dirty="0"/>
              <a:t>.</a:t>
            </a:r>
            <a:r>
              <a:rPr lang="en-US" sz="1600" b="1" dirty="0" smtClean="0"/>
              <a:t>chef/</a:t>
            </a:r>
            <a:r>
              <a:rPr lang="en-US" sz="1600" b="1" dirty="0" err="1" smtClean="0"/>
              <a:t>knife.rb</a:t>
            </a:r>
            <a:r>
              <a:rPr lang="en-US" sz="1600" b="1" dirty="0" smtClean="0"/>
              <a:t>)</a:t>
            </a:r>
            <a:endParaRPr lang="en-US" sz="1600" b="1" dirty="0"/>
          </a:p>
          <a:p>
            <a:pPr lvl="3"/>
            <a:r>
              <a:rPr lang="en-US" sz="1600" dirty="0" err="1" smtClean="0"/>
              <a:t>cookbook_path</a:t>
            </a:r>
            <a:r>
              <a:rPr lang="en-US" sz="1600" dirty="0" smtClean="0"/>
              <a:t> - </a:t>
            </a:r>
            <a:r>
              <a:rPr lang="en-US" sz="1600" dirty="0"/>
              <a:t>[</a:t>
            </a:r>
            <a:r>
              <a:rPr lang="en-US" sz="1600" dirty="0" err="1"/>
              <a:t>File.join</a:t>
            </a:r>
            <a:r>
              <a:rPr lang="en-US" sz="1600" dirty="0"/>
              <a:t>(</a:t>
            </a:r>
            <a:r>
              <a:rPr lang="en-US" sz="1600" dirty="0" err="1"/>
              <a:t>base_dir</a:t>
            </a:r>
            <a:r>
              <a:rPr lang="en-US" sz="1600" dirty="0"/>
              <a:t>, 'cookbooks')] </a:t>
            </a:r>
            <a:endParaRPr lang="en-US" sz="1600" dirty="0" smtClean="0"/>
          </a:p>
          <a:p>
            <a:pPr lvl="3"/>
            <a:r>
              <a:rPr lang="en-US" sz="1600" dirty="0" smtClean="0"/>
              <a:t>Here, </a:t>
            </a:r>
            <a:r>
              <a:rPr lang="en-US" sz="1600" dirty="0"/>
              <a:t>~/learn-chef. </a:t>
            </a:r>
            <a:r>
              <a:rPr lang="en-US" sz="1600" dirty="0" err="1"/>
              <a:t>cookbook_path</a:t>
            </a:r>
            <a:r>
              <a:rPr lang="en-US" sz="1600" dirty="0"/>
              <a:t> joins </a:t>
            </a:r>
            <a:r>
              <a:rPr lang="en-US" sz="1600" dirty="0" err="1"/>
              <a:t>base_dir</a:t>
            </a:r>
            <a:r>
              <a:rPr lang="en-US" sz="1600" dirty="0"/>
              <a:t> with the cookbooks directory</a:t>
            </a:r>
          </a:p>
          <a:p>
            <a:pPr lvl="2"/>
            <a:r>
              <a:rPr lang="en-US" sz="1600" dirty="0" smtClean="0"/>
              <a:t>Move to </a:t>
            </a:r>
            <a:r>
              <a:rPr lang="en-US" sz="1600" dirty="0"/>
              <a:t>~/learn-chef/cookbooks directory.</a:t>
            </a:r>
          </a:p>
          <a:p>
            <a:pPr lvl="3"/>
            <a:r>
              <a:rPr lang="en-US" sz="1600" dirty="0"/>
              <a:t>cd ~/learn-chef/cookbooks</a:t>
            </a:r>
          </a:p>
          <a:p>
            <a:pPr lvl="2"/>
            <a:r>
              <a:rPr lang="en-US" sz="1600" dirty="0" smtClean="0"/>
              <a:t>Now, </a:t>
            </a:r>
            <a:r>
              <a:rPr lang="en-US" sz="1600" dirty="0"/>
              <a:t>clone the </a:t>
            </a:r>
            <a:r>
              <a:rPr lang="en-US" sz="1600" dirty="0" smtClean="0"/>
              <a:t>learn_chef_apache2 cookbook </a:t>
            </a:r>
            <a:r>
              <a:rPr lang="en-US" sz="1600" dirty="0"/>
              <a:t>from GitHub</a:t>
            </a:r>
            <a:r>
              <a:rPr lang="en-US" sz="1600" dirty="0" smtClean="0"/>
              <a:t>. </a:t>
            </a:r>
          </a:p>
          <a:p>
            <a:pPr lvl="3"/>
            <a:r>
              <a:rPr lang="en-US" sz="1600" dirty="0"/>
              <a:t>(content same as same as what you built in the previous module)</a:t>
            </a:r>
          </a:p>
          <a:p>
            <a:pPr lvl="3"/>
            <a:r>
              <a:rPr lang="en-US" sz="1600" dirty="0"/>
              <a:t>git clone </a:t>
            </a:r>
            <a:r>
              <a:rPr lang="en-US" sz="1600" dirty="0">
                <a:hlinkClick r:id="rId2"/>
              </a:rPr>
              <a:t>https://</a:t>
            </a:r>
            <a:r>
              <a:rPr lang="en-US" sz="1600" dirty="0" smtClean="0">
                <a:hlinkClick r:id="rId2"/>
              </a:rPr>
              <a:t>github.com/learn-chef/learn_chef_apache2.git</a:t>
            </a:r>
            <a:endParaRPr lang="en-US" sz="1600" dirty="0" smtClean="0"/>
          </a:p>
          <a:p>
            <a:r>
              <a:rPr lang="en-US" sz="1600" b="1" dirty="0" smtClean="0"/>
              <a:t>Upload </a:t>
            </a:r>
            <a:r>
              <a:rPr lang="en-US" sz="1600" b="1" dirty="0"/>
              <a:t>cookbook to the Chef </a:t>
            </a:r>
            <a:r>
              <a:rPr lang="en-US" sz="1600" b="1" dirty="0" smtClean="0"/>
              <a:t>server</a:t>
            </a:r>
          </a:p>
          <a:p>
            <a:pPr lvl="1"/>
            <a:r>
              <a:rPr lang="en-US" sz="1600" dirty="0" smtClean="0"/>
              <a:t>Run </a:t>
            </a:r>
            <a:r>
              <a:rPr lang="en-US" sz="1600" dirty="0"/>
              <a:t>this command from anywhere under your ~/learn-chef </a:t>
            </a:r>
            <a:r>
              <a:rPr lang="en-US" sz="1600" dirty="0" smtClean="0"/>
              <a:t>directory to </a:t>
            </a:r>
            <a:r>
              <a:rPr lang="en-US" sz="1600" dirty="0"/>
              <a:t>upload the learn_chef_apache2 cookbook to your Chef server.</a:t>
            </a:r>
          </a:p>
          <a:p>
            <a:pPr lvl="2"/>
            <a:r>
              <a:rPr lang="en-US" sz="1600" dirty="0"/>
              <a:t>knife cookbook upload learn_chef_apache2</a:t>
            </a:r>
          </a:p>
          <a:p>
            <a:pPr lvl="2"/>
            <a:r>
              <a:rPr lang="en-US" sz="1600" dirty="0" smtClean="0"/>
              <a:t>knife </a:t>
            </a:r>
            <a:r>
              <a:rPr lang="en-US" sz="1600" dirty="0"/>
              <a:t>cookbook </a:t>
            </a:r>
            <a:r>
              <a:rPr lang="en-US" sz="1600" dirty="0" smtClean="0"/>
              <a:t>list (</a:t>
            </a:r>
            <a:r>
              <a:rPr lang="en-US" sz="1600" dirty="0"/>
              <a:t>Run the knife cookbook list command to </a:t>
            </a:r>
            <a:r>
              <a:rPr lang="en-US" sz="1600" dirty="0" smtClean="0"/>
              <a:t>verify</a:t>
            </a:r>
            <a:r>
              <a:rPr lang="en-US" sz="1600" dirty="0"/>
              <a:t>)</a:t>
            </a:r>
          </a:p>
          <a:p>
            <a:pPr lvl="2"/>
            <a:r>
              <a:rPr lang="en-US" sz="1600" dirty="0" smtClean="0"/>
              <a:t>Return </a:t>
            </a:r>
            <a:r>
              <a:rPr lang="en-US" sz="1600" dirty="0"/>
              <a:t>to the Chef Automate dashboard and refresh the page. </a:t>
            </a:r>
            <a:endParaRPr lang="en-US" sz="1600" dirty="0" smtClean="0"/>
          </a:p>
          <a:p>
            <a:pPr lvl="1"/>
            <a:endParaRPr lang="en-US" sz="1600" b="1" dirty="0" smtClean="0"/>
          </a:p>
          <a:p>
            <a:pPr lvl="1"/>
            <a:endParaRPr lang="en-US" sz="1600" b="1"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8000" y="5410200"/>
            <a:ext cx="5972175"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40013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8229600" cy="6096000"/>
          </a:xfrm>
        </p:spPr>
        <p:txBody>
          <a:bodyPr>
            <a:noAutofit/>
          </a:bodyPr>
          <a:lstStyle/>
          <a:p>
            <a:r>
              <a:rPr lang="en-US" sz="1600" b="1" dirty="0" smtClean="0"/>
              <a:t>Create nodes </a:t>
            </a:r>
            <a:r>
              <a:rPr lang="en-US" sz="1600" b="1" dirty="0"/>
              <a:t>to bootstrap</a:t>
            </a:r>
          </a:p>
          <a:p>
            <a:pPr lvl="1"/>
            <a:r>
              <a:rPr lang="en-US" sz="1600" dirty="0" smtClean="0"/>
              <a:t>Create multiple EC2 instances with security group with port 22, 80 and 443 open.</a:t>
            </a:r>
          </a:p>
          <a:p>
            <a:pPr lvl="1"/>
            <a:r>
              <a:rPr lang="en-US" sz="1600" dirty="0" smtClean="0"/>
              <a:t>Any </a:t>
            </a:r>
            <a:r>
              <a:rPr lang="en-US" sz="1600" dirty="0"/>
              <a:t>computer that's managed by a Chef server is called a </a:t>
            </a:r>
            <a:r>
              <a:rPr lang="en-US" sz="1600" b="1" dirty="0"/>
              <a:t>node</a:t>
            </a:r>
            <a:r>
              <a:rPr lang="en-US" sz="1600" dirty="0"/>
              <a:t>, and that chef-client is the command that applies the policy defined by your cookbooks to a </a:t>
            </a:r>
            <a:r>
              <a:rPr lang="en-US" sz="1600" dirty="0" smtClean="0"/>
              <a:t>node. </a:t>
            </a:r>
          </a:p>
          <a:p>
            <a:r>
              <a:rPr lang="en-US" sz="1600" dirty="0" smtClean="0"/>
              <a:t>Run the </a:t>
            </a:r>
            <a:r>
              <a:rPr lang="en-US" sz="1600" dirty="0"/>
              <a:t>bootstrap command </a:t>
            </a:r>
            <a:r>
              <a:rPr lang="en-US" sz="1600" dirty="0" smtClean="0"/>
              <a:t>using </a:t>
            </a:r>
            <a:r>
              <a:rPr lang="en-US" sz="1600" dirty="0"/>
              <a:t>key-based authentication</a:t>
            </a:r>
          </a:p>
          <a:p>
            <a:pPr lvl="1"/>
            <a:r>
              <a:rPr lang="en-US" sz="1400" dirty="0"/>
              <a:t> knife bootstrap 13.52.239.53 --ssh-user </a:t>
            </a:r>
            <a:r>
              <a:rPr lang="en-US" sz="1400" dirty="0" err="1"/>
              <a:t>ubuntu</a:t>
            </a:r>
            <a:r>
              <a:rPr lang="en-US" sz="1400" dirty="0"/>
              <a:t> --sudo --ssh-identity-file /home/</a:t>
            </a:r>
            <a:r>
              <a:rPr lang="en-US" sz="1400" dirty="0" err="1"/>
              <a:t>ubuntu</a:t>
            </a:r>
            <a:r>
              <a:rPr lang="en-US" sz="1400" dirty="0"/>
              <a:t>/.ssh/west1.pem --node-name node1-ubuntu --run-list 'recipe[learn_chef_apache2]'</a:t>
            </a:r>
            <a:endParaRPr lang="en-US" sz="1400" dirty="0"/>
          </a:p>
          <a:p>
            <a:pPr lvl="1"/>
            <a:r>
              <a:rPr lang="en-US" sz="1400" dirty="0"/>
              <a:t> knife bootstrap </a:t>
            </a:r>
            <a:r>
              <a:rPr lang="en-US" sz="1400" dirty="0" smtClean="0"/>
              <a:t>13.52.239.54 </a:t>
            </a:r>
            <a:r>
              <a:rPr lang="en-US" sz="1400" dirty="0"/>
              <a:t>--ssh-user </a:t>
            </a:r>
            <a:r>
              <a:rPr lang="en-US" sz="1400" dirty="0" err="1"/>
              <a:t>ubuntu</a:t>
            </a:r>
            <a:r>
              <a:rPr lang="en-US" sz="1400" dirty="0"/>
              <a:t> --sudo --ssh-identity-file /home/</a:t>
            </a:r>
            <a:r>
              <a:rPr lang="en-US" sz="1400" dirty="0" err="1"/>
              <a:t>ubuntu</a:t>
            </a:r>
            <a:r>
              <a:rPr lang="en-US" sz="1400" dirty="0"/>
              <a:t>/.ssh/west1.pem --node-name </a:t>
            </a:r>
            <a:r>
              <a:rPr lang="en-US" sz="1400" dirty="0" smtClean="0"/>
              <a:t>node2-ubuntu </a:t>
            </a:r>
            <a:r>
              <a:rPr lang="en-US" sz="1400" dirty="0"/>
              <a:t>--run-list 'recipe[learn_chef_apache2]'</a:t>
            </a:r>
            <a:endParaRPr lang="en-US" sz="1400" dirty="0"/>
          </a:p>
          <a:p>
            <a:pPr lvl="1"/>
            <a:r>
              <a:rPr lang="en-US" sz="1600" dirty="0"/>
              <a:t>Remember to copy  </a:t>
            </a:r>
            <a:r>
              <a:rPr lang="en-US" sz="1600" dirty="0" smtClean="0"/>
              <a:t>ssh(.</a:t>
            </a:r>
            <a:r>
              <a:rPr lang="en-US" sz="1600" dirty="0" err="1" smtClean="0"/>
              <a:t>pem</a:t>
            </a:r>
            <a:r>
              <a:rPr lang="en-US" sz="1600" dirty="0" smtClean="0"/>
              <a:t>) key file </a:t>
            </a:r>
            <a:r>
              <a:rPr lang="en-US" sz="1600" dirty="0"/>
              <a:t>to </a:t>
            </a:r>
            <a:r>
              <a:rPr lang="en-US" sz="1600" dirty="0"/>
              <a:t>workstation (/home/</a:t>
            </a:r>
            <a:r>
              <a:rPr lang="en-US" sz="1600" dirty="0" err="1"/>
              <a:t>ubuntu</a:t>
            </a:r>
            <a:r>
              <a:rPr lang="en-US" sz="1600" dirty="0"/>
              <a:t>/.</a:t>
            </a:r>
            <a:r>
              <a:rPr lang="en-US" sz="1600" dirty="0" smtClean="0"/>
              <a:t>ssh/west1.pem)</a:t>
            </a:r>
          </a:p>
          <a:p>
            <a:pPr lvl="1"/>
            <a:r>
              <a:rPr lang="en-US" sz="1600" dirty="0"/>
              <a:t>The --node-name argument uniquely identifies the node with the Chef server</a:t>
            </a:r>
            <a:r>
              <a:rPr lang="en-US" sz="1600" dirty="0" smtClean="0"/>
              <a:t>.</a:t>
            </a:r>
            <a:endParaRPr lang="en-US" sz="1600" dirty="0" smtClean="0"/>
          </a:p>
          <a:p>
            <a:r>
              <a:rPr lang="en-US" sz="1600" dirty="0" smtClean="0"/>
              <a:t>knife </a:t>
            </a:r>
            <a:r>
              <a:rPr lang="en-US" sz="1600" dirty="0"/>
              <a:t>bootstrap is the command you use to bootstrap a node. </a:t>
            </a:r>
            <a:r>
              <a:rPr lang="en-US" sz="1600" dirty="0"/>
              <a:t>Bootstrapping is a one-time process. During the bootstrap process, your node downloaded and installed chef-client, downloaded the latest cookbooks, and executed the run-list</a:t>
            </a:r>
            <a:r>
              <a:rPr lang="en-US" sz="1600" dirty="0" smtClean="0"/>
              <a:t>.</a:t>
            </a:r>
            <a:endParaRPr lang="en-US" sz="1600" dirty="0" smtClean="0"/>
          </a:p>
          <a:p>
            <a:pPr marL="342900" lvl="1" indent="-342900">
              <a:buFont typeface="Arial" pitchFamily="34" charset="0"/>
              <a:buChar char="•"/>
            </a:pPr>
            <a:r>
              <a:rPr lang="en-US" sz="1600" b="1" dirty="0" smtClean="0"/>
              <a:t>Verify the nodes are registered  with Chef Server and visible in chef automate web page.</a:t>
            </a:r>
          </a:p>
          <a:p>
            <a:pPr marL="742950" lvl="2" indent="-342900">
              <a:buFont typeface="Wingdings" pitchFamily="2" charset="2"/>
              <a:buChar char="Ø"/>
            </a:pPr>
            <a:r>
              <a:rPr lang="en-US" sz="1600" dirty="0" smtClean="0"/>
              <a:t>To </a:t>
            </a:r>
            <a:r>
              <a:rPr lang="en-US" sz="1600" dirty="0"/>
              <a:t>verify this, run the knife node list command.</a:t>
            </a:r>
          </a:p>
          <a:p>
            <a:pPr marL="1200150" lvl="3" indent="-342900">
              <a:buFont typeface="Wingdings" pitchFamily="2" charset="2"/>
              <a:buChar char="Ø"/>
            </a:pPr>
            <a:r>
              <a:rPr lang="en-US" sz="1200" dirty="0"/>
              <a:t>knife  node list</a:t>
            </a:r>
          </a:p>
          <a:p>
            <a:pPr marL="1200150" lvl="3" indent="-342900">
              <a:buFont typeface="Wingdings" pitchFamily="2" charset="2"/>
              <a:buChar char="Ø"/>
            </a:pPr>
            <a:r>
              <a:rPr lang="en-US" sz="1200" dirty="0"/>
              <a:t>knife  node show node1-ubuntu</a:t>
            </a:r>
          </a:p>
          <a:p>
            <a:pPr marL="1200150" lvl="3" indent="-342900">
              <a:buFont typeface="Wingdings" pitchFamily="2" charset="2"/>
              <a:buChar char="Ø"/>
            </a:pPr>
            <a:r>
              <a:rPr lang="en-US" sz="1200" dirty="0"/>
              <a:t>knife  node show node2-ubuntu</a:t>
            </a:r>
          </a:p>
          <a:p>
            <a:pPr marL="342900" lvl="2" indent="-342900">
              <a:buFont typeface="Arial" pitchFamily="34" charset="0"/>
              <a:buChar char="•"/>
            </a:pPr>
            <a:r>
              <a:rPr lang="en-US" sz="1600" dirty="0"/>
              <a:t>Also can verify the webpage in both nodes.</a:t>
            </a:r>
          </a:p>
          <a:p>
            <a:endParaRPr lang="en-US" sz="1600" dirty="0" smtClean="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5257801"/>
            <a:ext cx="3562682" cy="1042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97129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19800"/>
          </a:xfrm>
        </p:spPr>
        <p:txBody>
          <a:bodyPr>
            <a:noAutofit/>
          </a:bodyPr>
          <a:lstStyle/>
          <a:p>
            <a:r>
              <a:rPr lang="en-US" sz="1600" dirty="0" smtClean="0"/>
              <a:t>Let’s </a:t>
            </a:r>
            <a:r>
              <a:rPr lang="en-US" sz="1600" dirty="0" smtClean="0"/>
              <a:t>make </a:t>
            </a:r>
            <a:r>
              <a:rPr lang="en-US" sz="1600" dirty="0"/>
              <a:t>a change to your cookbook, upload it to the Chef server, and see the node update its </a:t>
            </a:r>
            <a:r>
              <a:rPr lang="en-US" sz="1600" dirty="0" smtClean="0"/>
              <a:t>configuration.</a:t>
            </a:r>
          </a:p>
          <a:p>
            <a:pPr lvl="1"/>
            <a:r>
              <a:rPr lang="en-US" sz="1600" dirty="0" smtClean="0"/>
              <a:t>When </a:t>
            </a:r>
            <a:r>
              <a:rPr lang="en-US" sz="1600" dirty="0"/>
              <a:t>you bootstrapped your node, the Chef server created what's called a node object </a:t>
            </a:r>
            <a:r>
              <a:rPr lang="en-US" sz="1600" dirty="0" smtClean="0"/>
              <a:t>which contains </a:t>
            </a:r>
            <a:r>
              <a:rPr lang="en-US" sz="1600" dirty="0"/>
              <a:t>number of attributes that describe the node, and these attributes are saved on the Chef server. </a:t>
            </a:r>
            <a:endParaRPr lang="en-US" sz="1600" dirty="0" smtClean="0"/>
          </a:p>
          <a:p>
            <a:pPr lvl="1"/>
            <a:r>
              <a:rPr lang="en-US" sz="1600" dirty="0" smtClean="0"/>
              <a:t>When </a:t>
            </a:r>
            <a:r>
              <a:rPr lang="en-US" sz="1600" dirty="0"/>
              <a:t>a recipe runs, a node object is loaded into the program. </a:t>
            </a:r>
            <a:r>
              <a:rPr lang="en-US" sz="1600" dirty="0" smtClean="0"/>
              <a:t>You </a:t>
            </a:r>
            <a:r>
              <a:rPr lang="en-US" sz="1600" dirty="0"/>
              <a:t>can access these attributes from your Chef recipes</a:t>
            </a:r>
            <a:r>
              <a:rPr lang="en-US" sz="1600" dirty="0" smtClean="0"/>
              <a:t>.</a:t>
            </a:r>
            <a:endParaRPr lang="en-US" sz="1600" dirty="0"/>
          </a:p>
          <a:p>
            <a:pPr lvl="1"/>
            <a:r>
              <a:rPr lang="en-US" sz="1600" dirty="0" smtClean="0"/>
              <a:t>For e.g.,  </a:t>
            </a:r>
            <a:r>
              <a:rPr lang="en-US" sz="1600" dirty="0"/>
              <a:t>we want to display the server's fully qualified domain name (FQDN</a:t>
            </a:r>
            <a:r>
              <a:rPr lang="en-US" sz="1600" dirty="0" smtClean="0"/>
              <a:t>) in webpage. </a:t>
            </a:r>
            <a:r>
              <a:rPr lang="en-US" sz="1600" dirty="0"/>
              <a:t>To do so, we access the </a:t>
            </a:r>
            <a:r>
              <a:rPr lang="en-US" sz="1600" dirty="0" err="1"/>
              <a:t>fqdn</a:t>
            </a:r>
            <a:r>
              <a:rPr lang="en-US" sz="1600" dirty="0"/>
              <a:t> attribute of the node object. </a:t>
            </a:r>
            <a:endParaRPr lang="en-US" sz="1600" dirty="0" smtClean="0"/>
          </a:p>
          <a:p>
            <a:pPr lvl="1"/>
            <a:r>
              <a:rPr lang="en-US" sz="1600" dirty="0" smtClean="0"/>
              <a:t>On </a:t>
            </a:r>
            <a:r>
              <a:rPr lang="en-US" sz="1600" dirty="0"/>
              <a:t>the local workstation copy of your learn_chef_apache2 cookbook, change </a:t>
            </a:r>
            <a:r>
              <a:rPr lang="en-US" sz="1600" dirty="0" err="1"/>
              <a:t>index.html.erb</a:t>
            </a:r>
            <a:r>
              <a:rPr lang="en-US" sz="1600" dirty="0"/>
              <a:t> to look like this</a:t>
            </a:r>
            <a:r>
              <a:rPr lang="en-US" sz="1600" dirty="0" smtClean="0"/>
              <a:t>.</a:t>
            </a:r>
          </a:p>
          <a:p>
            <a:pPr lvl="2"/>
            <a:r>
              <a:rPr lang="en-US" sz="1600" dirty="0" err="1"/>
              <a:t>nano</a:t>
            </a:r>
            <a:r>
              <a:rPr lang="en-US" sz="1600" dirty="0"/>
              <a:t> </a:t>
            </a:r>
            <a:r>
              <a:rPr lang="en-US" sz="1600" dirty="0" smtClean="0"/>
              <a:t>learn_chef_apache2/templates/</a:t>
            </a:r>
            <a:r>
              <a:rPr lang="en-US" sz="1600" dirty="0" err="1" smtClean="0"/>
              <a:t>index.html.erb</a:t>
            </a:r>
            <a:endParaRPr lang="en-US" sz="1600" dirty="0" smtClean="0"/>
          </a:p>
          <a:p>
            <a:pPr lvl="3"/>
            <a:r>
              <a:rPr lang="en-US" sz="1600" dirty="0"/>
              <a:t>&lt;html&gt;</a:t>
            </a:r>
          </a:p>
          <a:p>
            <a:pPr lvl="3"/>
            <a:r>
              <a:rPr lang="en-US" sz="1600" dirty="0"/>
              <a:t>  &lt;body&gt;</a:t>
            </a:r>
          </a:p>
          <a:p>
            <a:pPr lvl="3"/>
            <a:r>
              <a:rPr lang="en-US" sz="1600" dirty="0"/>
              <a:t>    &lt;h1&gt;hello from &lt;%= node['</a:t>
            </a:r>
            <a:r>
              <a:rPr lang="en-US" sz="1600" dirty="0" err="1"/>
              <a:t>fqdn</a:t>
            </a:r>
            <a:r>
              <a:rPr lang="en-US" sz="1600" dirty="0"/>
              <a:t>'] %&gt;&lt;/h1&gt;</a:t>
            </a:r>
          </a:p>
          <a:p>
            <a:pPr lvl="3"/>
            <a:r>
              <a:rPr lang="en-US" sz="1600" dirty="0"/>
              <a:t>  &lt;/body&gt;</a:t>
            </a:r>
          </a:p>
          <a:p>
            <a:pPr lvl="3"/>
            <a:r>
              <a:rPr lang="en-US" sz="1600" dirty="0"/>
              <a:t>&lt;/html</a:t>
            </a:r>
            <a:r>
              <a:rPr lang="en-US" sz="1600" dirty="0" smtClean="0"/>
              <a:t>&gt;</a:t>
            </a:r>
          </a:p>
          <a:p>
            <a:pPr lvl="1"/>
            <a:r>
              <a:rPr lang="en-US" sz="1600" dirty="0"/>
              <a:t>Before </a:t>
            </a:r>
            <a:r>
              <a:rPr lang="en-US" sz="1600" dirty="0" smtClean="0"/>
              <a:t>uploading </a:t>
            </a:r>
            <a:r>
              <a:rPr lang="en-US" sz="1600" dirty="0"/>
              <a:t>an updated cookbook to Chef </a:t>
            </a:r>
            <a:r>
              <a:rPr lang="en-US" sz="1600" dirty="0" smtClean="0"/>
              <a:t>server always </a:t>
            </a:r>
            <a:r>
              <a:rPr lang="en-US" sz="1600" dirty="0"/>
              <a:t>update your cookbook's version </a:t>
            </a:r>
            <a:r>
              <a:rPr lang="en-US" sz="1600" dirty="0" smtClean="0"/>
              <a:t>in </a:t>
            </a:r>
            <a:r>
              <a:rPr lang="en-US" sz="1600" dirty="0"/>
              <a:t>metadata.rb to ensure that each version is tied to a specific set of functionality</a:t>
            </a:r>
            <a:r>
              <a:rPr lang="en-US" sz="1600" dirty="0" smtClean="0"/>
              <a:t>.</a:t>
            </a:r>
            <a:r>
              <a:rPr lang="en-US" sz="1600" dirty="0"/>
              <a:t> </a:t>
            </a:r>
            <a:r>
              <a:rPr lang="en-US" sz="1600" dirty="0" smtClean="0"/>
              <a:t>The </a:t>
            </a:r>
            <a:r>
              <a:rPr lang="en-US" sz="1600" dirty="0"/>
              <a:t>initial version is set to </a:t>
            </a:r>
            <a:r>
              <a:rPr lang="en-US" sz="1600" dirty="0" smtClean="0"/>
              <a:t>0.1.0 bydefault.</a:t>
            </a:r>
          </a:p>
          <a:p>
            <a:pPr lvl="2"/>
            <a:r>
              <a:rPr lang="en-US" sz="1600" dirty="0" err="1"/>
              <a:t>nano</a:t>
            </a:r>
            <a:r>
              <a:rPr lang="en-US" sz="1600" dirty="0"/>
              <a:t> </a:t>
            </a:r>
            <a:r>
              <a:rPr lang="en-US" sz="1600" dirty="0" smtClean="0"/>
              <a:t>learn_chef_apache2/metadata.rb (Modify to version '0.2.0')</a:t>
            </a:r>
            <a:endParaRPr lang="en-US" sz="1600" dirty="0"/>
          </a:p>
          <a:p>
            <a:pPr lvl="2"/>
            <a:endParaRPr lang="en-US" sz="1600" dirty="0" smtClean="0"/>
          </a:p>
        </p:txBody>
      </p:sp>
    </p:spTree>
    <p:extLst>
      <p:ext uri="{BB962C8B-B14F-4D97-AF65-F5344CB8AC3E}">
        <p14:creationId xmlns:p14="http://schemas.microsoft.com/office/powerpoint/2010/main" val="858254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62000"/>
            <a:ext cx="8229600" cy="4525963"/>
          </a:xfrm>
        </p:spPr>
        <p:txBody>
          <a:bodyPr>
            <a:noAutofit/>
          </a:bodyPr>
          <a:lstStyle/>
          <a:p>
            <a:r>
              <a:rPr lang="en-US" sz="1600" dirty="0" smtClean="0"/>
              <a:t>Upload </a:t>
            </a:r>
            <a:r>
              <a:rPr lang="en-US" sz="1600" dirty="0"/>
              <a:t>your cookbook to the Chef </a:t>
            </a:r>
            <a:r>
              <a:rPr lang="en-US" sz="1600" dirty="0" smtClean="0"/>
              <a:t>server</a:t>
            </a:r>
          </a:p>
          <a:p>
            <a:pPr lvl="1"/>
            <a:r>
              <a:rPr lang="en-US" sz="1600" dirty="0"/>
              <a:t>knife cookbook upload </a:t>
            </a:r>
            <a:r>
              <a:rPr lang="en-US" sz="1600" dirty="0" smtClean="0"/>
              <a:t>learn_chef_apache2</a:t>
            </a:r>
          </a:p>
          <a:p>
            <a:r>
              <a:rPr lang="en-US" sz="1600" dirty="0" smtClean="0"/>
              <a:t>Run the cookbook on your node</a:t>
            </a:r>
          </a:p>
          <a:p>
            <a:pPr lvl="1"/>
            <a:r>
              <a:rPr lang="en-US" sz="1600" dirty="0" smtClean="0"/>
              <a:t>knife </a:t>
            </a:r>
            <a:r>
              <a:rPr lang="en-US" sz="1600" dirty="0"/>
              <a:t>ssh 'name:node1-ubuntu' 'sudo chef-client' --ssh-user </a:t>
            </a:r>
            <a:r>
              <a:rPr lang="en-US" sz="1600" dirty="0" err="1"/>
              <a:t>ubuntu</a:t>
            </a:r>
            <a:r>
              <a:rPr lang="en-US" sz="1600" dirty="0"/>
              <a:t> --ssh-identity-file ~/.</a:t>
            </a:r>
            <a:r>
              <a:rPr lang="en-US" sz="1600" dirty="0" smtClean="0"/>
              <a:t>ssh/west1.pem </a:t>
            </a:r>
            <a:r>
              <a:rPr lang="en-US" sz="1600" dirty="0"/>
              <a:t>--attribute </a:t>
            </a:r>
            <a:r>
              <a:rPr lang="en-US" sz="1600" dirty="0" err="1" smtClean="0"/>
              <a:t>ipaddress</a:t>
            </a:r>
            <a:endParaRPr lang="en-US" sz="1600" dirty="0" smtClean="0"/>
          </a:p>
          <a:p>
            <a:pPr lvl="1"/>
            <a:r>
              <a:rPr lang="en-US" sz="1600" dirty="0"/>
              <a:t>knife ssh </a:t>
            </a:r>
            <a:r>
              <a:rPr lang="en-US" sz="1600" dirty="0" smtClean="0"/>
              <a:t>'name:node2-ubuntu</a:t>
            </a:r>
            <a:r>
              <a:rPr lang="en-US" sz="1600" dirty="0"/>
              <a:t>' 'sudo chef-client' --ssh-user </a:t>
            </a:r>
            <a:r>
              <a:rPr lang="en-US" sz="1600" dirty="0" err="1"/>
              <a:t>ubuntu</a:t>
            </a:r>
            <a:r>
              <a:rPr lang="en-US" sz="1600" dirty="0"/>
              <a:t> --ssh-identity-file ~/.</a:t>
            </a:r>
            <a:r>
              <a:rPr lang="en-US" sz="1600" dirty="0" smtClean="0"/>
              <a:t>ssh/west1.pem </a:t>
            </a:r>
            <a:r>
              <a:rPr lang="en-US" sz="1600" dirty="0"/>
              <a:t>--attribute </a:t>
            </a:r>
            <a:r>
              <a:rPr lang="en-US" sz="1600" dirty="0" err="1" smtClean="0"/>
              <a:t>ipaddress</a:t>
            </a:r>
            <a:endParaRPr lang="en-US" sz="1600" dirty="0" smtClean="0"/>
          </a:p>
          <a:p>
            <a:pPr lvl="1"/>
            <a:r>
              <a:rPr lang="en-US" sz="1600" dirty="0"/>
              <a:t>The knife ssh command enables you to update your node's configuration when your cookbook changes</a:t>
            </a:r>
            <a:r>
              <a:rPr lang="en-US" sz="1600" dirty="0" smtClean="0"/>
              <a:t>.</a:t>
            </a:r>
          </a:p>
          <a:p>
            <a:pPr lvl="1"/>
            <a:r>
              <a:rPr lang="en-US" sz="1600" dirty="0"/>
              <a:t>The chef-client command pulls from Chef server the latest cookbooks from the node's run-list and applies the run-list to the node</a:t>
            </a:r>
            <a:r>
              <a:rPr lang="en-US" sz="1600" dirty="0" smtClean="0"/>
              <a:t>.</a:t>
            </a:r>
          </a:p>
          <a:p>
            <a:pPr marL="342900" lvl="2" indent="-342900">
              <a:buFont typeface="Arial" pitchFamily="34" charset="0"/>
              <a:buChar char="•"/>
            </a:pPr>
            <a:r>
              <a:rPr lang="en-US" sz="1600" dirty="0"/>
              <a:t>Also can verify the webpage in both nodes.</a:t>
            </a:r>
          </a:p>
          <a:p>
            <a:pPr lvl="1"/>
            <a:endParaRPr lang="en-US" sz="1600" dirty="0"/>
          </a:p>
          <a:p>
            <a:pPr lvl="1"/>
            <a:endParaRPr lang="en-US" sz="1600" dirty="0"/>
          </a:p>
          <a:p>
            <a:pPr lvl="1"/>
            <a:endParaRPr lang="en-US" sz="1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199" y="4267200"/>
            <a:ext cx="7419975"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3487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248400"/>
          </a:xfrm>
        </p:spPr>
        <p:txBody>
          <a:bodyPr>
            <a:noAutofit/>
          </a:bodyPr>
          <a:lstStyle/>
          <a:p>
            <a:r>
              <a:rPr lang="en-US" sz="1800" b="1" dirty="0"/>
              <a:t>Run chef-client </a:t>
            </a:r>
            <a:r>
              <a:rPr lang="en-US" sz="1800" b="1" dirty="0" smtClean="0"/>
              <a:t>periodically</a:t>
            </a:r>
          </a:p>
          <a:p>
            <a:pPr marL="914400" lvl="1" indent="-514350"/>
            <a:r>
              <a:rPr lang="en-US" sz="1600" dirty="0" smtClean="0"/>
              <a:t>There </a:t>
            </a:r>
            <a:r>
              <a:rPr lang="en-US" sz="1600" dirty="0"/>
              <a:t>are multiple ways to set up chef-client to run on a regular interval. On Linux nodes, you might use a daemon, </a:t>
            </a:r>
            <a:r>
              <a:rPr lang="en-US" sz="1600" dirty="0" err="1"/>
              <a:t>cron</a:t>
            </a:r>
            <a:r>
              <a:rPr lang="en-US" sz="1600" dirty="0"/>
              <a:t> job, or service. </a:t>
            </a:r>
            <a:endParaRPr lang="en-US" sz="1600" dirty="0" smtClean="0"/>
          </a:p>
          <a:p>
            <a:pPr marL="1085850" lvl="2"/>
            <a:r>
              <a:rPr lang="en-US" sz="1600" dirty="0" smtClean="0"/>
              <a:t>Earlier </a:t>
            </a:r>
            <a:r>
              <a:rPr lang="en-US" sz="1600" dirty="0"/>
              <a:t>in this module, you obtained starter code from GitHub. Chef Supermarket is also a </a:t>
            </a:r>
            <a:r>
              <a:rPr lang="en-US" sz="1600" dirty="0" smtClean="0"/>
              <a:t>place </a:t>
            </a:r>
            <a:r>
              <a:rPr lang="en-US" sz="1600" dirty="0"/>
              <a:t>for the community to share cookbooks</a:t>
            </a:r>
            <a:r>
              <a:rPr lang="en-US" sz="1600" dirty="0" smtClean="0"/>
              <a:t>.</a:t>
            </a:r>
          </a:p>
          <a:p>
            <a:pPr marL="1085850" lvl="2"/>
            <a:r>
              <a:rPr lang="en-US" sz="1600" dirty="0"/>
              <a:t>Chef provides a public Chef Supermarket site at https://supermarket.chef.io. You can also manage your own private Chef Supermarket server. Your Berksfile specifies that you want the chef-client cookbook and to pull cookbooks from the public Chef Supermarket server</a:t>
            </a:r>
            <a:r>
              <a:rPr lang="en-US" sz="1600" dirty="0" smtClean="0"/>
              <a:t>.</a:t>
            </a:r>
            <a:endParaRPr lang="en-US" sz="1600" dirty="0" smtClean="0"/>
          </a:p>
          <a:p>
            <a:pPr marL="1085850" lvl="2"/>
            <a:r>
              <a:rPr lang="en-US" sz="1600" dirty="0"/>
              <a:t>There are several ways to obtain cookbooks from Chef Supermarket. One way is to use the knife supermarket command. However, the chef-client cookbook has dependencies on other cookbooks </a:t>
            </a:r>
            <a:r>
              <a:rPr lang="en-US" sz="1600" dirty="0" smtClean="0"/>
              <a:t>and </a:t>
            </a:r>
            <a:r>
              <a:rPr lang="en-US" sz="1600" dirty="0"/>
              <a:t>knife supermarket does not resolve these dependencies for you</a:t>
            </a:r>
            <a:r>
              <a:rPr lang="en-US" sz="1600" dirty="0" smtClean="0"/>
              <a:t>.</a:t>
            </a:r>
            <a:endParaRPr lang="en-US" sz="1600" dirty="0"/>
          </a:p>
          <a:p>
            <a:pPr marL="1085850" lvl="2"/>
            <a:r>
              <a:rPr lang="en-US" sz="1600" dirty="0"/>
              <a:t>Berkshelf is a </a:t>
            </a:r>
            <a:r>
              <a:rPr lang="en-US" sz="1600" dirty="0" smtClean="0"/>
              <a:t>tool, </a:t>
            </a:r>
            <a:r>
              <a:rPr lang="en-US" sz="1600" dirty="0" smtClean="0"/>
              <a:t>comes </a:t>
            </a:r>
            <a:r>
              <a:rPr lang="en-US" sz="1600" dirty="0"/>
              <a:t>with Chef </a:t>
            </a:r>
            <a:r>
              <a:rPr lang="en-US" sz="1600" dirty="0" smtClean="0"/>
              <a:t>Workstation </a:t>
            </a:r>
            <a:r>
              <a:rPr lang="en-US" sz="1600" dirty="0" smtClean="0"/>
              <a:t>that can </a:t>
            </a:r>
            <a:r>
              <a:rPr lang="en-US" sz="1600" dirty="0"/>
              <a:t>retrieve the cookbooks that your cookbook depends on and can upload your cookbooks to your Chef </a:t>
            </a:r>
            <a:r>
              <a:rPr lang="en-US" sz="1600" dirty="0" smtClean="0"/>
              <a:t>server</a:t>
            </a:r>
            <a:r>
              <a:rPr lang="en-US" sz="1600" dirty="0"/>
              <a:t> </a:t>
            </a:r>
            <a:r>
              <a:rPr lang="en-US" sz="1600" dirty="0" smtClean="0"/>
              <a:t>to </a:t>
            </a:r>
            <a:r>
              <a:rPr lang="en-US" sz="1600" dirty="0"/>
              <a:t>helps you resolve cookbook dependencies</a:t>
            </a:r>
            <a:r>
              <a:rPr lang="en-US" sz="1600" dirty="0" smtClean="0"/>
              <a:t>.</a:t>
            </a:r>
            <a:endParaRPr lang="en-US" sz="1600" dirty="0" smtClean="0"/>
          </a:p>
          <a:p>
            <a:pPr marL="285750"/>
            <a:r>
              <a:rPr lang="en-US" sz="1600" dirty="0" smtClean="0"/>
              <a:t>Next</a:t>
            </a:r>
            <a:r>
              <a:rPr lang="en-US" sz="1600" dirty="0"/>
              <a:t>, you need to create a configuration file that tells Berkshelf which cookbooks you want and where they're located. </a:t>
            </a:r>
            <a:endParaRPr lang="en-US" sz="1600" dirty="0" smtClean="0"/>
          </a:p>
          <a:p>
            <a:pPr marL="685800" lvl="1"/>
            <a:r>
              <a:rPr lang="en-US" sz="1600" dirty="0" smtClean="0"/>
              <a:t>From in </a:t>
            </a:r>
            <a:r>
              <a:rPr lang="en-US" sz="1600" dirty="0"/>
              <a:t>your ~/learn-chef directory, create a file named Berksfile and add these contents</a:t>
            </a:r>
            <a:r>
              <a:rPr lang="en-US" sz="1600" dirty="0" smtClean="0"/>
              <a:t>.</a:t>
            </a:r>
          </a:p>
          <a:p>
            <a:pPr marL="1085850" lvl="2"/>
            <a:r>
              <a:rPr lang="en-US" sz="1600" dirty="0"/>
              <a:t>cd learn-chef</a:t>
            </a:r>
          </a:p>
          <a:p>
            <a:pPr marL="1085850" lvl="2"/>
            <a:r>
              <a:rPr lang="en-US" sz="1600" dirty="0" smtClean="0"/>
              <a:t>sudo </a:t>
            </a:r>
            <a:r>
              <a:rPr lang="en-US" sz="1600" dirty="0" err="1"/>
              <a:t>nano</a:t>
            </a:r>
            <a:r>
              <a:rPr lang="en-US" sz="1600" dirty="0"/>
              <a:t> </a:t>
            </a:r>
            <a:r>
              <a:rPr lang="en-US" sz="1600" dirty="0" smtClean="0"/>
              <a:t>Berksfile (Filename is case sensitive)</a:t>
            </a:r>
            <a:endParaRPr lang="en-US" sz="1600" dirty="0" smtClean="0"/>
          </a:p>
          <a:p>
            <a:pPr marL="1543050" lvl="3"/>
            <a:r>
              <a:rPr lang="fr-FR" sz="1200" dirty="0"/>
              <a:t>source 'https://supermarket.chef.io'</a:t>
            </a:r>
          </a:p>
          <a:p>
            <a:pPr marL="1543050" lvl="3"/>
            <a:r>
              <a:rPr lang="fr-FR" sz="1200" dirty="0" err="1"/>
              <a:t>cookbook</a:t>
            </a:r>
            <a:r>
              <a:rPr lang="fr-FR" sz="1200" dirty="0"/>
              <a:t> 'chef-client'</a:t>
            </a:r>
            <a:endParaRPr lang="en-US" sz="1200" dirty="0"/>
          </a:p>
        </p:txBody>
      </p:sp>
    </p:spTree>
    <p:extLst>
      <p:ext uri="{BB962C8B-B14F-4D97-AF65-F5344CB8AC3E}">
        <p14:creationId xmlns:p14="http://schemas.microsoft.com/office/powerpoint/2010/main" val="35212088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382000" cy="5867400"/>
          </a:xfrm>
        </p:spPr>
        <p:txBody>
          <a:bodyPr>
            <a:noAutofit/>
          </a:bodyPr>
          <a:lstStyle/>
          <a:p>
            <a:r>
              <a:rPr lang="en-US" sz="1600" dirty="0" smtClean="0"/>
              <a:t>Next, r</a:t>
            </a:r>
            <a:r>
              <a:rPr lang="en-US" sz="1600" dirty="0" smtClean="0"/>
              <a:t>un </a:t>
            </a:r>
            <a:r>
              <a:rPr lang="en-US" sz="1600" dirty="0"/>
              <a:t>berks install to download the chef-client cookbook and its dependencies</a:t>
            </a:r>
            <a:r>
              <a:rPr lang="en-US" sz="1600" dirty="0" smtClean="0"/>
              <a:t>.</a:t>
            </a:r>
          </a:p>
          <a:p>
            <a:pPr lvl="1"/>
            <a:r>
              <a:rPr lang="en-US" sz="1600" dirty="0"/>
              <a:t>berks </a:t>
            </a:r>
            <a:r>
              <a:rPr lang="en-US" sz="1600" dirty="0" smtClean="0"/>
              <a:t>install</a:t>
            </a:r>
          </a:p>
          <a:p>
            <a:pPr lvl="1"/>
            <a:r>
              <a:rPr lang="en-US" sz="1600" dirty="0"/>
              <a:t>Berkshelf downloads the chef-client cookbook and its dependent cookbooks to the ~/.</a:t>
            </a:r>
            <a:r>
              <a:rPr lang="en-US" sz="1600" dirty="0" err="1"/>
              <a:t>berkshelf</a:t>
            </a:r>
            <a:r>
              <a:rPr lang="en-US" sz="1600" dirty="0"/>
              <a:t>/cookbooks directory.</a:t>
            </a:r>
          </a:p>
          <a:p>
            <a:r>
              <a:rPr lang="en-US" sz="1600" dirty="0"/>
              <a:t>Next, you need to upload the chef-client cookbook and its dependencies to your Chef server</a:t>
            </a:r>
            <a:r>
              <a:rPr lang="en-US" sz="1600" dirty="0" smtClean="0"/>
              <a:t>.</a:t>
            </a:r>
            <a:endParaRPr lang="en-US" sz="1600" dirty="0"/>
          </a:p>
          <a:p>
            <a:pPr lvl="1"/>
            <a:r>
              <a:rPr lang="en-US" sz="1600" dirty="0"/>
              <a:t>Previously, you ran knife cookbook upload to upload your learn_chef_apache2 cookbook to the Chef server. Remember that the chef-client cookbook has dependencies on other cookbooks, so you need </a:t>
            </a:r>
            <a:r>
              <a:rPr lang="en-US" sz="1600" dirty="0" smtClean="0"/>
              <a:t>another </a:t>
            </a:r>
            <a:r>
              <a:rPr lang="en-US" sz="1600" dirty="0"/>
              <a:t>way to upload everything</a:t>
            </a:r>
            <a:r>
              <a:rPr lang="en-US" sz="1600" dirty="0" smtClean="0"/>
              <a:t>.</a:t>
            </a:r>
            <a:endParaRPr lang="en-US" sz="1600" dirty="0"/>
          </a:p>
          <a:p>
            <a:pPr lvl="1"/>
            <a:r>
              <a:rPr lang="en-US" sz="1600" dirty="0"/>
              <a:t>You could run knife cookbook upload to manually upload each cookbook. An easier way is to run berks upload. Like berks install, berks upload handles dependencies for you</a:t>
            </a:r>
            <a:r>
              <a:rPr lang="en-US" sz="1600" dirty="0" smtClean="0"/>
              <a:t>.</a:t>
            </a:r>
            <a:endParaRPr lang="en-US" sz="1600" dirty="0"/>
          </a:p>
          <a:p>
            <a:pPr lvl="1"/>
            <a:r>
              <a:rPr lang="en-US" sz="1600" dirty="0"/>
              <a:t>Run berks upload to upload the chef-client cookbook and its dependencies to Chef server. </a:t>
            </a:r>
            <a:r>
              <a:rPr lang="en-US" sz="1600" dirty="0" smtClean="0"/>
              <a:t>The syntax varies slightly between Windows and other operating systems. </a:t>
            </a:r>
          </a:p>
          <a:p>
            <a:pPr lvl="1"/>
            <a:r>
              <a:rPr lang="en-US" sz="1600" b="1" dirty="0"/>
              <a:t>Linux and </a:t>
            </a:r>
            <a:r>
              <a:rPr lang="en-US" sz="1600" b="1" dirty="0" err="1" smtClean="0"/>
              <a:t>macOS</a:t>
            </a:r>
            <a:endParaRPr lang="en-US" sz="1600" b="1" dirty="0" smtClean="0"/>
          </a:p>
          <a:p>
            <a:pPr lvl="2"/>
            <a:r>
              <a:rPr lang="en-US" sz="1600" dirty="0"/>
              <a:t>SSL_CERT_FILE='.chef/</a:t>
            </a:r>
            <a:r>
              <a:rPr lang="en-US" sz="1600" dirty="0" err="1"/>
              <a:t>ca_certs</a:t>
            </a:r>
            <a:r>
              <a:rPr lang="en-US" sz="1600" dirty="0"/>
              <a:t>/opsworks-cm-ca-2016-root.pem' berks </a:t>
            </a:r>
            <a:r>
              <a:rPr lang="en-US" sz="1600" dirty="0" smtClean="0"/>
              <a:t>upload</a:t>
            </a:r>
          </a:p>
          <a:p>
            <a:pPr lvl="1"/>
            <a:r>
              <a:rPr lang="en-US" sz="1600" b="1" dirty="0"/>
              <a:t>Windows</a:t>
            </a:r>
          </a:p>
          <a:p>
            <a:pPr lvl="2"/>
            <a:r>
              <a:rPr lang="en-US" sz="1600" dirty="0"/>
              <a:t>$</a:t>
            </a:r>
            <a:r>
              <a:rPr lang="en-US" sz="1600" dirty="0" err="1"/>
              <a:t>env:SSL_CERT_FILE</a:t>
            </a:r>
            <a:r>
              <a:rPr lang="en-US" sz="1600" dirty="0"/>
              <a:t>='.chef/</a:t>
            </a:r>
            <a:r>
              <a:rPr lang="en-US" sz="1600" dirty="0" err="1"/>
              <a:t>ca_certs</a:t>
            </a:r>
            <a:r>
              <a:rPr lang="en-US" sz="1600" dirty="0"/>
              <a:t>/opsworks-cm-ca-2016-root.pem'</a:t>
            </a:r>
          </a:p>
          <a:p>
            <a:pPr lvl="2"/>
            <a:r>
              <a:rPr lang="en-US" sz="1600" dirty="0"/>
              <a:t>berks </a:t>
            </a:r>
            <a:r>
              <a:rPr lang="en-US" sz="1600" dirty="0" smtClean="0"/>
              <a:t>upload</a:t>
            </a:r>
          </a:p>
          <a:p>
            <a:pPr lvl="1"/>
            <a:r>
              <a:rPr lang="en-US" sz="1600" dirty="0" smtClean="0"/>
              <a:t>You may verify the location and </a:t>
            </a:r>
            <a:r>
              <a:rPr lang="en-US" sz="1600" dirty="0"/>
              <a:t>verify certificate </a:t>
            </a:r>
            <a:endParaRPr lang="en-US" sz="1600" dirty="0" smtClean="0"/>
          </a:p>
          <a:p>
            <a:pPr lvl="2"/>
            <a:r>
              <a:rPr lang="en-US" sz="1600" dirty="0" smtClean="0"/>
              <a:t>ls </a:t>
            </a:r>
            <a:r>
              <a:rPr lang="en-US" sz="1600" dirty="0"/>
              <a:t>.chef/</a:t>
            </a:r>
            <a:r>
              <a:rPr lang="en-US" sz="1600" dirty="0" err="1"/>
              <a:t>ca_certs</a:t>
            </a:r>
            <a:r>
              <a:rPr lang="en-US" sz="1600" dirty="0"/>
              <a:t>/</a:t>
            </a:r>
          </a:p>
          <a:p>
            <a:pPr lvl="2"/>
            <a:r>
              <a:rPr lang="en-US" sz="1600" dirty="0" smtClean="0"/>
              <a:t>The</a:t>
            </a:r>
            <a:r>
              <a:rPr lang="en-US" sz="1600" dirty="0"/>
              <a:t> SSL_CERT_FILE environment variable tells Berkshelf the location of your Chef server's SSL certificate, which is used to ensure that the connection is trusted</a:t>
            </a:r>
            <a:r>
              <a:rPr lang="en-US" sz="1600" dirty="0" smtClean="0"/>
              <a:t>.</a:t>
            </a:r>
          </a:p>
        </p:txBody>
      </p:sp>
    </p:spTree>
    <p:extLst>
      <p:ext uri="{BB962C8B-B14F-4D97-AF65-F5344CB8AC3E}">
        <p14:creationId xmlns:p14="http://schemas.microsoft.com/office/powerpoint/2010/main" val="786286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229600" cy="5943600"/>
          </a:xfrm>
        </p:spPr>
        <p:txBody>
          <a:bodyPr>
            <a:noAutofit/>
          </a:bodyPr>
          <a:lstStyle/>
          <a:p>
            <a:r>
              <a:rPr lang="en-US" sz="1600" dirty="0" smtClean="0"/>
              <a:t>In </a:t>
            </a:r>
            <a:r>
              <a:rPr lang="en-US" sz="1600" dirty="0"/>
              <a:t>this part, you'll use a </a:t>
            </a:r>
            <a:r>
              <a:rPr lang="en-US" sz="1600" b="1" u="sng" dirty="0">
                <a:solidFill>
                  <a:srgbClr val="FF0000"/>
                </a:solidFill>
              </a:rPr>
              <a:t>R</a:t>
            </a:r>
            <a:r>
              <a:rPr lang="en-US" sz="1600" b="1" u="sng" dirty="0" smtClean="0">
                <a:solidFill>
                  <a:srgbClr val="FF0000"/>
                </a:solidFill>
              </a:rPr>
              <a:t>ole</a:t>
            </a:r>
            <a:r>
              <a:rPr lang="en-US" sz="1600" dirty="0" smtClean="0">
                <a:solidFill>
                  <a:srgbClr val="FF0000"/>
                </a:solidFill>
              </a:rPr>
              <a:t> </a:t>
            </a:r>
            <a:r>
              <a:rPr lang="en-US" sz="1600" dirty="0"/>
              <a:t>to </a:t>
            </a:r>
            <a:r>
              <a:rPr lang="en-US" sz="1600" dirty="0" smtClean="0"/>
              <a:t>u</a:t>
            </a:r>
            <a:r>
              <a:rPr lang="en-US" sz="1600" dirty="0" smtClean="0"/>
              <a:t>pdate </a:t>
            </a:r>
            <a:r>
              <a:rPr lang="en-US" sz="1600" dirty="0"/>
              <a:t>your node's run-list to use it and need to specify how often to run chef-client</a:t>
            </a:r>
            <a:endParaRPr lang="en-US" sz="1600" dirty="0"/>
          </a:p>
          <a:p>
            <a:r>
              <a:rPr lang="en-US" sz="1600" dirty="0"/>
              <a:t>How often chef-client </a:t>
            </a:r>
            <a:r>
              <a:rPr lang="en-US" sz="1600" dirty="0" smtClean="0"/>
              <a:t>to run, </a:t>
            </a:r>
            <a:r>
              <a:rPr lang="en-US" sz="1600" dirty="0"/>
              <a:t>is controlled by two node attributes </a:t>
            </a:r>
            <a:r>
              <a:rPr lang="en-US" sz="1600" dirty="0" smtClean="0"/>
              <a:t>:</a:t>
            </a:r>
            <a:endParaRPr lang="en-US" sz="1600" dirty="0"/>
          </a:p>
          <a:p>
            <a:pPr lvl="1"/>
            <a:r>
              <a:rPr lang="en-US" sz="1600" dirty="0"/>
              <a:t>node['</a:t>
            </a:r>
            <a:r>
              <a:rPr lang="en-US" sz="1600" dirty="0" err="1"/>
              <a:t>chef_client</a:t>
            </a:r>
            <a:r>
              <a:rPr lang="en-US" sz="1600" dirty="0"/>
              <a:t>']['interval'] – interval specifies the number of seconds between chef-client runs. The default value is 1,800 (30 minutes).</a:t>
            </a:r>
          </a:p>
          <a:p>
            <a:pPr lvl="1"/>
            <a:r>
              <a:rPr lang="en-US" sz="1600" dirty="0"/>
              <a:t>node['</a:t>
            </a:r>
            <a:r>
              <a:rPr lang="en-US" sz="1600" dirty="0" err="1"/>
              <a:t>chef_client</a:t>
            </a:r>
            <a:r>
              <a:rPr lang="en-US" sz="1600" dirty="0"/>
              <a:t>']['splay'] – splay specifies a maximum random number of seconds that is added to the interval. Splay helps balance the load on the Chef server by ensuring that many chef-client runs are not occurring at the same interval. The default value is 300 (5 minutes).</a:t>
            </a:r>
          </a:p>
          <a:p>
            <a:pPr lvl="1"/>
            <a:r>
              <a:rPr lang="en-US" sz="1600" dirty="0"/>
              <a:t>By default, chef-client will run every 30—35 minutes on your node. In practice, the values you choose depend on your requirements. For learning purposes, you'll specify an interval of 5 minutes (300 seconds) and a splay of 1 minute (60 seconds), causing your node to check in every 5—6 minutes</a:t>
            </a:r>
            <a:r>
              <a:rPr lang="en-US" sz="1600" dirty="0" smtClean="0"/>
              <a:t>.</a:t>
            </a:r>
          </a:p>
          <a:p>
            <a:r>
              <a:rPr lang="en-US" sz="1600" dirty="0"/>
              <a:t>To update your node's run-list, you could use the knife node </a:t>
            </a:r>
            <a:r>
              <a:rPr lang="en-US" sz="1600" dirty="0" err="1"/>
              <a:t>run_list</a:t>
            </a:r>
            <a:r>
              <a:rPr lang="en-US" sz="1600" dirty="0"/>
              <a:t> set command. However, that does not set the appropriate node attributes</a:t>
            </a:r>
            <a:r>
              <a:rPr lang="en-US" sz="1600" dirty="0" smtClean="0"/>
              <a:t>. Hence to </a:t>
            </a:r>
            <a:r>
              <a:rPr lang="en-US" sz="1600" dirty="0"/>
              <a:t>accomplish both tasks, you'll use a role</a:t>
            </a:r>
            <a:r>
              <a:rPr lang="en-US" sz="1600" dirty="0" smtClean="0"/>
              <a:t>. </a:t>
            </a:r>
            <a:r>
              <a:rPr lang="en-US" sz="1600" dirty="0" smtClean="0"/>
              <a:t>Roles </a:t>
            </a:r>
            <a:r>
              <a:rPr lang="en-US" sz="1600" dirty="0"/>
              <a:t>enable you to focus on the function that your node performs collectively rather than each of its individual components (its run-list, node attributes, and so on). </a:t>
            </a:r>
            <a:endParaRPr lang="en-US" sz="1600" dirty="0" smtClean="0"/>
          </a:p>
          <a:p>
            <a:pPr lvl="1"/>
            <a:r>
              <a:rPr lang="en-US" sz="1200" b="1" dirty="0" smtClean="0"/>
              <a:t>For </a:t>
            </a:r>
            <a:r>
              <a:rPr lang="en-US" sz="1200" b="1" dirty="0"/>
              <a:t>example, you might have a web server role, a database role, or a load balancer role. Here, you'll create a role named web to define your node's function as a web server.</a:t>
            </a:r>
          </a:p>
          <a:p>
            <a:r>
              <a:rPr lang="en-US" sz="1600" dirty="0"/>
              <a:t>Roles are stored as objects on the Chef server. To create a role, you can use the knife role create command. Another common way is to create a file (in JSON format) that describes your role and then run the knife role from file command to upload that file to the Chef server. The advantage of creating a file is that you can store that file </a:t>
            </a:r>
            <a:r>
              <a:rPr lang="en-US" sz="1600" dirty="0" smtClean="0"/>
              <a:t>in Git (version </a:t>
            </a:r>
            <a:r>
              <a:rPr lang="en-US" sz="1600" dirty="0"/>
              <a:t>control </a:t>
            </a:r>
            <a:r>
              <a:rPr lang="en-US" sz="1600" dirty="0" smtClean="0"/>
              <a:t>system)</a:t>
            </a:r>
            <a:endParaRPr lang="en-US" sz="1600" dirty="0"/>
          </a:p>
          <a:p>
            <a:endParaRPr lang="en-US" sz="1600" dirty="0"/>
          </a:p>
        </p:txBody>
      </p:sp>
    </p:spTree>
    <p:extLst>
      <p:ext uri="{BB962C8B-B14F-4D97-AF65-F5344CB8AC3E}">
        <p14:creationId xmlns:p14="http://schemas.microsoft.com/office/powerpoint/2010/main" val="1050435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 to SFTP using Visual Code</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CTRL  + SHIFT + P -&gt; SFTP </a:t>
            </a:r>
            <a:r>
              <a:rPr lang="en-US" dirty="0" err="1" smtClean="0"/>
              <a:t>Confi</a:t>
            </a:r>
            <a:r>
              <a:rPr lang="en-US" dirty="0" smtClean="0"/>
              <a:t> -&gt; Enter below Code</a:t>
            </a:r>
          </a:p>
          <a:p>
            <a:pPr lvl="1"/>
            <a:r>
              <a:rPr lang="en-US" dirty="0" smtClean="0"/>
              <a:t>{</a:t>
            </a:r>
            <a:endParaRPr lang="en-US" dirty="0"/>
          </a:p>
          <a:p>
            <a:pPr lvl="1"/>
            <a:r>
              <a:rPr lang="en-US" dirty="0"/>
              <a:t>    "name": "EC2ChefWorkStation",</a:t>
            </a:r>
          </a:p>
          <a:p>
            <a:pPr lvl="1"/>
            <a:r>
              <a:rPr lang="en-US" dirty="0"/>
              <a:t>    "</a:t>
            </a:r>
            <a:r>
              <a:rPr lang="en-US" dirty="0" err="1"/>
              <a:t>remotePath</a:t>
            </a:r>
            <a:r>
              <a:rPr lang="en-US" dirty="0"/>
              <a:t>": "/home/</a:t>
            </a:r>
            <a:r>
              <a:rPr lang="en-US" dirty="0" err="1"/>
              <a:t>ubuntu</a:t>
            </a:r>
            <a:r>
              <a:rPr lang="en-US" dirty="0"/>
              <a:t>",</a:t>
            </a:r>
          </a:p>
          <a:p>
            <a:pPr lvl="1"/>
            <a:r>
              <a:rPr lang="en-US" dirty="0"/>
              <a:t>    "host": "ec2-13-52-61-229.us-west-1.compute.amazonaws.com", </a:t>
            </a:r>
          </a:p>
          <a:p>
            <a:pPr lvl="1"/>
            <a:r>
              <a:rPr lang="en-US" dirty="0"/>
              <a:t>    "username": "</a:t>
            </a:r>
            <a:r>
              <a:rPr lang="en-US" dirty="0" err="1"/>
              <a:t>ubuntu</a:t>
            </a:r>
            <a:r>
              <a:rPr lang="en-US" dirty="0"/>
              <a:t>",    </a:t>
            </a:r>
          </a:p>
          <a:p>
            <a:pPr lvl="1"/>
            <a:r>
              <a:rPr lang="en-US" dirty="0"/>
              <a:t>    "port": 22,</a:t>
            </a:r>
          </a:p>
          <a:p>
            <a:pPr lvl="1"/>
            <a:r>
              <a:rPr lang="en-US" dirty="0"/>
              <a:t>    "secure": true,</a:t>
            </a:r>
          </a:p>
          <a:p>
            <a:pPr lvl="1"/>
            <a:r>
              <a:rPr lang="en-US" dirty="0"/>
              <a:t>    "protocol": "</a:t>
            </a:r>
            <a:r>
              <a:rPr lang="en-US" dirty="0" err="1"/>
              <a:t>sftp</a:t>
            </a:r>
            <a:r>
              <a:rPr lang="en-US" dirty="0"/>
              <a:t>",</a:t>
            </a:r>
          </a:p>
          <a:p>
            <a:pPr lvl="1"/>
            <a:r>
              <a:rPr lang="en-US" dirty="0"/>
              <a:t>    "</a:t>
            </a:r>
            <a:r>
              <a:rPr lang="en-US" dirty="0" err="1"/>
              <a:t>uploadOnSave</a:t>
            </a:r>
            <a:r>
              <a:rPr lang="en-US" dirty="0"/>
              <a:t>": true, </a:t>
            </a:r>
          </a:p>
          <a:p>
            <a:pPr lvl="1"/>
            <a:r>
              <a:rPr lang="en-US" dirty="0"/>
              <a:t>    "passive": false,</a:t>
            </a:r>
          </a:p>
          <a:p>
            <a:pPr lvl="1"/>
            <a:r>
              <a:rPr lang="en-US" dirty="0"/>
              <a:t>    "debug": true,</a:t>
            </a:r>
          </a:p>
          <a:p>
            <a:pPr lvl="1"/>
            <a:r>
              <a:rPr lang="en-US" dirty="0"/>
              <a:t>    "</a:t>
            </a:r>
            <a:r>
              <a:rPr lang="en-US" dirty="0" err="1"/>
              <a:t>privateKeyPath</a:t>
            </a:r>
            <a:r>
              <a:rPr lang="en-US" dirty="0"/>
              <a:t>": "C:\\Users\\soham</a:t>
            </a:r>
            <a:r>
              <a:rPr lang="en-US" dirty="0" smtClean="0"/>
              <a:t>\\.ssh\\</a:t>
            </a:r>
            <a:r>
              <a:rPr lang="en-US" dirty="0"/>
              <a:t>west1.pem",       </a:t>
            </a:r>
          </a:p>
          <a:p>
            <a:pPr lvl="1"/>
            <a:r>
              <a:rPr lang="en-US" dirty="0"/>
              <a:t>    "</a:t>
            </a:r>
            <a:r>
              <a:rPr lang="en-US" dirty="0" err="1"/>
              <a:t>generatedFiles</a:t>
            </a:r>
            <a:r>
              <a:rPr lang="en-US" dirty="0"/>
              <a:t>": {</a:t>
            </a:r>
          </a:p>
          <a:p>
            <a:pPr lvl="1"/>
            <a:r>
              <a:rPr lang="en-US" dirty="0"/>
              <a:t>        "</a:t>
            </a:r>
            <a:r>
              <a:rPr lang="en-US" dirty="0" err="1"/>
              <a:t>uploadOnSave</a:t>
            </a:r>
            <a:r>
              <a:rPr lang="en-US" dirty="0"/>
              <a:t>": false,</a:t>
            </a:r>
          </a:p>
          <a:p>
            <a:pPr lvl="1"/>
            <a:r>
              <a:rPr lang="en-US" dirty="0"/>
              <a:t>        "</a:t>
            </a:r>
            <a:r>
              <a:rPr lang="en-US" dirty="0" err="1"/>
              <a:t>extensionsToInclude</a:t>
            </a:r>
            <a:r>
              <a:rPr lang="en-US" dirty="0"/>
              <a:t>": [],</a:t>
            </a:r>
          </a:p>
          <a:p>
            <a:pPr lvl="1"/>
            <a:r>
              <a:rPr lang="en-US" dirty="0"/>
              <a:t>        "path": ""</a:t>
            </a:r>
          </a:p>
          <a:p>
            <a:pPr lvl="1"/>
            <a:r>
              <a:rPr lang="en-US" dirty="0"/>
              <a:t>    }</a:t>
            </a:r>
          </a:p>
          <a:p>
            <a:pPr lvl="1"/>
            <a:r>
              <a:rPr lang="en-US" dirty="0"/>
              <a:t>}</a:t>
            </a:r>
          </a:p>
        </p:txBody>
      </p:sp>
    </p:spTree>
    <p:extLst>
      <p:ext uri="{BB962C8B-B14F-4D97-AF65-F5344CB8AC3E}">
        <p14:creationId xmlns:p14="http://schemas.microsoft.com/office/powerpoint/2010/main" val="6221973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6019800"/>
          </a:xfrm>
        </p:spPr>
        <p:txBody>
          <a:bodyPr>
            <a:noAutofit/>
          </a:bodyPr>
          <a:lstStyle/>
          <a:p>
            <a:r>
              <a:rPr lang="en-US" sz="1600" dirty="0" smtClean="0"/>
              <a:t>First</a:t>
            </a:r>
            <a:r>
              <a:rPr lang="en-US" sz="1600" dirty="0"/>
              <a:t>, ensure you have a directory named ~/</a:t>
            </a:r>
            <a:r>
              <a:rPr lang="en-US" sz="1600" dirty="0" smtClean="0"/>
              <a:t>learn-chef/roles</a:t>
            </a:r>
          </a:p>
          <a:p>
            <a:pPr lvl="1"/>
            <a:r>
              <a:rPr lang="en-US" sz="1600" dirty="0"/>
              <a:t>mkdir ~/</a:t>
            </a:r>
            <a:r>
              <a:rPr lang="en-US" sz="1600" dirty="0" smtClean="0"/>
              <a:t>learn-chef/roles</a:t>
            </a:r>
          </a:p>
          <a:p>
            <a:pPr lvl="1"/>
            <a:r>
              <a:rPr lang="en-US" sz="1600" dirty="0" err="1" smtClean="0"/>
              <a:t>nano</a:t>
            </a:r>
            <a:r>
              <a:rPr lang="en-US" sz="1600" dirty="0" smtClean="0"/>
              <a:t> ~/</a:t>
            </a:r>
            <a:r>
              <a:rPr lang="en-US" sz="1600" dirty="0" smtClean="0"/>
              <a:t>learn-chef/roles/</a:t>
            </a:r>
            <a:r>
              <a:rPr lang="en-US" sz="1600" dirty="0" err="1" smtClean="0"/>
              <a:t>web.json</a:t>
            </a:r>
            <a:endParaRPr lang="en-US" sz="1600" dirty="0" smtClean="0"/>
          </a:p>
          <a:p>
            <a:pPr lvl="2"/>
            <a:r>
              <a:rPr lang="en-US" sz="1000" b="1" dirty="0" smtClean="0"/>
              <a:t>{</a:t>
            </a:r>
          </a:p>
          <a:p>
            <a:pPr lvl="2"/>
            <a:r>
              <a:rPr lang="en-US" sz="1000" b="1" dirty="0" smtClean="0"/>
              <a:t>   </a:t>
            </a:r>
            <a:r>
              <a:rPr lang="en-US" sz="1000" b="1" dirty="0"/>
              <a:t>"name": "web",</a:t>
            </a:r>
          </a:p>
          <a:p>
            <a:pPr lvl="2"/>
            <a:r>
              <a:rPr lang="en-US" sz="1000" b="1" dirty="0"/>
              <a:t>   "description": "Web server role.",</a:t>
            </a:r>
          </a:p>
          <a:p>
            <a:pPr lvl="2"/>
            <a:r>
              <a:rPr lang="en-US" sz="1000" b="1" dirty="0"/>
              <a:t>   "</a:t>
            </a:r>
            <a:r>
              <a:rPr lang="en-US" sz="1000" b="1" dirty="0" err="1"/>
              <a:t>json_class</a:t>
            </a:r>
            <a:r>
              <a:rPr lang="en-US" sz="1000" b="1" dirty="0"/>
              <a:t>": "Chef::Role",       </a:t>
            </a:r>
          </a:p>
          <a:p>
            <a:pPr lvl="2"/>
            <a:r>
              <a:rPr lang="en-US" sz="1000" b="1" dirty="0"/>
              <a:t>   "</a:t>
            </a:r>
            <a:r>
              <a:rPr lang="en-US" sz="1000" b="1" dirty="0" err="1"/>
              <a:t>default_attributes</a:t>
            </a:r>
            <a:r>
              <a:rPr lang="en-US" sz="1000" b="1" dirty="0"/>
              <a:t>": {</a:t>
            </a:r>
          </a:p>
          <a:p>
            <a:pPr lvl="2"/>
            <a:r>
              <a:rPr lang="en-US" sz="1000" b="1" dirty="0"/>
              <a:t>     "</a:t>
            </a:r>
            <a:r>
              <a:rPr lang="en-US" sz="1000" b="1" dirty="0" err="1"/>
              <a:t>chef_client</a:t>
            </a:r>
            <a:r>
              <a:rPr lang="en-US" sz="1000" b="1" dirty="0"/>
              <a:t>": {</a:t>
            </a:r>
          </a:p>
          <a:p>
            <a:pPr lvl="2"/>
            <a:r>
              <a:rPr lang="en-US" sz="1000" b="1" dirty="0"/>
              <a:t>       "interval": 300,</a:t>
            </a:r>
          </a:p>
          <a:p>
            <a:pPr lvl="2"/>
            <a:r>
              <a:rPr lang="en-US" sz="1000" b="1" dirty="0"/>
              <a:t>       "splay": 60</a:t>
            </a:r>
          </a:p>
          <a:p>
            <a:pPr lvl="2"/>
            <a:r>
              <a:rPr lang="en-US" sz="1000" b="1" dirty="0"/>
              <a:t>     }</a:t>
            </a:r>
          </a:p>
          <a:p>
            <a:pPr lvl="2"/>
            <a:r>
              <a:rPr lang="en-US" sz="1000" b="1" dirty="0"/>
              <a:t>   },</a:t>
            </a:r>
          </a:p>
          <a:p>
            <a:pPr lvl="2"/>
            <a:r>
              <a:rPr lang="en-US" sz="1000" b="1" dirty="0"/>
              <a:t>   "</a:t>
            </a:r>
            <a:r>
              <a:rPr lang="en-US" sz="1000" b="1" dirty="0" err="1"/>
              <a:t>override_attributes</a:t>
            </a:r>
            <a:r>
              <a:rPr lang="en-US" sz="1000" b="1" dirty="0"/>
              <a:t>": {</a:t>
            </a:r>
          </a:p>
          <a:p>
            <a:pPr lvl="2"/>
            <a:r>
              <a:rPr lang="en-US" sz="1000" b="1" dirty="0"/>
              <a:t>   },</a:t>
            </a:r>
          </a:p>
          <a:p>
            <a:pPr lvl="2"/>
            <a:r>
              <a:rPr lang="en-US" sz="1000" b="1" dirty="0"/>
              <a:t>   "</a:t>
            </a:r>
            <a:r>
              <a:rPr lang="en-US" sz="1000" b="1" dirty="0" err="1"/>
              <a:t>chef_type</a:t>
            </a:r>
            <a:r>
              <a:rPr lang="en-US" sz="1000" b="1" dirty="0"/>
              <a:t>": "role",</a:t>
            </a:r>
          </a:p>
          <a:p>
            <a:pPr lvl="2"/>
            <a:r>
              <a:rPr lang="en-US" sz="1000" b="1" dirty="0"/>
              <a:t>   "</a:t>
            </a:r>
            <a:r>
              <a:rPr lang="en-US" sz="1000" b="1" dirty="0" err="1"/>
              <a:t>run_list</a:t>
            </a:r>
            <a:r>
              <a:rPr lang="en-US" sz="1000" b="1" dirty="0"/>
              <a:t>": ["recipe[chef-client::default]",</a:t>
            </a:r>
          </a:p>
          <a:p>
            <a:pPr lvl="2"/>
            <a:r>
              <a:rPr lang="en-US" sz="1000" b="1" dirty="0"/>
              <a:t>                "recipe[chef-client::</a:t>
            </a:r>
            <a:r>
              <a:rPr lang="en-US" sz="1000" b="1" dirty="0" err="1"/>
              <a:t>delete_validation</a:t>
            </a:r>
            <a:r>
              <a:rPr lang="en-US" sz="1000" b="1" dirty="0"/>
              <a:t>]",</a:t>
            </a:r>
          </a:p>
          <a:p>
            <a:pPr lvl="2"/>
            <a:r>
              <a:rPr lang="en-US" sz="1000" b="1" dirty="0"/>
              <a:t>                "recipe[learn_chef_apache2::default]"    </a:t>
            </a:r>
          </a:p>
          <a:p>
            <a:pPr lvl="2"/>
            <a:r>
              <a:rPr lang="en-US" sz="1000" b="1" dirty="0"/>
              <a:t>   ],</a:t>
            </a:r>
          </a:p>
          <a:p>
            <a:pPr lvl="2"/>
            <a:r>
              <a:rPr lang="en-US" sz="1000" b="1" dirty="0"/>
              <a:t>   "</a:t>
            </a:r>
            <a:r>
              <a:rPr lang="en-US" sz="1000" b="1" dirty="0" err="1"/>
              <a:t>env_run_lists</a:t>
            </a:r>
            <a:r>
              <a:rPr lang="en-US" sz="1000" b="1" dirty="0"/>
              <a:t>": {</a:t>
            </a:r>
          </a:p>
          <a:p>
            <a:pPr lvl="2"/>
            <a:r>
              <a:rPr lang="en-US" sz="1000" b="1" dirty="0"/>
              <a:t>   }</a:t>
            </a:r>
          </a:p>
          <a:p>
            <a:pPr lvl="2"/>
            <a:r>
              <a:rPr lang="en-US" sz="1000" b="1" dirty="0"/>
              <a:t>}</a:t>
            </a:r>
            <a:endParaRPr lang="en-US" sz="1200" b="1" dirty="0" smtClean="0"/>
          </a:p>
          <a:p>
            <a:r>
              <a:rPr lang="en-US" sz="1600" dirty="0"/>
              <a:t>This file defines the web role. It sets the required interval and splay attributes and </a:t>
            </a:r>
            <a:r>
              <a:rPr lang="en-US" sz="1600" dirty="0" smtClean="0"/>
              <a:t>also sets </a:t>
            </a:r>
            <a:r>
              <a:rPr lang="en-US" sz="1600" dirty="0"/>
              <a:t>the run-list to contain the chef-client cookbook as well as the learn_chef_apache2 cookbook</a:t>
            </a:r>
            <a:r>
              <a:rPr lang="en-US" sz="1600" dirty="0" smtClean="0"/>
              <a:t>.</a:t>
            </a:r>
            <a:endParaRPr lang="en-US" sz="1600" dirty="0"/>
          </a:p>
          <a:p>
            <a:r>
              <a:rPr lang="en-US" sz="1600" dirty="0"/>
              <a:t>As a recommended practice, the run-list also contains the chef-client::</a:t>
            </a:r>
            <a:r>
              <a:rPr lang="en-US" sz="1600" dirty="0" err="1"/>
              <a:t>delete_validation</a:t>
            </a:r>
            <a:r>
              <a:rPr lang="en-US" sz="1600" dirty="0"/>
              <a:t> </a:t>
            </a:r>
            <a:r>
              <a:rPr lang="en-US" sz="1600" dirty="0" smtClean="0"/>
              <a:t>recipe. </a:t>
            </a:r>
            <a:r>
              <a:rPr lang="en-US" sz="1600" dirty="0"/>
              <a:t>This recipe deletes the validation certificate (for example, /etc/chef/</a:t>
            </a:r>
            <a:r>
              <a:rPr lang="en-US" sz="1600" dirty="0" err="1"/>
              <a:t>validation.pem</a:t>
            </a:r>
            <a:r>
              <a:rPr lang="en-US" sz="1600" dirty="0"/>
              <a:t>) from your node. This certificate is used during the bootstrap process to authorize the node to connect to the Chef server, and is no longer needed</a:t>
            </a:r>
            <a:r>
              <a:rPr lang="en-US" sz="1600" dirty="0" smtClean="0"/>
              <a:t>.</a:t>
            </a:r>
            <a:endParaRPr lang="en-US" sz="1600" dirty="0"/>
          </a:p>
        </p:txBody>
      </p:sp>
    </p:spTree>
    <p:extLst>
      <p:ext uri="{BB962C8B-B14F-4D97-AF65-F5344CB8AC3E}">
        <p14:creationId xmlns:p14="http://schemas.microsoft.com/office/powerpoint/2010/main" val="18007873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a:noAutofit/>
          </a:bodyPr>
          <a:lstStyle/>
          <a:p>
            <a:r>
              <a:rPr lang="en-US" sz="1600" dirty="0"/>
              <a:t>Next, run the following knife role from file command to upload </a:t>
            </a:r>
            <a:r>
              <a:rPr lang="en-US" sz="1600" dirty="0" smtClean="0"/>
              <a:t>role </a:t>
            </a:r>
            <a:r>
              <a:rPr lang="en-US" sz="1600" dirty="0"/>
              <a:t>to the Chef server.</a:t>
            </a:r>
          </a:p>
          <a:p>
            <a:pPr lvl="1"/>
            <a:r>
              <a:rPr lang="en-US" sz="1600" dirty="0"/>
              <a:t>knife role from file </a:t>
            </a:r>
            <a:r>
              <a:rPr lang="en-US" sz="1600" dirty="0" smtClean="0"/>
              <a:t>roles/</a:t>
            </a:r>
            <a:r>
              <a:rPr lang="en-US" sz="1600" dirty="0" err="1" smtClean="0"/>
              <a:t>web.json</a:t>
            </a:r>
            <a:endParaRPr lang="en-US" sz="1600" dirty="0" smtClean="0"/>
          </a:p>
          <a:p>
            <a:pPr lvl="1"/>
            <a:r>
              <a:rPr lang="en-US" sz="1600" dirty="0" smtClean="0"/>
              <a:t>knife </a:t>
            </a:r>
            <a:r>
              <a:rPr lang="en-US" sz="1600" dirty="0"/>
              <a:t>role </a:t>
            </a:r>
            <a:r>
              <a:rPr lang="en-US" sz="1600" dirty="0"/>
              <a:t>list (Verify knife role list to view the roles on your Chef </a:t>
            </a:r>
            <a:r>
              <a:rPr lang="en-US" sz="1600" dirty="0" smtClean="0"/>
              <a:t>server</a:t>
            </a:r>
            <a:r>
              <a:rPr lang="en-US" sz="1600" dirty="0"/>
              <a:t>)</a:t>
            </a:r>
            <a:endParaRPr lang="en-US" sz="1600" dirty="0" smtClean="0"/>
          </a:p>
          <a:p>
            <a:pPr lvl="1"/>
            <a:r>
              <a:rPr lang="en-US" sz="1600" dirty="0" smtClean="0"/>
              <a:t>knife </a:t>
            </a:r>
            <a:r>
              <a:rPr lang="en-US" sz="1600" dirty="0"/>
              <a:t>role show </a:t>
            </a:r>
            <a:r>
              <a:rPr lang="en-US" sz="1600" dirty="0"/>
              <a:t>web (You can also run knife role show web to view the role's </a:t>
            </a:r>
            <a:r>
              <a:rPr lang="en-US" sz="1600" dirty="0" smtClean="0"/>
              <a:t>details)</a:t>
            </a:r>
            <a:endParaRPr lang="en-US" sz="1600" dirty="0" smtClean="0"/>
          </a:p>
          <a:p>
            <a:r>
              <a:rPr lang="en-US" sz="1600" dirty="0"/>
              <a:t>The final step is to </a:t>
            </a:r>
            <a:r>
              <a:rPr lang="en-US" sz="1600" dirty="0" smtClean="0"/>
              <a:t>run </a:t>
            </a:r>
            <a:r>
              <a:rPr lang="en-US" sz="1600" dirty="0"/>
              <a:t>the following knife node </a:t>
            </a:r>
            <a:r>
              <a:rPr lang="en-US" sz="1600" dirty="0" err="1"/>
              <a:t>run_list</a:t>
            </a:r>
            <a:r>
              <a:rPr lang="en-US" sz="1600" dirty="0"/>
              <a:t> set command to </a:t>
            </a:r>
            <a:r>
              <a:rPr lang="en-US" sz="1600" dirty="0"/>
              <a:t>set </a:t>
            </a:r>
            <a:r>
              <a:rPr lang="en-US" sz="1600" dirty="0" smtClean="0"/>
              <a:t>node's run-list.</a:t>
            </a:r>
            <a:endParaRPr lang="en-US" sz="1600" dirty="0"/>
          </a:p>
          <a:p>
            <a:pPr lvl="1"/>
            <a:r>
              <a:rPr lang="en-US" sz="1600" dirty="0"/>
              <a:t>knife node </a:t>
            </a:r>
            <a:r>
              <a:rPr lang="en-US" sz="1600" dirty="0" err="1"/>
              <a:t>run_list</a:t>
            </a:r>
            <a:r>
              <a:rPr lang="en-US" sz="1600" dirty="0"/>
              <a:t> set node1-ubuntu "role[web</a:t>
            </a:r>
            <a:r>
              <a:rPr lang="en-US" sz="1600" dirty="0" smtClean="0"/>
              <a:t>]"</a:t>
            </a:r>
          </a:p>
          <a:p>
            <a:pPr lvl="1"/>
            <a:r>
              <a:rPr lang="en-US" sz="1600" dirty="0"/>
              <a:t>knife node </a:t>
            </a:r>
            <a:r>
              <a:rPr lang="en-US" sz="1600" dirty="0" err="1"/>
              <a:t>run_list</a:t>
            </a:r>
            <a:r>
              <a:rPr lang="en-US" sz="1600" dirty="0"/>
              <a:t> set </a:t>
            </a:r>
            <a:r>
              <a:rPr lang="en-US" sz="1600" dirty="0" smtClean="0"/>
              <a:t>node2-ubuntu </a:t>
            </a:r>
            <a:r>
              <a:rPr lang="en-US" sz="1600" dirty="0"/>
              <a:t>"role[web</a:t>
            </a:r>
            <a:r>
              <a:rPr lang="en-US" sz="1600" dirty="0" smtClean="0"/>
              <a:t>]"</a:t>
            </a:r>
          </a:p>
          <a:p>
            <a:r>
              <a:rPr lang="en-US" sz="1600" dirty="0"/>
              <a:t>Y</a:t>
            </a:r>
            <a:r>
              <a:rPr lang="en-US" sz="1600" dirty="0" smtClean="0"/>
              <a:t>ou </a:t>
            </a:r>
            <a:r>
              <a:rPr lang="en-US" sz="1600" dirty="0"/>
              <a:t>can run the knife node show command to view your node's run-list</a:t>
            </a:r>
            <a:r>
              <a:rPr lang="en-US" sz="1600" dirty="0" smtClean="0"/>
              <a:t>.</a:t>
            </a:r>
            <a:endParaRPr lang="en-US" sz="1600" dirty="0"/>
          </a:p>
          <a:p>
            <a:pPr lvl="1"/>
            <a:r>
              <a:rPr lang="en-US" sz="1600" dirty="0"/>
              <a:t>knife node show node1-ubuntu --</a:t>
            </a:r>
            <a:r>
              <a:rPr lang="en-US" sz="1600" dirty="0" smtClean="0"/>
              <a:t>run-list</a:t>
            </a:r>
          </a:p>
          <a:p>
            <a:pPr marL="342900" lvl="1" indent="-342900">
              <a:buFont typeface="Arial" pitchFamily="34" charset="0"/>
              <a:buChar char="•"/>
            </a:pPr>
            <a:r>
              <a:rPr lang="en-US" sz="1600" dirty="0"/>
              <a:t>You're now ready to run chef-client on your </a:t>
            </a:r>
            <a:r>
              <a:rPr lang="en-US" sz="1600" dirty="0" smtClean="0"/>
              <a:t>node. </a:t>
            </a:r>
            <a:r>
              <a:rPr lang="en-US" sz="1600" dirty="0" smtClean="0"/>
              <a:t>Run </a:t>
            </a:r>
            <a:r>
              <a:rPr lang="en-US" sz="1600" dirty="0" smtClean="0"/>
              <a:t>chef-client</a:t>
            </a:r>
          </a:p>
          <a:p>
            <a:pPr lvl="1"/>
            <a:r>
              <a:rPr lang="en-US" sz="1600" dirty="0" smtClean="0"/>
              <a:t>Like before</a:t>
            </a:r>
            <a:r>
              <a:rPr lang="en-US" sz="1600" dirty="0"/>
              <a:t>, run </a:t>
            </a:r>
            <a:r>
              <a:rPr lang="en-US" sz="1600" dirty="0" smtClean="0"/>
              <a:t>the knife </a:t>
            </a:r>
            <a:r>
              <a:rPr lang="en-US" sz="1600" dirty="0"/>
              <a:t>ssh </a:t>
            </a:r>
            <a:r>
              <a:rPr lang="en-US" sz="1600" dirty="0" smtClean="0"/>
              <a:t>command to </a:t>
            </a:r>
            <a:r>
              <a:rPr lang="en-US" sz="1600" dirty="0"/>
              <a:t>trigger chef-client to run on your </a:t>
            </a:r>
            <a:r>
              <a:rPr lang="en-US" sz="1600" dirty="0" smtClean="0"/>
              <a:t>node. But this time replace </a:t>
            </a:r>
            <a:r>
              <a:rPr lang="en-US" sz="1600" dirty="0"/>
              <a:t>the </a:t>
            </a:r>
            <a:r>
              <a:rPr lang="en-US" sz="1600" dirty="0" smtClean="0"/>
              <a:t>'name:node1-ubuntu</a:t>
            </a:r>
            <a:r>
              <a:rPr lang="en-US" sz="1600" dirty="0"/>
              <a:t>' with '</a:t>
            </a:r>
            <a:r>
              <a:rPr lang="en-US" sz="1600" dirty="0" err="1"/>
              <a:t>role:web</a:t>
            </a:r>
            <a:r>
              <a:rPr lang="en-US" sz="1600" dirty="0"/>
              <a:t>'. If you </a:t>
            </a:r>
            <a:r>
              <a:rPr lang="en-US" sz="1600" dirty="0" smtClean="0"/>
              <a:t>have multiple </a:t>
            </a:r>
            <a:r>
              <a:rPr lang="en-US" sz="1600" dirty="0"/>
              <a:t>nodes with the web role, chef-client would run on </a:t>
            </a:r>
            <a:r>
              <a:rPr lang="en-US" sz="1600" dirty="0" smtClean="0"/>
              <a:t>each </a:t>
            </a:r>
            <a:r>
              <a:rPr lang="en-US" sz="1600" dirty="0"/>
              <a:t>of them</a:t>
            </a:r>
            <a:r>
              <a:rPr lang="en-US" sz="1600" dirty="0" smtClean="0"/>
              <a:t>.</a:t>
            </a:r>
            <a:endParaRPr lang="en-US" sz="1600" dirty="0"/>
          </a:p>
          <a:p>
            <a:pPr lvl="1"/>
            <a:r>
              <a:rPr lang="en-US" sz="1600" dirty="0"/>
              <a:t>knife ssh '</a:t>
            </a:r>
            <a:r>
              <a:rPr lang="en-US" sz="1600" dirty="0" err="1"/>
              <a:t>role:web</a:t>
            </a:r>
            <a:r>
              <a:rPr lang="en-US" sz="1600" dirty="0"/>
              <a:t>' 'sudo chef-client' --ssh-user </a:t>
            </a:r>
            <a:r>
              <a:rPr lang="en-US" sz="1600" dirty="0" err="1"/>
              <a:t>ubuntu</a:t>
            </a:r>
            <a:r>
              <a:rPr lang="en-US" sz="1600" dirty="0"/>
              <a:t> --ssh-identity-file ~/.</a:t>
            </a:r>
            <a:r>
              <a:rPr lang="en-US" sz="1600" dirty="0" smtClean="0"/>
              <a:t>ssh/west1.pem </a:t>
            </a:r>
            <a:r>
              <a:rPr lang="en-US" sz="1600" dirty="0"/>
              <a:t>--attribute </a:t>
            </a:r>
            <a:r>
              <a:rPr lang="en-US" sz="1600" dirty="0" err="1" smtClean="0"/>
              <a:t>ipaddress</a:t>
            </a:r>
            <a:endParaRPr lang="en-US" sz="1600" dirty="0" smtClean="0"/>
          </a:p>
          <a:p>
            <a:pPr lvl="1"/>
            <a:r>
              <a:rPr lang="en-US" sz="1600" dirty="0"/>
              <a:t>You can see from the output that the chef-client cookbook set up chef-client as a service on your node</a:t>
            </a:r>
            <a:r>
              <a:rPr lang="en-US" sz="1600" dirty="0" smtClean="0"/>
              <a:t>.</a:t>
            </a:r>
            <a:endParaRPr lang="en-US" sz="1600" dirty="0"/>
          </a:p>
          <a:p>
            <a:pPr lvl="1"/>
            <a:r>
              <a:rPr lang="en-US" sz="1600" dirty="0"/>
              <a:t>Earlier, you examined your node's details in the Chef Automate web interface</a:t>
            </a:r>
            <a:r>
              <a:rPr lang="en-US" sz="1600" dirty="0" smtClean="0"/>
              <a:t>. </a:t>
            </a:r>
          </a:p>
          <a:p>
            <a:pPr lvl="2"/>
            <a:r>
              <a:rPr lang="en-US" sz="1600" dirty="0" smtClean="0"/>
              <a:t>Now return </a:t>
            </a:r>
            <a:r>
              <a:rPr lang="en-US" sz="1600" dirty="0"/>
              <a:t>to the Chef Automate dashboard, select Nodes, and then select your node. </a:t>
            </a:r>
            <a:endParaRPr lang="en-US" sz="1600" dirty="0" smtClean="0"/>
          </a:p>
          <a:p>
            <a:pPr lvl="2"/>
            <a:r>
              <a:rPr lang="en-US" sz="1600" dirty="0" smtClean="0"/>
              <a:t>From </a:t>
            </a:r>
            <a:r>
              <a:rPr lang="en-US" sz="1600" dirty="0"/>
              <a:t>the details page, you'll see over time that your node runs chef-client within each 5—6 minute interval.</a:t>
            </a:r>
          </a:p>
        </p:txBody>
      </p:sp>
    </p:spTree>
    <p:extLst>
      <p:ext uri="{BB962C8B-B14F-4D97-AF65-F5344CB8AC3E}">
        <p14:creationId xmlns:p14="http://schemas.microsoft.com/office/powerpoint/2010/main" val="11916702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9"/>
          </a:xfrm>
        </p:spPr>
        <p:txBody>
          <a:bodyPr>
            <a:normAutofit/>
          </a:bodyPr>
          <a:lstStyle/>
          <a:p>
            <a:r>
              <a:rPr lang="en-US" sz="1600" dirty="0"/>
              <a:t>Now that chef-client is set up to run every 5—6 minutes, now's a great time to experiment with your node. </a:t>
            </a:r>
            <a:endParaRPr lang="en-US" sz="1600" dirty="0" smtClean="0"/>
          </a:p>
          <a:p>
            <a:pPr lvl="1"/>
            <a:r>
              <a:rPr lang="en-US" sz="1600" dirty="0" smtClean="0"/>
              <a:t>Modify home </a:t>
            </a:r>
            <a:r>
              <a:rPr lang="en-US" sz="1600" dirty="0"/>
              <a:t>page template, </a:t>
            </a:r>
            <a:r>
              <a:rPr lang="en-US" sz="1600" dirty="0" err="1"/>
              <a:t>index.html.erb</a:t>
            </a:r>
            <a:r>
              <a:rPr lang="en-US" sz="1600" dirty="0"/>
              <a:t>, </a:t>
            </a:r>
            <a:r>
              <a:rPr lang="en-US" sz="1600" dirty="0" smtClean="0"/>
              <a:t>to </a:t>
            </a:r>
            <a:r>
              <a:rPr lang="en-US" sz="1600" dirty="0"/>
              <a:t>practice the process. </a:t>
            </a:r>
            <a:endParaRPr lang="en-US" sz="1600" dirty="0" smtClean="0"/>
          </a:p>
          <a:p>
            <a:pPr lvl="2"/>
            <a:r>
              <a:rPr lang="en-US" sz="1600" dirty="0" err="1" smtClean="0"/>
              <a:t>nano</a:t>
            </a:r>
            <a:r>
              <a:rPr lang="en-US" sz="1600" dirty="0"/>
              <a:t> cookbooks/learn_chef_apache2/templates/</a:t>
            </a:r>
            <a:r>
              <a:rPr lang="en-US" sz="1600" dirty="0" err="1"/>
              <a:t>index.html.erb</a:t>
            </a:r>
            <a:endParaRPr lang="en-US" sz="1600" dirty="0"/>
          </a:p>
          <a:p>
            <a:pPr lvl="3"/>
            <a:r>
              <a:rPr lang="en-US" sz="1600" dirty="0"/>
              <a:t>&lt;html&gt;</a:t>
            </a:r>
          </a:p>
          <a:p>
            <a:pPr lvl="3"/>
            <a:r>
              <a:rPr lang="en-US" sz="1600" dirty="0"/>
              <a:t>  &lt;body&gt;</a:t>
            </a:r>
          </a:p>
          <a:p>
            <a:pPr lvl="3"/>
            <a:r>
              <a:rPr lang="en-US" sz="1600" dirty="0"/>
              <a:t>    &lt;</a:t>
            </a:r>
            <a:r>
              <a:rPr lang="en-US" sz="1600" dirty="0" smtClean="0"/>
              <a:t>h1&gt;Hey, hello </a:t>
            </a:r>
            <a:r>
              <a:rPr lang="en-US" sz="1600" dirty="0"/>
              <a:t>from &lt;%= node['</a:t>
            </a:r>
            <a:r>
              <a:rPr lang="en-US" sz="1600" dirty="0" err="1"/>
              <a:t>fqdn</a:t>
            </a:r>
            <a:r>
              <a:rPr lang="en-US" sz="1600" dirty="0"/>
              <a:t>'] %&gt;&lt;/h1&gt;</a:t>
            </a:r>
          </a:p>
          <a:p>
            <a:pPr lvl="3"/>
            <a:r>
              <a:rPr lang="en-US" sz="1600" dirty="0"/>
              <a:t>  &lt;/body&gt;</a:t>
            </a:r>
          </a:p>
          <a:p>
            <a:pPr lvl="3"/>
            <a:r>
              <a:rPr lang="en-US" sz="1600" dirty="0"/>
              <a:t>&lt;/html&gt;</a:t>
            </a:r>
          </a:p>
          <a:p>
            <a:pPr lvl="2"/>
            <a:r>
              <a:rPr lang="en-US" sz="1600" dirty="0" err="1" smtClean="0"/>
              <a:t>nano</a:t>
            </a:r>
            <a:r>
              <a:rPr lang="en-US" sz="1600" dirty="0"/>
              <a:t> cookbooks/learn_chef_apache2/metadata.rb (Modify to version </a:t>
            </a:r>
            <a:r>
              <a:rPr lang="en-US" sz="1600" dirty="0" smtClean="0"/>
              <a:t>'0.2.1')</a:t>
            </a:r>
          </a:p>
          <a:p>
            <a:pPr lvl="2"/>
            <a:r>
              <a:rPr lang="en-US" sz="1600" dirty="0"/>
              <a:t>Upload your cookbook to the Chef server</a:t>
            </a:r>
          </a:p>
          <a:p>
            <a:pPr lvl="3"/>
            <a:r>
              <a:rPr lang="en-US" sz="1600" dirty="0"/>
              <a:t>knife cookbook upload </a:t>
            </a:r>
            <a:r>
              <a:rPr lang="en-US" sz="1600" dirty="0" smtClean="0"/>
              <a:t>learn_chef_apache2</a:t>
            </a:r>
          </a:p>
          <a:p>
            <a:pPr lvl="1"/>
            <a:r>
              <a:rPr lang="en-US" sz="1600" dirty="0"/>
              <a:t>Manually log in to </a:t>
            </a:r>
            <a:r>
              <a:rPr lang="en-US" sz="1600" dirty="0" smtClean="0"/>
              <a:t>one node </a:t>
            </a:r>
            <a:r>
              <a:rPr lang="en-US" sz="1600" dirty="0"/>
              <a:t>and stop the Apache service or delete the home page, /var/www/html/index.html. Refresh your browser window </a:t>
            </a:r>
            <a:r>
              <a:rPr lang="en-US" sz="1600" dirty="0" smtClean="0"/>
              <a:t>to </a:t>
            </a:r>
            <a:r>
              <a:rPr lang="en-US" sz="1600" dirty="0"/>
              <a:t>see that your web server is down. </a:t>
            </a:r>
            <a:r>
              <a:rPr lang="en-US" sz="1600" dirty="0" smtClean="0"/>
              <a:t>Verify the chef updates everything when chef-client runs as per schedule.</a:t>
            </a:r>
          </a:p>
          <a:p>
            <a:r>
              <a:rPr lang="en-US" sz="1800" b="1" dirty="0"/>
              <a:t>Write a cookbook that configures a piece of software that you use. See if there are any cookbooks on Chef Supermarket that you can use to get started.</a:t>
            </a:r>
          </a:p>
          <a:p>
            <a:endParaRPr lang="en-US" sz="2000" dirty="0"/>
          </a:p>
          <a:p>
            <a:pPr lvl="1"/>
            <a:endParaRPr lang="en-US" sz="1600" dirty="0"/>
          </a:p>
        </p:txBody>
      </p:sp>
    </p:spTree>
    <p:extLst>
      <p:ext uri="{BB962C8B-B14F-4D97-AF65-F5344CB8AC3E}">
        <p14:creationId xmlns:p14="http://schemas.microsoft.com/office/powerpoint/2010/main" val="11094829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229600" cy="5638800"/>
          </a:xfrm>
        </p:spPr>
        <p:txBody>
          <a:bodyPr>
            <a:noAutofit/>
          </a:bodyPr>
          <a:lstStyle/>
          <a:p>
            <a:r>
              <a:rPr lang="en-US" sz="1600" b="1" dirty="0" smtClean="0"/>
              <a:t>Clean </a:t>
            </a:r>
            <a:r>
              <a:rPr lang="en-US" sz="1600" b="1" dirty="0"/>
              <a:t>up your environment</a:t>
            </a:r>
          </a:p>
          <a:p>
            <a:pPr lvl="1"/>
            <a:r>
              <a:rPr lang="en-US" sz="1600" dirty="0"/>
              <a:t>Delete the node from the Chef </a:t>
            </a:r>
            <a:r>
              <a:rPr lang="en-US" sz="1600" dirty="0" smtClean="0"/>
              <a:t>server</a:t>
            </a:r>
          </a:p>
          <a:p>
            <a:pPr lvl="2"/>
            <a:r>
              <a:rPr lang="en-US" sz="1600" dirty="0"/>
              <a:t>knife node delete node1-ubuntu </a:t>
            </a:r>
            <a:r>
              <a:rPr lang="en-US" sz="1600" dirty="0" smtClean="0"/>
              <a:t>--yes</a:t>
            </a:r>
          </a:p>
          <a:p>
            <a:pPr lvl="2"/>
            <a:r>
              <a:rPr lang="en-US" sz="1600" dirty="0"/>
              <a:t>knife client delete </a:t>
            </a:r>
            <a:r>
              <a:rPr lang="en-US" sz="1600" dirty="0" smtClean="0"/>
              <a:t>node2-ubuntu </a:t>
            </a:r>
            <a:r>
              <a:rPr lang="en-US" sz="1600" dirty="0" smtClean="0"/>
              <a:t>--</a:t>
            </a:r>
            <a:r>
              <a:rPr lang="en-US" sz="1600" dirty="0" smtClean="0"/>
              <a:t>yes</a:t>
            </a:r>
            <a:endParaRPr lang="en-US" sz="1600" dirty="0" smtClean="0"/>
          </a:p>
          <a:p>
            <a:pPr lvl="2"/>
            <a:r>
              <a:rPr lang="en-US" sz="1600" dirty="0"/>
              <a:t>use caution when using the --yes argument. The --yes argument suppresses any prompts for confirmation before performing a destructive operation</a:t>
            </a:r>
            <a:r>
              <a:rPr lang="en-US" sz="1600" dirty="0" smtClean="0"/>
              <a:t>.</a:t>
            </a:r>
          </a:p>
          <a:p>
            <a:pPr lvl="1"/>
            <a:r>
              <a:rPr lang="en-US" sz="1600" dirty="0" smtClean="0"/>
              <a:t>Delete </a:t>
            </a:r>
            <a:r>
              <a:rPr lang="en-US" sz="1600" dirty="0"/>
              <a:t>your cookbook from the Chef </a:t>
            </a:r>
            <a:r>
              <a:rPr lang="en-US" sz="1600" dirty="0" smtClean="0"/>
              <a:t>server</a:t>
            </a:r>
          </a:p>
          <a:p>
            <a:pPr lvl="2"/>
            <a:r>
              <a:rPr lang="en-US" sz="1600" dirty="0" smtClean="0"/>
              <a:t>knife </a:t>
            </a:r>
            <a:r>
              <a:rPr lang="en-US" sz="1600" dirty="0"/>
              <a:t>cookbook delete learn_chef_apache2 --all </a:t>
            </a:r>
            <a:r>
              <a:rPr lang="en-US" sz="1600" dirty="0" smtClean="0"/>
              <a:t>--yes</a:t>
            </a:r>
          </a:p>
          <a:p>
            <a:pPr lvl="2"/>
            <a:r>
              <a:rPr lang="en-US" sz="1600" dirty="0"/>
              <a:t>If you omit the --all argument, you'll be prompted to select which version to </a:t>
            </a:r>
            <a:r>
              <a:rPr lang="en-US" sz="1600" dirty="0" smtClean="0"/>
              <a:t>delete.</a:t>
            </a:r>
          </a:p>
          <a:p>
            <a:pPr lvl="1"/>
            <a:r>
              <a:rPr lang="en-US" sz="1600" dirty="0" smtClean="0"/>
              <a:t>Delete </a:t>
            </a:r>
            <a:r>
              <a:rPr lang="en-US" sz="1600" dirty="0"/>
              <a:t>the role from the Chef server</a:t>
            </a:r>
          </a:p>
          <a:p>
            <a:pPr lvl="2"/>
            <a:r>
              <a:rPr lang="en-US" sz="1600" dirty="0" smtClean="0"/>
              <a:t>knife </a:t>
            </a:r>
            <a:r>
              <a:rPr lang="en-US" sz="1600" dirty="0"/>
              <a:t>role delete web </a:t>
            </a:r>
            <a:r>
              <a:rPr lang="en-US" sz="1600" dirty="0" smtClean="0"/>
              <a:t>--yes</a:t>
            </a:r>
          </a:p>
          <a:p>
            <a:pPr lvl="1"/>
            <a:r>
              <a:rPr lang="en-US" sz="1600" dirty="0"/>
              <a:t>Delete the RSA private key from your </a:t>
            </a:r>
            <a:r>
              <a:rPr lang="en-US" sz="1600" dirty="0" smtClean="0"/>
              <a:t>node</a:t>
            </a:r>
          </a:p>
          <a:p>
            <a:pPr lvl="2"/>
            <a:r>
              <a:rPr lang="en-US" sz="1600" dirty="0" smtClean="0"/>
              <a:t>During </a:t>
            </a:r>
            <a:r>
              <a:rPr lang="en-US" sz="1600" dirty="0"/>
              <a:t>the bootstrap process, an RSA private key is generated on your node to enable your node to make API calls to the Chef server. The default location of this key is /etc/chef/</a:t>
            </a:r>
            <a:r>
              <a:rPr lang="en-US" sz="1600" dirty="0" err="1"/>
              <a:t>client.pem</a:t>
            </a:r>
            <a:r>
              <a:rPr lang="en-US" sz="1600" dirty="0"/>
              <a:t> on Linux systems</a:t>
            </a:r>
            <a:r>
              <a:rPr lang="en-US" sz="1600" dirty="0" smtClean="0"/>
              <a:t>.</a:t>
            </a:r>
            <a:endParaRPr lang="en-US" sz="1600" dirty="0"/>
          </a:p>
          <a:p>
            <a:pPr lvl="2"/>
            <a:r>
              <a:rPr lang="en-US" sz="1600" dirty="0"/>
              <a:t>If you plan to bootstrap your node </a:t>
            </a:r>
            <a:r>
              <a:rPr lang="en-US" sz="1600" dirty="0" smtClean="0"/>
              <a:t>second time </a:t>
            </a:r>
            <a:r>
              <a:rPr lang="en-US" sz="1600" dirty="0"/>
              <a:t>to practice the process, you'll need to log in to your node and delete the RSA private key file, like this</a:t>
            </a:r>
            <a:r>
              <a:rPr lang="en-US" sz="1600" dirty="0" smtClean="0"/>
              <a:t>.</a:t>
            </a:r>
            <a:endParaRPr lang="en-US" sz="1600" dirty="0"/>
          </a:p>
          <a:p>
            <a:pPr lvl="3"/>
            <a:r>
              <a:rPr lang="en-US" sz="1600" dirty="0"/>
              <a:t>sudo rm /etc/chef/</a:t>
            </a:r>
            <a:r>
              <a:rPr lang="en-US" sz="1600" dirty="0" err="1"/>
              <a:t>client.pem</a:t>
            </a:r>
            <a:endParaRPr lang="en-US" sz="1600" dirty="0"/>
          </a:p>
        </p:txBody>
      </p:sp>
    </p:spTree>
    <p:extLst>
      <p:ext uri="{BB962C8B-B14F-4D97-AF65-F5344CB8AC3E}">
        <p14:creationId xmlns:p14="http://schemas.microsoft.com/office/powerpoint/2010/main" val="37540031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 Kitchen with Ubuntu on </a:t>
            </a:r>
            <a:r>
              <a:rPr lang="en-US" dirty="0" smtClean="0"/>
              <a:t>AWS</a:t>
            </a:r>
            <a:endParaRPr lang="en-US" dirty="0"/>
          </a:p>
        </p:txBody>
      </p:sp>
      <p:sp>
        <p:nvSpPr>
          <p:cNvPr id="3" name="Content Placeholder 2"/>
          <p:cNvSpPr>
            <a:spLocks noGrp="1"/>
          </p:cNvSpPr>
          <p:nvPr>
            <p:ph idx="1"/>
          </p:nvPr>
        </p:nvSpPr>
        <p:spPr/>
        <p:txBody>
          <a:bodyPr>
            <a:noAutofit/>
          </a:bodyPr>
          <a:lstStyle/>
          <a:p>
            <a:r>
              <a:rPr lang="en-US" sz="1600" dirty="0" smtClean="0"/>
              <a:t>Imagine </a:t>
            </a:r>
            <a:r>
              <a:rPr lang="en-US" sz="1600" dirty="0"/>
              <a:t>your node represented a piece of your production infrastructure. How could you detect the failure before the change reached production</a:t>
            </a:r>
            <a:r>
              <a:rPr lang="en-US" sz="1600" dirty="0" smtClean="0"/>
              <a:t>?</a:t>
            </a:r>
            <a:endParaRPr lang="en-US" sz="1600" dirty="0"/>
          </a:p>
          <a:p>
            <a:r>
              <a:rPr lang="en-US" sz="1600" dirty="0" smtClean="0"/>
              <a:t>You </a:t>
            </a:r>
            <a:r>
              <a:rPr lang="en-US" sz="1600" dirty="0"/>
              <a:t>can quickly experiment with new features and test configuration changes on temporary test instances using Test </a:t>
            </a:r>
            <a:r>
              <a:rPr lang="en-US" sz="1600" dirty="0" smtClean="0"/>
              <a:t>Kitchen. Test </a:t>
            </a:r>
            <a:r>
              <a:rPr lang="en-US" sz="1600" dirty="0"/>
              <a:t>Kitchen runs your infrastructure code in an isolated environment that resembles your production environment. </a:t>
            </a:r>
            <a:endParaRPr lang="en-US" sz="1600" dirty="0" smtClean="0"/>
          </a:p>
          <a:p>
            <a:r>
              <a:rPr lang="en-US" sz="1600" dirty="0" smtClean="0"/>
              <a:t>With </a:t>
            </a:r>
            <a:r>
              <a:rPr lang="en-US" sz="1600" dirty="0"/>
              <a:t>Test Kitchen, you continue to write your Chef code from your workstation, but instead of uploading your code to the Chef server and applying it to a node, Test Kitchen applies your code to a temporary environment, such as a virtual machine on your workstation or a cloud or container instance</a:t>
            </a:r>
            <a:r>
              <a:rPr lang="en-US" sz="1600" dirty="0" smtClean="0"/>
              <a:t>.</a:t>
            </a:r>
          </a:p>
          <a:p>
            <a:r>
              <a:rPr lang="en-US" sz="1600" dirty="0"/>
              <a:t>Test Kitchen enables you to specify details about your virtual machine</a:t>
            </a:r>
            <a:r>
              <a:rPr lang="en-US" sz="1600" dirty="0" smtClean="0"/>
              <a:t>. For e.g., </a:t>
            </a:r>
            <a:r>
              <a:rPr lang="en-US" sz="1600" dirty="0" smtClean="0"/>
              <a:t>To </a:t>
            </a:r>
            <a:r>
              <a:rPr lang="en-US" sz="1600" dirty="0" smtClean="0"/>
              <a:t>work with </a:t>
            </a:r>
            <a:r>
              <a:rPr lang="en-US" sz="1600" dirty="0"/>
              <a:t>EC2, this includes its </a:t>
            </a:r>
            <a:r>
              <a:rPr lang="en-US" sz="1600" dirty="0" smtClean="0"/>
              <a:t>AMI, </a:t>
            </a:r>
            <a:r>
              <a:rPr lang="en-US" sz="1600" dirty="0"/>
              <a:t>instance type, security groups, and how to run Chef – including which recipes and which tests to run. </a:t>
            </a:r>
            <a:endParaRPr lang="en-US" sz="1600" dirty="0" smtClean="0"/>
          </a:p>
          <a:p>
            <a:r>
              <a:rPr lang="en-US" sz="1600" dirty="0" smtClean="0"/>
              <a:t>Test </a:t>
            </a:r>
            <a:r>
              <a:rPr lang="en-US" sz="1600" dirty="0"/>
              <a:t>Kitchen is the interface </a:t>
            </a:r>
            <a:r>
              <a:rPr lang="en-US" sz="1600" dirty="0" smtClean="0"/>
              <a:t>to </a:t>
            </a:r>
            <a:r>
              <a:rPr lang="en-US" sz="1600" dirty="0"/>
              <a:t>create, destroy, and run Chef on </a:t>
            </a:r>
            <a:r>
              <a:rPr lang="en-US" sz="1600" dirty="0" smtClean="0"/>
              <a:t>your temporary </a:t>
            </a:r>
            <a:r>
              <a:rPr lang="en-US" sz="1600" dirty="0"/>
              <a:t>instances</a:t>
            </a:r>
            <a:r>
              <a:rPr lang="en-US" sz="1600" dirty="0" smtClean="0"/>
              <a:t>.</a:t>
            </a:r>
          </a:p>
          <a:p>
            <a:endParaRPr lang="en-US" sz="1600" dirty="0"/>
          </a:p>
        </p:txBody>
      </p:sp>
    </p:spTree>
    <p:extLst>
      <p:ext uri="{BB962C8B-B14F-4D97-AF65-F5344CB8AC3E}">
        <p14:creationId xmlns:p14="http://schemas.microsoft.com/office/powerpoint/2010/main" val="34566395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7924800" cy="6248400"/>
          </a:xfrm>
        </p:spPr>
        <p:txBody>
          <a:bodyPr>
            <a:normAutofit/>
          </a:bodyPr>
          <a:lstStyle/>
          <a:p>
            <a:r>
              <a:rPr lang="en-US" sz="1600" b="1" dirty="0"/>
              <a:t>Set up your workstation</a:t>
            </a:r>
          </a:p>
          <a:p>
            <a:r>
              <a:rPr lang="en-US" sz="1600" dirty="0" smtClean="0"/>
              <a:t>Ensure </a:t>
            </a:r>
            <a:r>
              <a:rPr lang="en-US" sz="1600" dirty="0"/>
              <a:t>your IAM role grants permission to launch </a:t>
            </a:r>
            <a:r>
              <a:rPr lang="en-US" sz="1600" dirty="0" smtClean="0"/>
              <a:t>instances</a:t>
            </a:r>
          </a:p>
          <a:p>
            <a:r>
              <a:rPr lang="en-US" sz="1600" dirty="0" smtClean="0"/>
              <a:t>Create </a:t>
            </a:r>
            <a:r>
              <a:rPr lang="en-US" sz="1600" dirty="0"/>
              <a:t>your credentials </a:t>
            </a:r>
            <a:r>
              <a:rPr lang="en-US" sz="1600" dirty="0" smtClean="0"/>
              <a:t>file in below location </a:t>
            </a:r>
          </a:p>
          <a:p>
            <a:pPr lvl="1"/>
            <a:r>
              <a:rPr lang="en-US" sz="1600" dirty="0"/>
              <a:t>~/.</a:t>
            </a:r>
            <a:r>
              <a:rPr lang="en-US" sz="1600" dirty="0" err="1"/>
              <a:t>aws</a:t>
            </a:r>
            <a:r>
              <a:rPr lang="en-US" sz="1600" dirty="0"/>
              <a:t>/credentials (Linux/Mac</a:t>
            </a:r>
            <a:r>
              <a:rPr lang="en-US" sz="1600" dirty="0" smtClean="0"/>
              <a:t>) (Create .</a:t>
            </a:r>
            <a:r>
              <a:rPr lang="en-US" sz="1600" dirty="0" err="1" smtClean="0"/>
              <a:t>aws</a:t>
            </a:r>
            <a:r>
              <a:rPr lang="en-US" sz="1600" dirty="0" smtClean="0"/>
              <a:t> </a:t>
            </a:r>
            <a:r>
              <a:rPr lang="en-US" sz="1600" dirty="0" err="1" smtClean="0"/>
              <a:t>direcotry</a:t>
            </a:r>
            <a:r>
              <a:rPr lang="en-US" sz="1600" dirty="0" smtClean="0"/>
              <a:t>, If not available)</a:t>
            </a:r>
            <a:endParaRPr lang="en-US" sz="1600" dirty="0"/>
          </a:p>
          <a:p>
            <a:pPr lvl="1"/>
            <a:r>
              <a:rPr lang="en-US" sz="1600" dirty="0"/>
              <a:t>C:\Users\USERNAME\.aws\credentials  (Windows</a:t>
            </a:r>
            <a:r>
              <a:rPr lang="en-US" sz="1600" dirty="0" smtClean="0"/>
              <a:t>)</a:t>
            </a:r>
          </a:p>
          <a:p>
            <a:pPr lvl="1"/>
            <a:r>
              <a:rPr lang="en-US" sz="1600" dirty="0" smtClean="0"/>
              <a:t>Sample content of the file </a:t>
            </a:r>
            <a:r>
              <a:rPr lang="en-US" sz="1600" dirty="0"/>
              <a:t>credentials</a:t>
            </a:r>
            <a:r>
              <a:rPr lang="en-US" sz="1600" dirty="0" smtClean="0"/>
              <a:t>.</a:t>
            </a:r>
          </a:p>
          <a:p>
            <a:endParaRPr lang="en-US" sz="1600" dirty="0" smtClean="0"/>
          </a:p>
          <a:p>
            <a:endParaRPr lang="en-US" sz="1600" dirty="0"/>
          </a:p>
          <a:p>
            <a:endParaRPr lang="en-US" sz="1600" dirty="0" smtClean="0"/>
          </a:p>
          <a:p>
            <a:endParaRPr lang="en-US" sz="1600" dirty="0" smtClean="0"/>
          </a:p>
          <a:p>
            <a:endParaRPr lang="en-US" sz="1600" dirty="0"/>
          </a:p>
          <a:p>
            <a:endParaRPr lang="en-US" sz="1600" dirty="0" smtClean="0"/>
          </a:p>
          <a:p>
            <a:endParaRPr lang="en-US" sz="1600" dirty="0" smtClean="0"/>
          </a:p>
          <a:p>
            <a:endParaRPr lang="en-US" sz="1600" dirty="0"/>
          </a:p>
          <a:p>
            <a:r>
              <a:rPr lang="en-US" sz="1600" dirty="0" smtClean="0"/>
              <a:t>Keep </a:t>
            </a:r>
            <a:r>
              <a:rPr lang="en-US" sz="1600" dirty="0" smtClean="0"/>
              <a:t>below </a:t>
            </a:r>
            <a:r>
              <a:rPr lang="en-US" sz="1600" dirty="0" smtClean="0"/>
              <a:t>information's ready from your AWS account</a:t>
            </a:r>
            <a:endParaRPr lang="en-US" sz="1600" dirty="0" smtClean="0"/>
          </a:p>
          <a:p>
            <a:pPr lvl="1"/>
            <a:r>
              <a:rPr lang="en-US" sz="1600" dirty="0" smtClean="0"/>
              <a:t>VPC - vpc-0258cf34b940cd38e</a:t>
            </a:r>
            <a:endParaRPr lang="en-US" sz="1600" dirty="0"/>
          </a:p>
          <a:p>
            <a:pPr lvl="1"/>
            <a:r>
              <a:rPr lang="en-US" sz="1600" dirty="0" smtClean="0"/>
              <a:t>SUBNET - subnet-69b24f48</a:t>
            </a:r>
            <a:endParaRPr lang="en-US" sz="1600" dirty="0"/>
          </a:p>
          <a:p>
            <a:pPr lvl="1"/>
            <a:r>
              <a:rPr lang="en-US" sz="1600" dirty="0" smtClean="0"/>
              <a:t>REGION - us-east-1a</a:t>
            </a:r>
            <a:endParaRPr lang="en-US" sz="1600" dirty="0"/>
          </a:p>
          <a:p>
            <a:pPr lvl="1"/>
            <a:r>
              <a:rPr lang="en-US" sz="1600" dirty="0" smtClean="0"/>
              <a:t>Security Group - sg-0139d4f4c38cff9a7</a:t>
            </a:r>
            <a:endParaRPr lang="en-US" sz="1600" dirty="0"/>
          </a:p>
          <a:p>
            <a:pPr lvl="1"/>
            <a:r>
              <a:rPr lang="en-US" sz="1600" dirty="0" smtClean="0"/>
              <a:t>Ubuntu AMIID - ami-07ebfd5b3428b6f4d</a:t>
            </a:r>
          </a:p>
          <a:p>
            <a:pPr lvl="1"/>
            <a:r>
              <a:rPr lang="en-US" sz="1600" dirty="0" err="1" smtClean="0"/>
              <a:t>Keypair</a:t>
            </a:r>
            <a:r>
              <a:rPr lang="en-US" sz="1600" dirty="0"/>
              <a:t> file - ~/.</a:t>
            </a:r>
            <a:r>
              <a:rPr lang="en-US" sz="1600" dirty="0" smtClean="0"/>
              <a:t>ssh/west1.pem</a:t>
            </a:r>
            <a:endParaRPr lang="en-US"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362200"/>
            <a:ext cx="5158796"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46973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850" y="381000"/>
            <a:ext cx="8458200" cy="4525963"/>
          </a:xfrm>
        </p:spPr>
        <p:txBody>
          <a:bodyPr>
            <a:normAutofit/>
          </a:bodyPr>
          <a:lstStyle/>
          <a:p>
            <a:r>
              <a:rPr lang="en-US" sz="1600" b="1" dirty="0" smtClean="0"/>
              <a:t>Apply a cookbook locally</a:t>
            </a:r>
          </a:p>
          <a:p>
            <a:r>
              <a:rPr lang="en-US" sz="1600" dirty="0" smtClean="0"/>
              <a:t>In this part, you'll run through the Test Kitchen workflow to get the hang of things.</a:t>
            </a:r>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r>
              <a:rPr lang="en-US" sz="1600" dirty="0" smtClean="0"/>
              <a:t>Kitchen create - In </a:t>
            </a:r>
            <a:r>
              <a:rPr lang="en-US" sz="1600" dirty="0"/>
              <a:t>this step, Test Kitchen creates an instance of your virtual environment, for example, an Ubuntu </a:t>
            </a:r>
            <a:r>
              <a:rPr lang="en-US" sz="1600" dirty="0" smtClean="0"/>
              <a:t>EC2 machine</a:t>
            </a:r>
            <a:r>
              <a:rPr lang="en-US" sz="1600" dirty="0" smtClean="0"/>
              <a:t>.</a:t>
            </a:r>
          </a:p>
          <a:p>
            <a:r>
              <a:rPr lang="en-US" sz="1600" dirty="0"/>
              <a:t>Kitchen converge - </a:t>
            </a:r>
            <a:r>
              <a:rPr lang="en-US" sz="1600" dirty="0" smtClean="0"/>
              <a:t>In </a:t>
            </a:r>
            <a:r>
              <a:rPr lang="en-US" sz="1600" dirty="0"/>
              <a:t>this step, Test Kitchen applies your cookbook to the virtual </a:t>
            </a:r>
            <a:r>
              <a:rPr lang="en-US" sz="1600" dirty="0" smtClean="0"/>
              <a:t>environment.</a:t>
            </a:r>
          </a:p>
          <a:p>
            <a:r>
              <a:rPr lang="en-US" sz="1600" dirty="0"/>
              <a:t>Kitchen login - In this step, Test Kitchen creates an SSH session into your virtual environment</a:t>
            </a:r>
            <a:r>
              <a:rPr lang="en-US" sz="1600" dirty="0" smtClean="0"/>
              <a:t>.</a:t>
            </a:r>
          </a:p>
          <a:p>
            <a:r>
              <a:rPr lang="en-US" sz="1600" dirty="0"/>
              <a:t>Verify - </a:t>
            </a:r>
            <a:r>
              <a:rPr lang="en-US" sz="1600" dirty="0" smtClean="0"/>
              <a:t>In </a:t>
            </a:r>
            <a:r>
              <a:rPr lang="en-US" sz="1600" dirty="0"/>
              <a:t>this step, you manually verify that </a:t>
            </a:r>
            <a:r>
              <a:rPr lang="en-US" sz="1600" dirty="0" smtClean="0"/>
              <a:t>virtual </a:t>
            </a:r>
            <a:r>
              <a:rPr lang="en-US" sz="1600" dirty="0"/>
              <a:t>environment is configured as </a:t>
            </a:r>
            <a:r>
              <a:rPr lang="en-US" sz="1600" dirty="0" smtClean="0"/>
              <a:t>expected.</a:t>
            </a:r>
            <a:endParaRPr lang="en-US" sz="1600" dirty="0" smtClean="0"/>
          </a:p>
          <a:p>
            <a:r>
              <a:rPr lang="en-US" sz="1600" dirty="0"/>
              <a:t>Kitchen destroy - In this step, Test Kitchen shuts down and destroys your virtual environment.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143000"/>
            <a:ext cx="779145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8388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229600" cy="6010803"/>
          </a:xfrm>
        </p:spPr>
        <p:txBody>
          <a:bodyPr>
            <a:noAutofit/>
          </a:bodyPr>
          <a:lstStyle/>
          <a:p>
            <a:r>
              <a:rPr lang="en-US" sz="1600" dirty="0"/>
              <a:t>Create Test Kitchen configuration file</a:t>
            </a:r>
          </a:p>
          <a:p>
            <a:pPr lvl="1"/>
            <a:r>
              <a:rPr lang="en-US" sz="1600" dirty="0" smtClean="0"/>
              <a:t>When </a:t>
            </a:r>
            <a:r>
              <a:rPr lang="en-US" sz="1600" dirty="0"/>
              <a:t>you use the chef generate cookbook command to create a cookbook, Chef creates a file named .</a:t>
            </a:r>
            <a:r>
              <a:rPr lang="en-US" sz="1600" dirty="0" err="1"/>
              <a:t>kitchen.yml</a:t>
            </a:r>
            <a:r>
              <a:rPr lang="en-US" sz="1600" dirty="0"/>
              <a:t> in the root directory of your cookbook. </a:t>
            </a:r>
            <a:endParaRPr lang="en-US" sz="1600" dirty="0" smtClean="0"/>
          </a:p>
          <a:p>
            <a:pPr lvl="1"/>
            <a:r>
              <a:rPr lang="en-US" sz="1600" dirty="0" smtClean="0"/>
              <a:t>.</a:t>
            </a:r>
            <a:r>
              <a:rPr lang="en-US" sz="1600" dirty="0" err="1"/>
              <a:t>kitchen.yml</a:t>
            </a:r>
            <a:r>
              <a:rPr lang="en-US" sz="1600" dirty="0"/>
              <a:t> defines what's needed to run Test Kitchen, including which virtualization provider to use, how to run Chef, and what platforms to run your code on</a:t>
            </a:r>
            <a:r>
              <a:rPr lang="en-US" sz="1600" dirty="0" smtClean="0"/>
              <a:t>.</a:t>
            </a:r>
          </a:p>
          <a:p>
            <a:pPr lvl="1"/>
            <a:r>
              <a:rPr lang="en-US" sz="1600" dirty="0"/>
              <a:t>start by modifying .</a:t>
            </a:r>
            <a:r>
              <a:rPr lang="en-US" sz="1600" dirty="0" err="1"/>
              <a:t>kitchen.yml</a:t>
            </a:r>
            <a:r>
              <a:rPr lang="en-US" sz="1600" dirty="0"/>
              <a:t> </a:t>
            </a:r>
            <a:r>
              <a:rPr lang="en-US" sz="1600" dirty="0" smtClean="0"/>
              <a:t>(see the </a:t>
            </a:r>
            <a:r>
              <a:rPr lang="en-US" sz="1600" dirty="0"/>
              <a:t>code file </a:t>
            </a:r>
            <a:r>
              <a:rPr lang="en-US" sz="1600" dirty="0"/>
              <a:t>.</a:t>
            </a:r>
            <a:r>
              <a:rPr lang="en-US" sz="1600" dirty="0" err="1" smtClean="0"/>
              <a:t>kitchen.yml</a:t>
            </a:r>
            <a:r>
              <a:rPr lang="en-US" sz="1600" dirty="0" smtClean="0"/>
              <a:t>)</a:t>
            </a:r>
            <a:endParaRPr lang="en-US" sz="1600" dirty="0" smtClean="0"/>
          </a:p>
          <a:p>
            <a:pPr lvl="1"/>
            <a:r>
              <a:rPr lang="en-US" sz="1600" dirty="0" smtClean="0"/>
              <a:t>Create </a:t>
            </a:r>
            <a:r>
              <a:rPr lang="en-US" sz="1600" dirty="0"/>
              <a:t>the Test Kitchen </a:t>
            </a:r>
            <a:r>
              <a:rPr lang="en-US" sz="1600" dirty="0" smtClean="0"/>
              <a:t>instance</a:t>
            </a:r>
          </a:p>
          <a:p>
            <a:pPr lvl="2"/>
            <a:r>
              <a:rPr lang="en-US" sz="1600" dirty="0" smtClean="0"/>
              <a:t>From </a:t>
            </a:r>
            <a:r>
              <a:rPr lang="en-US" sz="1600" dirty="0"/>
              <a:t>the ~/learn-chef/cookbooks/learn_chef_apache2 directory, run </a:t>
            </a:r>
            <a:endParaRPr lang="en-US" sz="1600" dirty="0" smtClean="0"/>
          </a:p>
          <a:p>
            <a:pPr lvl="3"/>
            <a:r>
              <a:rPr lang="en-US" sz="1600" dirty="0" smtClean="0"/>
              <a:t>kitchen </a:t>
            </a:r>
            <a:r>
              <a:rPr lang="en-US" sz="1600" dirty="0" smtClean="0"/>
              <a:t>list</a:t>
            </a:r>
          </a:p>
          <a:p>
            <a:pPr lvl="3"/>
            <a:endParaRPr lang="en-US" sz="1600" dirty="0"/>
          </a:p>
          <a:p>
            <a:pPr lvl="3"/>
            <a:endParaRPr lang="en-US" sz="1600" dirty="0" smtClean="0"/>
          </a:p>
          <a:p>
            <a:pPr lvl="2"/>
            <a:r>
              <a:rPr lang="en-US" sz="1600" dirty="0" smtClean="0"/>
              <a:t>Create </a:t>
            </a:r>
            <a:r>
              <a:rPr lang="en-US" sz="1600" dirty="0"/>
              <a:t>the instance now by running </a:t>
            </a:r>
            <a:endParaRPr lang="en-US" sz="1600" dirty="0" smtClean="0"/>
          </a:p>
          <a:p>
            <a:pPr lvl="3"/>
            <a:r>
              <a:rPr lang="en-US" sz="1600" dirty="0" smtClean="0"/>
              <a:t>kitchen </a:t>
            </a:r>
            <a:r>
              <a:rPr lang="en-US" sz="1600" dirty="0"/>
              <a:t>create (Note This would create a node in AWS </a:t>
            </a:r>
            <a:r>
              <a:rPr lang="en-US" sz="1600" dirty="0" smtClean="0"/>
              <a:t>)</a:t>
            </a:r>
            <a:endParaRPr lang="en-US" sz="1600" dirty="0" smtClean="0"/>
          </a:p>
          <a:p>
            <a:pPr lvl="3"/>
            <a:r>
              <a:rPr lang="en-US" sz="1600" dirty="0"/>
              <a:t>kitchen </a:t>
            </a:r>
            <a:r>
              <a:rPr lang="en-US" sz="1600" dirty="0" smtClean="0"/>
              <a:t>list</a:t>
            </a:r>
          </a:p>
          <a:p>
            <a:pPr lvl="3"/>
            <a:endParaRPr lang="en-US" sz="1600" dirty="0"/>
          </a:p>
          <a:p>
            <a:pPr lvl="3"/>
            <a:endParaRPr lang="en-US" sz="1600" dirty="0" smtClean="0"/>
          </a:p>
          <a:p>
            <a:pPr lvl="3"/>
            <a:endParaRPr lang="en-US" sz="1600" dirty="0"/>
          </a:p>
          <a:p>
            <a:pPr lvl="2"/>
            <a:r>
              <a:rPr lang="en-US" sz="1600" dirty="0" smtClean="0"/>
              <a:t>Verify a new instance would be created in EC2</a:t>
            </a:r>
            <a:endParaRPr lang="en-US" sz="1600" dirty="0" smtClean="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924175"/>
            <a:ext cx="60579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9762" y="4472251"/>
            <a:ext cx="589597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5360" y="5486400"/>
            <a:ext cx="7724775"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15808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229600" cy="6248400"/>
          </a:xfrm>
        </p:spPr>
        <p:txBody>
          <a:bodyPr>
            <a:noAutofit/>
          </a:bodyPr>
          <a:lstStyle/>
          <a:p>
            <a:r>
              <a:rPr lang="en-US" sz="1600" b="1" dirty="0"/>
              <a:t>Apply the learn_chef_apache2 cookbook to your Test Kitchen instance</a:t>
            </a:r>
          </a:p>
          <a:p>
            <a:pPr lvl="1"/>
            <a:r>
              <a:rPr lang="en-US" sz="1600" dirty="0" smtClean="0"/>
              <a:t>Now </a:t>
            </a:r>
            <a:r>
              <a:rPr lang="en-US" sz="1600" dirty="0"/>
              <a:t>run kitchen converge to apply the cookbook to the </a:t>
            </a:r>
            <a:r>
              <a:rPr lang="en-US" sz="1600" dirty="0" smtClean="0"/>
              <a:t>EC2 virtual </a:t>
            </a:r>
            <a:r>
              <a:rPr lang="en-US" sz="1600" dirty="0"/>
              <a:t>machine.</a:t>
            </a:r>
          </a:p>
          <a:p>
            <a:pPr lvl="2"/>
            <a:r>
              <a:rPr lang="en-US" sz="1600" dirty="0"/>
              <a:t>kitchen </a:t>
            </a:r>
            <a:r>
              <a:rPr lang="en-US" sz="1600" dirty="0" smtClean="0"/>
              <a:t>converge</a:t>
            </a:r>
          </a:p>
          <a:p>
            <a:pPr lvl="2"/>
            <a:r>
              <a:rPr lang="en-US" sz="1600" dirty="0" smtClean="0"/>
              <a:t>We </a:t>
            </a:r>
            <a:r>
              <a:rPr lang="en-US" sz="1600" dirty="0"/>
              <a:t>use the term converge to describe the process of bringing a system closer to its desired state. When you see the word converge, think </a:t>
            </a:r>
            <a:r>
              <a:rPr lang="en-US" sz="1600" i="1" dirty="0"/>
              <a:t>test and repair</a:t>
            </a:r>
            <a:r>
              <a:rPr lang="en-US" sz="1600" dirty="0" smtClean="0"/>
              <a:t>.</a:t>
            </a:r>
          </a:p>
          <a:p>
            <a:pPr lvl="2"/>
            <a:r>
              <a:rPr lang="en-US" sz="1600" dirty="0"/>
              <a:t>If you had more than one platform specified in your .</a:t>
            </a:r>
            <a:r>
              <a:rPr lang="en-US" sz="1600" dirty="0" err="1"/>
              <a:t>kitchen.yml</a:t>
            </a:r>
            <a:r>
              <a:rPr lang="en-US" sz="1600" dirty="0"/>
              <a:t> file, then you should specify the platform/instance you want to test your cookbook on when you run kitchen converge. </a:t>
            </a:r>
            <a:r>
              <a:rPr lang="en-US" sz="1600" dirty="0" smtClean="0"/>
              <a:t>For </a:t>
            </a:r>
            <a:r>
              <a:rPr lang="en-US" sz="1600" dirty="0"/>
              <a:t>example, kitchen converge </a:t>
            </a:r>
            <a:r>
              <a:rPr lang="en-US" sz="1600" dirty="0" smtClean="0"/>
              <a:t>default-windows-2012r2, Otherwise</a:t>
            </a:r>
            <a:r>
              <a:rPr lang="en-US" sz="1600" dirty="0"/>
              <a:t>, Test Kitchen would test cookbook on all platforms specified in .</a:t>
            </a:r>
            <a:r>
              <a:rPr lang="en-US" sz="1600" dirty="0" err="1"/>
              <a:t>kitchen.yml</a:t>
            </a:r>
            <a:endParaRPr lang="en-US" sz="1600" dirty="0"/>
          </a:p>
          <a:p>
            <a:pPr lvl="2"/>
            <a:r>
              <a:rPr lang="en-US" sz="1600" dirty="0" smtClean="0"/>
              <a:t>When </a:t>
            </a:r>
            <a:r>
              <a:rPr lang="en-US" sz="1600" dirty="0"/>
              <a:t>the chef-client run completes successfully, Test Kitchen exits with exit code 0. Run the following to check the exit code.</a:t>
            </a:r>
          </a:p>
          <a:p>
            <a:pPr lvl="3"/>
            <a:r>
              <a:rPr lang="en-US" sz="1600" dirty="0"/>
              <a:t>echo </a:t>
            </a:r>
            <a:r>
              <a:rPr lang="en-US" sz="1600" dirty="0" smtClean="0"/>
              <a:t>$?</a:t>
            </a:r>
          </a:p>
          <a:p>
            <a:pPr lvl="3"/>
            <a:r>
              <a:rPr lang="en-US" sz="1600" dirty="0"/>
              <a:t>If you receive a result other than 0, fix the errors that were reported. Then run kitchen converge to apply the changes and again check the exit code</a:t>
            </a:r>
            <a:r>
              <a:rPr lang="en-US" sz="1600" dirty="0" smtClean="0"/>
              <a:t>.</a:t>
            </a:r>
          </a:p>
          <a:p>
            <a:pPr lvl="2"/>
            <a:r>
              <a:rPr lang="en-US" sz="1600" dirty="0"/>
              <a:t>Run kitchen list to see the latest status</a:t>
            </a:r>
            <a:r>
              <a:rPr lang="en-US" sz="1600" dirty="0" smtClean="0"/>
              <a:t>.</a:t>
            </a:r>
          </a:p>
          <a:p>
            <a:r>
              <a:rPr lang="en-US" sz="1600" dirty="0" smtClean="0"/>
              <a:t>Verify </a:t>
            </a:r>
            <a:r>
              <a:rPr lang="en-US" sz="1600" dirty="0"/>
              <a:t>that your Test Kitchen </a:t>
            </a:r>
            <a:r>
              <a:rPr lang="en-US" sz="1600" dirty="0" smtClean="0"/>
              <a:t>instance</a:t>
            </a:r>
          </a:p>
          <a:p>
            <a:pPr lvl="1"/>
            <a:r>
              <a:rPr lang="en-US" sz="1600" dirty="0"/>
              <a:t>kitchen exec -c '</a:t>
            </a:r>
            <a:r>
              <a:rPr lang="en-US" sz="1600" dirty="0" err="1"/>
              <a:t>wget</a:t>
            </a:r>
            <a:r>
              <a:rPr lang="en-US" sz="1600" dirty="0"/>
              <a:t> -</a:t>
            </a:r>
            <a:r>
              <a:rPr lang="en-US" sz="1600" dirty="0" err="1"/>
              <a:t>qO</a:t>
            </a:r>
            <a:r>
              <a:rPr lang="en-US" sz="1600" dirty="0"/>
              <a:t>- </a:t>
            </a:r>
            <a:r>
              <a:rPr lang="en-US" sz="1600" dirty="0" smtClean="0"/>
              <a:t>localhost'</a:t>
            </a:r>
          </a:p>
          <a:p>
            <a:pPr lvl="1"/>
            <a:r>
              <a:rPr lang="en-US" sz="1600" dirty="0"/>
              <a:t>Also can go to find the ec2 instance name and </a:t>
            </a:r>
            <a:r>
              <a:rPr lang="en-US" sz="1600" dirty="0" smtClean="0"/>
              <a:t>run to see index.html in browser</a:t>
            </a:r>
          </a:p>
          <a:p>
            <a:r>
              <a:rPr lang="en-US" sz="1600" dirty="0"/>
              <a:t>Delete the Test Kitchen instance</a:t>
            </a:r>
          </a:p>
          <a:p>
            <a:pPr lvl="1"/>
            <a:r>
              <a:rPr lang="en-US" sz="1600" dirty="0"/>
              <a:t>kitchen destroy – This will also terminate the EC2 instance created for kitchen.</a:t>
            </a:r>
          </a:p>
          <a:p>
            <a:pPr lvl="1"/>
            <a:r>
              <a:rPr lang="en-US" sz="1600" dirty="0"/>
              <a:t>kitchen </a:t>
            </a:r>
            <a:r>
              <a:rPr lang="en-US" sz="1600" dirty="0" smtClean="0"/>
              <a:t>list</a:t>
            </a:r>
            <a:endParaRPr lang="en-US" sz="1600" dirty="0"/>
          </a:p>
        </p:txBody>
      </p:sp>
    </p:spTree>
    <p:extLst>
      <p:ext uri="{BB962C8B-B14F-4D97-AF65-F5344CB8AC3E}">
        <p14:creationId xmlns:p14="http://schemas.microsoft.com/office/powerpoint/2010/main" val="907928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Install Chef Workstation on </a:t>
            </a:r>
            <a:r>
              <a:rPr lang="en-US" dirty="0" smtClean="0"/>
              <a:t>EC2</a:t>
            </a:r>
            <a:endParaRPr lang="en-US" dirty="0"/>
          </a:p>
        </p:txBody>
      </p:sp>
      <p:sp>
        <p:nvSpPr>
          <p:cNvPr id="3" name="Content Placeholder 2"/>
          <p:cNvSpPr>
            <a:spLocks noGrp="1"/>
          </p:cNvSpPr>
          <p:nvPr>
            <p:ph idx="1"/>
          </p:nvPr>
        </p:nvSpPr>
        <p:spPr/>
        <p:txBody>
          <a:bodyPr>
            <a:normAutofit/>
          </a:bodyPr>
          <a:lstStyle/>
          <a:p>
            <a:r>
              <a:rPr lang="en-US" sz="1600" dirty="0" smtClean="0"/>
              <a:t>From </a:t>
            </a:r>
            <a:r>
              <a:rPr lang="en-US" sz="1600" dirty="0"/>
              <a:t>your SSH connection, first update the apt cache and then install curl.</a:t>
            </a:r>
          </a:p>
          <a:p>
            <a:pPr lvl="1"/>
            <a:r>
              <a:rPr lang="en-US" sz="1600" dirty="0"/>
              <a:t>sudo apt-get update</a:t>
            </a:r>
          </a:p>
          <a:p>
            <a:pPr lvl="1"/>
            <a:r>
              <a:rPr lang="en-US" sz="1600" dirty="0"/>
              <a:t>sudo apt-get -y install curl</a:t>
            </a:r>
          </a:p>
          <a:p>
            <a:r>
              <a:rPr lang="en-US" sz="1600" dirty="0"/>
              <a:t>Run this to install Chef Workstation.</a:t>
            </a:r>
          </a:p>
          <a:p>
            <a:pPr lvl="1"/>
            <a:r>
              <a:rPr lang="en-US" sz="1600" dirty="0"/>
              <a:t>curl https://omnitruck.chef.io/install.sh | sudo bash -s -- -P chef-workstation -c stable -v </a:t>
            </a:r>
            <a:r>
              <a:rPr lang="en-US" sz="1600" dirty="0" smtClean="0"/>
              <a:t>0.2.41</a:t>
            </a:r>
          </a:p>
          <a:p>
            <a:pPr lvl="1"/>
            <a:r>
              <a:rPr lang="en-US" sz="1600" dirty="0"/>
              <a:t>chef -v (Verify the chef workstation installation)</a:t>
            </a:r>
          </a:p>
          <a:p>
            <a:pPr lvl="1"/>
            <a:r>
              <a:rPr lang="en-US" sz="1600" dirty="0"/>
              <a:t>Install Git (</a:t>
            </a:r>
            <a:r>
              <a:rPr lang="en-US" sz="1600" dirty="0">
                <a:hlinkClick r:id="rId2"/>
              </a:rPr>
              <a:t>https://git-scm.com/downloads</a:t>
            </a:r>
            <a:r>
              <a:rPr lang="en-US" sz="1600" dirty="0"/>
              <a:t>)</a:t>
            </a:r>
          </a:p>
          <a:p>
            <a:pPr lvl="2"/>
            <a:r>
              <a:rPr lang="en-US" sz="1600" dirty="0"/>
              <a:t>git --version</a:t>
            </a:r>
          </a:p>
          <a:p>
            <a:pPr lvl="1"/>
            <a:r>
              <a:rPr lang="en-US" sz="1600" dirty="0"/>
              <a:t>Verify your SSH client</a:t>
            </a:r>
          </a:p>
          <a:p>
            <a:pPr lvl="2"/>
            <a:r>
              <a:rPr lang="en-US" sz="1600" dirty="0"/>
              <a:t>ssh</a:t>
            </a:r>
          </a:p>
          <a:p>
            <a:pPr lvl="1"/>
            <a:endParaRPr lang="en-US" sz="1600" dirty="0"/>
          </a:p>
        </p:txBody>
      </p:sp>
    </p:spTree>
    <p:extLst>
      <p:ext uri="{BB962C8B-B14F-4D97-AF65-F5344CB8AC3E}">
        <p14:creationId xmlns:p14="http://schemas.microsoft.com/office/powerpoint/2010/main" val="2174632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Recipe </a:t>
            </a:r>
            <a:endParaRPr lang="en-US" dirty="0"/>
          </a:p>
        </p:txBody>
      </p:sp>
      <p:sp>
        <p:nvSpPr>
          <p:cNvPr id="3" name="Content Placeholder 2"/>
          <p:cNvSpPr>
            <a:spLocks noGrp="1"/>
          </p:cNvSpPr>
          <p:nvPr>
            <p:ph idx="1"/>
          </p:nvPr>
        </p:nvSpPr>
        <p:spPr/>
        <p:txBody>
          <a:bodyPr>
            <a:normAutofit/>
          </a:bodyPr>
          <a:lstStyle/>
          <a:p>
            <a:pPr marL="342900" lvl="1" indent="-342900">
              <a:buFont typeface="Arial" pitchFamily="34" charset="0"/>
              <a:buChar char="•"/>
            </a:pPr>
            <a:r>
              <a:rPr lang="en-US" sz="1600" dirty="0" smtClean="0"/>
              <a:t>A Chef </a:t>
            </a:r>
            <a:r>
              <a:rPr lang="en-US" sz="1600" i="1" dirty="0" smtClean="0"/>
              <a:t>recipe</a:t>
            </a:r>
            <a:r>
              <a:rPr lang="en-US" sz="1600" dirty="0" smtClean="0"/>
              <a:t> is a file that groups related resources, such as everything needed to configure a web server, database server, or a load </a:t>
            </a:r>
            <a:r>
              <a:rPr lang="en-US" sz="1600" dirty="0" smtClean="0"/>
              <a:t>balancer. A </a:t>
            </a:r>
            <a:r>
              <a:rPr lang="en-US" sz="1600" b="1" dirty="0" smtClean="0"/>
              <a:t>Recipe</a:t>
            </a:r>
            <a:r>
              <a:rPr lang="en-US" sz="1600" dirty="0" smtClean="0"/>
              <a:t> is a file that holds one or more resources. </a:t>
            </a:r>
          </a:p>
          <a:p>
            <a:pPr lvl="1"/>
            <a:r>
              <a:rPr lang="en-US" sz="1600" dirty="0" smtClean="0"/>
              <a:t>A Chef </a:t>
            </a:r>
            <a:r>
              <a:rPr lang="en-US" sz="1600" i="1" dirty="0" smtClean="0"/>
              <a:t>resource</a:t>
            </a:r>
            <a:r>
              <a:rPr lang="en-US" sz="1600" dirty="0" smtClean="0"/>
              <a:t> describes one part of the System, such as a file, a template, or a package. </a:t>
            </a:r>
          </a:p>
          <a:p>
            <a:pPr lvl="1"/>
            <a:r>
              <a:rPr lang="en-US" sz="1600" dirty="0" smtClean="0"/>
              <a:t>Every resource in Chef has a default action, An </a:t>
            </a:r>
            <a:r>
              <a:rPr lang="en-US" sz="1600" b="1" dirty="0" smtClean="0"/>
              <a:t>action</a:t>
            </a:r>
            <a:r>
              <a:rPr lang="en-US" sz="1600" dirty="0" smtClean="0"/>
              <a:t> as the process that achieves the desired configuration state. </a:t>
            </a:r>
          </a:p>
          <a:p>
            <a:pPr lvl="2"/>
            <a:r>
              <a:rPr lang="en-US" sz="1600" dirty="0" smtClean="0"/>
              <a:t>for example, create a file, install a package, and start a service.</a:t>
            </a:r>
          </a:p>
          <a:p>
            <a:pPr lvl="2"/>
            <a:r>
              <a:rPr lang="en-US" sz="1600" dirty="0" smtClean="0"/>
              <a:t>When we created the file we didn't specify the :create action because :create is the default. </a:t>
            </a:r>
          </a:p>
          <a:p>
            <a:pPr lvl="1"/>
            <a:r>
              <a:rPr lang="en-US" sz="1600" dirty="0"/>
              <a:t>Chef applies resources in the order you specify</a:t>
            </a:r>
            <a:r>
              <a:rPr lang="en-US" sz="1600" dirty="0" smtClean="0"/>
              <a:t>.</a:t>
            </a:r>
            <a:endParaRPr lang="en-US" sz="1600" dirty="0"/>
          </a:p>
        </p:txBody>
      </p:sp>
    </p:spTree>
    <p:extLst>
      <p:ext uri="{BB962C8B-B14F-4D97-AF65-F5344CB8AC3E}">
        <p14:creationId xmlns:p14="http://schemas.microsoft.com/office/powerpoint/2010/main" val="2762869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 First Chef Recipe</a:t>
            </a:r>
            <a:endParaRPr lang="en-US" dirty="0"/>
          </a:p>
        </p:txBody>
      </p:sp>
      <p:sp>
        <p:nvSpPr>
          <p:cNvPr id="3" name="Content Placeholder 2"/>
          <p:cNvSpPr>
            <a:spLocks noGrp="1"/>
          </p:cNvSpPr>
          <p:nvPr>
            <p:ph idx="1"/>
          </p:nvPr>
        </p:nvSpPr>
        <p:spPr/>
        <p:txBody>
          <a:bodyPr>
            <a:noAutofit/>
          </a:bodyPr>
          <a:lstStyle/>
          <a:p>
            <a:r>
              <a:rPr lang="en-US" sz="1600" dirty="0" smtClean="0"/>
              <a:t>Set </a:t>
            </a:r>
            <a:r>
              <a:rPr lang="en-US" sz="1600" dirty="0"/>
              <a:t>up your working </a:t>
            </a:r>
            <a:r>
              <a:rPr lang="en-US" sz="1600" dirty="0" smtClean="0"/>
              <a:t>directory</a:t>
            </a:r>
          </a:p>
          <a:p>
            <a:pPr lvl="1"/>
            <a:r>
              <a:rPr lang="en-US" sz="1600" dirty="0"/>
              <a:t>mkdir ~/chef-repo</a:t>
            </a:r>
          </a:p>
          <a:p>
            <a:pPr lvl="1"/>
            <a:r>
              <a:rPr lang="en-US" sz="1600" dirty="0"/>
              <a:t>cd ~/</a:t>
            </a:r>
            <a:r>
              <a:rPr lang="en-US" sz="1600" dirty="0" smtClean="0"/>
              <a:t>chef-repo</a:t>
            </a:r>
          </a:p>
          <a:p>
            <a:r>
              <a:rPr lang="en-US" sz="1600" dirty="0"/>
              <a:t>Inside ~/chef-repo directory, create a file, </a:t>
            </a:r>
            <a:r>
              <a:rPr lang="en-US" sz="1600" dirty="0" err="1" smtClean="0"/>
              <a:t>FirstRecipe.rb</a:t>
            </a:r>
            <a:r>
              <a:rPr lang="en-US" sz="1600" dirty="0" smtClean="0"/>
              <a:t> (</a:t>
            </a:r>
            <a:r>
              <a:rPr lang="en-US" sz="1600" dirty="0"/>
              <a:t>see code file)</a:t>
            </a:r>
          </a:p>
          <a:p>
            <a:r>
              <a:rPr lang="en-US" sz="1600" dirty="0"/>
              <a:t>Run the following chef-client command to apply chef code</a:t>
            </a:r>
          </a:p>
          <a:p>
            <a:pPr lvl="1"/>
            <a:r>
              <a:rPr lang="en-US" sz="1600" dirty="0"/>
              <a:t>chef-client --local-mode </a:t>
            </a:r>
            <a:r>
              <a:rPr lang="en-US" sz="1600" dirty="0" err="1"/>
              <a:t>FirstRecipe.rb</a:t>
            </a:r>
            <a:endParaRPr lang="en-US" sz="1600" dirty="0"/>
          </a:p>
          <a:p>
            <a:r>
              <a:rPr lang="en-US" sz="1600" dirty="0"/>
              <a:t>verify that the file </a:t>
            </a:r>
          </a:p>
          <a:p>
            <a:pPr lvl="1"/>
            <a:r>
              <a:rPr lang="en-US" sz="1600" dirty="0"/>
              <a:t>more /</a:t>
            </a:r>
            <a:r>
              <a:rPr lang="en-US" sz="1600" dirty="0" err="1" smtClean="0"/>
              <a:t>tmp</a:t>
            </a:r>
            <a:r>
              <a:rPr lang="en-US" sz="1600" dirty="0" smtClean="0"/>
              <a:t>/sample</a:t>
            </a:r>
          </a:p>
          <a:p>
            <a:r>
              <a:rPr lang="en-US" sz="1600" dirty="0"/>
              <a:t>chef-client downloads and runs the latest Chef code from the Chef server, however in this demo, we will run chef-client in local mode to apply Chef code that exists locally on your server</a:t>
            </a:r>
            <a:r>
              <a:rPr lang="en-US" sz="1600" dirty="0" smtClean="0"/>
              <a:t>.</a:t>
            </a:r>
          </a:p>
          <a:p>
            <a:r>
              <a:rPr lang="en-US" sz="1600" dirty="0"/>
              <a:t>let's see now what happens when you run the same chef-client command again.</a:t>
            </a:r>
          </a:p>
          <a:p>
            <a:pPr lvl="1"/>
            <a:r>
              <a:rPr lang="en-US" sz="1600" dirty="0"/>
              <a:t>This time you get a different response – the file is already up to date. This is because Chef applies the configuration only when it needs to. </a:t>
            </a:r>
          </a:p>
          <a:p>
            <a:pPr lvl="1"/>
            <a:r>
              <a:rPr lang="en-US" sz="1600" dirty="0"/>
              <a:t>Chef looks at the current configuration state and applies the action only if the current state doesn't match the desired state. This approach is called as </a:t>
            </a:r>
            <a:r>
              <a:rPr lang="en-US" sz="1600" b="1" i="1" dirty="0"/>
              <a:t>test and repair</a:t>
            </a:r>
            <a:endParaRPr lang="en-US" sz="1600" dirty="0"/>
          </a:p>
          <a:p>
            <a:endParaRPr lang="en-US" sz="1600" dirty="0"/>
          </a:p>
        </p:txBody>
      </p:sp>
    </p:spTree>
    <p:extLst>
      <p:ext uri="{BB962C8B-B14F-4D97-AF65-F5344CB8AC3E}">
        <p14:creationId xmlns:p14="http://schemas.microsoft.com/office/powerpoint/2010/main" val="611924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Update/Delete file content using chef</a:t>
            </a:r>
            <a:endParaRPr lang="en-US" sz="3600" dirty="0"/>
          </a:p>
        </p:txBody>
      </p:sp>
      <p:sp>
        <p:nvSpPr>
          <p:cNvPr id="3" name="Content Placeholder 2"/>
          <p:cNvSpPr>
            <a:spLocks noGrp="1"/>
          </p:cNvSpPr>
          <p:nvPr>
            <p:ph idx="1"/>
          </p:nvPr>
        </p:nvSpPr>
        <p:spPr>
          <a:xfrm>
            <a:off x="457200" y="1524000"/>
            <a:ext cx="8229600" cy="4525963"/>
          </a:xfrm>
        </p:spPr>
        <p:txBody>
          <a:bodyPr>
            <a:noAutofit/>
          </a:bodyPr>
          <a:lstStyle/>
          <a:p>
            <a:r>
              <a:rPr lang="en-US" sz="1600" dirty="0"/>
              <a:t>Now update the recipe </a:t>
            </a:r>
            <a:r>
              <a:rPr lang="en-US" sz="1600" dirty="0" err="1"/>
              <a:t>FirstRecipe.rb</a:t>
            </a:r>
            <a:r>
              <a:rPr lang="en-US" sz="1600" dirty="0"/>
              <a:t> to modify the content of sample file</a:t>
            </a:r>
          </a:p>
          <a:p>
            <a:pPr lvl="1"/>
            <a:r>
              <a:rPr lang="en-US" sz="1600" b="1" dirty="0"/>
              <a:t>file '/</a:t>
            </a:r>
            <a:r>
              <a:rPr lang="en-US" sz="1600" b="1" dirty="0" err="1"/>
              <a:t>tmp</a:t>
            </a:r>
            <a:r>
              <a:rPr lang="en-US" sz="1600" b="1" dirty="0"/>
              <a:t>/sample' do</a:t>
            </a:r>
          </a:p>
          <a:p>
            <a:pPr lvl="1"/>
            <a:r>
              <a:rPr lang="en-US" sz="1600" b="1" dirty="0"/>
              <a:t>  content </a:t>
            </a:r>
            <a:r>
              <a:rPr lang="en-US" sz="1600" b="1" dirty="0" smtClean="0"/>
              <a:t>'Good Day'</a:t>
            </a:r>
            <a:endParaRPr lang="en-US" sz="1600" b="1" dirty="0"/>
          </a:p>
          <a:p>
            <a:pPr lvl="1"/>
            <a:r>
              <a:rPr lang="en-US" sz="1600" b="1" dirty="0"/>
              <a:t>end</a:t>
            </a:r>
          </a:p>
          <a:p>
            <a:r>
              <a:rPr lang="en-US" sz="1600" dirty="0"/>
              <a:t>Run the following chef-client command to apply chef code</a:t>
            </a:r>
          </a:p>
          <a:p>
            <a:pPr lvl="1"/>
            <a:r>
              <a:rPr lang="en-US" sz="1600" dirty="0"/>
              <a:t>chef-client --local-mode </a:t>
            </a:r>
            <a:r>
              <a:rPr lang="en-US" sz="1600" dirty="0" err="1"/>
              <a:t>FirstRecipe.rb</a:t>
            </a:r>
            <a:endParaRPr lang="en-US" sz="1600" dirty="0"/>
          </a:p>
          <a:p>
            <a:pPr lvl="1"/>
            <a:r>
              <a:rPr lang="en-US" sz="1600" dirty="0" smtClean="0"/>
              <a:t>This </a:t>
            </a:r>
            <a:r>
              <a:rPr lang="en-US" sz="1600" dirty="0"/>
              <a:t>time Chef applies the action because you've changed the desired state of the file.</a:t>
            </a:r>
          </a:p>
          <a:p>
            <a:r>
              <a:rPr lang="en-US" sz="1600" dirty="0"/>
              <a:t>Let’s manually change </a:t>
            </a:r>
            <a:r>
              <a:rPr lang="en-US" sz="1600" dirty="0" smtClean="0"/>
              <a:t>content </a:t>
            </a:r>
            <a:r>
              <a:rPr lang="en-US" sz="1600" dirty="0"/>
              <a:t>of /</a:t>
            </a:r>
            <a:r>
              <a:rPr lang="en-US" sz="1600" dirty="0" err="1"/>
              <a:t>tmp</a:t>
            </a:r>
            <a:r>
              <a:rPr lang="en-US" sz="1600" dirty="0"/>
              <a:t>/sample by replacing 'Good Day ' with </a:t>
            </a:r>
            <a:r>
              <a:rPr lang="en-US" sz="1600" dirty="0" smtClean="0"/>
              <a:t>'Hello World' and Run chef-client </a:t>
            </a:r>
            <a:r>
              <a:rPr lang="en-US" sz="1600" dirty="0"/>
              <a:t>command to apply chef code</a:t>
            </a:r>
          </a:p>
          <a:p>
            <a:pPr lvl="1"/>
            <a:r>
              <a:rPr lang="en-US" sz="1600" dirty="0"/>
              <a:t>chef-client --local-mode </a:t>
            </a:r>
            <a:r>
              <a:rPr lang="en-US" sz="1600" dirty="0" err="1"/>
              <a:t>FirstRecipe.rb</a:t>
            </a:r>
            <a:endParaRPr lang="en-US" sz="1600" dirty="0"/>
          </a:p>
          <a:p>
            <a:pPr lvl="1"/>
            <a:r>
              <a:rPr lang="en-US" sz="1600" dirty="0" smtClean="0"/>
              <a:t>Observer </a:t>
            </a:r>
            <a:r>
              <a:rPr lang="en-US" sz="1600" dirty="0"/>
              <a:t>Chef restored the original configuration. This is actually a really good thing because Chef ensures that the actual state of your resource matches what you specify, even if it is altered by some outside process.</a:t>
            </a:r>
          </a:p>
          <a:p>
            <a:r>
              <a:rPr lang="en-US" sz="1600" dirty="0"/>
              <a:t>Delete the Sample file</a:t>
            </a:r>
          </a:p>
          <a:p>
            <a:pPr lvl="1"/>
            <a:r>
              <a:rPr lang="en-US" sz="1600" dirty="0"/>
              <a:t>create a new file named </a:t>
            </a:r>
            <a:r>
              <a:rPr lang="en-US" sz="1600" dirty="0" err="1" smtClean="0"/>
              <a:t>DeleteSampleFile.rb</a:t>
            </a:r>
            <a:r>
              <a:rPr lang="en-US" sz="1600" dirty="0" smtClean="0"/>
              <a:t> and </a:t>
            </a:r>
            <a:r>
              <a:rPr lang="en-US" sz="1600" dirty="0"/>
              <a:t>save the following content to it</a:t>
            </a:r>
            <a:r>
              <a:rPr lang="en-US" sz="1600" dirty="0" smtClean="0"/>
              <a:t>.</a:t>
            </a:r>
          </a:p>
          <a:p>
            <a:pPr lvl="1"/>
            <a:r>
              <a:rPr lang="en-US" sz="1600" dirty="0"/>
              <a:t>sudo chef-client --local-mode </a:t>
            </a:r>
            <a:r>
              <a:rPr lang="en-US" sz="1600" dirty="0" err="1"/>
              <a:t>DeleteSampleFile.rb</a:t>
            </a:r>
            <a:endParaRPr lang="en-US" sz="1600" dirty="0"/>
          </a:p>
        </p:txBody>
      </p:sp>
    </p:spTree>
    <p:extLst>
      <p:ext uri="{BB962C8B-B14F-4D97-AF65-F5344CB8AC3E}">
        <p14:creationId xmlns:p14="http://schemas.microsoft.com/office/powerpoint/2010/main" val="1154291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a:t>
            </a:r>
            <a:r>
              <a:rPr lang="en-US" sz="3600" dirty="0" smtClean="0"/>
              <a:t>nstall </a:t>
            </a:r>
            <a:r>
              <a:rPr lang="en-US" sz="3600" dirty="0"/>
              <a:t>and configure a package and </a:t>
            </a:r>
            <a:r>
              <a:rPr lang="en-US" sz="3600" dirty="0" smtClean="0"/>
              <a:t>service</a:t>
            </a:r>
            <a:endParaRPr lang="en-US" sz="3600" dirty="0"/>
          </a:p>
        </p:txBody>
      </p:sp>
      <p:sp>
        <p:nvSpPr>
          <p:cNvPr id="3" name="Content Placeholder 2"/>
          <p:cNvSpPr>
            <a:spLocks noGrp="1"/>
          </p:cNvSpPr>
          <p:nvPr>
            <p:ph idx="1"/>
          </p:nvPr>
        </p:nvSpPr>
        <p:spPr>
          <a:xfrm>
            <a:off x="457200" y="1524000"/>
            <a:ext cx="8229600" cy="4525963"/>
          </a:xfrm>
        </p:spPr>
        <p:txBody>
          <a:bodyPr>
            <a:noAutofit/>
          </a:bodyPr>
          <a:lstStyle/>
          <a:p>
            <a:r>
              <a:rPr lang="en-US" sz="1600" dirty="0"/>
              <a:t>P</a:t>
            </a:r>
            <a:r>
              <a:rPr lang="en-US" sz="1600" dirty="0" smtClean="0"/>
              <a:t>ackages </a:t>
            </a:r>
            <a:r>
              <a:rPr lang="en-US" sz="1600" dirty="0"/>
              <a:t>and services are also types of </a:t>
            </a:r>
            <a:r>
              <a:rPr lang="en-US" sz="1600" dirty="0" smtClean="0"/>
              <a:t>resources similar like files. </a:t>
            </a:r>
          </a:p>
          <a:p>
            <a:r>
              <a:rPr lang="en-US" sz="1600" dirty="0" smtClean="0"/>
              <a:t>Lets </a:t>
            </a:r>
            <a:r>
              <a:rPr lang="en-US" sz="1600" dirty="0"/>
              <a:t>manage the Apache HTTP Server package and its </a:t>
            </a:r>
            <a:r>
              <a:rPr lang="en-US" sz="1600" dirty="0" smtClean="0"/>
              <a:t>service.</a:t>
            </a:r>
          </a:p>
          <a:p>
            <a:r>
              <a:rPr lang="en-US" sz="1600" dirty="0" smtClean="0"/>
              <a:t>First Let’s ensure </a:t>
            </a:r>
            <a:r>
              <a:rPr lang="en-US" sz="1600" dirty="0"/>
              <a:t>the apt cache is up to </a:t>
            </a:r>
            <a:r>
              <a:rPr lang="en-US" sz="1600" dirty="0" smtClean="0"/>
              <a:t>date using recipe</a:t>
            </a:r>
          </a:p>
          <a:p>
            <a:pPr lvl="1"/>
            <a:r>
              <a:rPr lang="en-US" sz="1600" dirty="0"/>
              <a:t>You could run the apt-get update command manually when you bring up your instance. But over time, </a:t>
            </a:r>
            <a:r>
              <a:rPr lang="en-US" sz="1600" dirty="0" smtClean="0"/>
              <a:t>but </a:t>
            </a:r>
            <a:r>
              <a:rPr lang="en-US" sz="1600" dirty="0"/>
              <a:t>Chef provides the </a:t>
            </a:r>
            <a:r>
              <a:rPr lang="en-US" sz="1600" dirty="0" err="1"/>
              <a:t>apt_update</a:t>
            </a:r>
            <a:r>
              <a:rPr lang="en-US" sz="1600" dirty="0"/>
              <a:t> resource to automate the process</a:t>
            </a:r>
            <a:r>
              <a:rPr lang="en-US" sz="1600" dirty="0" smtClean="0"/>
              <a:t>.</a:t>
            </a:r>
          </a:p>
          <a:p>
            <a:pPr lvl="1"/>
            <a:r>
              <a:rPr lang="en-US" sz="1600" dirty="0" smtClean="0"/>
              <a:t>In your </a:t>
            </a:r>
            <a:r>
              <a:rPr lang="en-US" sz="1600" dirty="0"/>
              <a:t>~/chef-repo directory, add this code to a file named </a:t>
            </a:r>
            <a:r>
              <a:rPr lang="en-US" sz="1600" dirty="0" err="1" smtClean="0"/>
              <a:t>webserver.rb</a:t>
            </a:r>
            <a:endParaRPr lang="en-US" sz="1600" dirty="0"/>
          </a:p>
          <a:p>
            <a:pPr lvl="2"/>
            <a:r>
              <a:rPr lang="en-US" sz="1600" b="1" dirty="0" err="1"/>
              <a:t>apt_update</a:t>
            </a:r>
            <a:r>
              <a:rPr lang="en-US" sz="1600" b="1" dirty="0"/>
              <a:t> 'Update the apt cache daily' do</a:t>
            </a:r>
          </a:p>
          <a:p>
            <a:pPr lvl="2"/>
            <a:r>
              <a:rPr lang="en-US" sz="1600" b="1" dirty="0"/>
              <a:t>  frequency 86_400</a:t>
            </a:r>
          </a:p>
          <a:p>
            <a:pPr lvl="2"/>
            <a:r>
              <a:rPr lang="en-US" sz="1600" b="1" dirty="0"/>
              <a:t>  action :periodic</a:t>
            </a:r>
          </a:p>
          <a:p>
            <a:pPr lvl="2"/>
            <a:r>
              <a:rPr lang="en-US" sz="1600" b="1" dirty="0" smtClean="0"/>
              <a:t>end</a:t>
            </a:r>
          </a:p>
          <a:p>
            <a:pPr lvl="2"/>
            <a:r>
              <a:rPr lang="en-US" sz="1600" dirty="0"/>
              <a:t>The frequency property specifies how often to update the apt cache (in seconds.) </a:t>
            </a:r>
            <a:endParaRPr lang="en-US" sz="1600" dirty="0" smtClean="0"/>
          </a:p>
          <a:p>
            <a:pPr lvl="3"/>
            <a:r>
              <a:rPr lang="en-US" sz="1600" dirty="0" smtClean="0"/>
              <a:t>Here</a:t>
            </a:r>
            <a:r>
              <a:rPr lang="en-US" sz="1600" dirty="0"/>
              <a:t>, we specify 86,400 seconds to update the cache once every 24 hours. </a:t>
            </a:r>
            <a:endParaRPr lang="en-US" sz="1600" dirty="0" smtClean="0"/>
          </a:p>
          <a:p>
            <a:pPr lvl="3"/>
            <a:r>
              <a:rPr lang="en-US" sz="1600" dirty="0" smtClean="0"/>
              <a:t>The </a:t>
            </a:r>
            <a:r>
              <a:rPr lang="en-US" sz="1600" dirty="0"/>
              <a:t>_ notation is a Ruby convention that helps make numeric values more readable</a:t>
            </a:r>
            <a:r>
              <a:rPr lang="en-US" sz="1600" dirty="0" smtClean="0"/>
              <a:t>.</a:t>
            </a:r>
            <a:endParaRPr lang="en-US" sz="1600" dirty="0"/>
          </a:p>
          <a:p>
            <a:pPr lvl="3"/>
            <a:r>
              <a:rPr lang="en-US" sz="1600" dirty="0"/>
              <a:t>The :periodic action means that the update occurs </a:t>
            </a:r>
            <a:r>
              <a:rPr lang="en-US" sz="1600" dirty="0" smtClean="0"/>
              <a:t>periodically, but the </a:t>
            </a:r>
            <a:r>
              <a:rPr lang="en-US" sz="1600" dirty="0"/>
              <a:t>:update </a:t>
            </a:r>
            <a:r>
              <a:rPr lang="en-US" sz="1600" dirty="0" smtClean="0"/>
              <a:t>action can be used instead of </a:t>
            </a:r>
            <a:r>
              <a:rPr lang="en-US" sz="1600" dirty="0"/>
              <a:t>:</a:t>
            </a:r>
            <a:r>
              <a:rPr lang="en-US" sz="1600" dirty="0" smtClean="0"/>
              <a:t>periodic to </a:t>
            </a:r>
            <a:r>
              <a:rPr lang="en-US" sz="1600" dirty="0"/>
              <a:t>update the apt cache each time Chef runs.</a:t>
            </a:r>
          </a:p>
        </p:txBody>
      </p:sp>
    </p:spTree>
    <p:extLst>
      <p:ext uri="{BB962C8B-B14F-4D97-AF65-F5344CB8AC3E}">
        <p14:creationId xmlns:p14="http://schemas.microsoft.com/office/powerpoint/2010/main" val="798094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8229600" cy="5867400"/>
          </a:xfrm>
        </p:spPr>
        <p:txBody>
          <a:bodyPr>
            <a:noAutofit/>
          </a:bodyPr>
          <a:lstStyle/>
          <a:p>
            <a:r>
              <a:rPr lang="en-US" sz="1600" dirty="0"/>
              <a:t> let's install the Apache package, apache2. Modify </a:t>
            </a:r>
            <a:r>
              <a:rPr lang="en-US" sz="1600" dirty="0" err="1"/>
              <a:t>webserver.rb</a:t>
            </a:r>
            <a:r>
              <a:rPr lang="en-US" sz="1600" dirty="0"/>
              <a:t> to look like this</a:t>
            </a:r>
            <a:r>
              <a:rPr lang="en-US" sz="1600" dirty="0" smtClean="0"/>
              <a:t>.</a:t>
            </a:r>
          </a:p>
          <a:p>
            <a:pPr lvl="1"/>
            <a:r>
              <a:rPr lang="en-US" sz="1600" b="1" dirty="0" err="1"/>
              <a:t>apt_update</a:t>
            </a:r>
            <a:r>
              <a:rPr lang="en-US" sz="1600" b="1" dirty="0"/>
              <a:t> 'Update the apt cache daily' do</a:t>
            </a:r>
          </a:p>
          <a:p>
            <a:pPr lvl="1"/>
            <a:r>
              <a:rPr lang="en-US" sz="1600" b="1" dirty="0"/>
              <a:t>  frequency 86_400</a:t>
            </a:r>
          </a:p>
          <a:p>
            <a:pPr lvl="1"/>
            <a:r>
              <a:rPr lang="en-US" sz="1600" b="1" dirty="0"/>
              <a:t>  action :periodic</a:t>
            </a:r>
          </a:p>
          <a:p>
            <a:pPr lvl="1"/>
            <a:r>
              <a:rPr lang="en-US" sz="1600" b="1" dirty="0" smtClean="0"/>
              <a:t>end</a:t>
            </a:r>
            <a:endParaRPr lang="en-US" sz="1600" b="1" dirty="0"/>
          </a:p>
          <a:p>
            <a:pPr lvl="1"/>
            <a:r>
              <a:rPr lang="en-US" sz="1600" b="1" dirty="0"/>
              <a:t>package </a:t>
            </a:r>
            <a:r>
              <a:rPr lang="en-US" sz="1600" b="1" dirty="0" smtClean="0"/>
              <a:t>'apache2‘</a:t>
            </a:r>
          </a:p>
          <a:p>
            <a:pPr lvl="1"/>
            <a:r>
              <a:rPr lang="en-US" sz="1600" dirty="0" smtClean="0"/>
              <a:t>(Note: We </a:t>
            </a:r>
            <a:r>
              <a:rPr lang="en-US" sz="1600" dirty="0"/>
              <a:t>don't need to specify an action because :install is the default</a:t>
            </a:r>
            <a:r>
              <a:rPr lang="en-US" sz="1600" dirty="0" smtClean="0"/>
              <a:t>.)</a:t>
            </a:r>
            <a:endParaRPr lang="en-US" sz="1600" dirty="0"/>
          </a:p>
          <a:p>
            <a:r>
              <a:rPr lang="en-US" sz="1600" dirty="0" smtClean="0"/>
              <a:t>Now </a:t>
            </a:r>
            <a:r>
              <a:rPr lang="en-US" sz="1600" dirty="0"/>
              <a:t>let's first enable the Apache service when the server boots and then start the service. Modify </a:t>
            </a:r>
            <a:r>
              <a:rPr lang="en-US" sz="1600" dirty="0" err="1"/>
              <a:t>webserver.rb</a:t>
            </a:r>
            <a:r>
              <a:rPr lang="en-US" sz="1600" dirty="0"/>
              <a:t> to look like this.</a:t>
            </a:r>
          </a:p>
          <a:p>
            <a:pPr lvl="1"/>
            <a:r>
              <a:rPr lang="en-US" sz="1600" b="1" dirty="0" err="1"/>
              <a:t>apt_update</a:t>
            </a:r>
            <a:r>
              <a:rPr lang="en-US" sz="1600" b="1" dirty="0"/>
              <a:t> 'Update the apt cache daily' do</a:t>
            </a:r>
          </a:p>
          <a:p>
            <a:pPr lvl="1"/>
            <a:r>
              <a:rPr lang="en-US" sz="1600" b="1" dirty="0"/>
              <a:t>  frequency 86_400</a:t>
            </a:r>
          </a:p>
          <a:p>
            <a:pPr lvl="1"/>
            <a:r>
              <a:rPr lang="en-US" sz="1600" b="1" dirty="0"/>
              <a:t>  action :periodic</a:t>
            </a:r>
          </a:p>
          <a:p>
            <a:pPr lvl="1"/>
            <a:r>
              <a:rPr lang="en-US" sz="1600" b="1" dirty="0"/>
              <a:t>end</a:t>
            </a:r>
          </a:p>
          <a:p>
            <a:pPr lvl="1"/>
            <a:r>
              <a:rPr lang="en-US" sz="1600" b="1" dirty="0"/>
              <a:t>package 'apache2'</a:t>
            </a:r>
          </a:p>
          <a:p>
            <a:pPr lvl="1"/>
            <a:r>
              <a:rPr lang="en-US" sz="1600" b="1" dirty="0"/>
              <a:t>service 'apache2' do</a:t>
            </a:r>
          </a:p>
          <a:p>
            <a:pPr lvl="1"/>
            <a:r>
              <a:rPr lang="en-US" sz="1600" b="1" dirty="0"/>
              <a:t>  supports status: true</a:t>
            </a:r>
          </a:p>
          <a:p>
            <a:pPr lvl="1"/>
            <a:r>
              <a:rPr lang="en-US" sz="1600" b="1" dirty="0"/>
              <a:t>  action [:enable, :start]</a:t>
            </a:r>
          </a:p>
          <a:p>
            <a:pPr lvl="1"/>
            <a:r>
              <a:rPr lang="en-US" sz="1600" b="1" dirty="0"/>
              <a:t>end</a:t>
            </a:r>
          </a:p>
          <a:p>
            <a:pPr marL="342900" lvl="1" indent="-342900">
              <a:buFont typeface="Arial" pitchFamily="34" charset="0"/>
              <a:buChar char="•"/>
            </a:pPr>
            <a:r>
              <a:rPr lang="en-US" sz="1600" dirty="0"/>
              <a:t>This code declares multiple action [:enable, :start]</a:t>
            </a:r>
          </a:p>
          <a:p>
            <a:r>
              <a:rPr lang="en-US" sz="1600" dirty="0"/>
              <a:t>Now run chef-client to apply the recipe.</a:t>
            </a:r>
          </a:p>
          <a:p>
            <a:pPr lvl="1"/>
            <a:r>
              <a:rPr lang="en-US" sz="1600" dirty="0"/>
              <a:t>sudo chef-client --local-mode </a:t>
            </a:r>
            <a:r>
              <a:rPr lang="en-US" sz="1600" dirty="0" err="1"/>
              <a:t>webserver.rb</a:t>
            </a:r>
            <a:endParaRPr lang="en-US" sz="1600" dirty="0"/>
          </a:p>
          <a:p>
            <a:pPr lvl="1"/>
            <a:endParaRPr lang="en-US" sz="1600" dirty="0" smtClean="0"/>
          </a:p>
          <a:p>
            <a:pPr lvl="1"/>
            <a:endParaRPr lang="en-US" sz="1600" dirty="0" smtClean="0"/>
          </a:p>
          <a:p>
            <a:pPr lvl="1"/>
            <a:endParaRPr lang="en-US" sz="1600" dirty="0"/>
          </a:p>
          <a:p>
            <a:endParaRPr lang="en-US" sz="1600" dirty="0"/>
          </a:p>
        </p:txBody>
      </p:sp>
    </p:spTree>
    <p:extLst>
      <p:ext uri="{BB962C8B-B14F-4D97-AF65-F5344CB8AC3E}">
        <p14:creationId xmlns:p14="http://schemas.microsoft.com/office/powerpoint/2010/main" val="40885899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isl xmlns:xsi="http://www.w3.org/2001/XMLSchema-instance" xmlns:xsd="http://www.w3.org/2001/XMLSchema" xmlns="http://www.boldonjames.com/2008/01/sie/internal/label" sislVersion="0" policy="d4161281-19ac-4487-8e19-1947623352c0" origin="userSelected">
  <element uid="id_classification_nonbusiness" value=""/>
</sisl>
</file>

<file path=customXml/itemProps1.xml><?xml version="1.0" encoding="utf-8"?>
<ds:datastoreItem xmlns:ds="http://schemas.openxmlformats.org/officeDocument/2006/customXml" ds:itemID="{B58E9AE2-4EB0-485F-AFFD-621D825799AF}">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emplate/>
  <TotalTime>12212</TotalTime>
  <Words>4461</Words>
  <Application>Microsoft Office PowerPoint</Application>
  <PresentationFormat>On-screen Show (4:3)</PresentationFormat>
  <Paragraphs>466</Paragraphs>
  <Slides>38</Slides>
  <Notes>1</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Learn the Chef basics</vt:lpstr>
      <vt:lpstr>Connect to AWS EC2</vt:lpstr>
      <vt:lpstr>Connect to SFTP using Visual Code</vt:lpstr>
      <vt:lpstr>Install Chef Workstation on EC2</vt:lpstr>
      <vt:lpstr>Recipe </vt:lpstr>
      <vt:lpstr>Demo- First Chef Recipe</vt:lpstr>
      <vt:lpstr>Update/Delete file content using chef</vt:lpstr>
      <vt:lpstr>Install and configure a package and service</vt:lpstr>
      <vt:lpstr>PowerPoint Presentation</vt:lpstr>
      <vt:lpstr>PowerPoint Presentation</vt:lpstr>
      <vt:lpstr>Create a cookbook</vt:lpstr>
      <vt:lpstr>Create webpage template in cookbook</vt:lpstr>
      <vt:lpstr>PowerPoint Presentation</vt:lpstr>
      <vt:lpstr>Chef Automate with AWS OpsWorks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Test Kitchen with Ubuntu on AWS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PIG Latin</dc:title>
  <dc:creator>soham</dc:creator>
  <cp:lastModifiedBy>soham</cp:lastModifiedBy>
  <cp:revision>1675</cp:revision>
  <dcterms:created xsi:type="dcterms:W3CDTF">2006-08-16T00:00:00Z</dcterms:created>
  <dcterms:modified xsi:type="dcterms:W3CDTF">2020-05-03T09:19:56Z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b923651b-a1c1-42fd-98d9-7b1b45c5597a</vt:lpwstr>
  </property>
  <property fmtid="{D5CDD505-2E9C-101B-9397-08002B2CF9AE}" pid="3" name="bjSaver">
    <vt:lpwstr>mN9WyE0ADLGZoBjebBZmryqnNQNq1yeq</vt:lpwstr>
  </property>
  <property fmtid="{D5CDD505-2E9C-101B-9397-08002B2CF9AE}" pid="4" name="bjDocumentLabelXML">
    <vt:lpwstr>&lt;?xml version="1.0" encoding="us-ascii"?&gt;&lt;sisl xmlns:xsi="http://www.w3.org/2001/XMLSchema-instance" xmlns:xsd="http://www.w3.org/2001/XMLSchema" sislVersion="0" policy="d4161281-19ac-4487-8e19-1947623352c0" origin="userSelected" xmlns="http://www.boldonj</vt:lpwstr>
  </property>
  <property fmtid="{D5CDD505-2E9C-101B-9397-08002B2CF9AE}" pid="5" name="bjDocumentLabelXML-0">
    <vt:lpwstr>ames.com/2008/01/sie/internal/label"&gt;&lt;element uid="id_classification_nonbusiness" value="" /&gt;&lt;/sisl&gt;</vt:lpwstr>
  </property>
  <property fmtid="{D5CDD505-2E9C-101B-9397-08002B2CF9AE}" pid="6" name="bjDocumentSecurityLabel">
    <vt:lpwstr>Unrestricted</vt:lpwstr>
  </property>
  <property fmtid="{D5CDD505-2E9C-101B-9397-08002B2CF9AE}" pid="7" name="BarclaysDC">
    <vt:lpwstr>Unrestricted</vt:lpwstr>
  </property>
</Properties>
</file>