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6" r:id="rId2"/>
    <p:sldId id="257" r:id="rId3"/>
    <p:sldId id="275" r:id="rId4"/>
    <p:sldId id="276" r:id="rId5"/>
    <p:sldId id="258" r:id="rId6"/>
    <p:sldId id="259" r:id="rId7"/>
    <p:sldId id="260" r:id="rId8"/>
    <p:sldId id="261" r:id="rId9"/>
    <p:sldId id="263" r:id="rId10"/>
    <p:sldId id="277" r:id="rId11"/>
    <p:sldId id="264" r:id="rId12"/>
    <p:sldId id="278" r:id="rId13"/>
    <p:sldId id="279" r:id="rId14"/>
    <p:sldId id="265" r:id="rId15"/>
    <p:sldId id="266" r:id="rId16"/>
    <p:sldId id="267" r:id="rId17"/>
    <p:sldId id="268" r:id="rId18"/>
    <p:sldId id="269" r:id="rId19"/>
    <p:sldId id="272" r:id="rId20"/>
    <p:sldId id="274"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1083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716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28555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2190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8387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1258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16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1480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9124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466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288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1371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4438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9355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4374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5/6/2021</a:t>
            </a:fld>
            <a:endParaRPr lang="en-US" dirty="0"/>
          </a:p>
        </p:txBody>
      </p:sp>
    </p:spTree>
    <p:extLst>
      <p:ext uri="{BB962C8B-B14F-4D97-AF65-F5344CB8AC3E}">
        <p14:creationId xmlns:p14="http://schemas.microsoft.com/office/powerpoint/2010/main" val="3827782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5/6/2021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937128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BB1E-E675-40C1-AAFC-0D804ECE1F72}"/>
              </a:ext>
            </a:extLst>
          </p:cNvPr>
          <p:cNvSpPr>
            <a:spLocks noGrp="1"/>
          </p:cNvSpPr>
          <p:nvPr>
            <p:ph type="ctrTitle"/>
          </p:nvPr>
        </p:nvSpPr>
        <p:spPr>
          <a:xfrm>
            <a:off x="1507067" y="488272"/>
            <a:ext cx="7766936" cy="2194607"/>
          </a:xfrm>
        </p:spPr>
        <p:txBody>
          <a:bodyPr/>
          <a:lstStyle/>
          <a:p>
            <a:r>
              <a:rPr lang="en-US" dirty="0">
                <a:solidFill>
                  <a:schemeClr val="accent1">
                    <a:lumMod val="75000"/>
                  </a:schemeClr>
                </a:solidFill>
              </a:rPr>
              <a:t>Turn any Normal Screen into Touch Screen</a:t>
            </a:r>
            <a:endParaRPr lang="en-IN" dirty="0">
              <a:solidFill>
                <a:schemeClr val="accent1">
                  <a:lumMod val="75000"/>
                </a:schemeClr>
              </a:solidFill>
            </a:endParaRPr>
          </a:p>
        </p:txBody>
      </p:sp>
      <p:sp>
        <p:nvSpPr>
          <p:cNvPr id="3" name="Subtitle 2">
            <a:extLst>
              <a:ext uri="{FF2B5EF4-FFF2-40B4-BE49-F238E27FC236}">
                <a16:creationId xmlns:a16="http://schemas.microsoft.com/office/drawing/2014/main" id="{CAF1E390-CB50-43B4-ADC2-1CC79F9F11A6}"/>
              </a:ext>
            </a:extLst>
          </p:cNvPr>
          <p:cNvSpPr>
            <a:spLocks noGrp="1"/>
          </p:cNvSpPr>
          <p:nvPr>
            <p:ph type="subTitle" idx="1"/>
          </p:nvPr>
        </p:nvSpPr>
        <p:spPr>
          <a:xfrm>
            <a:off x="-1455938" y="4175122"/>
            <a:ext cx="5450889" cy="2474254"/>
          </a:xfrm>
        </p:spPr>
        <p:txBody>
          <a:bodyPr/>
          <a:lstStyle/>
          <a:p>
            <a:r>
              <a:rPr lang="en-US" dirty="0">
                <a:solidFill>
                  <a:srgbClr val="FF0000"/>
                </a:solidFill>
              </a:rPr>
              <a:t>Project Partner</a:t>
            </a:r>
            <a:r>
              <a:rPr lang="en-US" dirty="0"/>
              <a:t>:</a:t>
            </a:r>
          </a:p>
          <a:p>
            <a:r>
              <a:rPr lang="en-US" dirty="0">
                <a:solidFill>
                  <a:srgbClr val="00B050"/>
                </a:solidFill>
              </a:rPr>
              <a:t>Tushar G. </a:t>
            </a:r>
            <a:r>
              <a:rPr lang="en-US" dirty="0" err="1">
                <a:solidFill>
                  <a:srgbClr val="00B050"/>
                </a:solidFill>
              </a:rPr>
              <a:t>Ubarhande</a:t>
            </a:r>
            <a:r>
              <a:rPr lang="en-US" dirty="0">
                <a:solidFill>
                  <a:srgbClr val="00B050"/>
                </a:solidFill>
              </a:rPr>
              <a:t>(1821028)</a:t>
            </a:r>
          </a:p>
          <a:p>
            <a:r>
              <a:rPr lang="en-US" dirty="0">
                <a:solidFill>
                  <a:srgbClr val="00B050"/>
                </a:solidFill>
              </a:rPr>
              <a:t>Dinesh K. Katakamwad(1821016)</a:t>
            </a:r>
          </a:p>
          <a:p>
            <a:r>
              <a:rPr lang="en-US" dirty="0" err="1">
                <a:solidFill>
                  <a:srgbClr val="00B050"/>
                </a:solidFill>
              </a:rPr>
              <a:t>Jaykumar</a:t>
            </a:r>
            <a:r>
              <a:rPr lang="en-US" dirty="0">
                <a:solidFill>
                  <a:srgbClr val="00B050"/>
                </a:solidFill>
              </a:rPr>
              <a:t> </a:t>
            </a:r>
            <a:r>
              <a:rPr lang="en-US" dirty="0" err="1">
                <a:solidFill>
                  <a:srgbClr val="00B050"/>
                </a:solidFill>
              </a:rPr>
              <a:t>A.Pawar</a:t>
            </a:r>
            <a:r>
              <a:rPr lang="en-US" dirty="0">
                <a:solidFill>
                  <a:srgbClr val="00B050"/>
                </a:solidFill>
              </a:rPr>
              <a:t>(1821024)</a:t>
            </a:r>
          </a:p>
          <a:p>
            <a:r>
              <a:rPr lang="en-US" dirty="0">
                <a:solidFill>
                  <a:srgbClr val="00B050"/>
                </a:solidFill>
              </a:rPr>
              <a:t>Sumeet D </a:t>
            </a:r>
            <a:r>
              <a:rPr lang="en-US" dirty="0" err="1">
                <a:solidFill>
                  <a:srgbClr val="00B050"/>
                </a:solidFill>
              </a:rPr>
              <a:t>Dongardive</a:t>
            </a:r>
            <a:r>
              <a:rPr lang="en-US" dirty="0">
                <a:solidFill>
                  <a:srgbClr val="00B050"/>
                </a:solidFill>
              </a:rPr>
              <a:t>(1821011)</a:t>
            </a:r>
          </a:p>
          <a:p>
            <a:endParaRPr lang="en-IN" dirty="0"/>
          </a:p>
        </p:txBody>
      </p:sp>
      <p:pic>
        <p:nvPicPr>
          <p:cNvPr id="1026" name="Picture 2">
            <a:extLst>
              <a:ext uri="{FF2B5EF4-FFF2-40B4-BE49-F238E27FC236}">
                <a16:creationId xmlns:a16="http://schemas.microsoft.com/office/drawing/2014/main" id="{653DD8DC-6BB9-4D37-96BD-0C846EB1B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0534" y="3429000"/>
            <a:ext cx="4627969" cy="2661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920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9614F-984B-41CA-A022-4288EBBF4BD6}"/>
              </a:ext>
            </a:extLst>
          </p:cNvPr>
          <p:cNvSpPr>
            <a:spLocks noGrp="1"/>
          </p:cNvSpPr>
          <p:nvPr>
            <p:ph type="title"/>
          </p:nvPr>
        </p:nvSpPr>
        <p:spPr/>
        <p:txBody>
          <a:bodyPr/>
          <a:lstStyle/>
          <a:p>
            <a:r>
              <a:rPr lang="en-GB" dirty="0"/>
              <a:t>Working of Wii Remote</a:t>
            </a:r>
            <a:endParaRPr lang="en-IN" dirty="0"/>
          </a:p>
        </p:txBody>
      </p:sp>
      <p:pic>
        <p:nvPicPr>
          <p:cNvPr id="5" name="Content Placeholder 4">
            <a:extLst>
              <a:ext uri="{FF2B5EF4-FFF2-40B4-BE49-F238E27FC236}">
                <a16:creationId xmlns:a16="http://schemas.microsoft.com/office/drawing/2014/main" id="{726ABAA4-0449-483E-B313-3AFFD1F98902}"/>
              </a:ext>
            </a:extLst>
          </p:cNvPr>
          <p:cNvPicPr>
            <a:picLocks noGrp="1" noChangeAspect="1"/>
          </p:cNvPicPr>
          <p:nvPr>
            <p:ph idx="1"/>
          </p:nvPr>
        </p:nvPicPr>
        <p:blipFill>
          <a:blip r:embed="rId2"/>
          <a:stretch>
            <a:fillRect/>
          </a:stretch>
        </p:blipFill>
        <p:spPr>
          <a:xfrm>
            <a:off x="927894" y="2596356"/>
            <a:ext cx="8096250" cy="3009900"/>
          </a:xfrm>
        </p:spPr>
      </p:pic>
    </p:spTree>
    <p:extLst>
      <p:ext uri="{BB962C8B-B14F-4D97-AF65-F5344CB8AC3E}">
        <p14:creationId xmlns:p14="http://schemas.microsoft.com/office/powerpoint/2010/main" val="1958298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0FFB8-AB03-4FF5-A183-7E8B4E291FD0}"/>
              </a:ext>
            </a:extLst>
          </p:cNvPr>
          <p:cNvSpPr>
            <a:spLocks noGrp="1"/>
          </p:cNvSpPr>
          <p:nvPr>
            <p:ph type="title"/>
          </p:nvPr>
        </p:nvSpPr>
        <p:spPr/>
        <p:txBody>
          <a:bodyPr/>
          <a:lstStyle/>
          <a:p>
            <a:r>
              <a:rPr lang="en-US" dirty="0"/>
              <a:t>Calibration Software </a:t>
            </a:r>
            <a:endParaRPr lang="en-IN" dirty="0"/>
          </a:p>
        </p:txBody>
      </p:sp>
      <p:sp>
        <p:nvSpPr>
          <p:cNvPr id="3" name="Content Placeholder 2">
            <a:extLst>
              <a:ext uri="{FF2B5EF4-FFF2-40B4-BE49-F238E27FC236}">
                <a16:creationId xmlns:a16="http://schemas.microsoft.com/office/drawing/2014/main" id="{C8F1699F-2031-4579-B5C7-DC5B57809EB5}"/>
              </a:ext>
            </a:extLst>
          </p:cNvPr>
          <p:cNvSpPr>
            <a:spLocks noGrp="1"/>
          </p:cNvSpPr>
          <p:nvPr>
            <p:ph idx="1"/>
          </p:nvPr>
        </p:nvSpPr>
        <p:spPr/>
        <p:txBody>
          <a:bodyPr/>
          <a:lstStyle/>
          <a:p>
            <a:r>
              <a:rPr lang="en-US" sz="2800" dirty="0"/>
              <a:t>The software that is used in this project is written in C# language under visual basic Studio environment, it’s main purpose is to calibrate the dimensions of the screen that will be converted to touch by four  points calibration and receive data from Wii remote and process it in the operating system screen as action such as ( mouse click, mouse moves, opening documents…etc. ).      </a:t>
            </a:r>
            <a:r>
              <a:rPr lang="en-US" dirty="0"/>
              <a:t>                                </a:t>
            </a:r>
            <a:endParaRPr lang="en-IN" dirty="0"/>
          </a:p>
        </p:txBody>
      </p:sp>
    </p:spTree>
    <p:extLst>
      <p:ext uri="{BB962C8B-B14F-4D97-AF65-F5344CB8AC3E}">
        <p14:creationId xmlns:p14="http://schemas.microsoft.com/office/powerpoint/2010/main" val="2150544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05682-9A73-4286-9AB7-D217A51ED6BA}"/>
              </a:ext>
            </a:extLst>
          </p:cNvPr>
          <p:cNvSpPr>
            <a:spLocks noGrp="1"/>
          </p:cNvSpPr>
          <p:nvPr>
            <p:ph type="title"/>
          </p:nvPr>
        </p:nvSpPr>
        <p:spPr/>
        <p:txBody>
          <a:bodyPr/>
          <a:lstStyle/>
          <a:p>
            <a:r>
              <a:rPr lang="en-GB" dirty="0"/>
              <a:t>Actual Calibration</a:t>
            </a:r>
            <a:endParaRPr lang="en-IN" dirty="0"/>
          </a:p>
        </p:txBody>
      </p:sp>
      <p:pic>
        <p:nvPicPr>
          <p:cNvPr id="5" name="Content Placeholder 4">
            <a:extLst>
              <a:ext uri="{FF2B5EF4-FFF2-40B4-BE49-F238E27FC236}">
                <a16:creationId xmlns:a16="http://schemas.microsoft.com/office/drawing/2014/main" id="{7D2B0E5B-7400-4B37-9808-A51900BB8F1F}"/>
              </a:ext>
            </a:extLst>
          </p:cNvPr>
          <p:cNvPicPr>
            <a:picLocks noGrp="1" noChangeAspect="1"/>
          </p:cNvPicPr>
          <p:nvPr>
            <p:ph idx="1"/>
          </p:nvPr>
        </p:nvPicPr>
        <p:blipFill>
          <a:blip r:embed="rId2"/>
          <a:stretch>
            <a:fillRect/>
          </a:stretch>
        </p:blipFill>
        <p:spPr>
          <a:xfrm>
            <a:off x="878889" y="1837678"/>
            <a:ext cx="6853561" cy="4500978"/>
          </a:xfrm>
        </p:spPr>
      </p:pic>
    </p:spTree>
    <p:extLst>
      <p:ext uri="{BB962C8B-B14F-4D97-AF65-F5344CB8AC3E}">
        <p14:creationId xmlns:p14="http://schemas.microsoft.com/office/powerpoint/2010/main" val="723509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B5793-077C-4A77-955C-2E113AF8A044}"/>
              </a:ext>
            </a:extLst>
          </p:cNvPr>
          <p:cNvSpPr>
            <a:spLocks noGrp="1"/>
          </p:cNvSpPr>
          <p:nvPr>
            <p:ph type="title"/>
          </p:nvPr>
        </p:nvSpPr>
        <p:spPr/>
        <p:txBody>
          <a:bodyPr/>
          <a:lstStyle/>
          <a:p>
            <a:r>
              <a:rPr lang="en-GB" dirty="0"/>
              <a:t>Demo of Calibration</a:t>
            </a:r>
            <a:endParaRPr lang="en-IN" dirty="0"/>
          </a:p>
        </p:txBody>
      </p:sp>
      <p:pic>
        <p:nvPicPr>
          <p:cNvPr id="9" name="Content Placeholder 8">
            <a:extLst>
              <a:ext uri="{FF2B5EF4-FFF2-40B4-BE49-F238E27FC236}">
                <a16:creationId xmlns:a16="http://schemas.microsoft.com/office/drawing/2014/main" id="{4E4F7A43-6636-4AE9-9B43-DD963A32C13B}"/>
              </a:ext>
            </a:extLst>
          </p:cNvPr>
          <p:cNvPicPr>
            <a:picLocks noGrp="1" noChangeAspect="1"/>
          </p:cNvPicPr>
          <p:nvPr>
            <p:ph idx="1"/>
          </p:nvPr>
        </p:nvPicPr>
        <p:blipFill>
          <a:blip r:embed="rId2"/>
          <a:stretch>
            <a:fillRect/>
          </a:stretch>
        </p:blipFill>
        <p:spPr>
          <a:xfrm>
            <a:off x="861135" y="1748901"/>
            <a:ext cx="7084380" cy="4651899"/>
          </a:xfrm>
        </p:spPr>
      </p:pic>
    </p:spTree>
    <p:extLst>
      <p:ext uri="{BB962C8B-B14F-4D97-AF65-F5344CB8AC3E}">
        <p14:creationId xmlns:p14="http://schemas.microsoft.com/office/powerpoint/2010/main" val="2545586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EF545-6857-4221-A43B-4C8C6F4AF584}"/>
              </a:ext>
            </a:extLst>
          </p:cNvPr>
          <p:cNvSpPr>
            <a:spLocks noGrp="1"/>
          </p:cNvSpPr>
          <p:nvPr>
            <p:ph type="title"/>
          </p:nvPr>
        </p:nvSpPr>
        <p:spPr/>
        <p:txBody>
          <a:bodyPr/>
          <a:lstStyle/>
          <a:p>
            <a:r>
              <a:rPr lang="en-US" dirty="0"/>
              <a:t>Screen or Surface connected to PC </a:t>
            </a:r>
            <a:endParaRPr lang="en-IN" dirty="0"/>
          </a:p>
        </p:txBody>
      </p:sp>
      <p:sp>
        <p:nvSpPr>
          <p:cNvPr id="3" name="Content Placeholder 2">
            <a:extLst>
              <a:ext uri="{FF2B5EF4-FFF2-40B4-BE49-F238E27FC236}">
                <a16:creationId xmlns:a16="http://schemas.microsoft.com/office/drawing/2014/main" id="{061FA7A9-7E09-40F7-857D-50BD31C6DB95}"/>
              </a:ext>
            </a:extLst>
          </p:cNvPr>
          <p:cNvSpPr>
            <a:spLocks noGrp="1"/>
          </p:cNvSpPr>
          <p:nvPr>
            <p:ph idx="1"/>
          </p:nvPr>
        </p:nvSpPr>
        <p:spPr/>
        <p:txBody>
          <a:bodyPr>
            <a:normAutofit/>
          </a:bodyPr>
          <a:lstStyle/>
          <a:p>
            <a:r>
              <a:rPr lang="en-US" sz="2800" dirty="0"/>
              <a:t>The main idea of this project is to convert any screen or surface to interactive touch surface , so Screen or flat surface are required to be used as display to what we want to show and convert into touch</a:t>
            </a:r>
            <a:endParaRPr lang="en-IN" sz="2800" dirty="0"/>
          </a:p>
        </p:txBody>
      </p:sp>
      <p:pic>
        <p:nvPicPr>
          <p:cNvPr id="6" name="Picture 5">
            <a:extLst>
              <a:ext uri="{FF2B5EF4-FFF2-40B4-BE49-F238E27FC236}">
                <a16:creationId xmlns:a16="http://schemas.microsoft.com/office/drawing/2014/main" id="{F2EBB348-674A-458E-AB0E-17FD49BB6222}"/>
              </a:ext>
            </a:extLst>
          </p:cNvPr>
          <p:cNvPicPr>
            <a:picLocks noChangeAspect="1"/>
          </p:cNvPicPr>
          <p:nvPr/>
        </p:nvPicPr>
        <p:blipFill>
          <a:blip r:embed="rId2"/>
          <a:stretch>
            <a:fillRect/>
          </a:stretch>
        </p:blipFill>
        <p:spPr>
          <a:xfrm>
            <a:off x="3506679" y="4012707"/>
            <a:ext cx="4369582" cy="2725446"/>
          </a:xfrm>
          <a:prstGeom prst="rect">
            <a:avLst/>
          </a:prstGeom>
        </p:spPr>
      </p:pic>
    </p:spTree>
    <p:extLst>
      <p:ext uri="{BB962C8B-B14F-4D97-AF65-F5344CB8AC3E}">
        <p14:creationId xmlns:p14="http://schemas.microsoft.com/office/powerpoint/2010/main" val="1229783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23246-5F42-434F-BFCE-C12B3A39CDFE}"/>
              </a:ext>
            </a:extLst>
          </p:cNvPr>
          <p:cNvSpPr>
            <a:spLocks noGrp="1"/>
          </p:cNvSpPr>
          <p:nvPr>
            <p:ph type="title"/>
          </p:nvPr>
        </p:nvSpPr>
        <p:spPr>
          <a:xfrm>
            <a:off x="677334" y="230820"/>
            <a:ext cx="8596668" cy="692458"/>
          </a:xfrm>
        </p:spPr>
        <p:txBody>
          <a:bodyPr/>
          <a:lstStyle/>
          <a:p>
            <a:r>
              <a:rPr lang="en-US" dirty="0"/>
              <a:t>Steps To do The Converting</a:t>
            </a:r>
            <a:endParaRPr lang="en-IN" dirty="0"/>
          </a:p>
        </p:txBody>
      </p:sp>
      <p:sp>
        <p:nvSpPr>
          <p:cNvPr id="3" name="Content Placeholder 2">
            <a:extLst>
              <a:ext uri="{FF2B5EF4-FFF2-40B4-BE49-F238E27FC236}">
                <a16:creationId xmlns:a16="http://schemas.microsoft.com/office/drawing/2014/main" id="{4780AEC6-8892-4AB7-BA73-1103FDA389DB}"/>
              </a:ext>
            </a:extLst>
          </p:cNvPr>
          <p:cNvSpPr>
            <a:spLocks noGrp="1"/>
          </p:cNvSpPr>
          <p:nvPr>
            <p:ph idx="1"/>
          </p:nvPr>
        </p:nvSpPr>
        <p:spPr>
          <a:xfrm>
            <a:off x="677334" y="1029810"/>
            <a:ext cx="8596668" cy="5011553"/>
          </a:xfrm>
        </p:spPr>
        <p:txBody>
          <a:bodyPr>
            <a:noAutofit/>
          </a:bodyPr>
          <a:lstStyle/>
          <a:p>
            <a:r>
              <a:rPr lang="en-US" sz="2800" dirty="0"/>
              <a:t>Connect Wii remote to PC via Bluetooth,</a:t>
            </a:r>
          </a:p>
          <a:p>
            <a:r>
              <a:rPr lang="en-US" sz="2800" dirty="0"/>
              <a:t>Place Wii remote in such way that it sees all the light that comes out from the pen, with no obstacle or blockers around.</a:t>
            </a:r>
          </a:p>
          <a:p>
            <a:r>
              <a:rPr lang="en-US" sz="2800" dirty="0"/>
              <a:t>Run the Wii remote Whiteboard sample program ( that is attached in the appendix. ) Make sure Wii remote is connected via Bluetooth, and then  “.exe” in the main folder.</a:t>
            </a:r>
          </a:p>
          <a:p>
            <a:r>
              <a:rPr lang="en-US" sz="2800" dirty="0"/>
              <a:t>Press the A Letter in the Wii remote or click the Calibration button in the software. </a:t>
            </a:r>
          </a:p>
          <a:p>
            <a:r>
              <a:rPr lang="en-US" sz="2800" dirty="0"/>
              <a:t>Calibrate the 4 points correctly and then the touch screen is good to go.</a:t>
            </a:r>
            <a:endParaRPr lang="en-IN" sz="2800" dirty="0"/>
          </a:p>
        </p:txBody>
      </p:sp>
    </p:spTree>
    <p:extLst>
      <p:ext uri="{BB962C8B-B14F-4D97-AF65-F5344CB8AC3E}">
        <p14:creationId xmlns:p14="http://schemas.microsoft.com/office/powerpoint/2010/main" val="1088444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61B42-D66E-4B2D-B931-1BD2DB5D3659}"/>
              </a:ext>
            </a:extLst>
          </p:cNvPr>
          <p:cNvSpPr>
            <a:spLocks noGrp="1"/>
          </p:cNvSpPr>
          <p:nvPr>
            <p:ph type="title"/>
          </p:nvPr>
        </p:nvSpPr>
        <p:spPr/>
        <p:txBody>
          <a:bodyPr/>
          <a:lstStyle/>
          <a:p>
            <a:r>
              <a:rPr lang="en-US" dirty="0"/>
              <a:t>Code</a:t>
            </a:r>
            <a:endParaRPr lang="en-IN" dirty="0"/>
          </a:p>
        </p:txBody>
      </p:sp>
      <p:sp>
        <p:nvSpPr>
          <p:cNvPr id="3" name="Content Placeholder 2">
            <a:extLst>
              <a:ext uri="{FF2B5EF4-FFF2-40B4-BE49-F238E27FC236}">
                <a16:creationId xmlns:a16="http://schemas.microsoft.com/office/drawing/2014/main" id="{C131AD36-B7FB-4C67-87B9-8EF5CA45BC91}"/>
              </a:ext>
            </a:extLst>
          </p:cNvPr>
          <p:cNvSpPr>
            <a:spLocks noGrp="1"/>
          </p:cNvSpPr>
          <p:nvPr>
            <p:ph idx="1"/>
          </p:nvPr>
        </p:nvSpPr>
        <p:spPr/>
        <p:txBody>
          <a:bodyPr>
            <a:normAutofit lnSpcReduction="10000"/>
          </a:bodyPr>
          <a:lstStyle/>
          <a:p>
            <a:r>
              <a:rPr lang="en-US" sz="2800" dirty="0"/>
              <a:t>1.  Libraries: </a:t>
            </a:r>
          </a:p>
          <a:p>
            <a:pPr marL="0" indent="0">
              <a:buNone/>
            </a:pPr>
            <a:r>
              <a:rPr lang="en-US" sz="2800" dirty="0">
                <a:solidFill>
                  <a:srgbClr val="FF0000"/>
                </a:solidFill>
              </a:rPr>
              <a:t>	using</a:t>
            </a:r>
            <a:r>
              <a:rPr lang="en-US" sz="2800" dirty="0"/>
              <a:t>  </a:t>
            </a:r>
            <a:r>
              <a:rPr lang="en-US" sz="2800" dirty="0" err="1"/>
              <a:t>System.Runtime.InteropServices</a:t>
            </a:r>
            <a:r>
              <a:rPr lang="en-US" sz="2800" dirty="0"/>
              <a:t>;  </a:t>
            </a:r>
            <a:r>
              <a:rPr lang="en-US" sz="2800" dirty="0">
                <a:solidFill>
                  <a:srgbClr val="00B050"/>
                </a:solidFill>
              </a:rPr>
              <a:t>// For 	firing keyboard and mouse events ( optional )</a:t>
            </a:r>
          </a:p>
          <a:p>
            <a:pPr marL="0" indent="0">
              <a:buNone/>
            </a:pPr>
            <a:r>
              <a:rPr lang="en-US" sz="2800" dirty="0">
                <a:solidFill>
                  <a:srgbClr val="FF0000"/>
                </a:solidFill>
              </a:rPr>
              <a:t>	using</a:t>
            </a:r>
            <a:r>
              <a:rPr lang="en-US" sz="2800" dirty="0"/>
              <a:t> System.IO; </a:t>
            </a:r>
            <a:r>
              <a:rPr lang="en-US" sz="2800" dirty="0">
                <a:solidFill>
                  <a:srgbClr val="00B050"/>
                </a:solidFill>
              </a:rPr>
              <a:t>// for saving the reading the 	calibration data</a:t>
            </a:r>
          </a:p>
          <a:p>
            <a:pPr marL="0" indent="0">
              <a:buNone/>
            </a:pPr>
            <a:r>
              <a:rPr lang="en-US" sz="2800" dirty="0">
                <a:solidFill>
                  <a:srgbClr val="FF0000"/>
                </a:solidFill>
              </a:rPr>
              <a:t>	using</a:t>
            </a:r>
            <a:r>
              <a:rPr lang="en-US" sz="2800" dirty="0"/>
              <a:t> </a:t>
            </a:r>
            <a:r>
              <a:rPr lang="en-US" sz="2800" dirty="0" err="1"/>
              <a:t>wiimoteiib</a:t>
            </a:r>
            <a:r>
              <a:rPr lang="en-US" sz="2800" dirty="0"/>
              <a:t>; </a:t>
            </a:r>
            <a:r>
              <a:rPr lang="en-US" sz="2800" dirty="0">
                <a:solidFill>
                  <a:srgbClr val="00B050"/>
                </a:solidFill>
              </a:rPr>
              <a:t>// Wii remote library for 	dealing with the </a:t>
            </a:r>
            <a:r>
              <a:rPr lang="en-US" sz="2800" dirty="0" err="1">
                <a:solidFill>
                  <a:srgbClr val="00B050"/>
                </a:solidFill>
              </a:rPr>
              <a:t>wii</a:t>
            </a:r>
            <a:r>
              <a:rPr lang="en-US" sz="2800" dirty="0">
                <a:solidFill>
                  <a:srgbClr val="00B050"/>
                </a:solidFill>
              </a:rPr>
              <a:t> function and buttons within 	the code</a:t>
            </a:r>
          </a:p>
          <a:p>
            <a:pPr marL="0" indent="0">
              <a:buNone/>
            </a:pPr>
            <a:endParaRPr lang="en-IN" dirty="0"/>
          </a:p>
        </p:txBody>
      </p:sp>
    </p:spTree>
    <p:extLst>
      <p:ext uri="{BB962C8B-B14F-4D97-AF65-F5344CB8AC3E}">
        <p14:creationId xmlns:p14="http://schemas.microsoft.com/office/powerpoint/2010/main" val="1138225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3968-5705-4DEA-8E8F-B2DEE64F83AA}"/>
              </a:ext>
            </a:extLst>
          </p:cNvPr>
          <p:cNvSpPr>
            <a:spLocks noGrp="1"/>
          </p:cNvSpPr>
          <p:nvPr>
            <p:ph type="title"/>
          </p:nvPr>
        </p:nvSpPr>
        <p:spPr/>
        <p:txBody>
          <a:bodyPr/>
          <a:lstStyle/>
          <a:p>
            <a:r>
              <a:rPr lang="en-US" dirty="0"/>
              <a:t>Code</a:t>
            </a:r>
            <a:endParaRPr lang="en-IN" dirty="0"/>
          </a:p>
        </p:txBody>
      </p:sp>
      <p:sp>
        <p:nvSpPr>
          <p:cNvPr id="3" name="Content Placeholder 2">
            <a:extLst>
              <a:ext uri="{FF2B5EF4-FFF2-40B4-BE49-F238E27FC236}">
                <a16:creationId xmlns:a16="http://schemas.microsoft.com/office/drawing/2014/main" id="{52120181-6249-40FD-BA59-2F44F8654C3B}"/>
              </a:ext>
            </a:extLst>
          </p:cNvPr>
          <p:cNvSpPr>
            <a:spLocks noGrp="1"/>
          </p:cNvSpPr>
          <p:nvPr>
            <p:ph idx="1"/>
          </p:nvPr>
        </p:nvSpPr>
        <p:spPr/>
        <p:txBody>
          <a:bodyPr>
            <a:normAutofit lnSpcReduction="10000"/>
          </a:bodyPr>
          <a:lstStyle/>
          <a:p>
            <a:r>
              <a:rPr lang="en-US" sz="2800" dirty="0"/>
              <a:t>2-  Screen default and calibration: </a:t>
            </a:r>
          </a:p>
          <a:p>
            <a:pPr marL="0" indent="0">
              <a:buNone/>
            </a:pPr>
            <a:endParaRPr lang="en-US" sz="2800" dirty="0"/>
          </a:p>
          <a:p>
            <a:pPr marL="0" indent="0">
              <a:buNone/>
            </a:pPr>
            <a:r>
              <a:rPr lang="en-US" sz="2800" dirty="0"/>
              <a:t>  	</a:t>
            </a:r>
            <a:r>
              <a:rPr lang="en-US" sz="2800" dirty="0">
                <a:solidFill>
                  <a:schemeClr val="accent6">
                    <a:lumMod val="50000"/>
                  </a:schemeClr>
                </a:solidFill>
              </a:rPr>
              <a:t> </a:t>
            </a:r>
            <a:r>
              <a:rPr lang="en-US" sz="2800" dirty="0">
                <a:solidFill>
                  <a:srgbClr val="FF0000"/>
                </a:solidFill>
              </a:rPr>
              <a:t>int</a:t>
            </a:r>
            <a:r>
              <a:rPr lang="en-US" sz="2800" dirty="0">
                <a:solidFill>
                  <a:schemeClr val="accent6">
                    <a:lumMod val="50000"/>
                  </a:schemeClr>
                </a:solidFill>
              </a:rPr>
              <a:t> </a:t>
            </a:r>
            <a:r>
              <a:rPr lang="en-US" sz="2800" dirty="0" err="1"/>
              <a:t>screenwidth</a:t>
            </a:r>
            <a:r>
              <a:rPr lang="en-US" sz="2800" dirty="0"/>
              <a:t> = 1024;</a:t>
            </a:r>
          </a:p>
          <a:p>
            <a:pPr marL="0" indent="0">
              <a:buNone/>
            </a:pPr>
            <a:r>
              <a:rPr lang="en-US" sz="2800" dirty="0">
                <a:solidFill>
                  <a:srgbClr val="7030A0"/>
                </a:solidFill>
              </a:rPr>
              <a:t>  	 </a:t>
            </a:r>
            <a:r>
              <a:rPr lang="en-US" sz="2800" dirty="0">
                <a:solidFill>
                  <a:srgbClr val="FF0000"/>
                </a:solidFill>
              </a:rPr>
              <a:t>int</a:t>
            </a:r>
            <a:r>
              <a:rPr lang="en-US" sz="2800" dirty="0">
                <a:solidFill>
                  <a:srgbClr val="7030A0"/>
                </a:solidFill>
              </a:rPr>
              <a:t> </a:t>
            </a:r>
            <a:r>
              <a:rPr lang="en-US" sz="2800" dirty="0" err="1"/>
              <a:t>screenHight</a:t>
            </a:r>
            <a:r>
              <a:rPr lang="en-US" sz="2800" dirty="0"/>
              <a:t> = 768; </a:t>
            </a:r>
            <a:r>
              <a:rPr lang="en-US" sz="2800" dirty="0">
                <a:solidFill>
                  <a:srgbClr val="00B050"/>
                </a:solidFill>
              </a:rPr>
              <a:t>// default, gets replace 	  	 by actual screen size</a:t>
            </a:r>
          </a:p>
          <a:p>
            <a:pPr marL="0" indent="0">
              <a:buNone/>
            </a:pPr>
            <a:r>
              <a:rPr lang="en-IN" sz="2800" dirty="0">
                <a:solidFill>
                  <a:srgbClr val="7030A0"/>
                </a:solidFill>
              </a:rPr>
              <a:t>     </a:t>
            </a:r>
            <a:r>
              <a:rPr lang="en-IN" sz="2800" dirty="0">
                <a:solidFill>
                  <a:srgbClr val="FF0000"/>
                </a:solidFill>
              </a:rPr>
              <a:t>int</a:t>
            </a:r>
            <a:r>
              <a:rPr lang="en-IN" sz="2800" dirty="0"/>
              <a:t> </a:t>
            </a:r>
            <a:r>
              <a:rPr lang="en-IN" sz="2800" dirty="0" err="1"/>
              <a:t>calibrationState</a:t>
            </a:r>
            <a:r>
              <a:rPr lang="en-IN" sz="2800" dirty="0"/>
              <a:t> = 0;</a:t>
            </a:r>
          </a:p>
          <a:p>
            <a:pPr marL="0" indent="0">
              <a:buNone/>
            </a:pPr>
            <a:r>
              <a:rPr lang="en-IN" sz="2800" dirty="0">
                <a:solidFill>
                  <a:srgbClr val="7030A0"/>
                </a:solidFill>
              </a:rPr>
              <a:t>          </a:t>
            </a:r>
            <a:r>
              <a:rPr lang="en-IN" sz="2800" dirty="0">
                <a:solidFill>
                  <a:srgbClr val="FF0000"/>
                </a:solidFill>
              </a:rPr>
              <a:t>float</a:t>
            </a:r>
            <a:r>
              <a:rPr lang="en-IN" sz="2800" dirty="0"/>
              <a:t> </a:t>
            </a:r>
            <a:r>
              <a:rPr lang="en-IN" sz="2800" dirty="0" err="1"/>
              <a:t>calibrationMargin</a:t>
            </a:r>
            <a:r>
              <a:rPr lang="en-IN" sz="2800" dirty="0"/>
              <a:t> = .1f; </a:t>
            </a:r>
            <a:r>
              <a:rPr lang="en-IN" sz="2800" dirty="0">
                <a:solidFill>
                  <a:srgbClr val="00B050"/>
                </a:solidFill>
              </a:rPr>
              <a:t>// for 	  	  	calibrating the margin around the screen</a:t>
            </a:r>
          </a:p>
        </p:txBody>
      </p:sp>
    </p:spTree>
    <p:extLst>
      <p:ext uri="{BB962C8B-B14F-4D97-AF65-F5344CB8AC3E}">
        <p14:creationId xmlns:p14="http://schemas.microsoft.com/office/powerpoint/2010/main" val="3393005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68787-A6EE-480D-A427-9D9EDA65A585}"/>
              </a:ext>
            </a:extLst>
          </p:cNvPr>
          <p:cNvSpPr>
            <a:spLocks noGrp="1"/>
          </p:cNvSpPr>
          <p:nvPr>
            <p:ph type="title"/>
          </p:nvPr>
        </p:nvSpPr>
        <p:spPr>
          <a:xfrm>
            <a:off x="677334" y="275208"/>
            <a:ext cx="8596668" cy="825623"/>
          </a:xfrm>
        </p:spPr>
        <p:txBody>
          <a:bodyPr/>
          <a:lstStyle/>
          <a:p>
            <a:r>
              <a:rPr lang="en-US" dirty="0"/>
              <a:t>Code</a:t>
            </a:r>
            <a:endParaRPr lang="en-IN" dirty="0"/>
          </a:p>
        </p:txBody>
      </p:sp>
      <p:sp>
        <p:nvSpPr>
          <p:cNvPr id="3" name="Content Placeholder 2">
            <a:extLst>
              <a:ext uri="{FF2B5EF4-FFF2-40B4-BE49-F238E27FC236}">
                <a16:creationId xmlns:a16="http://schemas.microsoft.com/office/drawing/2014/main" id="{3C514B75-6F8E-4DF6-8019-4F67574A9BD0}"/>
              </a:ext>
            </a:extLst>
          </p:cNvPr>
          <p:cNvSpPr>
            <a:spLocks noGrp="1"/>
          </p:cNvSpPr>
          <p:nvPr>
            <p:ph idx="1"/>
          </p:nvPr>
        </p:nvSpPr>
        <p:spPr>
          <a:xfrm>
            <a:off x="677334" y="1225118"/>
            <a:ext cx="8596668" cy="5433133"/>
          </a:xfrm>
        </p:spPr>
        <p:txBody>
          <a:bodyPr>
            <a:noAutofit/>
          </a:bodyPr>
          <a:lstStyle/>
          <a:p>
            <a:r>
              <a:rPr lang="en-US" sz="2800" dirty="0"/>
              <a:t>3- Wii Remote</a:t>
            </a:r>
          </a:p>
          <a:p>
            <a:pPr marL="0" indent="0">
              <a:buNone/>
            </a:pPr>
            <a:r>
              <a:rPr lang="en-US" sz="2800" dirty="0">
                <a:solidFill>
                  <a:srgbClr val="00B050"/>
                </a:solidFill>
              </a:rPr>
              <a:t>	// connect to Wii remote</a:t>
            </a:r>
          </a:p>
          <a:p>
            <a:pPr marL="0" indent="0">
              <a:buNone/>
            </a:pPr>
            <a:r>
              <a:rPr lang="en-US" sz="2800" dirty="0"/>
              <a:t>    </a:t>
            </a:r>
            <a:r>
              <a:rPr lang="en-US" sz="2800" dirty="0" err="1"/>
              <a:t>wm.Connect</a:t>
            </a:r>
            <a:r>
              <a:rPr lang="en-US" sz="2800" dirty="0"/>
              <a:t>();</a:t>
            </a:r>
          </a:p>
          <a:p>
            <a:endParaRPr lang="en-US" sz="2800" dirty="0"/>
          </a:p>
          <a:p>
            <a:pPr marL="0" indent="0">
              <a:buNone/>
            </a:pPr>
            <a:r>
              <a:rPr lang="en-US" sz="2800" dirty="0">
                <a:solidFill>
                  <a:srgbClr val="00B050"/>
                </a:solidFill>
              </a:rPr>
              <a:t>	// set </a:t>
            </a:r>
            <a:r>
              <a:rPr lang="en-US" sz="2800" dirty="0" err="1">
                <a:solidFill>
                  <a:srgbClr val="00B050"/>
                </a:solidFill>
              </a:rPr>
              <a:t>wii</a:t>
            </a:r>
            <a:r>
              <a:rPr lang="en-US" sz="2800" dirty="0">
                <a:solidFill>
                  <a:srgbClr val="00B050"/>
                </a:solidFill>
              </a:rPr>
              <a:t> remote LED’s with this enumerated ID</a:t>
            </a:r>
          </a:p>
          <a:p>
            <a:pPr marL="0" indent="0">
              <a:buNone/>
            </a:pPr>
            <a:r>
              <a:rPr lang="en-US" sz="2800" dirty="0"/>
              <a:t>  	</a:t>
            </a:r>
            <a:r>
              <a:rPr lang="en-US" sz="2800" dirty="0" err="1"/>
              <a:t>wm.SetLED’s</a:t>
            </a:r>
            <a:r>
              <a:rPr lang="en-US" sz="2800" dirty="0"/>
              <a:t>( </a:t>
            </a:r>
            <a:r>
              <a:rPr lang="en-US" sz="2800" dirty="0">
                <a:solidFill>
                  <a:srgbClr val="7030A0"/>
                </a:solidFill>
              </a:rPr>
              <a:t>true, false, false </a:t>
            </a:r>
            <a:r>
              <a:rPr lang="en-US" sz="2800" dirty="0"/>
              <a:t>);</a:t>
            </a:r>
          </a:p>
          <a:p>
            <a:pPr marL="0" indent="0">
              <a:buNone/>
            </a:pPr>
            <a:endParaRPr lang="en-US" sz="2800" dirty="0"/>
          </a:p>
          <a:p>
            <a:pPr marL="0" indent="0">
              <a:buNone/>
            </a:pPr>
            <a:r>
              <a:rPr lang="en-US" sz="2800" dirty="0">
                <a:solidFill>
                  <a:srgbClr val="00B050"/>
                </a:solidFill>
              </a:rPr>
              <a:t>	// disconnect the </a:t>
            </a:r>
            <a:r>
              <a:rPr lang="en-US" sz="2800" dirty="0" err="1">
                <a:solidFill>
                  <a:srgbClr val="00B050"/>
                </a:solidFill>
              </a:rPr>
              <a:t>wiimote</a:t>
            </a:r>
            <a:r>
              <a:rPr lang="en-US" sz="2800" dirty="0">
                <a:solidFill>
                  <a:srgbClr val="00B050"/>
                </a:solidFill>
              </a:rPr>
              <a:t> </a:t>
            </a:r>
          </a:p>
          <a:p>
            <a:pPr marL="0" indent="0">
              <a:buNone/>
            </a:pPr>
            <a:r>
              <a:rPr lang="en-US" sz="2800" dirty="0"/>
              <a:t>  	</a:t>
            </a:r>
            <a:r>
              <a:rPr lang="en-US" sz="2800" dirty="0" err="1"/>
              <a:t>wm.Disconnect</a:t>
            </a:r>
            <a:r>
              <a:rPr lang="en-US" sz="2800" dirty="0"/>
              <a:t>();</a:t>
            </a:r>
          </a:p>
          <a:p>
            <a:pPr marL="0" indent="0">
              <a:buNone/>
            </a:pPr>
            <a:r>
              <a:rPr lang="en-US" sz="2800" dirty="0"/>
              <a:t>  	</a:t>
            </a:r>
            <a:r>
              <a:rPr lang="en-US" sz="2800" dirty="0" err="1"/>
              <a:t>saveCalibretionData</a:t>
            </a:r>
            <a:r>
              <a:rPr lang="en-US" sz="2800" dirty="0"/>
              <a:t>();</a:t>
            </a:r>
            <a:endParaRPr lang="en-IN" sz="2800" dirty="0"/>
          </a:p>
        </p:txBody>
      </p:sp>
    </p:spTree>
    <p:extLst>
      <p:ext uri="{BB962C8B-B14F-4D97-AF65-F5344CB8AC3E}">
        <p14:creationId xmlns:p14="http://schemas.microsoft.com/office/powerpoint/2010/main" val="2965008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BFDA9-9AE1-4278-A6FC-5411D91883F1}"/>
              </a:ext>
            </a:extLst>
          </p:cNvPr>
          <p:cNvSpPr>
            <a:spLocks noGrp="1"/>
          </p:cNvSpPr>
          <p:nvPr>
            <p:ph type="title"/>
          </p:nvPr>
        </p:nvSpPr>
        <p:spPr/>
        <p:txBody>
          <a:bodyPr/>
          <a:lstStyle/>
          <a:p>
            <a:r>
              <a:rPr lang="en-US" dirty="0"/>
              <a:t>Code</a:t>
            </a:r>
            <a:endParaRPr lang="en-IN" dirty="0"/>
          </a:p>
        </p:txBody>
      </p:sp>
      <p:sp>
        <p:nvSpPr>
          <p:cNvPr id="3" name="Content Placeholder 2">
            <a:extLst>
              <a:ext uri="{FF2B5EF4-FFF2-40B4-BE49-F238E27FC236}">
                <a16:creationId xmlns:a16="http://schemas.microsoft.com/office/drawing/2014/main" id="{BD483860-FE89-424A-AF6A-7493D210E86B}"/>
              </a:ext>
            </a:extLst>
          </p:cNvPr>
          <p:cNvSpPr>
            <a:spLocks noGrp="1"/>
          </p:cNvSpPr>
          <p:nvPr>
            <p:ph idx="1"/>
          </p:nvPr>
        </p:nvSpPr>
        <p:spPr>
          <a:xfrm>
            <a:off x="677334" y="1447060"/>
            <a:ext cx="8596668" cy="5317723"/>
          </a:xfrm>
        </p:spPr>
        <p:txBody>
          <a:bodyPr>
            <a:normAutofit/>
          </a:bodyPr>
          <a:lstStyle/>
          <a:p>
            <a:r>
              <a:rPr lang="en-US" sz="2800" dirty="0"/>
              <a:t>4- Do Calibration</a:t>
            </a:r>
          </a:p>
          <a:p>
            <a:pPr marL="0" indent="0">
              <a:buNone/>
            </a:pPr>
            <a:r>
              <a:rPr lang="en-IN" sz="2800" dirty="0"/>
              <a:t>   To show the 4 points calibration;</a:t>
            </a:r>
          </a:p>
          <a:p>
            <a:pPr marL="0" indent="0">
              <a:buNone/>
            </a:pPr>
            <a:r>
              <a:rPr lang="en-IN" sz="2800" dirty="0">
                <a:solidFill>
                  <a:srgbClr val="7030A0"/>
                </a:solidFill>
              </a:rPr>
              <a:t>	</a:t>
            </a:r>
            <a:r>
              <a:rPr lang="en-IN" sz="2800" dirty="0">
                <a:solidFill>
                  <a:srgbClr val="FF0000"/>
                </a:solidFill>
              </a:rPr>
              <a:t>public void</a:t>
            </a:r>
            <a:r>
              <a:rPr lang="en-IN" sz="2800" dirty="0">
                <a:solidFill>
                  <a:srgbClr val="7030A0"/>
                </a:solidFill>
              </a:rPr>
              <a:t> </a:t>
            </a:r>
            <a:r>
              <a:rPr lang="en-IN" sz="2800" dirty="0" err="1"/>
              <a:t>doCalibretion</a:t>
            </a:r>
            <a:r>
              <a:rPr lang="en-IN" sz="2800" dirty="0"/>
              <a:t>(){</a:t>
            </a:r>
          </a:p>
          <a:p>
            <a:pPr marL="0" indent="0">
              <a:buNone/>
            </a:pPr>
            <a:r>
              <a:rPr lang="en-IN" sz="2800" dirty="0"/>
              <a:t>	</a:t>
            </a:r>
            <a:r>
              <a:rPr lang="en-IN" sz="2800" dirty="0">
                <a:solidFill>
                  <a:srgbClr val="FF0000"/>
                </a:solidFill>
              </a:rPr>
              <a:t>     if </a:t>
            </a:r>
            <a:r>
              <a:rPr lang="en-IN" sz="2800" dirty="0"/>
              <a:t>( </a:t>
            </a:r>
            <a:r>
              <a:rPr lang="en-IN" sz="2800" dirty="0" err="1"/>
              <a:t>cf</a:t>
            </a:r>
            <a:r>
              <a:rPr lang="en-IN" sz="2800" dirty="0"/>
              <a:t> ==</a:t>
            </a:r>
            <a:r>
              <a:rPr lang="en-IN" sz="2800" dirty="0">
                <a:solidFill>
                  <a:srgbClr val="7030A0"/>
                </a:solidFill>
              </a:rPr>
              <a:t> null </a:t>
            </a:r>
            <a:r>
              <a:rPr lang="en-IN" sz="2800" dirty="0"/>
              <a:t>)</a:t>
            </a:r>
          </a:p>
          <a:p>
            <a:pPr marL="0" indent="0">
              <a:buNone/>
            </a:pPr>
            <a:r>
              <a:rPr lang="en-IN" sz="2800" dirty="0">
                <a:solidFill>
                  <a:srgbClr val="7030A0"/>
                </a:solidFill>
              </a:rPr>
              <a:t>	            </a:t>
            </a:r>
            <a:r>
              <a:rPr lang="en-IN" sz="2800" dirty="0">
                <a:solidFill>
                  <a:srgbClr val="FF0000"/>
                </a:solidFill>
              </a:rPr>
              <a:t>return</a:t>
            </a:r>
            <a:r>
              <a:rPr lang="en-IN" sz="2800" dirty="0"/>
              <a:t>; </a:t>
            </a:r>
          </a:p>
          <a:p>
            <a:pPr marL="0" indent="0">
              <a:buNone/>
            </a:pPr>
            <a:r>
              <a:rPr lang="en-IN" sz="2800" dirty="0"/>
              <a:t>	    </a:t>
            </a:r>
            <a:r>
              <a:rPr lang="en-IN" sz="2800" dirty="0">
                <a:solidFill>
                  <a:srgbClr val="7030A0"/>
                </a:solidFill>
              </a:rPr>
              <a:t> </a:t>
            </a:r>
            <a:r>
              <a:rPr lang="en-IN" sz="2800" dirty="0">
                <a:solidFill>
                  <a:srgbClr val="FF0000"/>
                </a:solidFill>
              </a:rPr>
              <a:t>int</a:t>
            </a:r>
            <a:r>
              <a:rPr lang="en-IN" sz="2800" dirty="0">
                <a:solidFill>
                  <a:srgbClr val="7030A0"/>
                </a:solidFill>
              </a:rPr>
              <a:t> </a:t>
            </a:r>
            <a:r>
              <a:rPr lang="en-IN" sz="2800" dirty="0"/>
              <a:t>x = 0; </a:t>
            </a:r>
          </a:p>
          <a:p>
            <a:pPr marL="0" indent="0">
              <a:buNone/>
            </a:pPr>
            <a:r>
              <a:rPr lang="en-IN" sz="2800" dirty="0">
                <a:solidFill>
                  <a:srgbClr val="7030A0"/>
                </a:solidFill>
              </a:rPr>
              <a:t>	     </a:t>
            </a:r>
            <a:r>
              <a:rPr lang="en-IN" sz="2800" dirty="0">
                <a:solidFill>
                  <a:srgbClr val="FF0000"/>
                </a:solidFill>
              </a:rPr>
              <a:t>int</a:t>
            </a:r>
            <a:r>
              <a:rPr lang="en-IN" sz="2800" dirty="0">
                <a:solidFill>
                  <a:srgbClr val="7030A0"/>
                </a:solidFill>
              </a:rPr>
              <a:t> </a:t>
            </a:r>
            <a:r>
              <a:rPr lang="en-IN" sz="2800" dirty="0"/>
              <a:t>y = 0;</a:t>
            </a:r>
          </a:p>
          <a:p>
            <a:pPr marL="0" indent="0">
              <a:buNone/>
            </a:pPr>
            <a:r>
              <a:rPr lang="en-IN" sz="2800" dirty="0"/>
              <a:t>        </a:t>
            </a:r>
            <a:r>
              <a:rPr lang="en-IN" sz="2800" dirty="0">
                <a:solidFill>
                  <a:srgbClr val="7030A0"/>
                </a:solidFill>
              </a:rPr>
              <a:t> </a:t>
            </a:r>
            <a:r>
              <a:rPr lang="en-IN" sz="2800" dirty="0">
                <a:solidFill>
                  <a:srgbClr val="FF0000"/>
                </a:solidFill>
              </a:rPr>
              <a:t>int</a:t>
            </a:r>
            <a:r>
              <a:rPr lang="en-IN" sz="2800" dirty="0">
                <a:solidFill>
                  <a:srgbClr val="7030A0"/>
                </a:solidFill>
              </a:rPr>
              <a:t> </a:t>
            </a:r>
            <a:r>
              <a:rPr lang="en-IN" sz="2800" dirty="0"/>
              <a:t>size = 25;</a:t>
            </a:r>
          </a:p>
          <a:p>
            <a:pPr marL="0" indent="0">
              <a:buNone/>
            </a:pPr>
            <a:r>
              <a:rPr lang="en-IN" sz="2800" dirty="0"/>
              <a:t>   </a:t>
            </a:r>
            <a:r>
              <a:rPr lang="en-IN" sz="2400" dirty="0"/>
              <a:t>       </a:t>
            </a:r>
            <a:r>
              <a:rPr lang="en-IN" sz="2400" dirty="0">
                <a:solidFill>
                  <a:srgbClr val="0070C0"/>
                </a:solidFill>
              </a:rPr>
              <a:t>Pen</a:t>
            </a:r>
            <a:r>
              <a:rPr lang="en-IN" sz="2400" dirty="0"/>
              <a:t> p = </a:t>
            </a:r>
            <a:r>
              <a:rPr lang="en-IN" sz="2400" dirty="0">
                <a:solidFill>
                  <a:srgbClr val="7030A0"/>
                </a:solidFill>
              </a:rPr>
              <a:t>new</a:t>
            </a:r>
            <a:r>
              <a:rPr lang="en-IN" sz="2400" dirty="0"/>
              <a:t> </a:t>
            </a:r>
            <a:r>
              <a:rPr lang="en-IN" sz="2400" dirty="0">
                <a:solidFill>
                  <a:srgbClr val="0070C0"/>
                </a:solidFill>
              </a:rPr>
              <a:t>Pen</a:t>
            </a:r>
            <a:r>
              <a:rPr lang="en-IN" sz="2400" dirty="0"/>
              <a:t>( </a:t>
            </a:r>
            <a:r>
              <a:rPr lang="en-IN" sz="2400" dirty="0" err="1">
                <a:solidFill>
                  <a:srgbClr val="0070C0"/>
                </a:solidFill>
              </a:rPr>
              <a:t>colour</a:t>
            </a:r>
            <a:r>
              <a:rPr lang="en-IN" sz="2400" dirty="0" err="1"/>
              <a:t>.Red</a:t>
            </a:r>
            <a:r>
              <a:rPr lang="en-IN" sz="2400" dirty="0"/>
              <a:t>  );</a:t>
            </a:r>
          </a:p>
          <a:p>
            <a:endParaRPr lang="en-IN" sz="2800" dirty="0"/>
          </a:p>
          <a:p>
            <a:endParaRPr lang="en-US" dirty="0"/>
          </a:p>
        </p:txBody>
      </p:sp>
    </p:spTree>
    <p:extLst>
      <p:ext uri="{BB962C8B-B14F-4D97-AF65-F5344CB8AC3E}">
        <p14:creationId xmlns:p14="http://schemas.microsoft.com/office/powerpoint/2010/main" val="2294074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71C1-D96B-4DB2-A4BF-7C0E517B805D}"/>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F1B4BA73-7E3E-4DE2-B1EE-9DD5A8BB2E2E}"/>
              </a:ext>
            </a:extLst>
          </p:cNvPr>
          <p:cNvSpPr>
            <a:spLocks noGrp="1"/>
          </p:cNvSpPr>
          <p:nvPr>
            <p:ph idx="1"/>
          </p:nvPr>
        </p:nvSpPr>
        <p:spPr/>
        <p:txBody>
          <a:bodyPr>
            <a:normAutofit/>
          </a:bodyPr>
          <a:lstStyle/>
          <a:p>
            <a:r>
              <a:rPr lang="en-US" sz="2800" dirty="0"/>
              <a:t>Touch Screen are a very attractive and effective way that helps people in their everyday activities, in this project a way to produce touch and normal ( </a:t>
            </a:r>
            <a:r>
              <a:rPr lang="en-US" sz="2800" dirty="0" err="1"/>
              <a:t>i</a:t>
            </a:r>
            <a:r>
              <a:rPr lang="en-US" sz="2800" dirty="0"/>
              <a:t>. e. touch less screen ) is introduced. </a:t>
            </a:r>
          </a:p>
          <a:p>
            <a:r>
              <a:rPr lang="en-US" sz="2800" b="0" i="0" dirty="0">
                <a:solidFill>
                  <a:srgbClr val="666666"/>
                </a:solidFill>
                <a:effectLst/>
                <a:latin typeface="Arial" panose="020B0604020202020204" pitchFamily="34" charset="0"/>
              </a:rPr>
              <a:t>This technology most widely used in computers, user interactive machines, smartphones, tablets, </a:t>
            </a:r>
            <a:r>
              <a:rPr lang="en-US" sz="2800" b="0" i="0" dirty="0" err="1">
                <a:solidFill>
                  <a:srgbClr val="666666"/>
                </a:solidFill>
                <a:effectLst/>
                <a:latin typeface="Arial" panose="020B0604020202020204" pitchFamily="34" charset="0"/>
              </a:rPr>
              <a:t>etc</a:t>
            </a:r>
            <a:r>
              <a:rPr lang="en-US" sz="2800" b="0" i="0" dirty="0">
                <a:solidFill>
                  <a:srgbClr val="666666"/>
                </a:solidFill>
                <a:effectLst/>
                <a:latin typeface="Arial" panose="020B0604020202020204" pitchFamily="34" charset="0"/>
              </a:rPr>
              <a:t> to replace most functions of the mouse and keyboard.</a:t>
            </a:r>
            <a:endParaRPr lang="en-IN" sz="2800" dirty="0"/>
          </a:p>
        </p:txBody>
      </p:sp>
      <p:pic>
        <p:nvPicPr>
          <p:cNvPr id="6" name="Picture 5">
            <a:extLst>
              <a:ext uri="{FF2B5EF4-FFF2-40B4-BE49-F238E27FC236}">
                <a16:creationId xmlns:a16="http://schemas.microsoft.com/office/drawing/2014/main" id="{E85E4BE6-E01A-46FE-A8CA-38B091B5D087}"/>
              </a:ext>
            </a:extLst>
          </p:cNvPr>
          <p:cNvPicPr>
            <a:picLocks noChangeAspect="1"/>
          </p:cNvPicPr>
          <p:nvPr/>
        </p:nvPicPr>
        <p:blipFill>
          <a:blip r:embed="rId2"/>
          <a:stretch>
            <a:fillRect/>
          </a:stretch>
        </p:blipFill>
        <p:spPr>
          <a:xfrm>
            <a:off x="9365942" y="1389133"/>
            <a:ext cx="2452604" cy="3880773"/>
          </a:xfrm>
          <a:prstGeom prst="rect">
            <a:avLst/>
          </a:prstGeom>
        </p:spPr>
      </p:pic>
    </p:spTree>
    <p:extLst>
      <p:ext uri="{BB962C8B-B14F-4D97-AF65-F5344CB8AC3E}">
        <p14:creationId xmlns:p14="http://schemas.microsoft.com/office/powerpoint/2010/main" val="1577185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09FB2-0323-4B39-AAF1-4482B9D568D0}"/>
              </a:ext>
            </a:extLst>
          </p:cNvPr>
          <p:cNvSpPr>
            <a:spLocks noGrp="1"/>
          </p:cNvSpPr>
          <p:nvPr>
            <p:ph type="title"/>
          </p:nvPr>
        </p:nvSpPr>
        <p:spPr>
          <a:xfrm>
            <a:off x="677334" y="124287"/>
            <a:ext cx="8596668" cy="798991"/>
          </a:xfrm>
        </p:spPr>
        <p:txBody>
          <a:bodyPr/>
          <a:lstStyle/>
          <a:p>
            <a:r>
              <a:rPr lang="en-US" dirty="0"/>
              <a:t>Code</a:t>
            </a:r>
            <a:endParaRPr lang="en-IN" dirty="0"/>
          </a:p>
        </p:txBody>
      </p:sp>
      <p:sp>
        <p:nvSpPr>
          <p:cNvPr id="3" name="Content Placeholder 2">
            <a:extLst>
              <a:ext uri="{FF2B5EF4-FFF2-40B4-BE49-F238E27FC236}">
                <a16:creationId xmlns:a16="http://schemas.microsoft.com/office/drawing/2014/main" id="{61DDCEEC-B7F0-44F2-976C-85936422FB75}"/>
              </a:ext>
            </a:extLst>
          </p:cNvPr>
          <p:cNvSpPr>
            <a:spLocks noGrp="1"/>
          </p:cNvSpPr>
          <p:nvPr>
            <p:ph idx="1"/>
          </p:nvPr>
        </p:nvSpPr>
        <p:spPr>
          <a:xfrm>
            <a:off x="677334" y="923279"/>
            <a:ext cx="9159124" cy="5118084"/>
          </a:xfrm>
        </p:spPr>
        <p:txBody>
          <a:bodyPr>
            <a:noAutofit/>
          </a:bodyPr>
          <a:lstStyle/>
          <a:p>
            <a:pPr marL="0" indent="0">
              <a:buNone/>
            </a:pPr>
            <a:r>
              <a:rPr lang="en-IN" sz="2800" dirty="0">
                <a:solidFill>
                  <a:srgbClr val="FF0000"/>
                </a:solidFill>
              </a:rPr>
              <a:t>switch</a:t>
            </a:r>
            <a:r>
              <a:rPr lang="en-IN" sz="2800" dirty="0"/>
              <a:t> ( </a:t>
            </a:r>
            <a:r>
              <a:rPr lang="en-IN" sz="2800" dirty="0" err="1"/>
              <a:t>calibrationState</a:t>
            </a:r>
            <a:r>
              <a:rPr lang="en-IN" sz="2800" dirty="0"/>
              <a:t> ) </a:t>
            </a:r>
          </a:p>
          <a:p>
            <a:pPr marL="0" indent="0">
              <a:buNone/>
            </a:pPr>
            <a:r>
              <a:rPr lang="en-IN" sz="2800" dirty="0"/>
              <a:t>{</a:t>
            </a:r>
          </a:p>
          <a:p>
            <a:pPr marL="0" indent="0">
              <a:buNone/>
            </a:pPr>
            <a:r>
              <a:rPr lang="en-IN" sz="2800" dirty="0"/>
              <a:t>	  </a:t>
            </a:r>
            <a:r>
              <a:rPr lang="en-IN" sz="2800" dirty="0">
                <a:solidFill>
                  <a:srgbClr val="FF0000"/>
                </a:solidFill>
              </a:rPr>
              <a:t>case</a:t>
            </a:r>
            <a:r>
              <a:rPr lang="en-IN" sz="2800" dirty="0"/>
              <a:t> 1:</a:t>
            </a:r>
          </a:p>
          <a:p>
            <a:pPr marL="0" indent="0">
              <a:buNone/>
            </a:pPr>
            <a:r>
              <a:rPr lang="en-IN" sz="2800" dirty="0"/>
              <a:t>            x = (</a:t>
            </a:r>
            <a:r>
              <a:rPr lang="en-IN" sz="2800" dirty="0">
                <a:solidFill>
                  <a:srgbClr val="7030A0"/>
                </a:solidFill>
              </a:rPr>
              <a:t> int </a:t>
            </a:r>
            <a:r>
              <a:rPr lang="en-IN" sz="2800" dirty="0"/>
              <a:t>) ( </a:t>
            </a:r>
            <a:r>
              <a:rPr lang="en-IN" sz="2800" dirty="0" err="1"/>
              <a:t>screenwidth</a:t>
            </a:r>
            <a:r>
              <a:rPr lang="en-IN" sz="2800" dirty="0"/>
              <a:t> * </a:t>
            </a:r>
            <a:r>
              <a:rPr lang="en-IN" sz="2800" dirty="0" err="1"/>
              <a:t>calibrationMargin</a:t>
            </a:r>
            <a:r>
              <a:rPr lang="en-IN" sz="2800" dirty="0"/>
              <a:t> );</a:t>
            </a:r>
          </a:p>
          <a:p>
            <a:pPr marL="0" indent="0">
              <a:buNone/>
            </a:pPr>
            <a:r>
              <a:rPr lang="en-IN" sz="2800" dirty="0"/>
              <a:t>             y = ( </a:t>
            </a:r>
            <a:r>
              <a:rPr lang="en-IN" sz="2800" dirty="0">
                <a:solidFill>
                  <a:srgbClr val="7030A0"/>
                </a:solidFill>
              </a:rPr>
              <a:t>int</a:t>
            </a:r>
            <a:r>
              <a:rPr lang="en-IN" sz="2800" dirty="0"/>
              <a:t> ) ( </a:t>
            </a:r>
            <a:r>
              <a:rPr lang="en-IN" sz="2800" dirty="0" err="1"/>
              <a:t>screenHight</a:t>
            </a:r>
            <a:r>
              <a:rPr lang="en-IN" sz="2800" dirty="0"/>
              <a:t> * </a:t>
            </a:r>
            <a:r>
              <a:rPr lang="en-IN" sz="2800" dirty="0" err="1"/>
              <a:t>calibrationMargin</a:t>
            </a:r>
            <a:r>
              <a:rPr lang="en-IN" sz="2800" dirty="0"/>
              <a:t>  );</a:t>
            </a:r>
          </a:p>
          <a:p>
            <a:pPr marL="0" indent="0">
              <a:buNone/>
            </a:pPr>
            <a:r>
              <a:rPr lang="en-IN" sz="2800" dirty="0"/>
              <a:t>             </a:t>
            </a:r>
            <a:r>
              <a:rPr lang="en-IN" sz="2800" dirty="0" err="1"/>
              <a:t>cf</a:t>
            </a:r>
            <a:r>
              <a:rPr lang="en-IN" sz="2800" dirty="0"/>
              <a:t> . </a:t>
            </a:r>
            <a:r>
              <a:rPr lang="en-IN" sz="2800" dirty="0" err="1"/>
              <a:t>showCalibration</a:t>
            </a:r>
            <a:r>
              <a:rPr lang="en-IN" sz="2800" dirty="0"/>
              <a:t> ( x, y, size, p );</a:t>
            </a:r>
          </a:p>
          <a:p>
            <a:pPr marL="0" indent="0">
              <a:buNone/>
            </a:pPr>
            <a:r>
              <a:rPr lang="en-IN" sz="2800" dirty="0"/>
              <a:t>             </a:t>
            </a:r>
            <a:r>
              <a:rPr lang="en-IN" sz="2800" dirty="0" err="1"/>
              <a:t>dstX</a:t>
            </a:r>
            <a:r>
              <a:rPr lang="en-IN" sz="2800" dirty="0"/>
              <a:t>[ </a:t>
            </a:r>
            <a:r>
              <a:rPr lang="en-IN" sz="2800" dirty="0" err="1"/>
              <a:t>calibrationState</a:t>
            </a:r>
            <a:r>
              <a:rPr lang="en-IN" sz="2800" dirty="0"/>
              <a:t> - 1 ] = x;</a:t>
            </a:r>
          </a:p>
          <a:p>
            <a:pPr marL="0" indent="0">
              <a:buNone/>
            </a:pPr>
            <a:r>
              <a:rPr lang="en-IN" sz="2800" dirty="0"/>
              <a:t>             </a:t>
            </a:r>
            <a:r>
              <a:rPr lang="en-IN" sz="2800" dirty="0" err="1"/>
              <a:t>dstX</a:t>
            </a:r>
            <a:r>
              <a:rPr lang="en-IN" sz="2800" dirty="0"/>
              <a:t>[ </a:t>
            </a:r>
            <a:r>
              <a:rPr lang="en-IN" sz="2800" dirty="0" err="1"/>
              <a:t>calibrationState</a:t>
            </a:r>
            <a:r>
              <a:rPr lang="en-IN" sz="2800" dirty="0"/>
              <a:t> - 1 ] = y;</a:t>
            </a:r>
          </a:p>
          <a:p>
            <a:pPr marL="0" indent="0">
              <a:buNone/>
            </a:pPr>
            <a:r>
              <a:rPr lang="en-IN" sz="2800" dirty="0">
                <a:solidFill>
                  <a:srgbClr val="FF0000"/>
                </a:solidFill>
              </a:rPr>
              <a:t>             break</a:t>
            </a:r>
            <a:r>
              <a:rPr lang="en-IN" sz="2800" dirty="0">
                <a:solidFill>
                  <a:srgbClr val="000000"/>
                </a:solidFill>
              </a:rPr>
              <a:t>;</a:t>
            </a:r>
          </a:p>
          <a:p>
            <a:pPr marL="0" indent="0">
              <a:buNone/>
            </a:pPr>
            <a:r>
              <a:rPr lang="en-IN" sz="2800" dirty="0"/>
              <a:t>             </a:t>
            </a:r>
          </a:p>
        </p:txBody>
      </p:sp>
    </p:spTree>
    <p:extLst>
      <p:ext uri="{BB962C8B-B14F-4D97-AF65-F5344CB8AC3E}">
        <p14:creationId xmlns:p14="http://schemas.microsoft.com/office/powerpoint/2010/main" val="2216033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A8DB7-CC08-4A1E-BCB4-D500FA8D997E}"/>
              </a:ext>
            </a:extLst>
          </p:cNvPr>
          <p:cNvSpPr>
            <a:spLocks noGrp="1"/>
          </p:cNvSpPr>
          <p:nvPr>
            <p:ph type="title"/>
          </p:nvPr>
        </p:nvSpPr>
        <p:spPr>
          <a:xfrm>
            <a:off x="295594" y="641807"/>
            <a:ext cx="8596668" cy="876275"/>
          </a:xfrm>
        </p:spPr>
        <p:txBody>
          <a:bodyPr>
            <a:normAutofit/>
          </a:bodyPr>
          <a:lstStyle/>
          <a:p>
            <a:endParaRPr lang="en-IN" dirty="0"/>
          </a:p>
        </p:txBody>
      </p:sp>
      <p:sp>
        <p:nvSpPr>
          <p:cNvPr id="3" name="Content Placeholder 2">
            <a:extLst>
              <a:ext uri="{FF2B5EF4-FFF2-40B4-BE49-F238E27FC236}">
                <a16:creationId xmlns:a16="http://schemas.microsoft.com/office/drawing/2014/main" id="{F9E393AE-0A39-41BE-A32E-04F5F4D288F7}"/>
              </a:ext>
            </a:extLst>
          </p:cNvPr>
          <p:cNvSpPr>
            <a:spLocks noGrp="1"/>
          </p:cNvSpPr>
          <p:nvPr>
            <p:ph idx="1"/>
          </p:nvPr>
        </p:nvSpPr>
        <p:spPr/>
        <p:txBody>
          <a:bodyPr/>
          <a:lstStyle/>
          <a:p>
            <a:pPr marL="0" indent="0">
              <a:buNone/>
            </a:pPr>
            <a:r>
              <a:rPr lang="en-US" dirty="0"/>
              <a:t>      </a:t>
            </a:r>
          </a:p>
          <a:p>
            <a:endParaRPr lang="en-US" dirty="0"/>
          </a:p>
          <a:p>
            <a:endParaRPr lang="en-US" dirty="0"/>
          </a:p>
          <a:p>
            <a:endParaRPr lang="en-US" dirty="0"/>
          </a:p>
          <a:p>
            <a:pPr marL="0" indent="0">
              <a:buNone/>
            </a:pPr>
            <a:r>
              <a:rPr lang="en-US" sz="7200" dirty="0"/>
              <a:t>        </a:t>
            </a:r>
            <a:r>
              <a:rPr lang="en-US" sz="7200" dirty="0">
                <a:solidFill>
                  <a:srgbClr val="FFFF00"/>
                </a:solidFill>
              </a:rPr>
              <a:t> </a:t>
            </a:r>
            <a:r>
              <a:rPr lang="en-US" sz="7200" b="1" dirty="0">
                <a:solidFill>
                  <a:schemeClr val="accent1">
                    <a:lumMod val="75000"/>
                  </a:schemeClr>
                </a:solidFill>
              </a:rPr>
              <a:t>Thank-You</a:t>
            </a:r>
            <a:r>
              <a:rPr lang="en-US" sz="7200" dirty="0">
                <a:solidFill>
                  <a:schemeClr val="accent1">
                    <a:lumMod val="75000"/>
                  </a:schemeClr>
                </a:solidFill>
              </a:rPr>
              <a:t>….</a:t>
            </a:r>
            <a:endParaRPr lang="en-IN" sz="7200" dirty="0">
              <a:solidFill>
                <a:schemeClr val="accent1">
                  <a:lumMod val="75000"/>
                </a:schemeClr>
              </a:solidFill>
            </a:endParaRPr>
          </a:p>
        </p:txBody>
      </p:sp>
    </p:spTree>
    <p:extLst>
      <p:ext uri="{BB962C8B-B14F-4D97-AF65-F5344CB8AC3E}">
        <p14:creationId xmlns:p14="http://schemas.microsoft.com/office/powerpoint/2010/main" val="3827905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7BFB2-5B4C-4BED-AF3A-30472FC7560E}"/>
              </a:ext>
            </a:extLst>
          </p:cNvPr>
          <p:cNvSpPr>
            <a:spLocks noGrp="1"/>
          </p:cNvSpPr>
          <p:nvPr>
            <p:ph type="title"/>
          </p:nvPr>
        </p:nvSpPr>
        <p:spPr/>
        <p:txBody>
          <a:bodyPr/>
          <a:lstStyle/>
          <a:p>
            <a:r>
              <a:rPr lang="en-GB" dirty="0"/>
              <a:t>Touch Screen Technologies</a:t>
            </a:r>
            <a:endParaRPr lang="en-IN" dirty="0"/>
          </a:p>
        </p:txBody>
      </p:sp>
      <p:sp>
        <p:nvSpPr>
          <p:cNvPr id="3" name="Content Placeholder 2">
            <a:extLst>
              <a:ext uri="{FF2B5EF4-FFF2-40B4-BE49-F238E27FC236}">
                <a16:creationId xmlns:a16="http://schemas.microsoft.com/office/drawing/2014/main" id="{2D088DEA-A36F-46B1-A5BB-4E8E59065DE2}"/>
              </a:ext>
            </a:extLst>
          </p:cNvPr>
          <p:cNvSpPr>
            <a:spLocks noGrp="1"/>
          </p:cNvSpPr>
          <p:nvPr>
            <p:ph idx="1"/>
          </p:nvPr>
        </p:nvSpPr>
        <p:spPr/>
        <p:txBody>
          <a:bodyPr/>
          <a:lstStyle/>
          <a:p>
            <a:r>
              <a:rPr lang="en-GB" dirty="0"/>
              <a:t>Capacitive Plates</a:t>
            </a:r>
            <a:endParaRPr lang="en-IN" dirty="0"/>
          </a:p>
        </p:txBody>
      </p:sp>
      <p:pic>
        <p:nvPicPr>
          <p:cNvPr id="5" name="Picture 4">
            <a:extLst>
              <a:ext uri="{FF2B5EF4-FFF2-40B4-BE49-F238E27FC236}">
                <a16:creationId xmlns:a16="http://schemas.microsoft.com/office/drawing/2014/main" id="{D70888BA-9DE2-42AC-BA14-8C284B10BB34}"/>
              </a:ext>
            </a:extLst>
          </p:cNvPr>
          <p:cNvPicPr>
            <a:picLocks noChangeAspect="1"/>
          </p:cNvPicPr>
          <p:nvPr/>
        </p:nvPicPr>
        <p:blipFill>
          <a:blip r:embed="rId2"/>
          <a:stretch>
            <a:fillRect/>
          </a:stretch>
        </p:blipFill>
        <p:spPr>
          <a:xfrm>
            <a:off x="2691044" y="2654422"/>
            <a:ext cx="6151115" cy="3816227"/>
          </a:xfrm>
          <a:prstGeom prst="rect">
            <a:avLst/>
          </a:prstGeom>
        </p:spPr>
      </p:pic>
    </p:spTree>
    <p:extLst>
      <p:ext uri="{BB962C8B-B14F-4D97-AF65-F5344CB8AC3E}">
        <p14:creationId xmlns:p14="http://schemas.microsoft.com/office/powerpoint/2010/main" val="3704666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ED8C-EB20-445F-8D4F-C36EB4847F3A}"/>
              </a:ext>
            </a:extLst>
          </p:cNvPr>
          <p:cNvSpPr>
            <a:spLocks noGrp="1"/>
          </p:cNvSpPr>
          <p:nvPr>
            <p:ph type="title"/>
          </p:nvPr>
        </p:nvSpPr>
        <p:spPr/>
        <p:txBody>
          <a:bodyPr/>
          <a:lstStyle/>
          <a:p>
            <a:r>
              <a:rPr lang="en-GB" dirty="0"/>
              <a:t>Touch screen Technologies</a:t>
            </a:r>
            <a:endParaRPr lang="en-IN" dirty="0"/>
          </a:p>
        </p:txBody>
      </p:sp>
      <p:sp>
        <p:nvSpPr>
          <p:cNvPr id="3" name="Content Placeholder 2">
            <a:extLst>
              <a:ext uri="{FF2B5EF4-FFF2-40B4-BE49-F238E27FC236}">
                <a16:creationId xmlns:a16="http://schemas.microsoft.com/office/drawing/2014/main" id="{70488546-4FEA-405F-9BAC-BA4E181425A4}"/>
              </a:ext>
            </a:extLst>
          </p:cNvPr>
          <p:cNvSpPr>
            <a:spLocks noGrp="1"/>
          </p:cNvSpPr>
          <p:nvPr>
            <p:ph idx="1"/>
          </p:nvPr>
        </p:nvSpPr>
        <p:spPr/>
        <p:txBody>
          <a:bodyPr/>
          <a:lstStyle/>
          <a:p>
            <a:r>
              <a:rPr lang="en-GB" dirty="0"/>
              <a:t>IR LED plate with PS3 move.</a:t>
            </a:r>
            <a:endParaRPr lang="en-IN" dirty="0"/>
          </a:p>
        </p:txBody>
      </p:sp>
      <p:pic>
        <p:nvPicPr>
          <p:cNvPr id="5" name="Picture 4">
            <a:extLst>
              <a:ext uri="{FF2B5EF4-FFF2-40B4-BE49-F238E27FC236}">
                <a16:creationId xmlns:a16="http://schemas.microsoft.com/office/drawing/2014/main" id="{8A9BB4F6-3586-4320-9092-535D95C9C332}"/>
              </a:ext>
            </a:extLst>
          </p:cNvPr>
          <p:cNvPicPr>
            <a:picLocks noChangeAspect="1"/>
          </p:cNvPicPr>
          <p:nvPr/>
        </p:nvPicPr>
        <p:blipFill>
          <a:blip r:embed="rId2"/>
          <a:stretch>
            <a:fillRect/>
          </a:stretch>
        </p:blipFill>
        <p:spPr>
          <a:xfrm>
            <a:off x="911719" y="2908177"/>
            <a:ext cx="7829550" cy="3429000"/>
          </a:xfrm>
          <a:prstGeom prst="rect">
            <a:avLst/>
          </a:prstGeom>
        </p:spPr>
      </p:pic>
    </p:spTree>
    <p:extLst>
      <p:ext uri="{BB962C8B-B14F-4D97-AF65-F5344CB8AC3E}">
        <p14:creationId xmlns:p14="http://schemas.microsoft.com/office/powerpoint/2010/main" val="2084721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FF89-7020-4E0B-941B-B3D7E721F625}"/>
              </a:ext>
            </a:extLst>
          </p:cNvPr>
          <p:cNvSpPr>
            <a:spLocks noGrp="1"/>
          </p:cNvSpPr>
          <p:nvPr>
            <p:ph type="title"/>
          </p:nvPr>
        </p:nvSpPr>
        <p:spPr/>
        <p:txBody>
          <a:bodyPr/>
          <a:lstStyle/>
          <a:p>
            <a:r>
              <a:rPr lang="en-US" dirty="0"/>
              <a:t>Main Objectives</a:t>
            </a:r>
            <a:endParaRPr lang="en-IN" dirty="0"/>
          </a:p>
        </p:txBody>
      </p:sp>
      <p:sp>
        <p:nvSpPr>
          <p:cNvPr id="3" name="Content Placeholder 2">
            <a:extLst>
              <a:ext uri="{FF2B5EF4-FFF2-40B4-BE49-F238E27FC236}">
                <a16:creationId xmlns:a16="http://schemas.microsoft.com/office/drawing/2014/main" id="{9593C82F-E8F4-4CB4-B529-D527DA3DF3ED}"/>
              </a:ext>
            </a:extLst>
          </p:cNvPr>
          <p:cNvSpPr>
            <a:spLocks noGrp="1"/>
          </p:cNvSpPr>
          <p:nvPr>
            <p:ph idx="1"/>
          </p:nvPr>
        </p:nvSpPr>
        <p:spPr>
          <a:xfrm>
            <a:off x="553047" y="2089460"/>
            <a:ext cx="8596668" cy="3880773"/>
          </a:xfrm>
        </p:spPr>
        <p:txBody>
          <a:bodyPr>
            <a:normAutofit fontScale="92500" lnSpcReduction="10000"/>
          </a:bodyPr>
          <a:lstStyle/>
          <a:p>
            <a:r>
              <a:rPr lang="en-US" sz="2800" dirty="0"/>
              <a:t>1-  Introduce a new technology that will help in making touch surface available in our country</a:t>
            </a:r>
            <a:r>
              <a:rPr lang="en-US" sz="2800" b="1" dirty="0"/>
              <a:t>.</a:t>
            </a:r>
          </a:p>
          <a:p>
            <a:endParaRPr lang="en-US" sz="2800" dirty="0"/>
          </a:p>
          <a:p>
            <a:r>
              <a:rPr lang="en-US" sz="2800" dirty="0"/>
              <a:t>2-  Produce a low cost system that can replace the traditional expensive touch screen system.</a:t>
            </a:r>
          </a:p>
          <a:p>
            <a:endParaRPr lang="en-US" sz="2800" dirty="0"/>
          </a:p>
          <a:p>
            <a:r>
              <a:rPr lang="en-US" sz="2800" dirty="0"/>
              <a:t>3-  Improve people knowledge in how modern technology used in many modern devices can be used to others purpose that make everyday life easier.</a:t>
            </a:r>
          </a:p>
          <a:p>
            <a:endParaRPr lang="en-US" sz="2800" dirty="0"/>
          </a:p>
          <a:p>
            <a:endParaRPr lang="en-US" dirty="0"/>
          </a:p>
          <a:p>
            <a:endParaRPr lang="en-US" dirty="0"/>
          </a:p>
          <a:p>
            <a:endParaRPr lang="en-IN" dirty="0"/>
          </a:p>
        </p:txBody>
      </p:sp>
    </p:spTree>
    <p:extLst>
      <p:ext uri="{BB962C8B-B14F-4D97-AF65-F5344CB8AC3E}">
        <p14:creationId xmlns:p14="http://schemas.microsoft.com/office/powerpoint/2010/main" val="3757088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5E97-F441-4064-B5F7-8D02AB8F216E}"/>
              </a:ext>
            </a:extLst>
          </p:cNvPr>
          <p:cNvSpPr>
            <a:spLocks noGrp="1"/>
          </p:cNvSpPr>
          <p:nvPr>
            <p:ph type="title"/>
          </p:nvPr>
        </p:nvSpPr>
        <p:spPr/>
        <p:txBody>
          <a:bodyPr/>
          <a:lstStyle/>
          <a:p>
            <a:r>
              <a:rPr lang="en-US" dirty="0"/>
              <a:t>Idea</a:t>
            </a:r>
            <a:endParaRPr lang="en-IN" dirty="0"/>
          </a:p>
        </p:txBody>
      </p:sp>
      <p:sp>
        <p:nvSpPr>
          <p:cNvPr id="3" name="Content Placeholder 2">
            <a:extLst>
              <a:ext uri="{FF2B5EF4-FFF2-40B4-BE49-F238E27FC236}">
                <a16:creationId xmlns:a16="http://schemas.microsoft.com/office/drawing/2014/main" id="{E930C960-A974-4C98-B035-5D61F2E90349}"/>
              </a:ext>
            </a:extLst>
          </p:cNvPr>
          <p:cNvSpPr>
            <a:spLocks noGrp="1"/>
          </p:cNvSpPr>
          <p:nvPr>
            <p:ph idx="1"/>
          </p:nvPr>
        </p:nvSpPr>
        <p:spPr/>
        <p:txBody>
          <a:bodyPr>
            <a:normAutofit/>
          </a:bodyPr>
          <a:lstStyle/>
          <a:p>
            <a:r>
              <a:rPr lang="en-US" sz="2800" dirty="0"/>
              <a:t>Since the remote can track sources of infrared ( IR ) light, it can track pens that have an IR led in the tip. By pointing a Wii remote at a projecting screen  or LCD display, we can create very low cost interactive whiteboard or tablet displays. Since the remote can track up to 4 points, up to pens can be used.</a:t>
            </a:r>
            <a:endParaRPr lang="en-IN" sz="2800" dirty="0"/>
          </a:p>
        </p:txBody>
      </p:sp>
      <p:pic>
        <p:nvPicPr>
          <p:cNvPr id="5" name="Picture 4">
            <a:extLst>
              <a:ext uri="{FF2B5EF4-FFF2-40B4-BE49-F238E27FC236}">
                <a16:creationId xmlns:a16="http://schemas.microsoft.com/office/drawing/2014/main" id="{3156FF6C-8ABA-4581-9D43-151FF4C53AE1}"/>
              </a:ext>
            </a:extLst>
          </p:cNvPr>
          <p:cNvPicPr>
            <a:picLocks noChangeAspect="1"/>
          </p:cNvPicPr>
          <p:nvPr/>
        </p:nvPicPr>
        <p:blipFill>
          <a:blip r:embed="rId2"/>
          <a:stretch>
            <a:fillRect/>
          </a:stretch>
        </p:blipFill>
        <p:spPr>
          <a:xfrm>
            <a:off x="9274002" y="2408568"/>
            <a:ext cx="2691414" cy="2918034"/>
          </a:xfrm>
          <a:prstGeom prst="rect">
            <a:avLst/>
          </a:prstGeom>
        </p:spPr>
      </p:pic>
    </p:spTree>
    <p:extLst>
      <p:ext uri="{BB962C8B-B14F-4D97-AF65-F5344CB8AC3E}">
        <p14:creationId xmlns:p14="http://schemas.microsoft.com/office/powerpoint/2010/main" val="2737882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168B0-41CB-454B-97DA-6F778412AF90}"/>
              </a:ext>
            </a:extLst>
          </p:cNvPr>
          <p:cNvSpPr>
            <a:spLocks noGrp="1"/>
          </p:cNvSpPr>
          <p:nvPr>
            <p:ph type="title"/>
          </p:nvPr>
        </p:nvSpPr>
        <p:spPr/>
        <p:txBody>
          <a:bodyPr/>
          <a:lstStyle/>
          <a:p>
            <a:r>
              <a:rPr lang="en-US" dirty="0"/>
              <a:t>Main Components</a:t>
            </a:r>
            <a:endParaRPr lang="en-IN" dirty="0"/>
          </a:p>
        </p:txBody>
      </p:sp>
      <p:sp>
        <p:nvSpPr>
          <p:cNvPr id="3" name="Content Placeholder 2">
            <a:extLst>
              <a:ext uri="{FF2B5EF4-FFF2-40B4-BE49-F238E27FC236}">
                <a16:creationId xmlns:a16="http://schemas.microsoft.com/office/drawing/2014/main" id="{C7CF03E0-4D29-458E-B811-53F2403D4B36}"/>
              </a:ext>
            </a:extLst>
          </p:cNvPr>
          <p:cNvSpPr>
            <a:spLocks noGrp="1"/>
          </p:cNvSpPr>
          <p:nvPr>
            <p:ph idx="1"/>
          </p:nvPr>
        </p:nvSpPr>
        <p:spPr>
          <a:xfrm>
            <a:off x="695090" y="1930400"/>
            <a:ext cx="8596668" cy="3880773"/>
          </a:xfrm>
        </p:spPr>
        <p:txBody>
          <a:bodyPr>
            <a:normAutofit/>
          </a:bodyPr>
          <a:lstStyle/>
          <a:p>
            <a:r>
              <a:rPr lang="en-US" sz="2800" dirty="0"/>
              <a:t>1-  IR Pen.</a:t>
            </a:r>
          </a:p>
          <a:p>
            <a:r>
              <a:rPr lang="en-US" sz="2800" dirty="0"/>
              <a:t>2-  IR Detector( Wii remote ).</a:t>
            </a:r>
          </a:p>
          <a:p>
            <a:r>
              <a:rPr lang="en-US" sz="2800" dirty="0"/>
              <a:t>3-  Calibration Software.</a:t>
            </a:r>
          </a:p>
          <a:p>
            <a:r>
              <a:rPr lang="en-US" sz="2800" dirty="0"/>
              <a:t>4-  Screen or Surface connected to PC.</a:t>
            </a:r>
            <a:endParaRPr lang="en-IN" sz="2800" dirty="0"/>
          </a:p>
        </p:txBody>
      </p:sp>
    </p:spTree>
    <p:extLst>
      <p:ext uri="{BB962C8B-B14F-4D97-AF65-F5344CB8AC3E}">
        <p14:creationId xmlns:p14="http://schemas.microsoft.com/office/powerpoint/2010/main" val="3419898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FB9BD-5B32-43C2-B36F-8581AC50DCA7}"/>
              </a:ext>
            </a:extLst>
          </p:cNvPr>
          <p:cNvSpPr>
            <a:spLocks noGrp="1"/>
          </p:cNvSpPr>
          <p:nvPr>
            <p:ph type="title"/>
          </p:nvPr>
        </p:nvSpPr>
        <p:spPr/>
        <p:txBody>
          <a:bodyPr/>
          <a:lstStyle/>
          <a:p>
            <a:r>
              <a:rPr lang="en-US" dirty="0"/>
              <a:t>IR Pen</a:t>
            </a:r>
            <a:endParaRPr lang="en-IN" dirty="0"/>
          </a:p>
        </p:txBody>
      </p:sp>
      <p:sp>
        <p:nvSpPr>
          <p:cNvPr id="3" name="Content Placeholder 2">
            <a:extLst>
              <a:ext uri="{FF2B5EF4-FFF2-40B4-BE49-F238E27FC236}">
                <a16:creationId xmlns:a16="http://schemas.microsoft.com/office/drawing/2014/main" id="{C08287E2-9DBD-41AC-9191-9BBCACA03C53}"/>
              </a:ext>
            </a:extLst>
          </p:cNvPr>
          <p:cNvSpPr>
            <a:spLocks noGrp="1"/>
          </p:cNvSpPr>
          <p:nvPr>
            <p:ph idx="1"/>
          </p:nvPr>
        </p:nvSpPr>
        <p:spPr/>
        <p:txBody>
          <a:bodyPr/>
          <a:lstStyle/>
          <a:p>
            <a:r>
              <a:rPr lang="en-US" sz="2800" dirty="0"/>
              <a:t>IR Pen is used to send infrared light, the IR fer Detector will then receive this light beams and transfer it’s position to PC using Bluetooth,  after a PC  program will make movements in the screen according to where the IR  Beam was seen.</a:t>
            </a:r>
          </a:p>
          <a:p>
            <a:endParaRPr lang="en-IN" dirty="0"/>
          </a:p>
        </p:txBody>
      </p:sp>
      <p:pic>
        <p:nvPicPr>
          <p:cNvPr id="6" name="Picture 5">
            <a:extLst>
              <a:ext uri="{FF2B5EF4-FFF2-40B4-BE49-F238E27FC236}">
                <a16:creationId xmlns:a16="http://schemas.microsoft.com/office/drawing/2014/main" id="{57F3EB13-D31F-40C6-9DB2-9AD8A20C3767}"/>
              </a:ext>
            </a:extLst>
          </p:cNvPr>
          <p:cNvPicPr>
            <a:picLocks noChangeAspect="1"/>
          </p:cNvPicPr>
          <p:nvPr/>
        </p:nvPicPr>
        <p:blipFill>
          <a:blip r:embed="rId2"/>
          <a:stretch>
            <a:fillRect/>
          </a:stretch>
        </p:blipFill>
        <p:spPr>
          <a:xfrm>
            <a:off x="2545671" y="4675310"/>
            <a:ext cx="5275555" cy="1459159"/>
          </a:xfrm>
          <a:prstGeom prst="rect">
            <a:avLst/>
          </a:prstGeom>
        </p:spPr>
      </p:pic>
    </p:spTree>
    <p:extLst>
      <p:ext uri="{BB962C8B-B14F-4D97-AF65-F5344CB8AC3E}">
        <p14:creationId xmlns:p14="http://schemas.microsoft.com/office/powerpoint/2010/main" val="3751065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E8140-FB87-4E90-BFE8-873BF3E913FD}"/>
              </a:ext>
            </a:extLst>
          </p:cNvPr>
          <p:cNvSpPr>
            <a:spLocks noGrp="1"/>
          </p:cNvSpPr>
          <p:nvPr>
            <p:ph type="title"/>
          </p:nvPr>
        </p:nvSpPr>
        <p:spPr/>
        <p:txBody>
          <a:bodyPr/>
          <a:lstStyle/>
          <a:p>
            <a:r>
              <a:rPr lang="en-US" dirty="0"/>
              <a:t>IR Detector</a:t>
            </a:r>
            <a:endParaRPr lang="en-IN" dirty="0"/>
          </a:p>
        </p:txBody>
      </p:sp>
      <p:sp>
        <p:nvSpPr>
          <p:cNvPr id="3" name="Content Placeholder 2">
            <a:extLst>
              <a:ext uri="{FF2B5EF4-FFF2-40B4-BE49-F238E27FC236}">
                <a16:creationId xmlns:a16="http://schemas.microsoft.com/office/drawing/2014/main" id="{729861E8-BB9A-4FFC-B66A-17E02540E639}"/>
              </a:ext>
            </a:extLst>
          </p:cNvPr>
          <p:cNvSpPr>
            <a:spLocks noGrp="1"/>
          </p:cNvSpPr>
          <p:nvPr>
            <p:ph idx="1"/>
          </p:nvPr>
        </p:nvSpPr>
        <p:spPr/>
        <p:txBody>
          <a:bodyPr>
            <a:normAutofit/>
          </a:bodyPr>
          <a:lstStyle/>
          <a:p>
            <a:r>
              <a:rPr lang="en-US" sz="2800" dirty="0"/>
              <a:t>Wii remote contain many components, but the components of interest in this project are IR detector in the front of Wii remote and  the Bluetooth module which is used to transmit data between PC and Wii IR Detector.</a:t>
            </a:r>
            <a:endParaRPr lang="en-IN" sz="2800" dirty="0"/>
          </a:p>
        </p:txBody>
      </p:sp>
      <p:pic>
        <p:nvPicPr>
          <p:cNvPr id="5" name="Picture 4">
            <a:extLst>
              <a:ext uri="{FF2B5EF4-FFF2-40B4-BE49-F238E27FC236}">
                <a16:creationId xmlns:a16="http://schemas.microsoft.com/office/drawing/2014/main" id="{562674FE-22B8-437A-9008-4C48064F9CE2}"/>
              </a:ext>
            </a:extLst>
          </p:cNvPr>
          <p:cNvPicPr>
            <a:picLocks noChangeAspect="1"/>
          </p:cNvPicPr>
          <p:nvPr/>
        </p:nvPicPr>
        <p:blipFill>
          <a:blip r:embed="rId2"/>
          <a:stretch>
            <a:fillRect/>
          </a:stretch>
        </p:blipFill>
        <p:spPr>
          <a:xfrm>
            <a:off x="1515327" y="4438835"/>
            <a:ext cx="7522142" cy="2201662"/>
          </a:xfrm>
          <a:prstGeom prst="rect">
            <a:avLst/>
          </a:prstGeom>
        </p:spPr>
      </p:pic>
    </p:spTree>
    <p:extLst>
      <p:ext uri="{BB962C8B-B14F-4D97-AF65-F5344CB8AC3E}">
        <p14:creationId xmlns:p14="http://schemas.microsoft.com/office/powerpoint/2010/main" val="13335312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572</TotalTime>
  <Words>907</Words>
  <Application>Microsoft Office PowerPoint</Application>
  <PresentationFormat>Widescreen</PresentationFormat>
  <Paragraphs>94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Turn any Normal Screen into Touch Screen</vt:lpstr>
      <vt:lpstr>Introduction</vt:lpstr>
      <vt:lpstr>Touch Screen Technologies</vt:lpstr>
      <vt:lpstr>Touch screen Technologies</vt:lpstr>
      <vt:lpstr>Main Objectives</vt:lpstr>
      <vt:lpstr>Idea</vt:lpstr>
      <vt:lpstr>Main Components</vt:lpstr>
      <vt:lpstr>IR Pen</vt:lpstr>
      <vt:lpstr>IR Detector</vt:lpstr>
      <vt:lpstr>Working of Wii Remote</vt:lpstr>
      <vt:lpstr>Calibration Software </vt:lpstr>
      <vt:lpstr>Actual Calibration</vt:lpstr>
      <vt:lpstr>Demo of Calibration</vt:lpstr>
      <vt:lpstr>Screen or Surface connected to PC </vt:lpstr>
      <vt:lpstr>Steps To do The Converting</vt:lpstr>
      <vt:lpstr>Code</vt:lpstr>
      <vt:lpstr>Code</vt:lpstr>
      <vt:lpstr>Code</vt:lpstr>
      <vt:lpstr>Code</vt:lpstr>
      <vt:lpstr>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Turn any Normal Screen into Touch Screen</dc:title>
  <dc:creator>dineshkatakamwad2000@gmail.com</dc:creator>
  <cp:lastModifiedBy>Perfectionist</cp:lastModifiedBy>
  <cp:revision>36</cp:revision>
  <dcterms:created xsi:type="dcterms:W3CDTF">2021-04-21T05:48:05Z</dcterms:created>
  <dcterms:modified xsi:type="dcterms:W3CDTF">2021-05-06T13:05:40Z</dcterms:modified>
</cp:coreProperties>
</file>