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8" r:id="rId4"/>
    <p:sldId id="269" r:id="rId5"/>
    <p:sldId id="270" r:id="rId6"/>
    <p:sldId id="271" r:id="rId7"/>
    <p:sldId id="259" r:id="rId8"/>
    <p:sldId id="260" r:id="rId9"/>
    <p:sldId id="261" r:id="rId10"/>
    <p:sldId id="262" r:id="rId11"/>
    <p:sldId id="263" r:id="rId12"/>
    <p:sldId id="264" r:id="rId13"/>
    <p:sldId id="265" r:id="rId14"/>
    <p:sldId id="266" r:id="rId15"/>
    <p:sldId id="267" r:id="rId16"/>
    <p:sldId id="258" r:id="rId17"/>
  </p:sldIdLst>
  <p:sldSz cx="12192000" cy="6858000"/>
  <p:notesSz cx="7104063"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1/27/2023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89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117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861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071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256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357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21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357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733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1/27/2023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663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8274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
        <p:nvSpPr>
          <p:cNvPr id="7" name="TextBox 6">
            <a:extLst>
              <a:ext uri="{FF2B5EF4-FFF2-40B4-BE49-F238E27FC236}">
                <a16:creationId xmlns:a16="http://schemas.microsoft.com/office/drawing/2014/main" id="{A1990212-56DD-9478-1080-5223FF9BC683}"/>
              </a:ext>
            </a:extLst>
          </p:cNvPr>
          <p:cNvSpPr txBox="1"/>
          <p:nvPr userDrawn="1"/>
        </p:nvSpPr>
        <p:spPr>
          <a:xfrm>
            <a:off x="-1271456" y="2543102"/>
            <a:ext cx="14734912" cy="1200329"/>
          </a:xfrm>
          <a:prstGeom prst="rect">
            <a:avLst/>
          </a:prstGeom>
          <a:noFill/>
        </p:spPr>
        <p:txBody>
          <a:bodyPr wrap="square" rtlCol="0">
            <a:spAutoFit/>
          </a:bodyPr>
          <a:lstStyle/>
          <a:p>
            <a:pPr algn="ctr"/>
            <a:r>
              <a:rPr lang="en-IN" sz="7200" dirty="0">
                <a:solidFill>
                  <a:schemeClr val="tx1">
                    <a:alpha val="26000"/>
                  </a:schemeClr>
                </a:solidFill>
              </a:rPr>
              <a:t>Priva Technologies pvt. Ltd.</a:t>
            </a:r>
            <a:endParaRPr lang="de-DE" sz="7200" dirty="0">
              <a:solidFill>
                <a:schemeClr val="tx1">
                  <a:alpha val="26000"/>
                </a:schemeClr>
              </a:solidFill>
            </a:endParaRPr>
          </a:p>
        </p:txBody>
      </p:sp>
    </p:spTree>
    <p:extLst>
      <p:ext uri="{BB962C8B-B14F-4D97-AF65-F5344CB8AC3E}">
        <p14:creationId xmlns:p14="http://schemas.microsoft.com/office/powerpoint/2010/main" val="21343253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a:extLst>
              <a:ext uri="{FF2B5EF4-FFF2-40B4-BE49-F238E27FC236}">
                <a16:creationId xmlns:a16="http://schemas.microsoft.com/office/drawing/2014/main" id="{DD3A4584-D20E-9F53-3096-F6683BA72E2A}"/>
              </a:ext>
            </a:extLst>
          </p:cNvPr>
          <p:cNvPicPr>
            <a:picLocks noChangeAspect="1"/>
          </p:cNvPicPr>
          <p:nvPr/>
        </p:nvPicPr>
        <p:blipFill rotWithShape="1">
          <a:blip r:embed="rId2"/>
          <a:srcRect t="15143" r="2" b="2"/>
          <a:stretch/>
        </p:blipFill>
        <p:spPr>
          <a:xfrm>
            <a:off x="4110127" y="-19049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7CECC-60E9-4CD6-3574-3C0C18859696}"/>
              </a:ext>
            </a:extLst>
          </p:cNvPr>
          <p:cNvSpPr>
            <a:spLocks noGrp="1"/>
          </p:cNvSpPr>
          <p:nvPr>
            <p:ph type="ctrTitle"/>
          </p:nvPr>
        </p:nvSpPr>
        <p:spPr>
          <a:xfrm>
            <a:off x="477981" y="1122363"/>
            <a:ext cx="4023360" cy="3204134"/>
          </a:xfrm>
        </p:spPr>
        <p:txBody>
          <a:bodyPr anchor="b">
            <a:normAutofit/>
          </a:bodyPr>
          <a:lstStyle/>
          <a:p>
            <a:r>
              <a:rPr lang="en-IN" sz="4800" dirty="0"/>
              <a:t>Priva Technologies pvt. Ltd.</a:t>
            </a:r>
            <a:endParaRPr lang="de-DE" sz="4800" dirty="0"/>
          </a:p>
        </p:txBody>
      </p:sp>
      <p:sp>
        <p:nvSpPr>
          <p:cNvPr id="3" name="Subtitle 2">
            <a:extLst>
              <a:ext uri="{FF2B5EF4-FFF2-40B4-BE49-F238E27FC236}">
                <a16:creationId xmlns:a16="http://schemas.microsoft.com/office/drawing/2014/main" id="{2CAD03DD-840A-3840-610C-5635B4AA441D}"/>
              </a:ext>
            </a:extLst>
          </p:cNvPr>
          <p:cNvSpPr>
            <a:spLocks noGrp="1"/>
          </p:cNvSpPr>
          <p:nvPr>
            <p:ph type="subTitle" idx="1"/>
          </p:nvPr>
        </p:nvSpPr>
        <p:spPr>
          <a:xfrm>
            <a:off x="477981" y="4872922"/>
            <a:ext cx="3933306" cy="1208141"/>
          </a:xfrm>
        </p:spPr>
        <p:txBody>
          <a:bodyPr>
            <a:normAutofit/>
          </a:bodyPr>
          <a:lstStyle/>
          <a:p>
            <a:r>
              <a:rPr lang="en-IN" sz="2000" dirty="0"/>
              <a:t>EV Charger UI Workflow</a:t>
            </a:r>
            <a:endParaRPr lang="de-DE" sz="20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170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Our company name will be displayed as “Priva Technologies pvt. Ltd.” </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This is the fourth page once the mode / parameters of charging is selected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Here date and time will be displayed and updated automatically</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 name="TextBox 16">
            <a:extLst>
              <a:ext uri="{FF2B5EF4-FFF2-40B4-BE49-F238E27FC236}">
                <a16:creationId xmlns:a16="http://schemas.microsoft.com/office/drawing/2014/main" id="{454D9B5D-2442-EFFC-3F9A-6074D65FAE53}"/>
              </a:ext>
            </a:extLst>
          </p:cNvPr>
          <p:cNvSpPr txBox="1"/>
          <p:nvPr/>
        </p:nvSpPr>
        <p:spPr>
          <a:xfrm>
            <a:off x="239881" y="4999607"/>
            <a:ext cx="1642369"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be directed to a help page where emergency contacts or support form will be provided with an unique identification.</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96FF1488-0B60-538A-6C52-2BC3DF8DDACD}"/>
              </a:ext>
            </a:extLst>
          </p:cNvPr>
          <p:cNvSpPr txBox="1"/>
          <p:nvPr/>
        </p:nvSpPr>
        <p:spPr>
          <a:xfrm>
            <a:off x="142041" y="6361297"/>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rgbClr val="000000"/>
                </a:solidFill>
                <a:latin typeface="Avenir Next LT Pro"/>
              </a:rPr>
              <a:t>If user selects UPI, QR will pop up as shown on the next slide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1" name="TextBox 20">
            <a:extLst>
              <a:ext uri="{FF2B5EF4-FFF2-40B4-BE49-F238E27FC236}">
                <a16:creationId xmlns:a16="http://schemas.microsoft.com/office/drawing/2014/main" id="{F35646CA-6995-CF69-D301-F582E3468330}"/>
              </a:ext>
            </a:extLst>
          </p:cNvPr>
          <p:cNvSpPr txBox="1"/>
          <p:nvPr/>
        </p:nvSpPr>
        <p:spPr>
          <a:xfrm>
            <a:off x="239881" y="1549148"/>
            <a:ext cx="1855619"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get to know about how much power is being delivered and at what cost</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7F267703-FBD2-AF8C-3240-18A1EE479B59}"/>
              </a:ext>
            </a:extLst>
          </p:cNvPr>
          <p:cNvSpPr txBox="1"/>
          <p:nvPr/>
        </p:nvSpPr>
        <p:spPr>
          <a:xfrm>
            <a:off x="239880" y="3115776"/>
            <a:ext cx="1855619"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select mode of payment. (Here we can only keep UPI and Cash option, and also cash option can be easily added or removed from the code as it depends on our customer)</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5" name="Picture 4" descr="A screenshot of a computer&#10;&#10;Description automatically generated with medium confidence">
            <a:extLst>
              <a:ext uri="{FF2B5EF4-FFF2-40B4-BE49-F238E27FC236}">
                <a16:creationId xmlns:a16="http://schemas.microsoft.com/office/drawing/2014/main" id="{8F34B117-9F79-C378-3126-CD230C4B5B9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12" name="Arrow: Right 11">
            <a:extLst>
              <a:ext uri="{FF2B5EF4-FFF2-40B4-BE49-F238E27FC236}">
                <a16:creationId xmlns:a16="http://schemas.microsoft.com/office/drawing/2014/main" id="{00649449-D4D2-554C-9185-70E00549F03A}"/>
              </a:ext>
            </a:extLst>
          </p:cNvPr>
          <p:cNvSpPr/>
          <p:nvPr/>
        </p:nvSpPr>
        <p:spPr>
          <a:xfrm>
            <a:off x="888617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6" name="Arrow: Left 15">
            <a:extLst>
              <a:ext uri="{FF2B5EF4-FFF2-40B4-BE49-F238E27FC236}">
                <a16:creationId xmlns:a16="http://schemas.microsoft.com/office/drawing/2014/main" id="{8E404555-F8A1-D876-CC4C-C244C61B938E}"/>
              </a:ext>
            </a:extLst>
          </p:cNvPr>
          <p:cNvSpPr/>
          <p:nvPr/>
        </p:nvSpPr>
        <p:spPr>
          <a:xfrm>
            <a:off x="2166149" y="5290631"/>
            <a:ext cx="712651"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4" name="Arrow: Left 3">
            <a:extLst>
              <a:ext uri="{FF2B5EF4-FFF2-40B4-BE49-F238E27FC236}">
                <a16:creationId xmlns:a16="http://schemas.microsoft.com/office/drawing/2014/main" id="{F829A47B-F605-D6AA-A86B-454A4DBC44A9}"/>
              </a:ext>
            </a:extLst>
          </p:cNvPr>
          <p:cNvSpPr/>
          <p:nvPr/>
        </p:nvSpPr>
        <p:spPr>
          <a:xfrm>
            <a:off x="2166150" y="1946987"/>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49" y="3230872"/>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9751DC1E-91BD-F9EA-D3E6-E37ABA9A1BBA}"/>
              </a:ext>
            </a:extLst>
          </p:cNvPr>
          <p:cNvSpPr txBox="1"/>
          <p:nvPr/>
        </p:nvSpPr>
        <p:spPr>
          <a:xfrm>
            <a:off x="9879920" y="3455725"/>
            <a:ext cx="1855619" cy="13849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With Cash option, user can go to charger owner and hand-in the cash. Upon payment, owner has the feasibility to start the charger through his cloud access / rights. </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568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Our company name will be displayed as “Priva Technologies pvt. Ltd.” </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This is the fourth page once the mode / parameters of charging is selected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Here date and time will be displayed and updated automatically</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96FF1488-0B60-538A-6C52-2BC3DF8DDACD}"/>
              </a:ext>
            </a:extLst>
          </p:cNvPr>
          <p:cNvSpPr txBox="1"/>
          <p:nvPr/>
        </p:nvSpPr>
        <p:spPr>
          <a:xfrm>
            <a:off x="142041" y="6361297"/>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If user selects UPI, this QR will pop up. Once the payment is done, charging will be started </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1" name="TextBox 20">
            <a:extLst>
              <a:ext uri="{FF2B5EF4-FFF2-40B4-BE49-F238E27FC236}">
                <a16:creationId xmlns:a16="http://schemas.microsoft.com/office/drawing/2014/main" id="{F35646CA-6995-CF69-D301-F582E3468330}"/>
              </a:ext>
            </a:extLst>
          </p:cNvPr>
          <p:cNvSpPr txBox="1"/>
          <p:nvPr/>
        </p:nvSpPr>
        <p:spPr>
          <a:xfrm>
            <a:off x="239881" y="1625348"/>
            <a:ext cx="1855619"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get to know about how much power is being delivered and at what cost</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7F267703-FBD2-AF8C-3240-18A1EE479B59}"/>
              </a:ext>
            </a:extLst>
          </p:cNvPr>
          <p:cNvSpPr txBox="1"/>
          <p:nvPr/>
        </p:nvSpPr>
        <p:spPr>
          <a:xfrm>
            <a:off x="239880" y="3115776"/>
            <a:ext cx="1855619" cy="13849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pay via scanning the QR code using </a:t>
            </a:r>
            <a:r>
              <a:rPr kumimoji="0" lang="en-IN"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gpay</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IN"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phonepe</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IN"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paytm</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etc.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latin typeface="Arial" panose="020B0604020202020204" pitchFamily="34" charset="0"/>
                <a:cs typeface="Arial" panose="020B0604020202020204" pitchFamily="34" charset="0"/>
              </a:rPr>
              <a:t>Here every customer of Priva will have different QR codes of their UPI</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3" name="Picture 2" descr="Qr code&#10;&#10;Description automatically generated">
            <a:extLst>
              <a:ext uri="{FF2B5EF4-FFF2-40B4-BE49-F238E27FC236}">
                <a16:creationId xmlns:a16="http://schemas.microsoft.com/office/drawing/2014/main" id="{C6C39457-CB37-8498-3E0B-E73E299A3FD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12" name="Arrow: Right 11">
            <a:extLst>
              <a:ext uri="{FF2B5EF4-FFF2-40B4-BE49-F238E27FC236}">
                <a16:creationId xmlns:a16="http://schemas.microsoft.com/office/drawing/2014/main" id="{00649449-D4D2-554C-9185-70E00549F03A}"/>
              </a:ext>
            </a:extLst>
          </p:cNvPr>
          <p:cNvSpPr/>
          <p:nvPr/>
        </p:nvSpPr>
        <p:spPr>
          <a:xfrm>
            <a:off x="888617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4" name="Arrow: Left 3">
            <a:extLst>
              <a:ext uri="{FF2B5EF4-FFF2-40B4-BE49-F238E27FC236}">
                <a16:creationId xmlns:a16="http://schemas.microsoft.com/office/drawing/2014/main" id="{F829A47B-F605-D6AA-A86B-454A4DBC44A9}"/>
              </a:ext>
            </a:extLst>
          </p:cNvPr>
          <p:cNvSpPr/>
          <p:nvPr/>
        </p:nvSpPr>
        <p:spPr>
          <a:xfrm>
            <a:off x="2166150" y="1946987"/>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49" y="3230872"/>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3C266FB7-0E86-D982-B9F8-320B1A2AFED4}"/>
              </a:ext>
            </a:extLst>
          </p:cNvPr>
          <p:cNvSpPr txBox="1"/>
          <p:nvPr/>
        </p:nvSpPr>
        <p:spPr>
          <a:xfrm>
            <a:off x="9852177" y="2982368"/>
            <a:ext cx="1855619"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If the QR is not working and user wants to go back, he can touch elsewhere </a:t>
            </a:r>
            <a:r>
              <a:rPr lang="en-IN" sz="1200" dirty="0">
                <a:solidFill>
                  <a:srgbClr val="000000"/>
                </a:solidFill>
                <a:latin typeface="Arial" panose="020B0604020202020204" pitchFamily="34" charset="0"/>
                <a:cs typeface="Arial" panose="020B0604020202020204" pitchFamily="34" charset="0"/>
              </a:rPr>
              <a:t>on the screen and QR will disappear</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cxnSp>
        <p:nvCxnSpPr>
          <p:cNvPr id="14" name="Straight Connector 13">
            <a:extLst>
              <a:ext uri="{FF2B5EF4-FFF2-40B4-BE49-F238E27FC236}">
                <a16:creationId xmlns:a16="http://schemas.microsoft.com/office/drawing/2014/main" id="{FE7B3881-FC45-7BCE-569B-915F50763C8F}"/>
              </a:ext>
            </a:extLst>
          </p:cNvPr>
          <p:cNvCxnSpPr>
            <a:cxnSpLocks/>
          </p:cNvCxnSpPr>
          <p:nvPr/>
        </p:nvCxnSpPr>
        <p:spPr>
          <a:xfrm>
            <a:off x="5328081" y="4359440"/>
            <a:ext cx="1200150" cy="0"/>
          </a:xfrm>
          <a:prstGeom prst="line">
            <a:avLst/>
          </a:prstGeom>
          <a:ln w="762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B99505D-872B-6481-2124-1B50954F22B7}"/>
              </a:ext>
            </a:extLst>
          </p:cNvPr>
          <p:cNvSpPr txBox="1"/>
          <p:nvPr/>
        </p:nvSpPr>
        <p:spPr>
          <a:xfrm>
            <a:off x="9879920" y="4392388"/>
            <a:ext cx="1855619"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Once the payment is done, it will take user to next page and charging will be started for the set parameters</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4189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Our company name will be displayed as “Priva Technologies pvt. Ltd.” </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This is the fifth page once the payment is done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Here date and time will be displayed and updated automatically</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96FF1488-0B60-538A-6C52-2BC3DF8DDACD}"/>
              </a:ext>
            </a:extLst>
          </p:cNvPr>
          <p:cNvSpPr txBox="1"/>
          <p:nvPr/>
        </p:nvSpPr>
        <p:spPr>
          <a:xfrm>
            <a:off x="142041" y="6361297"/>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If user selects stop, a confirmation dialog box will pop up as shown on the next slide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1" name="TextBox 20">
            <a:extLst>
              <a:ext uri="{FF2B5EF4-FFF2-40B4-BE49-F238E27FC236}">
                <a16:creationId xmlns:a16="http://schemas.microsoft.com/office/drawing/2014/main" id="{F35646CA-6995-CF69-D301-F582E3468330}"/>
              </a:ext>
            </a:extLst>
          </p:cNvPr>
          <p:cNvSpPr txBox="1"/>
          <p:nvPr/>
        </p:nvSpPr>
        <p:spPr>
          <a:xfrm>
            <a:off x="239881" y="1625348"/>
            <a:ext cx="1855619"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get to know the live status of charging while the vehicle is being charged</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7F267703-FBD2-AF8C-3240-18A1EE479B59}"/>
              </a:ext>
            </a:extLst>
          </p:cNvPr>
          <p:cNvSpPr txBox="1"/>
          <p:nvPr/>
        </p:nvSpPr>
        <p:spPr>
          <a:xfrm>
            <a:off x="239880" y="2830026"/>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Graphics can be more </a:t>
            </a:r>
            <a:r>
              <a:rPr lang="en-IN" sz="1200" dirty="0">
                <a:solidFill>
                  <a:srgbClr val="000000"/>
                </a:solidFill>
                <a:latin typeface="Arial" panose="020B0604020202020204" pitchFamily="34" charset="0"/>
                <a:cs typeface="Arial" panose="020B0604020202020204" pitchFamily="34" charset="0"/>
              </a:rPr>
              <a:t>attractive with status of the charging</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3C266FB7-0E86-D982-B9F8-320B1A2AFED4}"/>
              </a:ext>
            </a:extLst>
          </p:cNvPr>
          <p:cNvSpPr txBox="1"/>
          <p:nvPr/>
        </p:nvSpPr>
        <p:spPr>
          <a:xfrm>
            <a:off x="9852177" y="2982368"/>
            <a:ext cx="1855619"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If the QR is not working and user wants to go back, he can touch elsewhere on the screen and QR will disappear</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6B99505D-872B-6481-2124-1B50954F22B7}"/>
              </a:ext>
            </a:extLst>
          </p:cNvPr>
          <p:cNvSpPr txBox="1"/>
          <p:nvPr/>
        </p:nvSpPr>
        <p:spPr>
          <a:xfrm>
            <a:off x="9852176" y="4879466"/>
            <a:ext cx="1855619"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*imp </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User can stop the operation in between and the remaining amount will be sent back to his UPI wallet / bank</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5" name="Picture 4" descr="Diagram&#10;&#10;Description automatically generated with low confidence">
            <a:extLst>
              <a:ext uri="{FF2B5EF4-FFF2-40B4-BE49-F238E27FC236}">
                <a16:creationId xmlns:a16="http://schemas.microsoft.com/office/drawing/2014/main" id="{3C5D8EC0-B0EF-CFE6-8435-452B574BF3B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12" name="Arrow: Right 11">
            <a:extLst>
              <a:ext uri="{FF2B5EF4-FFF2-40B4-BE49-F238E27FC236}">
                <a16:creationId xmlns:a16="http://schemas.microsoft.com/office/drawing/2014/main" id="{00649449-D4D2-554C-9185-70E00549F03A}"/>
              </a:ext>
            </a:extLst>
          </p:cNvPr>
          <p:cNvSpPr/>
          <p:nvPr/>
        </p:nvSpPr>
        <p:spPr>
          <a:xfrm>
            <a:off x="888617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4" name="Arrow: Left 3">
            <a:extLst>
              <a:ext uri="{FF2B5EF4-FFF2-40B4-BE49-F238E27FC236}">
                <a16:creationId xmlns:a16="http://schemas.microsoft.com/office/drawing/2014/main" id="{F829A47B-F605-D6AA-A86B-454A4DBC44A9}"/>
              </a:ext>
            </a:extLst>
          </p:cNvPr>
          <p:cNvSpPr/>
          <p:nvPr/>
        </p:nvSpPr>
        <p:spPr>
          <a:xfrm>
            <a:off x="2166150" y="2023187"/>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49" y="3897622"/>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1" name="Arrow: Left 10">
            <a:extLst>
              <a:ext uri="{FF2B5EF4-FFF2-40B4-BE49-F238E27FC236}">
                <a16:creationId xmlns:a16="http://schemas.microsoft.com/office/drawing/2014/main" id="{4468C39B-9D19-CD0F-7368-53A95C33BD36}"/>
              </a:ext>
            </a:extLst>
          </p:cNvPr>
          <p:cNvSpPr/>
          <p:nvPr/>
        </p:nvSpPr>
        <p:spPr>
          <a:xfrm>
            <a:off x="2166149" y="2960378"/>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 name="TextBox 14">
            <a:extLst>
              <a:ext uri="{FF2B5EF4-FFF2-40B4-BE49-F238E27FC236}">
                <a16:creationId xmlns:a16="http://schemas.microsoft.com/office/drawing/2014/main" id="{F4D1B919-36C3-69FB-6B70-3431E9E56675}"/>
              </a:ext>
            </a:extLst>
          </p:cNvPr>
          <p:cNvSpPr txBox="1"/>
          <p:nvPr/>
        </p:nvSpPr>
        <p:spPr>
          <a:xfrm>
            <a:off x="239880" y="3733044"/>
            <a:ext cx="1855619"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get to know the time remaining for their set parameters of the charging</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179E53CF-CB9A-BD6B-7233-314D1435B635}"/>
              </a:ext>
            </a:extLst>
          </p:cNvPr>
          <p:cNvSpPr txBox="1"/>
          <p:nvPr/>
        </p:nvSpPr>
        <p:spPr>
          <a:xfrm>
            <a:off x="239881" y="4999607"/>
            <a:ext cx="1995048"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be directed to a help page where emergency contacts or support form will be provided with an unique identification.</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 name="Arrow: Left 16">
            <a:extLst>
              <a:ext uri="{FF2B5EF4-FFF2-40B4-BE49-F238E27FC236}">
                <a16:creationId xmlns:a16="http://schemas.microsoft.com/office/drawing/2014/main" id="{8D798513-A81D-B770-9749-90B23DE9E5F7}"/>
              </a:ext>
            </a:extLst>
          </p:cNvPr>
          <p:cNvSpPr/>
          <p:nvPr/>
        </p:nvSpPr>
        <p:spPr>
          <a:xfrm>
            <a:off x="2166149" y="5236378"/>
            <a:ext cx="712651"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8" name="Arrow: Right 17">
            <a:extLst>
              <a:ext uri="{FF2B5EF4-FFF2-40B4-BE49-F238E27FC236}">
                <a16:creationId xmlns:a16="http://schemas.microsoft.com/office/drawing/2014/main" id="{B6B03226-5F07-EA0D-86F4-E6A1FF9BE7BB}"/>
              </a:ext>
            </a:extLst>
          </p:cNvPr>
          <p:cNvSpPr/>
          <p:nvPr/>
        </p:nvSpPr>
        <p:spPr>
          <a:xfrm>
            <a:off x="8886174" y="5257131"/>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421882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Our company name will be displayed as “Priva Technologies pvt. Ltd.” </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This is the fifth page once the stop tab is pressed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Here date and time will be displayed and updated automatically</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96FF1488-0B60-538A-6C52-2BC3DF8DDACD}"/>
              </a:ext>
            </a:extLst>
          </p:cNvPr>
          <p:cNvSpPr txBox="1"/>
          <p:nvPr/>
        </p:nvSpPr>
        <p:spPr>
          <a:xfrm>
            <a:off x="142041" y="6361297"/>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If user selects yes, an end page will pop up. </a:t>
            </a:r>
            <a:r>
              <a:rPr lang="en-IN" dirty="0">
                <a:solidFill>
                  <a:srgbClr val="000000"/>
                </a:solidFill>
                <a:latin typeface="Avenir Next LT Pro"/>
              </a:rPr>
              <a:t>If No, charging will be in process</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1" name="TextBox 20">
            <a:extLst>
              <a:ext uri="{FF2B5EF4-FFF2-40B4-BE49-F238E27FC236}">
                <a16:creationId xmlns:a16="http://schemas.microsoft.com/office/drawing/2014/main" id="{F35646CA-6995-CF69-D301-F582E3468330}"/>
              </a:ext>
            </a:extLst>
          </p:cNvPr>
          <p:cNvSpPr txBox="1"/>
          <p:nvPr/>
        </p:nvSpPr>
        <p:spPr>
          <a:xfrm>
            <a:off x="239881" y="1625348"/>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get to know the amount </a:t>
            </a:r>
            <a:r>
              <a:rPr lang="en-IN" sz="1200" dirty="0">
                <a:solidFill>
                  <a:srgbClr val="000000"/>
                </a:solidFill>
                <a:latin typeface="Arial" panose="020B0604020202020204" pitchFamily="34" charset="0"/>
                <a:cs typeface="Arial" panose="020B0604020202020204" pitchFamily="34" charset="0"/>
              </a:rPr>
              <a:t>of charging is completed</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F4D1B919-36C3-69FB-6B70-3431E9E56675}"/>
              </a:ext>
            </a:extLst>
          </p:cNvPr>
          <p:cNvSpPr txBox="1"/>
          <p:nvPr/>
        </p:nvSpPr>
        <p:spPr>
          <a:xfrm>
            <a:off x="239880" y="3123444"/>
            <a:ext cx="1855619"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get a confirmation question dialog box to verify if user really wants to stop the charging</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179E53CF-CB9A-BD6B-7233-314D1435B635}"/>
              </a:ext>
            </a:extLst>
          </p:cNvPr>
          <p:cNvSpPr txBox="1"/>
          <p:nvPr/>
        </p:nvSpPr>
        <p:spPr>
          <a:xfrm>
            <a:off x="239881" y="4999607"/>
            <a:ext cx="1995048"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be directed to a help page where emergency contacts or support form will be provided with an unique identification.</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903AA6F6-3908-79F7-C474-DBC9FE2BC6B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12" name="Arrow: Right 11">
            <a:extLst>
              <a:ext uri="{FF2B5EF4-FFF2-40B4-BE49-F238E27FC236}">
                <a16:creationId xmlns:a16="http://schemas.microsoft.com/office/drawing/2014/main" id="{00649449-D4D2-554C-9185-70E00549F03A}"/>
              </a:ext>
            </a:extLst>
          </p:cNvPr>
          <p:cNvSpPr/>
          <p:nvPr/>
        </p:nvSpPr>
        <p:spPr>
          <a:xfrm>
            <a:off x="888617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4" name="Arrow: Left 3">
            <a:extLst>
              <a:ext uri="{FF2B5EF4-FFF2-40B4-BE49-F238E27FC236}">
                <a16:creationId xmlns:a16="http://schemas.microsoft.com/office/drawing/2014/main" id="{F829A47B-F605-D6AA-A86B-454A4DBC44A9}"/>
              </a:ext>
            </a:extLst>
          </p:cNvPr>
          <p:cNvSpPr/>
          <p:nvPr/>
        </p:nvSpPr>
        <p:spPr>
          <a:xfrm>
            <a:off x="2166150" y="2023187"/>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49" y="3402322"/>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7" name="Arrow: Left 16">
            <a:extLst>
              <a:ext uri="{FF2B5EF4-FFF2-40B4-BE49-F238E27FC236}">
                <a16:creationId xmlns:a16="http://schemas.microsoft.com/office/drawing/2014/main" id="{8D798513-A81D-B770-9749-90B23DE9E5F7}"/>
              </a:ext>
            </a:extLst>
          </p:cNvPr>
          <p:cNvSpPr/>
          <p:nvPr/>
        </p:nvSpPr>
        <p:spPr>
          <a:xfrm>
            <a:off x="2166149" y="5236378"/>
            <a:ext cx="712651"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390308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Our company name will be displayed as “Priva Technologies pvt. Ltd.” </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This is the sixth page once the process is stopped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Here date and time will be displayed and updated automatically</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96FF1488-0B60-538A-6C52-2BC3DF8DDACD}"/>
              </a:ext>
            </a:extLst>
          </p:cNvPr>
          <p:cNvSpPr txBox="1"/>
          <p:nvPr/>
        </p:nvSpPr>
        <p:spPr>
          <a:xfrm>
            <a:off x="142041" y="6361297"/>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Here the process ends and redirected to the advertisement page or the welcome page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5" name="TextBox 14">
            <a:extLst>
              <a:ext uri="{FF2B5EF4-FFF2-40B4-BE49-F238E27FC236}">
                <a16:creationId xmlns:a16="http://schemas.microsoft.com/office/drawing/2014/main" id="{F4D1B919-36C3-69FB-6B70-3431E9E56675}"/>
              </a:ext>
            </a:extLst>
          </p:cNvPr>
          <p:cNvSpPr txBox="1"/>
          <p:nvPr/>
        </p:nvSpPr>
        <p:spPr>
          <a:xfrm>
            <a:off x="239880" y="2771019"/>
            <a:ext cx="1855619"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get a “Thank you” message with receipt displayed on their screen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latin typeface="Arial" panose="020B0604020202020204" pitchFamily="34" charset="0"/>
                <a:cs typeface="Arial" panose="020B0604020202020204" pitchFamily="34" charset="0"/>
              </a:rPr>
              <a:t>(This message can be modified)</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179E53CF-CB9A-BD6B-7233-314D1435B635}"/>
              </a:ext>
            </a:extLst>
          </p:cNvPr>
          <p:cNvSpPr txBox="1"/>
          <p:nvPr/>
        </p:nvSpPr>
        <p:spPr>
          <a:xfrm>
            <a:off x="239881" y="4999607"/>
            <a:ext cx="1995048"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be directed to a help page where emergency contacts or support form will be provided with an unique identification.</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2AB4426B-8C28-05EF-58F1-8F52CBB0611A}"/>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12" name="Arrow: Right 11">
            <a:extLst>
              <a:ext uri="{FF2B5EF4-FFF2-40B4-BE49-F238E27FC236}">
                <a16:creationId xmlns:a16="http://schemas.microsoft.com/office/drawing/2014/main" id="{00649449-D4D2-554C-9185-70E00549F03A}"/>
              </a:ext>
            </a:extLst>
          </p:cNvPr>
          <p:cNvSpPr/>
          <p:nvPr/>
        </p:nvSpPr>
        <p:spPr>
          <a:xfrm>
            <a:off x="901952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7" name="Arrow: Left 16">
            <a:extLst>
              <a:ext uri="{FF2B5EF4-FFF2-40B4-BE49-F238E27FC236}">
                <a16:creationId xmlns:a16="http://schemas.microsoft.com/office/drawing/2014/main" id="{8D798513-A81D-B770-9749-90B23DE9E5F7}"/>
              </a:ext>
            </a:extLst>
          </p:cNvPr>
          <p:cNvSpPr/>
          <p:nvPr/>
        </p:nvSpPr>
        <p:spPr>
          <a:xfrm>
            <a:off x="2166149" y="5236378"/>
            <a:ext cx="712651"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50" y="3202297"/>
            <a:ext cx="1672426"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7FD56A9A-BF77-CBF0-AFDE-EF9FD09E4E7D}"/>
              </a:ext>
            </a:extLst>
          </p:cNvPr>
          <p:cNvSpPr txBox="1"/>
          <p:nvPr/>
        </p:nvSpPr>
        <p:spPr>
          <a:xfrm>
            <a:off x="3680256" y="3317225"/>
            <a:ext cx="451484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Please visit us again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200" dirty="0">
              <a:solidFill>
                <a:srgbClr val="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You have charged __ KW @__ Rs.</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 name="TextBox 10">
            <a:extLst>
              <a:ext uri="{FF2B5EF4-FFF2-40B4-BE49-F238E27FC236}">
                <a16:creationId xmlns:a16="http://schemas.microsoft.com/office/drawing/2014/main" id="{49932F01-5533-6AEB-5513-88AC5366F131}"/>
              </a:ext>
            </a:extLst>
          </p:cNvPr>
          <p:cNvSpPr txBox="1"/>
          <p:nvPr/>
        </p:nvSpPr>
        <p:spPr>
          <a:xfrm>
            <a:off x="9824435" y="2182187"/>
            <a:ext cx="1855619"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Once the process is completed, the e-receipt will be sent to their mobile number as a text message which user has given on the page 2</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cxnSp>
        <p:nvCxnSpPr>
          <p:cNvPr id="14" name="Straight Connector 13">
            <a:extLst>
              <a:ext uri="{FF2B5EF4-FFF2-40B4-BE49-F238E27FC236}">
                <a16:creationId xmlns:a16="http://schemas.microsoft.com/office/drawing/2014/main" id="{245EB1A3-7EFA-6F04-8543-281401EF6FB5}"/>
              </a:ext>
            </a:extLst>
          </p:cNvPr>
          <p:cNvCxnSpPr>
            <a:cxnSpLocks/>
          </p:cNvCxnSpPr>
          <p:nvPr/>
        </p:nvCxnSpPr>
        <p:spPr>
          <a:xfrm>
            <a:off x="8086725" y="5355713"/>
            <a:ext cx="809625" cy="3010"/>
          </a:xfrm>
          <a:prstGeom prst="line">
            <a:avLst/>
          </a:prstGeom>
          <a:ln w="7620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0D7B294-F26F-366B-127B-1408DAC2C1E0}"/>
              </a:ext>
            </a:extLst>
          </p:cNvPr>
          <p:cNvSpPr txBox="1"/>
          <p:nvPr/>
        </p:nvSpPr>
        <p:spPr>
          <a:xfrm>
            <a:off x="9373361" y="5470687"/>
            <a:ext cx="2578757"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After 5 or 10 seconds, this screen will change to an advertisement or the welcome page (page 1) and one cycle ends here</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E3E55B69-D9C6-21A9-EFD1-8DA8D954BA23}"/>
              </a:ext>
            </a:extLst>
          </p:cNvPr>
          <p:cNvSpPr txBox="1"/>
          <p:nvPr/>
        </p:nvSpPr>
        <p:spPr>
          <a:xfrm>
            <a:off x="9373361" y="3667825"/>
            <a:ext cx="2578758" cy="13849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If process is completed, thank you message will be sent to mobile number OR if charging is topped in between or charger is removed in between charging stops, and update message will be sent to the mobile number</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41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6D86-ABAC-171E-9173-E4471670A8A7}"/>
              </a:ext>
            </a:extLst>
          </p:cNvPr>
          <p:cNvSpPr>
            <a:spLocks noGrp="1"/>
          </p:cNvSpPr>
          <p:nvPr>
            <p:ph type="title"/>
          </p:nvPr>
        </p:nvSpPr>
        <p:spPr/>
        <p:txBody>
          <a:bodyPr/>
          <a:lstStyle/>
          <a:p>
            <a:r>
              <a:rPr lang="en-IN" dirty="0"/>
              <a:t>Notes:</a:t>
            </a:r>
            <a:endParaRPr lang="de-DE" dirty="0"/>
          </a:p>
        </p:txBody>
      </p:sp>
      <p:sp>
        <p:nvSpPr>
          <p:cNvPr id="3" name="Content Placeholder 2">
            <a:extLst>
              <a:ext uri="{FF2B5EF4-FFF2-40B4-BE49-F238E27FC236}">
                <a16:creationId xmlns:a16="http://schemas.microsoft.com/office/drawing/2014/main" id="{DFE5CB56-B721-F5F1-B2A6-8D51FA337B15}"/>
              </a:ext>
            </a:extLst>
          </p:cNvPr>
          <p:cNvSpPr>
            <a:spLocks noGrp="1"/>
          </p:cNvSpPr>
          <p:nvPr>
            <p:ph idx="1"/>
          </p:nvPr>
        </p:nvSpPr>
        <p:spPr>
          <a:xfrm>
            <a:off x="1115568" y="2124364"/>
            <a:ext cx="10168128" cy="4629727"/>
          </a:xfrm>
        </p:spPr>
        <p:txBody>
          <a:bodyPr>
            <a:normAutofit/>
          </a:bodyPr>
          <a:lstStyle/>
          <a:p>
            <a:r>
              <a:rPr lang="en-IN" sz="2000" dirty="0"/>
              <a:t>Future Compatibility:</a:t>
            </a:r>
          </a:p>
          <a:p>
            <a:pPr>
              <a:buFont typeface="Wingdings" panose="05000000000000000000" pitchFamily="2" charset="2"/>
              <a:buChar char="Ø"/>
            </a:pPr>
            <a:r>
              <a:rPr lang="de-DE" sz="2000" dirty="0" err="1"/>
              <a:t>How</a:t>
            </a:r>
            <a:r>
              <a:rPr lang="de-DE" sz="2000" dirty="0"/>
              <a:t> </a:t>
            </a:r>
            <a:r>
              <a:rPr lang="de-DE" sz="2000" dirty="0" err="1"/>
              <a:t>can</a:t>
            </a:r>
            <a:r>
              <a:rPr lang="de-DE" sz="2000" dirty="0"/>
              <a:t> </a:t>
            </a:r>
            <a:r>
              <a:rPr lang="de-DE" sz="2000" dirty="0" err="1"/>
              <a:t>we</a:t>
            </a:r>
            <a:r>
              <a:rPr lang="de-DE" sz="2000" dirty="0"/>
              <a:t> </a:t>
            </a:r>
            <a:r>
              <a:rPr lang="de-DE" sz="2000" dirty="0" err="1"/>
              <a:t>share</a:t>
            </a:r>
            <a:r>
              <a:rPr lang="de-DE" sz="2000" dirty="0"/>
              <a:t> </a:t>
            </a:r>
            <a:r>
              <a:rPr lang="de-DE" sz="2000" dirty="0" err="1"/>
              <a:t>location</a:t>
            </a:r>
            <a:r>
              <a:rPr lang="de-DE" sz="2000" dirty="0"/>
              <a:t> and </a:t>
            </a:r>
            <a:r>
              <a:rPr lang="de-DE" sz="2000" dirty="0" err="1"/>
              <a:t>status</a:t>
            </a:r>
            <a:r>
              <a:rPr lang="de-DE" sz="2000" dirty="0"/>
              <a:t> </a:t>
            </a:r>
            <a:r>
              <a:rPr lang="de-DE" sz="2000" dirty="0" err="1"/>
              <a:t>of</a:t>
            </a:r>
            <a:r>
              <a:rPr lang="de-DE" sz="2000" dirty="0"/>
              <a:t> </a:t>
            </a:r>
            <a:r>
              <a:rPr lang="de-DE" sz="2000" dirty="0" err="1"/>
              <a:t>our</a:t>
            </a:r>
            <a:r>
              <a:rPr lang="de-DE" sz="2000" dirty="0"/>
              <a:t> </a:t>
            </a:r>
            <a:r>
              <a:rPr lang="de-DE" sz="2000" dirty="0" err="1"/>
              <a:t>charger</a:t>
            </a:r>
            <a:r>
              <a:rPr lang="de-DE" sz="2000" dirty="0"/>
              <a:t> </a:t>
            </a:r>
            <a:r>
              <a:rPr lang="de-DE" sz="2000" dirty="0" err="1"/>
              <a:t>with</a:t>
            </a:r>
            <a:r>
              <a:rPr lang="de-DE" sz="2000" dirty="0"/>
              <a:t> </a:t>
            </a:r>
            <a:r>
              <a:rPr lang="de-DE" sz="2000" dirty="0" err="1"/>
              <a:t>the</a:t>
            </a:r>
            <a:r>
              <a:rPr lang="de-DE" sz="2000" dirty="0"/>
              <a:t> </a:t>
            </a:r>
            <a:r>
              <a:rPr lang="de-DE" sz="2000" dirty="0" err="1"/>
              <a:t>maps</a:t>
            </a:r>
            <a:r>
              <a:rPr lang="de-DE" sz="2000" dirty="0"/>
              <a:t> so </a:t>
            </a:r>
            <a:r>
              <a:rPr lang="de-DE" sz="2000" dirty="0" err="1"/>
              <a:t>that</a:t>
            </a:r>
            <a:r>
              <a:rPr lang="de-DE" sz="2000" dirty="0"/>
              <a:t> </a:t>
            </a:r>
            <a:r>
              <a:rPr lang="de-DE" sz="2000" dirty="0" err="1"/>
              <a:t>user</a:t>
            </a:r>
            <a:r>
              <a:rPr lang="de-DE" sz="2000" dirty="0"/>
              <a:t> </a:t>
            </a:r>
            <a:r>
              <a:rPr lang="de-DE" sz="2000" dirty="0" err="1"/>
              <a:t>can</a:t>
            </a:r>
            <a:r>
              <a:rPr lang="de-DE" sz="2000" dirty="0"/>
              <a:t> find </a:t>
            </a:r>
            <a:r>
              <a:rPr lang="de-DE" sz="2000" dirty="0" err="1"/>
              <a:t>our</a:t>
            </a:r>
            <a:r>
              <a:rPr lang="de-DE" sz="2000" dirty="0"/>
              <a:t> </a:t>
            </a:r>
            <a:r>
              <a:rPr lang="de-DE" sz="2000" dirty="0" err="1"/>
              <a:t>charger</a:t>
            </a:r>
            <a:r>
              <a:rPr lang="de-DE" sz="2000" dirty="0"/>
              <a:t>?</a:t>
            </a:r>
          </a:p>
          <a:p>
            <a:pPr>
              <a:buFont typeface="Wingdings" panose="05000000000000000000" pitchFamily="2" charset="2"/>
              <a:buChar char="Ø"/>
            </a:pPr>
            <a:r>
              <a:rPr lang="de-DE" sz="2000" dirty="0" err="1"/>
              <a:t>Electricity</a:t>
            </a:r>
            <a:r>
              <a:rPr lang="de-DE" sz="2000" dirty="0"/>
              <a:t> </a:t>
            </a:r>
            <a:r>
              <a:rPr lang="de-DE" sz="2000" dirty="0" err="1"/>
              <a:t>tariff</a:t>
            </a:r>
            <a:r>
              <a:rPr lang="de-DE" sz="2000" dirty="0"/>
              <a:t> </a:t>
            </a:r>
            <a:r>
              <a:rPr lang="de-DE" sz="2000" dirty="0" err="1"/>
              <a:t>change</a:t>
            </a:r>
            <a:r>
              <a:rPr lang="de-DE" sz="2000" dirty="0"/>
              <a:t> and save </a:t>
            </a:r>
            <a:r>
              <a:rPr lang="de-DE" sz="2000" dirty="0" err="1"/>
              <a:t>should</a:t>
            </a:r>
            <a:r>
              <a:rPr lang="de-DE" sz="2000" dirty="0"/>
              <a:t> </a:t>
            </a:r>
            <a:r>
              <a:rPr lang="de-DE" sz="2000" dirty="0" err="1"/>
              <a:t>be</a:t>
            </a:r>
            <a:r>
              <a:rPr lang="de-DE" sz="2000" dirty="0"/>
              <a:t> </a:t>
            </a:r>
            <a:r>
              <a:rPr lang="de-DE" sz="2000" dirty="0" err="1"/>
              <a:t>done</a:t>
            </a:r>
            <a:r>
              <a:rPr lang="de-DE" sz="2000" dirty="0"/>
              <a:t> on </a:t>
            </a:r>
            <a:r>
              <a:rPr lang="de-DE" sz="2000" dirty="0" err="1"/>
              <a:t>cloud</a:t>
            </a:r>
            <a:r>
              <a:rPr lang="de-DE" sz="2000" dirty="0"/>
              <a:t> </a:t>
            </a:r>
            <a:r>
              <a:rPr lang="de-DE" sz="2000" dirty="0" err="1"/>
              <a:t>as</a:t>
            </a:r>
            <a:r>
              <a:rPr lang="de-DE" sz="2000" dirty="0"/>
              <a:t> </a:t>
            </a:r>
            <a:r>
              <a:rPr lang="de-DE" sz="2000" dirty="0" err="1"/>
              <a:t>it</a:t>
            </a:r>
            <a:r>
              <a:rPr lang="de-DE" sz="2000" dirty="0"/>
              <a:t> </a:t>
            </a:r>
            <a:r>
              <a:rPr lang="de-DE" sz="2000" dirty="0" err="1"/>
              <a:t>varries</a:t>
            </a:r>
            <a:r>
              <a:rPr lang="de-DE" sz="2000" dirty="0"/>
              <a:t> </a:t>
            </a:r>
            <a:r>
              <a:rPr lang="de-DE" sz="2000" dirty="0" err="1"/>
              <a:t>from</a:t>
            </a:r>
            <a:r>
              <a:rPr lang="de-DE" sz="2000" dirty="0"/>
              <a:t> </a:t>
            </a:r>
            <a:r>
              <a:rPr lang="de-DE" sz="2000" dirty="0" err="1"/>
              <a:t>location</a:t>
            </a:r>
            <a:r>
              <a:rPr lang="de-DE" sz="2000" dirty="0"/>
              <a:t> </a:t>
            </a:r>
            <a:r>
              <a:rPr lang="de-DE" sz="2000" dirty="0" err="1"/>
              <a:t>to</a:t>
            </a:r>
            <a:r>
              <a:rPr lang="de-DE" sz="2000" dirty="0"/>
              <a:t> </a:t>
            </a:r>
            <a:r>
              <a:rPr lang="de-DE" sz="2000" dirty="0" err="1"/>
              <a:t>location</a:t>
            </a:r>
            <a:r>
              <a:rPr lang="de-DE" sz="2000" dirty="0"/>
              <a:t> and </a:t>
            </a:r>
            <a:r>
              <a:rPr lang="de-DE" sz="2000" dirty="0" err="1"/>
              <a:t>customer</a:t>
            </a:r>
            <a:r>
              <a:rPr lang="de-DE" sz="2000" dirty="0"/>
              <a:t> </a:t>
            </a:r>
            <a:r>
              <a:rPr lang="de-DE" sz="2000" dirty="0" err="1"/>
              <a:t>to</a:t>
            </a:r>
            <a:r>
              <a:rPr lang="de-DE" sz="2000" dirty="0"/>
              <a:t> </a:t>
            </a:r>
            <a:r>
              <a:rPr lang="de-DE" sz="2000" dirty="0" err="1"/>
              <a:t>customer</a:t>
            </a:r>
            <a:endParaRPr lang="de-DE" sz="2000" dirty="0"/>
          </a:p>
          <a:p>
            <a:pPr>
              <a:buFont typeface="Wingdings" panose="05000000000000000000" pitchFamily="2" charset="2"/>
              <a:buChar char="Ø"/>
            </a:pPr>
            <a:r>
              <a:rPr lang="de-DE" sz="2000" dirty="0"/>
              <a:t>Background </a:t>
            </a:r>
            <a:r>
              <a:rPr lang="de-DE" sz="2000" dirty="0" err="1"/>
              <a:t>should</a:t>
            </a:r>
            <a:r>
              <a:rPr lang="de-DE" sz="2000" dirty="0"/>
              <a:t> </a:t>
            </a:r>
            <a:r>
              <a:rPr lang="de-DE" sz="2000" dirty="0" err="1"/>
              <a:t>be</a:t>
            </a:r>
            <a:r>
              <a:rPr lang="de-DE" sz="2000" dirty="0"/>
              <a:t> </a:t>
            </a:r>
            <a:r>
              <a:rPr lang="de-DE" sz="2000" dirty="0" err="1"/>
              <a:t>futuristic</a:t>
            </a:r>
            <a:r>
              <a:rPr lang="de-DE" sz="2000" dirty="0"/>
              <a:t> and </a:t>
            </a:r>
            <a:r>
              <a:rPr lang="de-DE" sz="2000" dirty="0" err="1"/>
              <a:t>eye-pleasing</a:t>
            </a:r>
            <a:r>
              <a:rPr lang="de-DE" sz="2000" dirty="0"/>
              <a:t>. Language </a:t>
            </a:r>
            <a:r>
              <a:rPr lang="de-DE" sz="2000" dirty="0" err="1"/>
              <a:t>should</a:t>
            </a:r>
            <a:r>
              <a:rPr lang="de-DE" sz="2000" dirty="0"/>
              <a:t> </a:t>
            </a:r>
            <a:r>
              <a:rPr lang="de-DE" sz="2000" dirty="0" err="1"/>
              <a:t>be</a:t>
            </a:r>
            <a:r>
              <a:rPr lang="de-DE" sz="2000" dirty="0"/>
              <a:t> </a:t>
            </a:r>
            <a:r>
              <a:rPr lang="de-DE" sz="2000" dirty="0" err="1"/>
              <a:t>interactive</a:t>
            </a:r>
            <a:r>
              <a:rPr lang="de-DE" sz="2000" dirty="0"/>
              <a:t> and </a:t>
            </a:r>
            <a:r>
              <a:rPr lang="de-DE" sz="2000" dirty="0" err="1"/>
              <a:t>possibility</a:t>
            </a:r>
            <a:r>
              <a:rPr lang="de-DE" sz="2000" dirty="0"/>
              <a:t> </a:t>
            </a:r>
            <a:r>
              <a:rPr lang="de-DE" sz="2000" dirty="0" err="1"/>
              <a:t>for</a:t>
            </a:r>
            <a:r>
              <a:rPr lang="de-DE" sz="2000" dirty="0"/>
              <a:t> </a:t>
            </a:r>
            <a:r>
              <a:rPr lang="de-DE" sz="2000" dirty="0" err="1"/>
              <a:t>voice</a:t>
            </a:r>
            <a:r>
              <a:rPr lang="de-DE" sz="2000" dirty="0"/>
              <a:t> </a:t>
            </a:r>
            <a:r>
              <a:rPr lang="de-DE" sz="2000" dirty="0" err="1"/>
              <a:t>output</a:t>
            </a:r>
            <a:r>
              <a:rPr lang="de-DE" sz="2000" dirty="0"/>
              <a:t> (</a:t>
            </a:r>
            <a:r>
              <a:rPr lang="de-DE" sz="2000" dirty="0" err="1"/>
              <a:t>eg</a:t>
            </a:r>
            <a:r>
              <a:rPr lang="de-DE" sz="2000" dirty="0"/>
              <a:t>. </a:t>
            </a:r>
            <a:r>
              <a:rPr lang="de-DE" sz="2000" dirty="0" err="1"/>
              <a:t>Atm</a:t>
            </a:r>
            <a:r>
              <a:rPr lang="de-DE" sz="2000" dirty="0"/>
              <a:t>, </a:t>
            </a:r>
            <a:r>
              <a:rPr lang="de-DE" sz="2000" dirty="0" err="1"/>
              <a:t>paytm</a:t>
            </a:r>
            <a:r>
              <a:rPr lang="de-DE" sz="2000" dirty="0"/>
              <a:t> </a:t>
            </a:r>
            <a:r>
              <a:rPr lang="de-DE" sz="2000" dirty="0" err="1"/>
              <a:t>machines</a:t>
            </a:r>
            <a:r>
              <a:rPr lang="de-DE" sz="2000" dirty="0"/>
              <a:t>)</a:t>
            </a:r>
          </a:p>
          <a:p>
            <a:pPr>
              <a:buFont typeface="Wingdings" panose="05000000000000000000" pitchFamily="2" charset="2"/>
              <a:buChar char="Ø"/>
            </a:pPr>
            <a:r>
              <a:rPr lang="de-DE" sz="2000" dirty="0"/>
              <a:t>This </a:t>
            </a:r>
            <a:r>
              <a:rPr lang="de-DE" sz="2000" dirty="0" err="1"/>
              <a:t>is</a:t>
            </a:r>
            <a:r>
              <a:rPr lang="de-DE" sz="2000" dirty="0"/>
              <a:t> not </a:t>
            </a:r>
            <a:r>
              <a:rPr lang="de-DE" sz="2000" dirty="0" err="1"/>
              <a:t>the</a:t>
            </a:r>
            <a:r>
              <a:rPr lang="de-DE" sz="2000" dirty="0"/>
              <a:t> final </a:t>
            </a:r>
            <a:r>
              <a:rPr lang="de-DE" sz="2000" dirty="0" err="1"/>
              <a:t>version</a:t>
            </a:r>
            <a:r>
              <a:rPr lang="de-DE" sz="2000" dirty="0"/>
              <a:t> </a:t>
            </a:r>
            <a:r>
              <a:rPr lang="de-DE" sz="2000" dirty="0" err="1"/>
              <a:t>as</a:t>
            </a:r>
            <a:r>
              <a:rPr lang="de-DE" sz="2000" dirty="0"/>
              <a:t> </a:t>
            </a:r>
            <a:r>
              <a:rPr lang="de-DE" sz="2000" dirty="0" err="1"/>
              <a:t>we</a:t>
            </a:r>
            <a:r>
              <a:rPr lang="de-DE" sz="2000" dirty="0"/>
              <a:t> will </a:t>
            </a:r>
            <a:r>
              <a:rPr lang="de-DE" sz="2000" dirty="0" err="1"/>
              <a:t>discuss</a:t>
            </a:r>
            <a:r>
              <a:rPr lang="de-DE" sz="2000" dirty="0"/>
              <a:t> </a:t>
            </a:r>
            <a:r>
              <a:rPr lang="de-DE" sz="2000" dirty="0" err="1"/>
              <a:t>more</a:t>
            </a:r>
            <a:r>
              <a:rPr lang="de-DE" sz="2000" dirty="0"/>
              <a:t> and </a:t>
            </a:r>
            <a:r>
              <a:rPr lang="de-DE" sz="2000" dirty="0" err="1"/>
              <a:t>adopt</a:t>
            </a:r>
            <a:r>
              <a:rPr lang="de-DE" sz="2000" dirty="0"/>
              <a:t> </a:t>
            </a:r>
            <a:r>
              <a:rPr lang="de-DE" sz="2000" dirty="0" err="1"/>
              <a:t>changes</a:t>
            </a:r>
            <a:endParaRPr lang="de-DE" sz="2000" dirty="0"/>
          </a:p>
        </p:txBody>
      </p:sp>
    </p:spTree>
    <p:extLst>
      <p:ext uri="{BB962C8B-B14F-4D97-AF65-F5344CB8AC3E}">
        <p14:creationId xmlns:p14="http://schemas.microsoft.com/office/powerpoint/2010/main" val="265521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Our company name will be displayed as “Priva Technologies pvt. Ltd.” </a:t>
            </a:r>
            <a:endParaRPr lang="de-DE"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pPr algn="ctr"/>
            <a:r>
              <a:rPr lang="en-IN" dirty="0"/>
              <a:t>This is the second page once the connection is made successful                                       </a:t>
            </a:r>
            <a:r>
              <a:rPr lang="en-IN" b="1" dirty="0"/>
              <a:t> </a:t>
            </a:r>
            <a:r>
              <a:rPr lang="en-IN" b="1" dirty="0">
                <a:solidFill>
                  <a:srgbClr val="FF0000"/>
                </a:solidFill>
              </a:rPr>
              <a:t>EXTRA</a:t>
            </a:r>
            <a:r>
              <a:rPr lang="en-IN" b="1" dirty="0"/>
              <a:t>                </a:t>
            </a:r>
            <a:endParaRPr lang="de-DE" b="1" dirty="0"/>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a:ln>
            <a:noFill/>
          </a:ln>
        </p:spPr>
        <p:txBody>
          <a:bodyPr wrap="square" rtlCol="0">
            <a:spAutoFit/>
          </a:bodyPr>
          <a:lstStyle/>
          <a:p>
            <a:pPr algn="just"/>
            <a:r>
              <a:rPr lang="en-IN" sz="1200" dirty="0">
                <a:latin typeface="Arial" panose="020B0604020202020204" pitchFamily="34" charset="0"/>
                <a:cs typeface="Arial" panose="020B0604020202020204" pitchFamily="34" charset="0"/>
              </a:rPr>
              <a:t>Here date and time will be displayed and updated automatically</a:t>
            </a:r>
            <a:endParaRPr lang="de-DE" sz="12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542F665-1B64-995E-F396-4DB725EAAF7F}"/>
              </a:ext>
            </a:extLst>
          </p:cNvPr>
          <p:cNvSpPr txBox="1"/>
          <p:nvPr/>
        </p:nvSpPr>
        <p:spPr>
          <a:xfrm>
            <a:off x="9879920" y="2863825"/>
            <a:ext cx="1800134" cy="3046988"/>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User can input mobile number from this number pad (This number pad has to replaced with mobile number pad)</a:t>
            </a:r>
          </a:p>
          <a:p>
            <a:pPr algn="just"/>
            <a:r>
              <a:rPr lang="en-IN" sz="1200" dirty="0">
                <a:latin typeface="Arial" panose="020B0604020202020204" pitchFamily="34" charset="0"/>
                <a:cs typeface="Arial" panose="020B0604020202020204" pitchFamily="34" charset="0"/>
              </a:rPr>
              <a:t>“</a:t>
            </a:r>
            <a:r>
              <a:rPr lang="en-IN" sz="1200" dirty="0">
                <a:solidFill>
                  <a:srgbClr val="FF0000"/>
                </a:solidFill>
                <a:latin typeface="Arial" panose="020B0604020202020204" pitchFamily="34" charset="0"/>
                <a:cs typeface="Arial" panose="020B0604020202020204" pitchFamily="34" charset="0"/>
              </a:rPr>
              <a:t>next</a:t>
            </a:r>
            <a:r>
              <a:rPr lang="en-IN" sz="1200" dirty="0">
                <a:latin typeface="Arial" panose="020B0604020202020204" pitchFamily="34" charset="0"/>
                <a:cs typeface="Arial" panose="020B0604020202020204" pitchFamily="34" charset="0"/>
              </a:rPr>
              <a:t>” – user will be directed to next page only if 10  digits are entered</a:t>
            </a:r>
          </a:p>
          <a:p>
            <a:pPr algn="just"/>
            <a:r>
              <a:rPr lang="en-IN" sz="1200" dirty="0">
                <a:latin typeface="Arial" panose="020B0604020202020204" pitchFamily="34" charset="0"/>
                <a:cs typeface="Arial" panose="020B0604020202020204" pitchFamily="34" charset="0"/>
              </a:rPr>
              <a:t>“</a:t>
            </a:r>
            <a:r>
              <a:rPr lang="en-IN" sz="1200" dirty="0">
                <a:solidFill>
                  <a:srgbClr val="FF0000"/>
                </a:solidFill>
                <a:latin typeface="Arial" panose="020B0604020202020204" pitchFamily="34" charset="0"/>
                <a:cs typeface="Arial" panose="020B0604020202020204" pitchFamily="34" charset="0"/>
              </a:rPr>
              <a:t>delete</a:t>
            </a:r>
            <a:r>
              <a:rPr lang="en-IN" sz="1200" dirty="0">
                <a:latin typeface="Arial" panose="020B0604020202020204" pitchFamily="34" charset="0"/>
                <a:cs typeface="Arial" panose="020B0604020202020204" pitchFamily="34" charset="0"/>
              </a:rPr>
              <a:t>” – user can edit number if there is any mistake</a:t>
            </a:r>
          </a:p>
          <a:p>
            <a:pPr algn="just"/>
            <a:r>
              <a:rPr lang="en-IN" sz="1200" dirty="0">
                <a:latin typeface="Arial" panose="020B0604020202020204" pitchFamily="34" charset="0"/>
                <a:cs typeface="Arial" panose="020B0604020202020204" pitchFamily="34" charset="0"/>
              </a:rPr>
              <a:t>“</a:t>
            </a:r>
            <a:r>
              <a:rPr lang="en-IN" sz="1200" dirty="0">
                <a:solidFill>
                  <a:srgbClr val="FF0000"/>
                </a:solidFill>
                <a:latin typeface="Arial" panose="020B0604020202020204" pitchFamily="34" charset="0"/>
                <a:cs typeface="Arial" panose="020B0604020202020204" pitchFamily="34" charset="0"/>
              </a:rPr>
              <a:t>back</a:t>
            </a:r>
            <a:r>
              <a:rPr lang="en-IN" sz="1200" dirty="0">
                <a:latin typeface="Arial" panose="020B0604020202020204" pitchFamily="34" charset="0"/>
                <a:cs typeface="Arial" panose="020B0604020202020204" pitchFamily="34" charset="0"/>
              </a:rPr>
              <a:t>” – user can go back or end the operation in between</a:t>
            </a:r>
          </a:p>
        </p:txBody>
      </p:sp>
      <p:sp>
        <p:nvSpPr>
          <p:cNvPr id="17" name="TextBox 16">
            <a:extLst>
              <a:ext uri="{FF2B5EF4-FFF2-40B4-BE49-F238E27FC236}">
                <a16:creationId xmlns:a16="http://schemas.microsoft.com/office/drawing/2014/main" id="{454D9B5D-2442-EFFC-3F9A-6074D65FAE53}"/>
              </a:ext>
            </a:extLst>
          </p:cNvPr>
          <p:cNvSpPr txBox="1"/>
          <p:nvPr/>
        </p:nvSpPr>
        <p:spPr>
          <a:xfrm>
            <a:off x="239881" y="4999607"/>
            <a:ext cx="1642369" cy="1200329"/>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User will be directed to a help page where emergency contacts or support form will be provided with an unique identification.</a:t>
            </a:r>
            <a:endParaRPr lang="de-DE" sz="12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96FF1488-0B60-538A-6C52-2BC3DF8DDACD}"/>
              </a:ext>
            </a:extLst>
          </p:cNvPr>
          <p:cNvSpPr txBox="1"/>
          <p:nvPr/>
        </p:nvSpPr>
        <p:spPr>
          <a:xfrm>
            <a:off x="142041" y="6361297"/>
            <a:ext cx="11913833" cy="369332"/>
          </a:xfrm>
          <a:prstGeom prst="rect">
            <a:avLst/>
          </a:prstGeom>
          <a:noFill/>
        </p:spPr>
        <p:txBody>
          <a:bodyPr wrap="square" rtlCol="0">
            <a:spAutoFit/>
          </a:bodyPr>
          <a:lstStyle/>
          <a:p>
            <a:pPr algn="ctr"/>
            <a:r>
              <a:rPr lang="en-IN" dirty="0"/>
              <a:t>Only after “next” case is validated and presses the tab, user will be directed to next page as shown on next slide.</a:t>
            </a:r>
            <a:endParaRPr lang="de-DE" dirty="0"/>
          </a:p>
        </p:txBody>
      </p:sp>
      <p:pic>
        <p:nvPicPr>
          <p:cNvPr id="3" name="Picture 2" descr="A screenshot of a computer&#10;&#10;Description automatically generated with medium confidence">
            <a:extLst>
              <a:ext uri="{FF2B5EF4-FFF2-40B4-BE49-F238E27FC236}">
                <a16:creationId xmlns:a16="http://schemas.microsoft.com/office/drawing/2014/main" id="{3BDB178B-C36E-5A7E-2669-6D7B3B10F398}"/>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12" name="Arrow: Right 11">
            <a:extLst>
              <a:ext uri="{FF2B5EF4-FFF2-40B4-BE49-F238E27FC236}">
                <a16:creationId xmlns:a16="http://schemas.microsoft.com/office/drawing/2014/main" id="{00649449-D4D2-554C-9185-70E00549F03A}"/>
              </a:ext>
            </a:extLst>
          </p:cNvPr>
          <p:cNvSpPr/>
          <p:nvPr/>
        </p:nvSpPr>
        <p:spPr>
          <a:xfrm>
            <a:off x="888617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4" name="Arrow: Bent 13">
            <a:extLst>
              <a:ext uri="{FF2B5EF4-FFF2-40B4-BE49-F238E27FC236}">
                <a16:creationId xmlns:a16="http://schemas.microsoft.com/office/drawing/2014/main" id="{F9A68848-F6F0-62D6-2F33-63A04F8EA467}"/>
              </a:ext>
            </a:extLst>
          </p:cNvPr>
          <p:cNvSpPr/>
          <p:nvPr/>
        </p:nvSpPr>
        <p:spPr>
          <a:xfrm>
            <a:off x="5907600" y="4380113"/>
            <a:ext cx="3739744" cy="284027"/>
          </a:xfrm>
          <a:prstGeom prst="bentArrow">
            <a:avLst>
              <a:gd name="adj1" fmla="val 25000"/>
              <a:gd name="adj2" fmla="val 23723"/>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solidFill>
                <a:schemeClr val="tx1"/>
              </a:solidFill>
            </a:endParaRPr>
          </a:p>
        </p:txBody>
      </p:sp>
      <p:sp>
        <p:nvSpPr>
          <p:cNvPr id="16" name="Arrow: Left 15">
            <a:extLst>
              <a:ext uri="{FF2B5EF4-FFF2-40B4-BE49-F238E27FC236}">
                <a16:creationId xmlns:a16="http://schemas.microsoft.com/office/drawing/2014/main" id="{8E404555-F8A1-D876-CC4C-C244C61B938E}"/>
              </a:ext>
            </a:extLst>
          </p:cNvPr>
          <p:cNvSpPr/>
          <p:nvPr/>
        </p:nvSpPr>
        <p:spPr>
          <a:xfrm>
            <a:off x="2166149" y="5290631"/>
            <a:ext cx="1642369"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4" name="Arrow: Left 3">
            <a:extLst>
              <a:ext uri="{FF2B5EF4-FFF2-40B4-BE49-F238E27FC236}">
                <a16:creationId xmlns:a16="http://schemas.microsoft.com/office/drawing/2014/main" id="{F829A47B-F605-D6AA-A86B-454A4DBC44A9}"/>
              </a:ext>
            </a:extLst>
          </p:cNvPr>
          <p:cNvSpPr/>
          <p:nvPr/>
        </p:nvSpPr>
        <p:spPr>
          <a:xfrm>
            <a:off x="2166150" y="1880312"/>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21" name="TextBox 20">
            <a:extLst>
              <a:ext uri="{FF2B5EF4-FFF2-40B4-BE49-F238E27FC236}">
                <a16:creationId xmlns:a16="http://schemas.microsoft.com/office/drawing/2014/main" id="{F35646CA-6995-CF69-D301-F582E3468330}"/>
              </a:ext>
            </a:extLst>
          </p:cNvPr>
          <p:cNvSpPr txBox="1"/>
          <p:nvPr/>
        </p:nvSpPr>
        <p:spPr>
          <a:xfrm>
            <a:off x="239881" y="1549148"/>
            <a:ext cx="1855619" cy="830997"/>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Validation message will be displayed on the screen of successful connection.</a:t>
            </a:r>
            <a:endParaRPr lang="de-DE" sz="1200" dirty="0">
              <a:latin typeface="Arial" panose="020B0604020202020204" pitchFamily="34" charset="0"/>
              <a:cs typeface="Arial" panose="020B0604020202020204" pitchFamily="34" charset="0"/>
            </a:endParaRPr>
          </a:p>
        </p:txBody>
      </p:sp>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solidFill>
                <a:schemeClr val="tx1"/>
              </a:solidFill>
            </a:endParaRPr>
          </a:p>
        </p:txBody>
      </p:sp>
      <p:sp>
        <p:nvSpPr>
          <p:cNvPr id="22" name="TextBox 21">
            <a:extLst>
              <a:ext uri="{FF2B5EF4-FFF2-40B4-BE49-F238E27FC236}">
                <a16:creationId xmlns:a16="http://schemas.microsoft.com/office/drawing/2014/main" id="{90A70B7F-17FF-EB82-7581-CC2F9FBD388D}"/>
              </a:ext>
            </a:extLst>
          </p:cNvPr>
          <p:cNvSpPr txBox="1"/>
          <p:nvPr/>
        </p:nvSpPr>
        <p:spPr>
          <a:xfrm>
            <a:off x="3765563" y="3067173"/>
            <a:ext cx="5501196"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(An automated generated receipt will be sent to your mobile number)</a:t>
            </a:r>
            <a:endParaRPr lang="de-DE" sz="1200" dirty="0">
              <a:latin typeface="Arial" panose="020B0604020202020204" pitchFamily="34" charset="0"/>
              <a:cs typeface="Arial" panose="020B0604020202020204" pitchFamily="34" charset="0"/>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49" y="2792722"/>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24" name="TextBox 23">
            <a:extLst>
              <a:ext uri="{FF2B5EF4-FFF2-40B4-BE49-F238E27FC236}">
                <a16:creationId xmlns:a16="http://schemas.microsoft.com/office/drawing/2014/main" id="{7F267703-FBD2-AF8C-3240-18A1EE479B59}"/>
              </a:ext>
            </a:extLst>
          </p:cNvPr>
          <p:cNvSpPr txBox="1"/>
          <p:nvPr/>
        </p:nvSpPr>
        <p:spPr>
          <a:xfrm>
            <a:off x="239880" y="2620476"/>
            <a:ext cx="1855619" cy="646331"/>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User can see 10 digit mobile number </a:t>
            </a:r>
            <a:r>
              <a:rPr lang="en-IN" sz="1200" dirty="0">
                <a:solidFill>
                  <a:srgbClr val="FF0000"/>
                </a:solidFill>
                <a:latin typeface="Arial" panose="020B0604020202020204" pitchFamily="34" charset="0"/>
                <a:cs typeface="Arial" panose="020B0604020202020204" pitchFamily="34" charset="0"/>
              </a:rPr>
              <a:t>*Mandatory</a:t>
            </a:r>
            <a:endParaRPr lang="de-DE" sz="1200" dirty="0">
              <a:solidFill>
                <a:srgbClr val="FF0000"/>
              </a:solidFill>
              <a:latin typeface="Arial" panose="020B0604020202020204" pitchFamily="34" charset="0"/>
              <a:cs typeface="Arial" panose="020B0604020202020204" pitchFamily="34" charset="0"/>
            </a:endParaRPr>
          </a:p>
        </p:txBody>
      </p:sp>
      <p:sp>
        <p:nvSpPr>
          <p:cNvPr id="25" name="Arrow: Left 24">
            <a:extLst>
              <a:ext uri="{FF2B5EF4-FFF2-40B4-BE49-F238E27FC236}">
                <a16:creationId xmlns:a16="http://schemas.microsoft.com/office/drawing/2014/main" id="{284731A1-AFAD-C03B-E104-7B6B45911029}"/>
              </a:ext>
            </a:extLst>
          </p:cNvPr>
          <p:cNvSpPr/>
          <p:nvPr/>
        </p:nvSpPr>
        <p:spPr>
          <a:xfrm>
            <a:off x="2166149" y="3977691"/>
            <a:ext cx="1148552"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26" name="TextBox 25">
            <a:extLst>
              <a:ext uri="{FF2B5EF4-FFF2-40B4-BE49-F238E27FC236}">
                <a16:creationId xmlns:a16="http://schemas.microsoft.com/office/drawing/2014/main" id="{3E57A48A-0220-54DD-9974-59DDE481C91E}"/>
              </a:ext>
            </a:extLst>
          </p:cNvPr>
          <p:cNvSpPr txBox="1"/>
          <p:nvPr/>
        </p:nvSpPr>
        <p:spPr>
          <a:xfrm>
            <a:off x="296464" y="3704191"/>
            <a:ext cx="1855619" cy="646331"/>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Background can be more classy, elegant and eye-pleasing</a:t>
            </a:r>
            <a:endParaRPr lang="de-DE" sz="1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26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6EEB2101-29F2-5AE5-34F0-EF3B047DE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374" y="1066611"/>
            <a:ext cx="6810747" cy="4849252"/>
          </a:xfrm>
          <a:prstGeom prst="rect">
            <a:avLst/>
          </a:prstGeom>
        </p:spPr>
      </p:pic>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solidFill>
                <a:schemeClr val="tx1"/>
              </a:solidFill>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Our company name will be displayed as “Priva Technologies pvt. Ltd.” </a:t>
            </a:r>
            <a:endParaRPr lang="de-DE"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r>
              <a:rPr lang="en-IN" dirty="0"/>
              <a:t>This is the first page user will interact with. If an ad. is running, user can touch on screen and this page will pop up</a:t>
            </a:r>
            <a:endParaRPr lang="de-DE" dirty="0"/>
          </a:p>
        </p:txBody>
      </p:sp>
      <p:sp>
        <p:nvSpPr>
          <p:cNvPr id="10" name="Arrow: Left 9">
            <a:extLst>
              <a:ext uri="{FF2B5EF4-FFF2-40B4-BE49-F238E27FC236}">
                <a16:creationId xmlns:a16="http://schemas.microsoft.com/office/drawing/2014/main" id="{6362A9BB-6B24-B1AF-BD12-D627354885D5}"/>
              </a:ext>
            </a:extLst>
          </p:cNvPr>
          <p:cNvSpPr/>
          <p:nvPr/>
        </p:nvSpPr>
        <p:spPr>
          <a:xfrm>
            <a:off x="2166151" y="1615734"/>
            <a:ext cx="7457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1" name="TextBox 10">
            <a:extLst>
              <a:ext uri="{FF2B5EF4-FFF2-40B4-BE49-F238E27FC236}">
                <a16:creationId xmlns:a16="http://schemas.microsoft.com/office/drawing/2014/main" id="{39F98084-AE79-4AC9-7DD5-6BD1C353146C}"/>
              </a:ext>
            </a:extLst>
          </p:cNvPr>
          <p:cNvSpPr txBox="1"/>
          <p:nvPr/>
        </p:nvSpPr>
        <p:spPr>
          <a:xfrm>
            <a:off x="189390" y="1460361"/>
            <a:ext cx="1642369" cy="461665"/>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Here our company logo will be displayed</a:t>
            </a:r>
            <a:endParaRPr lang="de-DE" sz="1200" dirty="0">
              <a:latin typeface="Arial" panose="020B0604020202020204" pitchFamily="34" charset="0"/>
              <a:cs typeface="Arial" panose="020B0604020202020204" pitchFamily="34" charset="0"/>
            </a:endParaRPr>
          </a:p>
        </p:txBody>
      </p:sp>
      <p:sp>
        <p:nvSpPr>
          <p:cNvPr id="12" name="Arrow: Right 11">
            <a:extLst>
              <a:ext uri="{FF2B5EF4-FFF2-40B4-BE49-F238E27FC236}">
                <a16:creationId xmlns:a16="http://schemas.microsoft.com/office/drawing/2014/main" id="{00649449-D4D2-554C-9185-70E00549F03A}"/>
              </a:ext>
            </a:extLst>
          </p:cNvPr>
          <p:cNvSpPr/>
          <p:nvPr/>
        </p:nvSpPr>
        <p:spPr>
          <a:xfrm>
            <a:off x="888617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Here date and time will be displayed and updated automatically</a:t>
            </a:r>
            <a:endParaRPr lang="de-DE" sz="1200" dirty="0">
              <a:latin typeface="Arial" panose="020B0604020202020204" pitchFamily="34" charset="0"/>
              <a:cs typeface="Arial" panose="020B0604020202020204" pitchFamily="34" charset="0"/>
            </a:endParaRPr>
          </a:p>
        </p:txBody>
      </p:sp>
      <p:sp>
        <p:nvSpPr>
          <p:cNvPr id="14" name="Arrow: Bent 13">
            <a:extLst>
              <a:ext uri="{FF2B5EF4-FFF2-40B4-BE49-F238E27FC236}">
                <a16:creationId xmlns:a16="http://schemas.microsoft.com/office/drawing/2014/main" id="{F9A68848-F6F0-62D6-2F33-63A04F8EA467}"/>
              </a:ext>
            </a:extLst>
          </p:cNvPr>
          <p:cNvSpPr/>
          <p:nvPr/>
        </p:nvSpPr>
        <p:spPr>
          <a:xfrm>
            <a:off x="7902604" y="4678532"/>
            <a:ext cx="1744739" cy="321075"/>
          </a:xfrm>
          <a:prstGeom prst="bentArrow">
            <a:avLst>
              <a:gd name="adj1" fmla="val 25000"/>
              <a:gd name="adj2" fmla="val 23723"/>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solidFill>
                <a:schemeClr val="tx1"/>
              </a:solidFill>
            </a:endParaRPr>
          </a:p>
        </p:txBody>
      </p:sp>
      <p:sp>
        <p:nvSpPr>
          <p:cNvPr id="15" name="TextBox 14">
            <a:extLst>
              <a:ext uri="{FF2B5EF4-FFF2-40B4-BE49-F238E27FC236}">
                <a16:creationId xmlns:a16="http://schemas.microsoft.com/office/drawing/2014/main" id="{3542F665-1B64-995E-F396-4DB725EAAF7F}"/>
              </a:ext>
            </a:extLst>
          </p:cNvPr>
          <p:cNvSpPr txBox="1"/>
          <p:nvPr/>
        </p:nvSpPr>
        <p:spPr>
          <a:xfrm>
            <a:off x="9879920" y="4503603"/>
            <a:ext cx="1800134" cy="1200329"/>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Here user can select the language. “English” as default. </a:t>
            </a:r>
          </a:p>
          <a:p>
            <a:pPr algn="just"/>
            <a:r>
              <a:rPr lang="en-IN" sz="1200" dirty="0">
                <a:latin typeface="Arial" panose="020B0604020202020204" pitchFamily="34" charset="0"/>
                <a:cs typeface="Arial" panose="020B0604020202020204" pitchFamily="34" charset="0"/>
              </a:rPr>
              <a:t>Instead of “Hindi” tab, “select other language” tab can be provided</a:t>
            </a:r>
            <a:endParaRPr lang="de-DE" sz="1200" dirty="0">
              <a:latin typeface="Arial" panose="020B0604020202020204" pitchFamily="34" charset="0"/>
              <a:cs typeface="Arial" panose="020B0604020202020204" pitchFamily="34" charset="0"/>
            </a:endParaRPr>
          </a:p>
        </p:txBody>
      </p:sp>
      <p:sp>
        <p:nvSpPr>
          <p:cNvPr id="16" name="Arrow: Left 15">
            <a:extLst>
              <a:ext uri="{FF2B5EF4-FFF2-40B4-BE49-F238E27FC236}">
                <a16:creationId xmlns:a16="http://schemas.microsoft.com/office/drawing/2014/main" id="{8E404555-F8A1-D876-CC4C-C244C61B938E}"/>
              </a:ext>
            </a:extLst>
          </p:cNvPr>
          <p:cNvSpPr/>
          <p:nvPr/>
        </p:nvSpPr>
        <p:spPr>
          <a:xfrm>
            <a:off x="2166150" y="5166806"/>
            <a:ext cx="7457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7" name="TextBox 16">
            <a:extLst>
              <a:ext uri="{FF2B5EF4-FFF2-40B4-BE49-F238E27FC236}">
                <a16:creationId xmlns:a16="http://schemas.microsoft.com/office/drawing/2014/main" id="{454D9B5D-2442-EFFC-3F9A-6074D65FAE53}"/>
              </a:ext>
            </a:extLst>
          </p:cNvPr>
          <p:cNvSpPr txBox="1"/>
          <p:nvPr/>
        </p:nvSpPr>
        <p:spPr>
          <a:xfrm>
            <a:off x="239881" y="4999607"/>
            <a:ext cx="1642369" cy="1200329"/>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User will be directed to a help page where emergency contacts or support form will be provided with an unique identification.</a:t>
            </a:r>
            <a:endParaRPr lang="de-DE" sz="1200" dirty="0">
              <a:latin typeface="Arial" panose="020B0604020202020204" pitchFamily="34" charset="0"/>
              <a:cs typeface="Arial" panose="020B0604020202020204" pitchFamily="34" charset="0"/>
            </a:endParaRPr>
          </a:p>
        </p:txBody>
      </p:sp>
      <p:sp>
        <p:nvSpPr>
          <p:cNvPr id="18" name="Arrow: Right 17">
            <a:extLst>
              <a:ext uri="{FF2B5EF4-FFF2-40B4-BE49-F238E27FC236}">
                <a16:creationId xmlns:a16="http://schemas.microsoft.com/office/drawing/2014/main" id="{6D86D407-D82A-3364-49BE-30A8C9BB8B60}"/>
              </a:ext>
            </a:extLst>
          </p:cNvPr>
          <p:cNvSpPr/>
          <p:nvPr/>
        </p:nvSpPr>
        <p:spPr>
          <a:xfrm>
            <a:off x="7209773" y="3361171"/>
            <a:ext cx="2437569"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9" name="TextBox 18">
            <a:extLst>
              <a:ext uri="{FF2B5EF4-FFF2-40B4-BE49-F238E27FC236}">
                <a16:creationId xmlns:a16="http://schemas.microsoft.com/office/drawing/2014/main" id="{FCD5F360-8D53-2589-F4DE-59CAC86E4ED3}"/>
              </a:ext>
            </a:extLst>
          </p:cNvPr>
          <p:cNvSpPr txBox="1"/>
          <p:nvPr/>
        </p:nvSpPr>
        <p:spPr>
          <a:xfrm>
            <a:off x="9879920" y="3105834"/>
            <a:ext cx="1800134" cy="646331"/>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This message will be continuously blinking on the screen</a:t>
            </a:r>
            <a:endParaRPr lang="de-DE" sz="12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96FF1488-0B60-538A-6C52-2BC3DF8DDACD}"/>
              </a:ext>
            </a:extLst>
          </p:cNvPr>
          <p:cNvSpPr txBox="1"/>
          <p:nvPr/>
        </p:nvSpPr>
        <p:spPr>
          <a:xfrm>
            <a:off x="142041" y="6361297"/>
            <a:ext cx="11913833" cy="369332"/>
          </a:xfrm>
          <a:prstGeom prst="rect">
            <a:avLst/>
          </a:prstGeom>
          <a:noFill/>
        </p:spPr>
        <p:txBody>
          <a:bodyPr wrap="square" rtlCol="0">
            <a:spAutoFit/>
          </a:bodyPr>
          <a:lstStyle/>
          <a:p>
            <a:pPr algn="ctr"/>
            <a:r>
              <a:rPr lang="en-IN" dirty="0"/>
              <a:t>Only after connecting charger, user will be directed to the next page as shown on the next slide.</a:t>
            </a:r>
            <a:endParaRPr lang="de-DE" dirty="0"/>
          </a:p>
        </p:txBody>
      </p:sp>
    </p:spTree>
    <p:extLst>
      <p:ext uri="{BB962C8B-B14F-4D97-AF65-F5344CB8AC3E}">
        <p14:creationId xmlns:p14="http://schemas.microsoft.com/office/powerpoint/2010/main" val="35393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913D93F4-681E-5D87-C984-47B87C39408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6" name="Rectangle 5">
            <a:extLst>
              <a:ext uri="{FF2B5EF4-FFF2-40B4-BE49-F238E27FC236}">
                <a16:creationId xmlns:a16="http://schemas.microsoft.com/office/drawing/2014/main" id="{610D927D-0E4F-A4B5-A61C-F5B2D893AE28}"/>
              </a:ext>
            </a:extLst>
          </p:cNvPr>
          <p:cNvSpPr/>
          <p:nvPr/>
        </p:nvSpPr>
        <p:spPr>
          <a:xfrm>
            <a:off x="2826327" y="1330036"/>
            <a:ext cx="6169891" cy="426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 name="Rectangle: Rounded Corners 6">
            <a:extLst>
              <a:ext uri="{FF2B5EF4-FFF2-40B4-BE49-F238E27FC236}">
                <a16:creationId xmlns:a16="http://schemas.microsoft.com/office/drawing/2014/main" id="{DE8E09C0-5D08-691A-A36C-719CFC0A274B}"/>
              </a:ext>
            </a:extLst>
          </p:cNvPr>
          <p:cNvSpPr/>
          <p:nvPr/>
        </p:nvSpPr>
        <p:spPr>
          <a:xfrm>
            <a:off x="3415882" y="2632361"/>
            <a:ext cx="1838037" cy="15332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solidFill>
                    <a:srgbClr val="000000"/>
                  </a:solidFill>
                </a:ln>
                <a:solidFill>
                  <a:srgbClr val="FFFFFF"/>
                </a:solidFill>
                <a:effectLst/>
                <a:uLnTx/>
                <a:uFillTx/>
                <a:latin typeface="Avenir Next LT Pro"/>
                <a:ea typeface="+mn-ea"/>
                <a:cs typeface="+mn-cs"/>
              </a:rPr>
              <a:t>New User? / First time at Priva Charger</a:t>
            </a:r>
            <a:endParaRPr kumimoji="0" lang="de-DE" sz="1800" b="0" i="0" u="none" strike="noStrike" kern="1200" cap="none" spc="0" normalizeH="0" baseline="0" noProof="0" dirty="0">
              <a:ln>
                <a:solidFill>
                  <a:srgbClr val="000000"/>
                </a:solidFill>
              </a:ln>
              <a:solidFill>
                <a:srgbClr val="FFFFFF"/>
              </a:solidFill>
              <a:effectLst/>
              <a:uLnTx/>
              <a:uFillTx/>
              <a:latin typeface="Avenir Next LT Pro"/>
              <a:ea typeface="+mn-ea"/>
              <a:cs typeface="+mn-cs"/>
            </a:endParaRPr>
          </a:p>
        </p:txBody>
      </p:sp>
      <p:sp>
        <p:nvSpPr>
          <p:cNvPr id="8" name="Rectangle: Rounded Corners 7">
            <a:extLst>
              <a:ext uri="{FF2B5EF4-FFF2-40B4-BE49-F238E27FC236}">
                <a16:creationId xmlns:a16="http://schemas.microsoft.com/office/drawing/2014/main" id="{E0386A88-7862-5B88-C2D6-27062DEF0ADD}"/>
              </a:ext>
            </a:extLst>
          </p:cNvPr>
          <p:cNvSpPr/>
          <p:nvPr/>
        </p:nvSpPr>
        <p:spPr>
          <a:xfrm>
            <a:off x="6397654" y="2632361"/>
            <a:ext cx="1838037" cy="15332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solidFill>
                    <a:srgbClr val="000000"/>
                  </a:solidFill>
                </a:ln>
                <a:solidFill>
                  <a:srgbClr val="FFFFFF"/>
                </a:solidFill>
                <a:effectLst/>
                <a:uLnTx/>
                <a:uFillTx/>
                <a:latin typeface="Avenir Next LT Pro"/>
                <a:ea typeface="+mn-ea"/>
                <a:cs typeface="+mn-cs"/>
              </a:rPr>
              <a:t>Already registered?</a:t>
            </a:r>
            <a:endParaRPr kumimoji="0" lang="de-DE" sz="1800" b="0" i="0" u="none" strike="noStrike" kern="1200" cap="none" spc="0" normalizeH="0" baseline="0" noProof="0" dirty="0">
              <a:ln>
                <a:solidFill>
                  <a:srgbClr val="000000"/>
                </a:solidFill>
              </a:ln>
              <a:solidFill>
                <a:srgbClr val="FFFFFF"/>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E15D95E0-0337-607E-E3A5-2776C5A1342F}"/>
              </a:ext>
            </a:extLst>
          </p:cNvPr>
          <p:cNvSpPr txBox="1"/>
          <p:nvPr/>
        </p:nvSpPr>
        <p:spPr>
          <a:xfrm>
            <a:off x="3925454" y="1921164"/>
            <a:ext cx="43780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Please let us know your customer status</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2" name="TextBox 11">
            <a:extLst>
              <a:ext uri="{FF2B5EF4-FFF2-40B4-BE49-F238E27FC236}">
                <a16:creationId xmlns:a16="http://schemas.microsoft.com/office/drawing/2014/main" id="{D9099C93-22BA-C567-F187-28DB771DFBA7}"/>
              </a:ext>
            </a:extLst>
          </p:cNvPr>
          <p:cNvSpPr txBox="1"/>
          <p:nvPr/>
        </p:nvSpPr>
        <p:spPr>
          <a:xfrm>
            <a:off x="2974795" y="4198173"/>
            <a:ext cx="27202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Please register first time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D23DE41A-360A-B901-075C-AB73B21ACFB1}"/>
              </a:ext>
            </a:extLst>
          </p:cNvPr>
          <p:cNvSpPr txBox="1"/>
          <p:nvPr/>
        </p:nvSpPr>
        <p:spPr>
          <a:xfrm>
            <a:off x="5985506" y="4202976"/>
            <a:ext cx="27202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Please login if already registered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4" name="TextBox 13">
            <a:extLst>
              <a:ext uri="{FF2B5EF4-FFF2-40B4-BE49-F238E27FC236}">
                <a16:creationId xmlns:a16="http://schemas.microsoft.com/office/drawing/2014/main" id="{0F0F95EC-0CEC-B753-7DE0-5A9B316A72E2}"/>
              </a:ext>
            </a:extLst>
          </p:cNvPr>
          <p:cNvSpPr txBox="1"/>
          <p:nvPr/>
        </p:nvSpPr>
        <p:spPr>
          <a:xfrm>
            <a:off x="3796487" y="45106"/>
            <a:ext cx="437803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Registration page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359071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913D93F4-681E-5D87-C984-47B87C39408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6" name="Rectangle 5">
            <a:extLst>
              <a:ext uri="{FF2B5EF4-FFF2-40B4-BE49-F238E27FC236}">
                <a16:creationId xmlns:a16="http://schemas.microsoft.com/office/drawing/2014/main" id="{610D927D-0E4F-A4B5-A61C-F5B2D893AE28}"/>
              </a:ext>
            </a:extLst>
          </p:cNvPr>
          <p:cNvSpPr/>
          <p:nvPr/>
        </p:nvSpPr>
        <p:spPr>
          <a:xfrm>
            <a:off x="2826327" y="1330036"/>
            <a:ext cx="6169891" cy="426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E15D95E0-0337-607E-E3A5-2776C5A1342F}"/>
              </a:ext>
            </a:extLst>
          </p:cNvPr>
          <p:cNvSpPr txBox="1"/>
          <p:nvPr/>
        </p:nvSpPr>
        <p:spPr>
          <a:xfrm>
            <a:off x="175490" y="124876"/>
            <a:ext cx="1162858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If clicked on “New User” tab, user will be redirected to registration page </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D23DE41A-360A-B901-075C-AB73B21ACFB1}"/>
              </a:ext>
            </a:extLst>
          </p:cNvPr>
          <p:cNvSpPr txBox="1"/>
          <p:nvPr/>
        </p:nvSpPr>
        <p:spPr>
          <a:xfrm>
            <a:off x="3215371" y="1681449"/>
            <a:ext cx="53844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Please enter the following details</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 name="TextBox 1">
            <a:extLst>
              <a:ext uri="{FF2B5EF4-FFF2-40B4-BE49-F238E27FC236}">
                <a16:creationId xmlns:a16="http://schemas.microsoft.com/office/drawing/2014/main" id="{3766B42C-8241-178C-28B1-561C77AE0D0B}"/>
              </a:ext>
            </a:extLst>
          </p:cNvPr>
          <p:cNvSpPr txBox="1"/>
          <p:nvPr/>
        </p:nvSpPr>
        <p:spPr>
          <a:xfrm>
            <a:off x="3026026" y="2315217"/>
            <a:ext cx="9271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Name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3" name="TextBox 2">
            <a:extLst>
              <a:ext uri="{FF2B5EF4-FFF2-40B4-BE49-F238E27FC236}">
                <a16:creationId xmlns:a16="http://schemas.microsoft.com/office/drawing/2014/main" id="{70C2EC3F-F5AD-B091-1EE2-0E34CFF75E08}"/>
              </a:ext>
            </a:extLst>
          </p:cNvPr>
          <p:cNvSpPr txBox="1"/>
          <p:nvPr/>
        </p:nvSpPr>
        <p:spPr>
          <a:xfrm>
            <a:off x="3026025" y="3128325"/>
            <a:ext cx="193390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Mobile Number</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5" name="TextBox 4">
            <a:extLst>
              <a:ext uri="{FF2B5EF4-FFF2-40B4-BE49-F238E27FC236}">
                <a16:creationId xmlns:a16="http://schemas.microsoft.com/office/drawing/2014/main" id="{324BF65B-C46D-37DF-1DAA-02184B7DB363}"/>
              </a:ext>
            </a:extLst>
          </p:cNvPr>
          <p:cNvSpPr txBox="1"/>
          <p:nvPr/>
        </p:nvSpPr>
        <p:spPr>
          <a:xfrm>
            <a:off x="3026024" y="3996851"/>
            <a:ext cx="1933901"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Email ID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1" name="Rectangle 10">
            <a:extLst>
              <a:ext uri="{FF2B5EF4-FFF2-40B4-BE49-F238E27FC236}">
                <a16:creationId xmlns:a16="http://schemas.microsoft.com/office/drawing/2014/main" id="{F39890CF-F7DA-185F-8147-12FCEE779E06}"/>
              </a:ext>
            </a:extLst>
          </p:cNvPr>
          <p:cNvSpPr/>
          <p:nvPr/>
        </p:nvSpPr>
        <p:spPr>
          <a:xfrm>
            <a:off x="5227782" y="2315217"/>
            <a:ext cx="1413163" cy="306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4" name="Rectangle 13">
            <a:extLst>
              <a:ext uri="{FF2B5EF4-FFF2-40B4-BE49-F238E27FC236}">
                <a16:creationId xmlns:a16="http://schemas.microsoft.com/office/drawing/2014/main" id="{8B73E3CE-73D2-1E83-9982-6053A074D5D7}"/>
              </a:ext>
            </a:extLst>
          </p:cNvPr>
          <p:cNvSpPr/>
          <p:nvPr/>
        </p:nvSpPr>
        <p:spPr>
          <a:xfrm>
            <a:off x="6945745" y="2314139"/>
            <a:ext cx="1413163" cy="306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 name="TextBox 14">
            <a:extLst>
              <a:ext uri="{FF2B5EF4-FFF2-40B4-BE49-F238E27FC236}">
                <a16:creationId xmlns:a16="http://schemas.microsoft.com/office/drawing/2014/main" id="{3EF14B34-3E3C-8177-F0A2-B560F5C2DB0D}"/>
              </a:ext>
            </a:extLst>
          </p:cNvPr>
          <p:cNvSpPr txBox="1"/>
          <p:nvPr/>
        </p:nvSpPr>
        <p:spPr>
          <a:xfrm>
            <a:off x="4959925" y="2592754"/>
            <a:ext cx="193390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rgbClr val="000000"/>
                </a:solidFill>
                <a:effectLst/>
                <a:uLnTx/>
                <a:uFillTx/>
                <a:latin typeface="Avenir Next LT Pro"/>
                <a:ea typeface="+mn-ea"/>
                <a:cs typeface="+mn-cs"/>
              </a:rPr>
              <a:t>(first name)</a:t>
            </a:r>
            <a:endParaRPr kumimoji="0" lang="de-DE" sz="1200" b="0" i="1"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6" name="TextBox 15">
            <a:extLst>
              <a:ext uri="{FF2B5EF4-FFF2-40B4-BE49-F238E27FC236}">
                <a16:creationId xmlns:a16="http://schemas.microsoft.com/office/drawing/2014/main" id="{5979CFB3-44F2-3E41-1B72-C6185C3223B1}"/>
              </a:ext>
            </a:extLst>
          </p:cNvPr>
          <p:cNvSpPr txBox="1"/>
          <p:nvPr/>
        </p:nvSpPr>
        <p:spPr>
          <a:xfrm>
            <a:off x="6640945" y="2592753"/>
            <a:ext cx="193390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rgbClr val="000000"/>
                </a:solidFill>
                <a:effectLst/>
                <a:uLnTx/>
                <a:uFillTx/>
                <a:latin typeface="Avenir Next LT Pro"/>
                <a:ea typeface="+mn-ea"/>
                <a:cs typeface="+mn-cs"/>
              </a:rPr>
              <a:t>(last name)</a:t>
            </a:r>
            <a:endParaRPr kumimoji="0" lang="de-DE" sz="1200" b="0" i="1"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7" name="TextBox 16">
            <a:extLst>
              <a:ext uri="{FF2B5EF4-FFF2-40B4-BE49-F238E27FC236}">
                <a16:creationId xmlns:a16="http://schemas.microsoft.com/office/drawing/2014/main" id="{A3E3EBB0-2716-AFE3-211A-D0E5847346C5}"/>
              </a:ext>
            </a:extLst>
          </p:cNvPr>
          <p:cNvSpPr txBox="1"/>
          <p:nvPr/>
        </p:nvSpPr>
        <p:spPr>
          <a:xfrm flipH="1">
            <a:off x="6698807" y="2158874"/>
            <a:ext cx="457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0000"/>
                </a:solidFill>
                <a:effectLst/>
                <a:uLnTx/>
                <a:uFillTx/>
                <a:latin typeface="Avenir Next LT Pro"/>
                <a:ea typeface="+mn-ea"/>
                <a:cs typeface="+mn-cs"/>
              </a:rPr>
              <a:t>*</a:t>
            </a:r>
            <a:endParaRPr kumimoji="0" lang="de-DE" sz="1800" b="0" i="0" u="none" strike="noStrike" kern="1200" cap="none" spc="0" normalizeH="0" baseline="0" noProof="0" dirty="0">
              <a:ln>
                <a:noFill/>
              </a:ln>
              <a:solidFill>
                <a:srgbClr val="FF0000"/>
              </a:solidFill>
              <a:effectLst/>
              <a:uLnTx/>
              <a:uFillTx/>
              <a:latin typeface="Avenir Next LT Pro"/>
              <a:ea typeface="+mn-ea"/>
              <a:cs typeface="+mn-cs"/>
            </a:endParaRPr>
          </a:p>
        </p:txBody>
      </p:sp>
      <p:sp>
        <p:nvSpPr>
          <p:cNvPr id="18" name="TextBox 17">
            <a:extLst>
              <a:ext uri="{FF2B5EF4-FFF2-40B4-BE49-F238E27FC236}">
                <a16:creationId xmlns:a16="http://schemas.microsoft.com/office/drawing/2014/main" id="{80B3F2D9-FE4C-B4F4-3A1B-CEA0B501DD15}"/>
              </a:ext>
            </a:extLst>
          </p:cNvPr>
          <p:cNvSpPr txBox="1"/>
          <p:nvPr/>
        </p:nvSpPr>
        <p:spPr>
          <a:xfrm flipH="1">
            <a:off x="8421157" y="2137101"/>
            <a:ext cx="457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0000"/>
                </a:solidFill>
                <a:effectLst/>
                <a:uLnTx/>
                <a:uFillTx/>
                <a:latin typeface="Avenir Next LT Pro"/>
                <a:ea typeface="+mn-ea"/>
                <a:cs typeface="+mn-cs"/>
              </a:rPr>
              <a:t>*</a:t>
            </a:r>
            <a:endParaRPr kumimoji="0" lang="de-DE" sz="1800" b="0" i="0" u="none" strike="noStrike" kern="1200" cap="none" spc="0" normalizeH="0" baseline="0" noProof="0" dirty="0">
              <a:ln>
                <a:noFill/>
              </a:ln>
              <a:solidFill>
                <a:srgbClr val="FF0000"/>
              </a:solidFill>
              <a:effectLst/>
              <a:uLnTx/>
              <a:uFillTx/>
              <a:latin typeface="Avenir Next LT Pro"/>
              <a:ea typeface="+mn-ea"/>
              <a:cs typeface="+mn-cs"/>
            </a:endParaRPr>
          </a:p>
        </p:txBody>
      </p:sp>
      <p:sp>
        <p:nvSpPr>
          <p:cNvPr id="19" name="Rectangle 18">
            <a:extLst>
              <a:ext uri="{FF2B5EF4-FFF2-40B4-BE49-F238E27FC236}">
                <a16:creationId xmlns:a16="http://schemas.microsoft.com/office/drawing/2014/main" id="{E35631A4-F6D4-AFD7-25D2-2698CD5FB1B5}"/>
              </a:ext>
            </a:extLst>
          </p:cNvPr>
          <p:cNvSpPr/>
          <p:nvPr/>
        </p:nvSpPr>
        <p:spPr>
          <a:xfrm>
            <a:off x="5231282" y="3134189"/>
            <a:ext cx="763118" cy="306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+91</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0" name="Flowchart: Merge 19">
            <a:extLst>
              <a:ext uri="{FF2B5EF4-FFF2-40B4-BE49-F238E27FC236}">
                <a16:creationId xmlns:a16="http://schemas.microsoft.com/office/drawing/2014/main" id="{215D8329-92AD-55F7-8AF7-B89DCCAF089B}"/>
              </a:ext>
            </a:extLst>
          </p:cNvPr>
          <p:cNvSpPr/>
          <p:nvPr/>
        </p:nvSpPr>
        <p:spPr>
          <a:xfrm>
            <a:off x="5818906" y="3288145"/>
            <a:ext cx="138546" cy="117149"/>
          </a:xfrm>
          <a:prstGeom prst="flowChartMerg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1" name="Rectangle 20">
            <a:extLst>
              <a:ext uri="{FF2B5EF4-FFF2-40B4-BE49-F238E27FC236}">
                <a16:creationId xmlns:a16="http://schemas.microsoft.com/office/drawing/2014/main" id="{AF6B230C-56BF-D925-2099-EA04BF2A013C}"/>
              </a:ext>
            </a:extLst>
          </p:cNvPr>
          <p:cNvSpPr/>
          <p:nvPr/>
        </p:nvSpPr>
        <p:spPr>
          <a:xfrm>
            <a:off x="6099500" y="3132696"/>
            <a:ext cx="2259408" cy="306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2" name="TextBox 21">
            <a:extLst>
              <a:ext uri="{FF2B5EF4-FFF2-40B4-BE49-F238E27FC236}">
                <a16:creationId xmlns:a16="http://schemas.microsoft.com/office/drawing/2014/main" id="{56BE0893-FB50-1335-8C67-22BA4ADFF179}"/>
              </a:ext>
            </a:extLst>
          </p:cNvPr>
          <p:cNvSpPr txBox="1"/>
          <p:nvPr/>
        </p:nvSpPr>
        <p:spPr>
          <a:xfrm flipH="1">
            <a:off x="8423562" y="2928403"/>
            <a:ext cx="457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0000"/>
                </a:solidFill>
                <a:effectLst/>
                <a:uLnTx/>
                <a:uFillTx/>
                <a:latin typeface="Avenir Next LT Pro"/>
                <a:ea typeface="+mn-ea"/>
                <a:cs typeface="+mn-cs"/>
              </a:rPr>
              <a:t>*</a:t>
            </a:r>
            <a:endParaRPr kumimoji="0" lang="de-DE" sz="1800" b="0" i="0" u="none" strike="noStrike" kern="1200" cap="none" spc="0" normalizeH="0" baseline="0" noProof="0" dirty="0">
              <a:ln>
                <a:noFill/>
              </a:ln>
              <a:solidFill>
                <a:srgbClr val="FF0000"/>
              </a:solidFill>
              <a:effectLst/>
              <a:uLnTx/>
              <a:uFillTx/>
              <a:latin typeface="Avenir Next LT Pro"/>
              <a:ea typeface="+mn-ea"/>
              <a:cs typeface="+mn-cs"/>
            </a:endParaRPr>
          </a:p>
        </p:txBody>
      </p:sp>
      <p:sp>
        <p:nvSpPr>
          <p:cNvPr id="23" name="Rectangle 22">
            <a:extLst>
              <a:ext uri="{FF2B5EF4-FFF2-40B4-BE49-F238E27FC236}">
                <a16:creationId xmlns:a16="http://schemas.microsoft.com/office/drawing/2014/main" id="{5BDF20CB-4E74-BFDF-A85D-D0B045E8AB61}"/>
              </a:ext>
            </a:extLst>
          </p:cNvPr>
          <p:cNvSpPr/>
          <p:nvPr/>
        </p:nvSpPr>
        <p:spPr>
          <a:xfrm>
            <a:off x="5227782" y="4028039"/>
            <a:ext cx="3131126" cy="306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4" name="TextBox 23">
            <a:extLst>
              <a:ext uri="{FF2B5EF4-FFF2-40B4-BE49-F238E27FC236}">
                <a16:creationId xmlns:a16="http://schemas.microsoft.com/office/drawing/2014/main" id="{C90D4856-4EB0-CD48-0922-69A76222D730}"/>
              </a:ext>
            </a:extLst>
          </p:cNvPr>
          <p:cNvSpPr txBox="1"/>
          <p:nvPr/>
        </p:nvSpPr>
        <p:spPr>
          <a:xfrm flipH="1">
            <a:off x="8438933" y="3859061"/>
            <a:ext cx="457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0000"/>
                </a:solidFill>
                <a:effectLst/>
                <a:uLnTx/>
                <a:uFillTx/>
                <a:latin typeface="Avenir Next LT Pro"/>
                <a:ea typeface="+mn-ea"/>
                <a:cs typeface="+mn-cs"/>
              </a:rPr>
              <a:t>*</a:t>
            </a:r>
            <a:endParaRPr kumimoji="0" lang="de-DE" sz="1800" b="0" i="0" u="none" strike="noStrike" kern="1200" cap="none" spc="0" normalizeH="0" baseline="0" noProof="0" dirty="0">
              <a:ln>
                <a:noFill/>
              </a:ln>
              <a:solidFill>
                <a:srgbClr val="FF0000"/>
              </a:solidFill>
              <a:effectLst/>
              <a:uLnTx/>
              <a:uFillTx/>
              <a:latin typeface="Avenir Next LT Pro"/>
              <a:ea typeface="+mn-ea"/>
              <a:cs typeface="+mn-cs"/>
            </a:endParaRPr>
          </a:p>
        </p:txBody>
      </p:sp>
      <p:sp>
        <p:nvSpPr>
          <p:cNvPr id="25" name="TextBox 24">
            <a:extLst>
              <a:ext uri="{FF2B5EF4-FFF2-40B4-BE49-F238E27FC236}">
                <a16:creationId xmlns:a16="http://schemas.microsoft.com/office/drawing/2014/main" id="{F6405857-9842-9436-4B30-86CEF8B31610}"/>
              </a:ext>
            </a:extLst>
          </p:cNvPr>
          <p:cNvSpPr txBox="1"/>
          <p:nvPr/>
        </p:nvSpPr>
        <p:spPr>
          <a:xfrm>
            <a:off x="5498069" y="4321995"/>
            <a:ext cx="219582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rgbClr val="000000"/>
                </a:solidFill>
                <a:effectLst/>
                <a:uLnTx/>
                <a:uFillTx/>
                <a:latin typeface="Avenir Next LT Pro"/>
                <a:ea typeface="+mn-ea"/>
                <a:cs typeface="+mn-cs"/>
              </a:rPr>
              <a:t>(someone@example.com)</a:t>
            </a:r>
            <a:endParaRPr kumimoji="0" lang="de-DE" sz="1200" b="0" i="1"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6" name="Rectangle: Rounded Corners 25">
            <a:extLst>
              <a:ext uri="{FF2B5EF4-FFF2-40B4-BE49-F238E27FC236}">
                <a16:creationId xmlns:a16="http://schemas.microsoft.com/office/drawing/2014/main" id="{0CA7A5E9-7F3D-9A78-81D7-D2295F0EFCE3}"/>
              </a:ext>
            </a:extLst>
          </p:cNvPr>
          <p:cNvSpPr/>
          <p:nvPr/>
        </p:nvSpPr>
        <p:spPr>
          <a:xfrm>
            <a:off x="7693891" y="5052291"/>
            <a:ext cx="1182717" cy="3069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Submit</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7" name="Rectangle: Rounded Corners 6">
            <a:extLst>
              <a:ext uri="{FF2B5EF4-FFF2-40B4-BE49-F238E27FC236}">
                <a16:creationId xmlns:a16="http://schemas.microsoft.com/office/drawing/2014/main" id="{8E7B7EF0-DCF0-615C-A511-63404E8FA1ED}"/>
              </a:ext>
            </a:extLst>
          </p:cNvPr>
          <p:cNvSpPr/>
          <p:nvPr/>
        </p:nvSpPr>
        <p:spPr>
          <a:xfrm>
            <a:off x="3135745" y="5049027"/>
            <a:ext cx="1182717" cy="3069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Back</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5892F869-6E4F-EF5C-71EE-D4918D00C49B}"/>
              </a:ext>
            </a:extLst>
          </p:cNvPr>
          <p:cNvSpPr txBox="1"/>
          <p:nvPr/>
        </p:nvSpPr>
        <p:spPr>
          <a:xfrm>
            <a:off x="3953164" y="4534885"/>
            <a:ext cx="4832006"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(An automated generated receipt will be sent to your mobile number)</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907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913D93F4-681E-5D87-C984-47B87C39408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6" name="Rectangle 5">
            <a:extLst>
              <a:ext uri="{FF2B5EF4-FFF2-40B4-BE49-F238E27FC236}">
                <a16:creationId xmlns:a16="http://schemas.microsoft.com/office/drawing/2014/main" id="{610D927D-0E4F-A4B5-A61C-F5B2D893AE28}"/>
              </a:ext>
            </a:extLst>
          </p:cNvPr>
          <p:cNvSpPr/>
          <p:nvPr/>
        </p:nvSpPr>
        <p:spPr>
          <a:xfrm>
            <a:off x="2826327" y="1330036"/>
            <a:ext cx="6169891" cy="426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E15D95E0-0337-607E-E3A5-2776C5A1342F}"/>
              </a:ext>
            </a:extLst>
          </p:cNvPr>
          <p:cNvSpPr txBox="1"/>
          <p:nvPr/>
        </p:nvSpPr>
        <p:spPr>
          <a:xfrm>
            <a:off x="175490" y="124876"/>
            <a:ext cx="1162858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If clicked on “Already registered tab” tab, user will be redirected to verification page </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D23DE41A-360A-B901-075C-AB73B21ACFB1}"/>
              </a:ext>
            </a:extLst>
          </p:cNvPr>
          <p:cNvSpPr txBox="1"/>
          <p:nvPr/>
        </p:nvSpPr>
        <p:spPr>
          <a:xfrm>
            <a:off x="3215371" y="1681449"/>
            <a:ext cx="53844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Please verify</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3" name="TextBox 2">
            <a:extLst>
              <a:ext uri="{FF2B5EF4-FFF2-40B4-BE49-F238E27FC236}">
                <a16:creationId xmlns:a16="http://schemas.microsoft.com/office/drawing/2014/main" id="{70C2EC3F-F5AD-B091-1EE2-0E34CFF75E08}"/>
              </a:ext>
            </a:extLst>
          </p:cNvPr>
          <p:cNvSpPr txBox="1"/>
          <p:nvPr/>
        </p:nvSpPr>
        <p:spPr>
          <a:xfrm>
            <a:off x="3026025" y="3128325"/>
            <a:ext cx="193390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Mobile Number</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9" name="Rectangle 18">
            <a:extLst>
              <a:ext uri="{FF2B5EF4-FFF2-40B4-BE49-F238E27FC236}">
                <a16:creationId xmlns:a16="http://schemas.microsoft.com/office/drawing/2014/main" id="{E35631A4-F6D4-AFD7-25D2-2698CD5FB1B5}"/>
              </a:ext>
            </a:extLst>
          </p:cNvPr>
          <p:cNvSpPr/>
          <p:nvPr/>
        </p:nvSpPr>
        <p:spPr>
          <a:xfrm>
            <a:off x="5231282" y="3134189"/>
            <a:ext cx="763118" cy="306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+91</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0" name="Flowchart: Merge 19">
            <a:extLst>
              <a:ext uri="{FF2B5EF4-FFF2-40B4-BE49-F238E27FC236}">
                <a16:creationId xmlns:a16="http://schemas.microsoft.com/office/drawing/2014/main" id="{215D8329-92AD-55F7-8AF7-B89DCCAF089B}"/>
              </a:ext>
            </a:extLst>
          </p:cNvPr>
          <p:cNvSpPr/>
          <p:nvPr/>
        </p:nvSpPr>
        <p:spPr>
          <a:xfrm>
            <a:off x="5818906" y="3288145"/>
            <a:ext cx="138546" cy="117149"/>
          </a:xfrm>
          <a:prstGeom prst="flowChartMerg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1" name="Rectangle 20">
            <a:extLst>
              <a:ext uri="{FF2B5EF4-FFF2-40B4-BE49-F238E27FC236}">
                <a16:creationId xmlns:a16="http://schemas.microsoft.com/office/drawing/2014/main" id="{AF6B230C-56BF-D925-2099-EA04BF2A013C}"/>
              </a:ext>
            </a:extLst>
          </p:cNvPr>
          <p:cNvSpPr/>
          <p:nvPr/>
        </p:nvSpPr>
        <p:spPr>
          <a:xfrm>
            <a:off x="6099500" y="3132696"/>
            <a:ext cx="2259408" cy="306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2" name="TextBox 21">
            <a:extLst>
              <a:ext uri="{FF2B5EF4-FFF2-40B4-BE49-F238E27FC236}">
                <a16:creationId xmlns:a16="http://schemas.microsoft.com/office/drawing/2014/main" id="{56BE0893-FB50-1335-8C67-22BA4ADFF179}"/>
              </a:ext>
            </a:extLst>
          </p:cNvPr>
          <p:cNvSpPr txBox="1"/>
          <p:nvPr/>
        </p:nvSpPr>
        <p:spPr>
          <a:xfrm flipH="1">
            <a:off x="8423562" y="2928403"/>
            <a:ext cx="457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0000"/>
                </a:solidFill>
                <a:effectLst/>
                <a:uLnTx/>
                <a:uFillTx/>
                <a:latin typeface="Avenir Next LT Pro"/>
                <a:ea typeface="+mn-ea"/>
                <a:cs typeface="+mn-cs"/>
              </a:rPr>
              <a:t>*</a:t>
            </a:r>
            <a:endParaRPr kumimoji="0" lang="de-DE" sz="1800" b="0" i="0" u="none" strike="noStrike" kern="1200" cap="none" spc="0" normalizeH="0" baseline="0" noProof="0" dirty="0">
              <a:ln>
                <a:noFill/>
              </a:ln>
              <a:solidFill>
                <a:srgbClr val="FF0000"/>
              </a:solidFill>
              <a:effectLst/>
              <a:uLnTx/>
              <a:uFillTx/>
              <a:latin typeface="Avenir Next LT Pro"/>
              <a:ea typeface="+mn-ea"/>
              <a:cs typeface="+mn-cs"/>
            </a:endParaRPr>
          </a:p>
        </p:txBody>
      </p:sp>
      <p:sp>
        <p:nvSpPr>
          <p:cNvPr id="26" name="Rectangle: Rounded Corners 25">
            <a:extLst>
              <a:ext uri="{FF2B5EF4-FFF2-40B4-BE49-F238E27FC236}">
                <a16:creationId xmlns:a16="http://schemas.microsoft.com/office/drawing/2014/main" id="{0CA7A5E9-7F3D-9A78-81D7-D2295F0EFCE3}"/>
              </a:ext>
            </a:extLst>
          </p:cNvPr>
          <p:cNvSpPr/>
          <p:nvPr/>
        </p:nvSpPr>
        <p:spPr>
          <a:xfrm>
            <a:off x="6302467" y="4228393"/>
            <a:ext cx="1182717" cy="3069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Submit</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7" name="Rectangle: Rounded Corners 6">
            <a:extLst>
              <a:ext uri="{FF2B5EF4-FFF2-40B4-BE49-F238E27FC236}">
                <a16:creationId xmlns:a16="http://schemas.microsoft.com/office/drawing/2014/main" id="{44DF10EE-7B84-7E1C-6E45-9A0D5CF5B7D9}"/>
              </a:ext>
            </a:extLst>
          </p:cNvPr>
          <p:cNvSpPr/>
          <p:nvPr/>
        </p:nvSpPr>
        <p:spPr>
          <a:xfrm>
            <a:off x="4496758" y="4228393"/>
            <a:ext cx="1182717" cy="3069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Back</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19A24FCB-EB27-2363-E266-E96956817002}"/>
              </a:ext>
            </a:extLst>
          </p:cNvPr>
          <p:cNvSpPr txBox="1"/>
          <p:nvPr/>
        </p:nvSpPr>
        <p:spPr>
          <a:xfrm>
            <a:off x="93307" y="6363792"/>
            <a:ext cx="1162858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If user data is not verified, then user will be redirected to registration page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165197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913D93F4-681E-5D87-C984-47B87C39408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6" name="Rectangle 5">
            <a:extLst>
              <a:ext uri="{FF2B5EF4-FFF2-40B4-BE49-F238E27FC236}">
                <a16:creationId xmlns:a16="http://schemas.microsoft.com/office/drawing/2014/main" id="{610D927D-0E4F-A4B5-A61C-F5B2D893AE28}"/>
              </a:ext>
            </a:extLst>
          </p:cNvPr>
          <p:cNvSpPr/>
          <p:nvPr/>
        </p:nvSpPr>
        <p:spPr>
          <a:xfrm>
            <a:off x="2826327" y="1330036"/>
            <a:ext cx="6169891" cy="426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E15D95E0-0337-607E-E3A5-2776C5A1342F}"/>
              </a:ext>
            </a:extLst>
          </p:cNvPr>
          <p:cNvSpPr txBox="1"/>
          <p:nvPr/>
        </p:nvSpPr>
        <p:spPr>
          <a:xfrm>
            <a:off x="175490" y="124876"/>
            <a:ext cx="1162858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If clicked on “Submit” tab, and if user is verified, it will show the details of user  </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D23DE41A-360A-B901-075C-AB73B21ACFB1}"/>
              </a:ext>
            </a:extLst>
          </p:cNvPr>
          <p:cNvSpPr txBox="1"/>
          <p:nvPr/>
        </p:nvSpPr>
        <p:spPr>
          <a:xfrm>
            <a:off x="3215371" y="1681449"/>
            <a:ext cx="53844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User details</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 name="TextBox 1">
            <a:extLst>
              <a:ext uri="{FF2B5EF4-FFF2-40B4-BE49-F238E27FC236}">
                <a16:creationId xmlns:a16="http://schemas.microsoft.com/office/drawing/2014/main" id="{3766B42C-8241-178C-28B1-561C77AE0D0B}"/>
              </a:ext>
            </a:extLst>
          </p:cNvPr>
          <p:cNvSpPr txBox="1"/>
          <p:nvPr/>
        </p:nvSpPr>
        <p:spPr>
          <a:xfrm>
            <a:off x="3026026" y="2315217"/>
            <a:ext cx="9271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Name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3" name="TextBox 2">
            <a:extLst>
              <a:ext uri="{FF2B5EF4-FFF2-40B4-BE49-F238E27FC236}">
                <a16:creationId xmlns:a16="http://schemas.microsoft.com/office/drawing/2014/main" id="{70C2EC3F-F5AD-B091-1EE2-0E34CFF75E08}"/>
              </a:ext>
            </a:extLst>
          </p:cNvPr>
          <p:cNvSpPr txBox="1"/>
          <p:nvPr/>
        </p:nvSpPr>
        <p:spPr>
          <a:xfrm>
            <a:off x="3026025" y="2728390"/>
            <a:ext cx="193390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Mobile Number</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6" name="Rectangle: Rounded Corners 25">
            <a:extLst>
              <a:ext uri="{FF2B5EF4-FFF2-40B4-BE49-F238E27FC236}">
                <a16:creationId xmlns:a16="http://schemas.microsoft.com/office/drawing/2014/main" id="{0CA7A5E9-7F3D-9A78-81D7-D2295F0EFCE3}"/>
              </a:ext>
            </a:extLst>
          </p:cNvPr>
          <p:cNvSpPr/>
          <p:nvPr/>
        </p:nvSpPr>
        <p:spPr>
          <a:xfrm>
            <a:off x="7515221" y="5188091"/>
            <a:ext cx="1182717" cy="3069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Proceed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7" name="Rectangle: Rounded Corners 6">
            <a:extLst>
              <a:ext uri="{FF2B5EF4-FFF2-40B4-BE49-F238E27FC236}">
                <a16:creationId xmlns:a16="http://schemas.microsoft.com/office/drawing/2014/main" id="{44DF10EE-7B84-7E1C-6E45-9A0D5CF5B7D9}"/>
              </a:ext>
            </a:extLst>
          </p:cNvPr>
          <p:cNvSpPr/>
          <p:nvPr/>
        </p:nvSpPr>
        <p:spPr>
          <a:xfrm>
            <a:off x="3185850" y="5188091"/>
            <a:ext cx="1182717" cy="3069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Back</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5" name="TextBox 4">
            <a:extLst>
              <a:ext uri="{FF2B5EF4-FFF2-40B4-BE49-F238E27FC236}">
                <a16:creationId xmlns:a16="http://schemas.microsoft.com/office/drawing/2014/main" id="{7B4D2780-0E5F-B4C9-D888-04C88CD75FC9}"/>
              </a:ext>
            </a:extLst>
          </p:cNvPr>
          <p:cNvSpPr txBox="1"/>
          <p:nvPr/>
        </p:nvSpPr>
        <p:spPr>
          <a:xfrm>
            <a:off x="4959926" y="2315217"/>
            <a:ext cx="314665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Avenir Next LT Pro"/>
                <a:ea typeface="+mn-ea"/>
                <a:cs typeface="+mn-cs"/>
              </a:rPr>
              <a:t>Example </a:t>
            </a:r>
            <a:r>
              <a:rPr lang="en-IN" sz="1400" i="1" dirty="0">
                <a:solidFill>
                  <a:srgbClr val="000000"/>
                </a:solidFill>
                <a:latin typeface="Avenir Next LT Pro"/>
              </a:rPr>
              <a:t>E</a:t>
            </a:r>
            <a:r>
              <a:rPr kumimoji="0" lang="en-IN" sz="1400" b="0" i="1" u="none" strike="noStrike" kern="1200" cap="none" spc="0" normalizeH="0" baseline="0" noProof="0" dirty="0" err="1">
                <a:ln>
                  <a:noFill/>
                </a:ln>
                <a:solidFill>
                  <a:srgbClr val="000000"/>
                </a:solidFill>
                <a:effectLst/>
                <a:uLnTx/>
                <a:uFillTx/>
                <a:latin typeface="Avenir Next LT Pro"/>
                <a:ea typeface="+mn-ea"/>
                <a:cs typeface="+mn-cs"/>
              </a:rPr>
              <a:t>xample</a:t>
            </a:r>
            <a:endParaRPr kumimoji="0" lang="de-DE" sz="1400" b="0" i="1"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C18A6BA2-7443-6A5C-4D26-C659ADF564C1}"/>
              </a:ext>
            </a:extLst>
          </p:cNvPr>
          <p:cNvSpPr txBox="1"/>
          <p:nvPr/>
        </p:nvSpPr>
        <p:spPr>
          <a:xfrm>
            <a:off x="4908307" y="2659172"/>
            <a:ext cx="314665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1" u="none" strike="noStrike" kern="1200" cap="none" spc="0" normalizeH="0" baseline="0" noProof="0" dirty="0">
                <a:ln>
                  <a:noFill/>
                </a:ln>
                <a:solidFill>
                  <a:srgbClr val="000000"/>
                </a:solidFill>
                <a:effectLst/>
                <a:uLnTx/>
                <a:uFillTx/>
                <a:latin typeface="Avenir Next LT Pro"/>
                <a:ea typeface="+mn-ea"/>
                <a:cs typeface="+mn-cs"/>
              </a:rPr>
              <a:t>+</a:t>
            </a:r>
            <a:r>
              <a:rPr kumimoji="0" lang="en-IN" sz="1200" b="0" i="1" u="none" strike="noStrike" kern="1200" cap="none" spc="0" normalizeH="0" baseline="0" noProof="0" dirty="0">
                <a:ln>
                  <a:noFill/>
                </a:ln>
                <a:solidFill>
                  <a:srgbClr val="000000"/>
                </a:solidFill>
                <a:effectLst/>
                <a:uLnTx/>
                <a:uFillTx/>
                <a:latin typeface="Avenir Next LT Pro"/>
                <a:ea typeface="+mn-ea"/>
                <a:cs typeface="+mn-cs"/>
              </a:rPr>
              <a:t>91 </a:t>
            </a:r>
            <a:r>
              <a:rPr kumimoji="0" lang="en-IN" sz="1200" b="0" i="1" u="none" strike="noStrike" kern="1200" cap="none" spc="0" normalizeH="0" baseline="0" noProof="0" dirty="0" err="1">
                <a:ln>
                  <a:noFill/>
                </a:ln>
                <a:solidFill>
                  <a:srgbClr val="000000"/>
                </a:solidFill>
                <a:effectLst/>
                <a:uLnTx/>
                <a:uFillTx/>
                <a:latin typeface="Avenir Next LT Pro"/>
                <a:ea typeface="+mn-ea"/>
                <a:cs typeface="+mn-cs"/>
              </a:rPr>
              <a:t>xxxxxxxxxx</a:t>
            </a:r>
            <a:endParaRPr kumimoji="0" lang="de-DE" sz="1200" b="0" i="1"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9" name="TextBox 8">
            <a:extLst>
              <a:ext uri="{FF2B5EF4-FFF2-40B4-BE49-F238E27FC236}">
                <a16:creationId xmlns:a16="http://schemas.microsoft.com/office/drawing/2014/main" id="{41B2F97A-16DA-C94F-EE7E-3BB3A99591ED}"/>
              </a:ext>
            </a:extLst>
          </p:cNvPr>
          <p:cNvSpPr txBox="1"/>
          <p:nvPr/>
        </p:nvSpPr>
        <p:spPr>
          <a:xfrm>
            <a:off x="3026025" y="3120868"/>
            <a:ext cx="1933901"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Email ID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2" name="TextBox 11">
            <a:extLst>
              <a:ext uri="{FF2B5EF4-FFF2-40B4-BE49-F238E27FC236}">
                <a16:creationId xmlns:a16="http://schemas.microsoft.com/office/drawing/2014/main" id="{F23B4041-BE2E-A72F-4713-7701ACA80AC0}"/>
              </a:ext>
            </a:extLst>
          </p:cNvPr>
          <p:cNvSpPr txBox="1"/>
          <p:nvPr/>
        </p:nvSpPr>
        <p:spPr>
          <a:xfrm>
            <a:off x="4856688" y="3105270"/>
            <a:ext cx="314665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Avenir Next LT Pro"/>
                <a:ea typeface="+mn-ea"/>
                <a:cs typeface="+mn-cs"/>
              </a:rPr>
              <a:t>someone@example.com</a:t>
            </a:r>
            <a:endParaRPr kumimoji="0" lang="de-DE" sz="1400" b="0" i="1"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3" name="TextBox 22">
            <a:extLst>
              <a:ext uri="{FF2B5EF4-FFF2-40B4-BE49-F238E27FC236}">
                <a16:creationId xmlns:a16="http://schemas.microsoft.com/office/drawing/2014/main" id="{EA878050-536A-EEBA-D2B2-E6AF51BCCEF3}"/>
              </a:ext>
            </a:extLst>
          </p:cNvPr>
          <p:cNvSpPr txBox="1"/>
          <p:nvPr/>
        </p:nvSpPr>
        <p:spPr>
          <a:xfrm>
            <a:off x="3026025" y="3515624"/>
            <a:ext cx="1933901"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Charge History</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5" name="TextBox 24">
            <a:extLst>
              <a:ext uri="{FF2B5EF4-FFF2-40B4-BE49-F238E27FC236}">
                <a16:creationId xmlns:a16="http://schemas.microsoft.com/office/drawing/2014/main" id="{EF570614-1696-D64C-B861-39FD87EABD28}"/>
              </a:ext>
            </a:extLst>
          </p:cNvPr>
          <p:cNvSpPr txBox="1"/>
          <p:nvPr/>
        </p:nvSpPr>
        <p:spPr>
          <a:xfrm>
            <a:off x="3026024" y="3883156"/>
            <a:ext cx="1933901" cy="14773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solidFill>
                  <a:srgbClr val="000000"/>
                </a:solidFill>
                <a:latin typeface="Avenir Next LT Pro"/>
              </a:rPr>
              <a:t>B</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C</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solidFill>
                  <a:srgbClr val="000000"/>
                </a:solidFill>
                <a:latin typeface="Avenir Next LT Pro"/>
              </a:rPr>
              <a:t>D</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117360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Our company name will be displayed as “Priva Technologies pvt. Ltd.” </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This is the third layer once the mobile number is provided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Here date and time will be displayed and updated automatically</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3542F665-1B64-995E-F396-4DB725EAAF7F}"/>
              </a:ext>
            </a:extLst>
          </p:cNvPr>
          <p:cNvSpPr txBox="1"/>
          <p:nvPr/>
        </p:nvSpPr>
        <p:spPr>
          <a:xfrm>
            <a:off x="9879920" y="2863825"/>
            <a:ext cx="1800134" cy="304698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input mobile number from this number pad (This number pad has to replaced with mobile number pad)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next</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will be directed to next page only if 10  digits are entered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delete</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can edit number if there is any mistake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back</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can go back or end the operation in between</a:t>
            </a:r>
          </a:p>
        </p:txBody>
      </p:sp>
      <p:sp>
        <p:nvSpPr>
          <p:cNvPr id="17" name="TextBox 16">
            <a:extLst>
              <a:ext uri="{FF2B5EF4-FFF2-40B4-BE49-F238E27FC236}">
                <a16:creationId xmlns:a16="http://schemas.microsoft.com/office/drawing/2014/main" id="{454D9B5D-2442-EFFC-3F9A-6074D65FAE53}"/>
              </a:ext>
            </a:extLst>
          </p:cNvPr>
          <p:cNvSpPr txBox="1"/>
          <p:nvPr/>
        </p:nvSpPr>
        <p:spPr>
          <a:xfrm>
            <a:off x="239881" y="4999607"/>
            <a:ext cx="1642369"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be directed to a help page where emergency contacts or support form will be provided with an unique identification.</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 name="TextBox 20">
            <a:extLst>
              <a:ext uri="{FF2B5EF4-FFF2-40B4-BE49-F238E27FC236}">
                <a16:creationId xmlns:a16="http://schemas.microsoft.com/office/drawing/2014/main" id="{F35646CA-6995-CF69-D301-F582E3468330}"/>
              </a:ext>
            </a:extLst>
          </p:cNvPr>
          <p:cNvSpPr txBox="1"/>
          <p:nvPr/>
        </p:nvSpPr>
        <p:spPr>
          <a:xfrm>
            <a:off x="239881" y="1549148"/>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see the present status of the vehicle charge</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7F267703-FBD2-AF8C-3240-18A1EE479B59}"/>
              </a:ext>
            </a:extLst>
          </p:cNvPr>
          <p:cNvSpPr txBox="1"/>
          <p:nvPr/>
        </p:nvSpPr>
        <p:spPr>
          <a:xfrm>
            <a:off x="239880" y="2620476"/>
            <a:ext cx="185561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choose mode of charging</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6" name="TextBox 25">
            <a:extLst>
              <a:ext uri="{FF2B5EF4-FFF2-40B4-BE49-F238E27FC236}">
                <a16:creationId xmlns:a16="http://schemas.microsoft.com/office/drawing/2014/main" id="{3E57A48A-0220-54DD-9974-59DDE481C91E}"/>
              </a:ext>
            </a:extLst>
          </p:cNvPr>
          <p:cNvSpPr txBox="1"/>
          <p:nvPr/>
        </p:nvSpPr>
        <p:spPr>
          <a:xfrm>
            <a:off x="296464" y="3418441"/>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set the value if he wants to charge in </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money</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mode</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5" name="Picture 4" descr="A screenshot of a computer&#10;&#10;Description automatically generated with medium confidence">
            <a:extLst>
              <a:ext uri="{FF2B5EF4-FFF2-40B4-BE49-F238E27FC236}">
                <a16:creationId xmlns:a16="http://schemas.microsoft.com/office/drawing/2014/main" id="{AA078427-D761-7DCB-1FA2-A2F9B23BBA82}"/>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2" name="Arrow: Right 11">
            <a:extLst>
              <a:ext uri="{FF2B5EF4-FFF2-40B4-BE49-F238E27FC236}">
                <a16:creationId xmlns:a16="http://schemas.microsoft.com/office/drawing/2014/main" id="{00649449-D4D2-554C-9185-70E00549F03A}"/>
              </a:ext>
            </a:extLst>
          </p:cNvPr>
          <p:cNvSpPr/>
          <p:nvPr/>
        </p:nvSpPr>
        <p:spPr>
          <a:xfrm>
            <a:off x="894332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4" name="Arrow: Bent 13">
            <a:extLst>
              <a:ext uri="{FF2B5EF4-FFF2-40B4-BE49-F238E27FC236}">
                <a16:creationId xmlns:a16="http://schemas.microsoft.com/office/drawing/2014/main" id="{F9A68848-F6F0-62D6-2F33-63A04F8EA467}"/>
              </a:ext>
            </a:extLst>
          </p:cNvPr>
          <p:cNvSpPr/>
          <p:nvPr/>
        </p:nvSpPr>
        <p:spPr>
          <a:xfrm>
            <a:off x="5907600" y="4380113"/>
            <a:ext cx="3739744" cy="284027"/>
          </a:xfrm>
          <a:prstGeom prst="bentArrow">
            <a:avLst>
              <a:gd name="adj1" fmla="val 25000"/>
              <a:gd name="adj2" fmla="val 23723"/>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6" name="Arrow: Left 15">
            <a:extLst>
              <a:ext uri="{FF2B5EF4-FFF2-40B4-BE49-F238E27FC236}">
                <a16:creationId xmlns:a16="http://schemas.microsoft.com/office/drawing/2014/main" id="{8E404555-F8A1-D876-CC4C-C244C61B938E}"/>
              </a:ext>
            </a:extLst>
          </p:cNvPr>
          <p:cNvSpPr/>
          <p:nvPr/>
        </p:nvSpPr>
        <p:spPr>
          <a:xfrm>
            <a:off x="2166149" y="5290631"/>
            <a:ext cx="1642369"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4" name="Arrow: Left 3">
            <a:extLst>
              <a:ext uri="{FF2B5EF4-FFF2-40B4-BE49-F238E27FC236}">
                <a16:creationId xmlns:a16="http://schemas.microsoft.com/office/drawing/2014/main" id="{F829A47B-F605-D6AA-A86B-454A4DBC44A9}"/>
              </a:ext>
            </a:extLst>
          </p:cNvPr>
          <p:cNvSpPr/>
          <p:nvPr/>
        </p:nvSpPr>
        <p:spPr>
          <a:xfrm>
            <a:off x="2166150" y="1937462"/>
            <a:ext cx="2596350"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49" y="2792722"/>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5" name="Arrow: Left 24">
            <a:extLst>
              <a:ext uri="{FF2B5EF4-FFF2-40B4-BE49-F238E27FC236}">
                <a16:creationId xmlns:a16="http://schemas.microsoft.com/office/drawing/2014/main" id="{284731A1-AFAD-C03B-E104-7B6B45911029}"/>
              </a:ext>
            </a:extLst>
          </p:cNvPr>
          <p:cNvSpPr/>
          <p:nvPr/>
        </p:nvSpPr>
        <p:spPr>
          <a:xfrm>
            <a:off x="2166149" y="3653840"/>
            <a:ext cx="2117324" cy="15091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138221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Our company name will be displayed as “Priva Technologies pvt. Ltd.” </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06536"/>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This is the third page once the mobile number is provided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Here date and time will be displayed and updated automatically</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3542F665-1B64-995E-F396-4DB725EAAF7F}"/>
              </a:ext>
            </a:extLst>
          </p:cNvPr>
          <p:cNvSpPr txBox="1"/>
          <p:nvPr/>
        </p:nvSpPr>
        <p:spPr>
          <a:xfrm>
            <a:off x="9879920" y="2863825"/>
            <a:ext cx="1800134" cy="304698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input mobile number from this number pad (This number pad has to replaced with mobile number pad)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next</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will be directed to next page only if 10  digits are entered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delete</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can edit number if there is any mistake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back</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can go back or end the operation in between</a:t>
            </a:r>
          </a:p>
        </p:txBody>
      </p:sp>
      <p:sp>
        <p:nvSpPr>
          <p:cNvPr id="17" name="TextBox 16">
            <a:extLst>
              <a:ext uri="{FF2B5EF4-FFF2-40B4-BE49-F238E27FC236}">
                <a16:creationId xmlns:a16="http://schemas.microsoft.com/office/drawing/2014/main" id="{454D9B5D-2442-EFFC-3F9A-6074D65FAE53}"/>
              </a:ext>
            </a:extLst>
          </p:cNvPr>
          <p:cNvSpPr txBox="1"/>
          <p:nvPr/>
        </p:nvSpPr>
        <p:spPr>
          <a:xfrm>
            <a:off x="239881" y="4999607"/>
            <a:ext cx="1642369"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be directed to a help page where emergency contacts or support form will be provided with an unique identification.</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 name="TextBox 20">
            <a:extLst>
              <a:ext uri="{FF2B5EF4-FFF2-40B4-BE49-F238E27FC236}">
                <a16:creationId xmlns:a16="http://schemas.microsoft.com/office/drawing/2014/main" id="{F35646CA-6995-CF69-D301-F582E3468330}"/>
              </a:ext>
            </a:extLst>
          </p:cNvPr>
          <p:cNvSpPr txBox="1"/>
          <p:nvPr/>
        </p:nvSpPr>
        <p:spPr>
          <a:xfrm>
            <a:off x="239881" y="1549148"/>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see the present status of the vehicle charge</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7F267703-FBD2-AF8C-3240-18A1EE479B59}"/>
              </a:ext>
            </a:extLst>
          </p:cNvPr>
          <p:cNvSpPr txBox="1"/>
          <p:nvPr/>
        </p:nvSpPr>
        <p:spPr>
          <a:xfrm>
            <a:off x="239880" y="2620476"/>
            <a:ext cx="185561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choose mode of charging</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6" name="TextBox 25">
            <a:extLst>
              <a:ext uri="{FF2B5EF4-FFF2-40B4-BE49-F238E27FC236}">
                <a16:creationId xmlns:a16="http://schemas.microsoft.com/office/drawing/2014/main" id="{3E57A48A-0220-54DD-9974-59DDE481C91E}"/>
              </a:ext>
            </a:extLst>
          </p:cNvPr>
          <p:cNvSpPr txBox="1"/>
          <p:nvPr/>
        </p:nvSpPr>
        <p:spPr>
          <a:xfrm>
            <a:off x="296464" y="3418441"/>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set the value if he wants to charge in </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percentage</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mode</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11" name="Picture 10" descr="A screenshot of a computer&#10;&#10;Description automatically generated with medium confidence">
            <a:extLst>
              <a:ext uri="{FF2B5EF4-FFF2-40B4-BE49-F238E27FC236}">
                <a16:creationId xmlns:a16="http://schemas.microsoft.com/office/drawing/2014/main" id="{8476B080-5A6F-B257-019C-82F5E66FB790}"/>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12" name="Arrow: Right 11">
            <a:extLst>
              <a:ext uri="{FF2B5EF4-FFF2-40B4-BE49-F238E27FC236}">
                <a16:creationId xmlns:a16="http://schemas.microsoft.com/office/drawing/2014/main" id="{00649449-D4D2-554C-9185-70E00549F03A}"/>
              </a:ext>
            </a:extLst>
          </p:cNvPr>
          <p:cNvSpPr/>
          <p:nvPr/>
        </p:nvSpPr>
        <p:spPr>
          <a:xfrm>
            <a:off x="8886174" y="1549148"/>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4" name="Arrow: Bent 13">
            <a:extLst>
              <a:ext uri="{FF2B5EF4-FFF2-40B4-BE49-F238E27FC236}">
                <a16:creationId xmlns:a16="http://schemas.microsoft.com/office/drawing/2014/main" id="{F9A68848-F6F0-62D6-2F33-63A04F8EA467}"/>
              </a:ext>
            </a:extLst>
          </p:cNvPr>
          <p:cNvSpPr/>
          <p:nvPr/>
        </p:nvSpPr>
        <p:spPr>
          <a:xfrm>
            <a:off x="5907600" y="4380113"/>
            <a:ext cx="3739744" cy="284027"/>
          </a:xfrm>
          <a:prstGeom prst="bentArrow">
            <a:avLst>
              <a:gd name="adj1" fmla="val 25000"/>
              <a:gd name="adj2" fmla="val 23723"/>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 name="Arrow: Bent 6">
            <a:extLst>
              <a:ext uri="{FF2B5EF4-FFF2-40B4-BE49-F238E27FC236}">
                <a16:creationId xmlns:a16="http://schemas.microsoft.com/office/drawing/2014/main" id="{380E955E-C9A9-4177-24C0-E95B9AC0E1D9}"/>
              </a:ext>
            </a:extLst>
          </p:cNvPr>
          <p:cNvSpPr/>
          <p:nvPr/>
        </p:nvSpPr>
        <p:spPr>
          <a:xfrm>
            <a:off x="5779363" y="754602"/>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4" name="Arrow: Left 3">
            <a:extLst>
              <a:ext uri="{FF2B5EF4-FFF2-40B4-BE49-F238E27FC236}">
                <a16:creationId xmlns:a16="http://schemas.microsoft.com/office/drawing/2014/main" id="{F829A47B-F605-D6AA-A86B-454A4DBC44A9}"/>
              </a:ext>
            </a:extLst>
          </p:cNvPr>
          <p:cNvSpPr/>
          <p:nvPr/>
        </p:nvSpPr>
        <p:spPr>
          <a:xfrm>
            <a:off x="2166150" y="1966037"/>
            <a:ext cx="2596350"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49" y="2792722"/>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5" name="Arrow: Left 24">
            <a:extLst>
              <a:ext uri="{FF2B5EF4-FFF2-40B4-BE49-F238E27FC236}">
                <a16:creationId xmlns:a16="http://schemas.microsoft.com/office/drawing/2014/main" id="{284731A1-AFAD-C03B-E104-7B6B45911029}"/>
              </a:ext>
            </a:extLst>
          </p:cNvPr>
          <p:cNvSpPr/>
          <p:nvPr/>
        </p:nvSpPr>
        <p:spPr>
          <a:xfrm>
            <a:off x="2166149" y="3653840"/>
            <a:ext cx="2117324" cy="15091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6" name="Arrow: Left 15">
            <a:extLst>
              <a:ext uri="{FF2B5EF4-FFF2-40B4-BE49-F238E27FC236}">
                <a16:creationId xmlns:a16="http://schemas.microsoft.com/office/drawing/2014/main" id="{8E404555-F8A1-D876-CC4C-C244C61B938E}"/>
              </a:ext>
            </a:extLst>
          </p:cNvPr>
          <p:cNvSpPr/>
          <p:nvPr/>
        </p:nvSpPr>
        <p:spPr>
          <a:xfrm>
            <a:off x="2166149" y="5290631"/>
            <a:ext cx="1642369"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45146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02D87B-9FCA-2561-1B91-D521CB90452E}"/>
              </a:ext>
            </a:extLst>
          </p:cNvPr>
          <p:cNvSpPr/>
          <p:nvPr/>
        </p:nvSpPr>
        <p:spPr>
          <a:xfrm>
            <a:off x="195309" y="590550"/>
            <a:ext cx="11807301" cy="5730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69BC37A9-6138-3FFF-0E17-E9B87C01C038}"/>
              </a:ext>
            </a:extLst>
          </p:cNvPr>
          <p:cNvSpPr txBox="1"/>
          <p:nvPr/>
        </p:nvSpPr>
        <p:spPr>
          <a:xfrm>
            <a:off x="6178858" y="692458"/>
            <a:ext cx="55011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Our company name will be displayed as “Priva Technologies pvt. Ltd.” </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04F45D7A-7440-ED5E-C296-EFB5FBDF131D}"/>
              </a:ext>
            </a:extLst>
          </p:cNvPr>
          <p:cNvSpPr txBox="1"/>
          <p:nvPr/>
        </p:nvSpPr>
        <p:spPr>
          <a:xfrm>
            <a:off x="142041" y="144636"/>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This is the third page once the mobile number is provided</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92705CAE-D1EC-6BDC-F707-BAA78097C134}"/>
              </a:ext>
            </a:extLst>
          </p:cNvPr>
          <p:cNvSpPr txBox="1"/>
          <p:nvPr/>
        </p:nvSpPr>
        <p:spPr>
          <a:xfrm>
            <a:off x="9879920" y="1384901"/>
            <a:ext cx="180013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Here date and time will be displayed and updated automatically</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3542F665-1B64-995E-F396-4DB725EAAF7F}"/>
              </a:ext>
            </a:extLst>
          </p:cNvPr>
          <p:cNvSpPr txBox="1"/>
          <p:nvPr/>
        </p:nvSpPr>
        <p:spPr>
          <a:xfrm>
            <a:off x="9879920" y="2863825"/>
            <a:ext cx="1800134" cy="304698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input mobile number from this number pad (This number pad has to replaced with mobile number pad)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next</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will be directed to next page only if 10  digits are entered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delete</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can edit number if there is any mistake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back</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user can go back or end the operation in between</a:t>
            </a:r>
          </a:p>
        </p:txBody>
      </p:sp>
      <p:sp>
        <p:nvSpPr>
          <p:cNvPr id="17" name="TextBox 16">
            <a:extLst>
              <a:ext uri="{FF2B5EF4-FFF2-40B4-BE49-F238E27FC236}">
                <a16:creationId xmlns:a16="http://schemas.microsoft.com/office/drawing/2014/main" id="{454D9B5D-2442-EFFC-3F9A-6074D65FAE53}"/>
              </a:ext>
            </a:extLst>
          </p:cNvPr>
          <p:cNvSpPr txBox="1"/>
          <p:nvPr/>
        </p:nvSpPr>
        <p:spPr>
          <a:xfrm>
            <a:off x="239881" y="4999607"/>
            <a:ext cx="1642369"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be directed to a help page where emergency contacts or support form will be provided with an unique identification.</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96FF1488-0B60-538A-6C52-2BC3DF8DDACD}"/>
              </a:ext>
            </a:extLst>
          </p:cNvPr>
          <p:cNvSpPr txBox="1"/>
          <p:nvPr/>
        </p:nvSpPr>
        <p:spPr>
          <a:xfrm>
            <a:off x="142041" y="6361297"/>
            <a:ext cx="11913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venir Next LT Pro"/>
                <a:ea typeface="+mn-ea"/>
                <a:cs typeface="+mn-cs"/>
              </a:rPr>
              <a:t>Only after “next” case is validated and presses the tab, user will be directed to next page as shown on next slide.</a:t>
            </a:r>
            <a:endParaRPr kumimoji="0" lang="de-DE" sz="18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21" name="TextBox 20">
            <a:extLst>
              <a:ext uri="{FF2B5EF4-FFF2-40B4-BE49-F238E27FC236}">
                <a16:creationId xmlns:a16="http://schemas.microsoft.com/office/drawing/2014/main" id="{F35646CA-6995-CF69-D301-F582E3468330}"/>
              </a:ext>
            </a:extLst>
          </p:cNvPr>
          <p:cNvSpPr txBox="1"/>
          <p:nvPr/>
        </p:nvSpPr>
        <p:spPr>
          <a:xfrm>
            <a:off x="239881" y="1549148"/>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see the present status of the vehicle charge</a:t>
            </a:r>
            <a:endParaRPr kumimoji="0" lang="de-DE"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7F267703-FBD2-AF8C-3240-18A1EE479B59}"/>
              </a:ext>
            </a:extLst>
          </p:cNvPr>
          <p:cNvSpPr txBox="1"/>
          <p:nvPr/>
        </p:nvSpPr>
        <p:spPr>
          <a:xfrm>
            <a:off x="239880" y="2620476"/>
            <a:ext cx="185561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choose mode of charging</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6" name="TextBox 25">
            <a:extLst>
              <a:ext uri="{FF2B5EF4-FFF2-40B4-BE49-F238E27FC236}">
                <a16:creationId xmlns:a16="http://schemas.microsoft.com/office/drawing/2014/main" id="{3E57A48A-0220-54DD-9974-59DDE481C91E}"/>
              </a:ext>
            </a:extLst>
          </p:cNvPr>
          <p:cNvSpPr txBox="1"/>
          <p:nvPr/>
        </p:nvSpPr>
        <p:spPr>
          <a:xfrm>
            <a:off x="296464" y="3418441"/>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can set the value if he wants to charge in </a:t>
            </a:r>
            <a:r>
              <a:rPr kumimoji="0" lang="en-I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time</a:t>
            </a: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mode</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5" name="Picture 4" descr="A screenshot of a computer&#10;&#10;Description automatically generated with medium confidence">
            <a:extLst>
              <a:ext uri="{FF2B5EF4-FFF2-40B4-BE49-F238E27FC236}">
                <a16:creationId xmlns:a16="http://schemas.microsoft.com/office/drawing/2014/main" id="{F2FBDC1A-5F5B-8422-F1E2-C766A4EB0A88}"/>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2502000" y="1065600"/>
            <a:ext cx="6811200" cy="4849200"/>
          </a:xfrm>
          <a:prstGeom prst="rect">
            <a:avLst/>
          </a:prstGeom>
        </p:spPr>
      </p:pic>
      <p:sp>
        <p:nvSpPr>
          <p:cNvPr id="12" name="Arrow: Right 11">
            <a:extLst>
              <a:ext uri="{FF2B5EF4-FFF2-40B4-BE49-F238E27FC236}">
                <a16:creationId xmlns:a16="http://schemas.microsoft.com/office/drawing/2014/main" id="{00649449-D4D2-554C-9185-70E00549F03A}"/>
              </a:ext>
            </a:extLst>
          </p:cNvPr>
          <p:cNvSpPr/>
          <p:nvPr/>
        </p:nvSpPr>
        <p:spPr>
          <a:xfrm>
            <a:off x="8886174" y="1494895"/>
            <a:ext cx="761170" cy="1509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4" name="Arrow: Bent 13">
            <a:extLst>
              <a:ext uri="{FF2B5EF4-FFF2-40B4-BE49-F238E27FC236}">
                <a16:creationId xmlns:a16="http://schemas.microsoft.com/office/drawing/2014/main" id="{F9A68848-F6F0-62D6-2F33-63A04F8EA467}"/>
              </a:ext>
            </a:extLst>
          </p:cNvPr>
          <p:cNvSpPr/>
          <p:nvPr/>
        </p:nvSpPr>
        <p:spPr>
          <a:xfrm>
            <a:off x="5907600" y="4563985"/>
            <a:ext cx="3739744" cy="284027"/>
          </a:xfrm>
          <a:prstGeom prst="bentArrow">
            <a:avLst>
              <a:gd name="adj1" fmla="val 25000"/>
              <a:gd name="adj2" fmla="val 23723"/>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 name="Arrow: Bent 6">
            <a:extLst>
              <a:ext uri="{FF2B5EF4-FFF2-40B4-BE49-F238E27FC236}">
                <a16:creationId xmlns:a16="http://schemas.microsoft.com/office/drawing/2014/main" id="{380E955E-C9A9-4177-24C0-E95B9AC0E1D9}"/>
              </a:ext>
            </a:extLst>
          </p:cNvPr>
          <p:cNvSpPr/>
          <p:nvPr/>
        </p:nvSpPr>
        <p:spPr>
          <a:xfrm>
            <a:off x="5779363" y="700349"/>
            <a:ext cx="316637" cy="594804"/>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4" name="Arrow: Left 3">
            <a:extLst>
              <a:ext uri="{FF2B5EF4-FFF2-40B4-BE49-F238E27FC236}">
                <a16:creationId xmlns:a16="http://schemas.microsoft.com/office/drawing/2014/main" id="{F829A47B-F605-D6AA-A86B-454A4DBC44A9}"/>
              </a:ext>
            </a:extLst>
          </p:cNvPr>
          <p:cNvSpPr/>
          <p:nvPr/>
        </p:nvSpPr>
        <p:spPr>
          <a:xfrm>
            <a:off x="2166149" y="1915671"/>
            <a:ext cx="2596350"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3" name="Arrow: Left 22">
            <a:extLst>
              <a:ext uri="{FF2B5EF4-FFF2-40B4-BE49-F238E27FC236}">
                <a16:creationId xmlns:a16="http://schemas.microsoft.com/office/drawing/2014/main" id="{48054163-4BDD-7ECE-44E5-AA81288BD672}"/>
              </a:ext>
            </a:extLst>
          </p:cNvPr>
          <p:cNvSpPr/>
          <p:nvPr/>
        </p:nvSpPr>
        <p:spPr>
          <a:xfrm>
            <a:off x="2166149" y="2738469"/>
            <a:ext cx="2117325"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25" name="Arrow: Left 24">
            <a:extLst>
              <a:ext uri="{FF2B5EF4-FFF2-40B4-BE49-F238E27FC236}">
                <a16:creationId xmlns:a16="http://schemas.microsoft.com/office/drawing/2014/main" id="{284731A1-AFAD-C03B-E104-7B6B45911029}"/>
              </a:ext>
            </a:extLst>
          </p:cNvPr>
          <p:cNvSpPr/>
          <p:nvPr/>
        </p:nvSpPr>
        <p:spPr>
          <a:xfrm>
            <a:off x="2166149" y="3599587"/>
            <a:ext cx="2117324" cy="15091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6" name="Arrow: Left 15">
            <a:extLst>
              <a:ext uri="{FF2B5EF4-FFF2-40B4-BE49-F238E27FC236}">
                <a16:creationId xmlns:a16="http://schemas.microsoft.com/office/drawing/2014/main" id="{8E404555-F8A1-D876-CC4C-C244C61B938E}"/>
              </a:ext>
            </a:extLst>
          </p:cNvPr>
          <p:cNvSpPr/>
          <p:nvPr/>
        </p:nvSpPr>
        <p:spPr>
          <a:xfrm>
            <a:off x="2166149" y="5236378"/>
            <a:ext cx="1642369" cy="15092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0" name="Arrow: Left 9">
            <a:extLst>
              <a:ext uri="{FF2B5EF4-FFF2-40B4-BE49-F238E27FC236}">
                <a16:creationId xmlns:a16="http://schemas.microsoft.com/office/drawing/2014/main" id="{D529A047-BFCB-0944-A5BD-6F9578D8C059}"/>
              </a:ext>
            </a:extLst>
          </p:cNvPr>
          <p:cNvSpPr/>
          <p:nvPr/>
        </p:nvSpPr>
        <p:spPr>
          <a:xfrm>
            <a:off x="2166149" y="4299801"/>
            <a:ext cx="2117324" cy="15091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1" name="TextBox 10">
            <a:extLst>
              <a:ext uri="{FF2B5EF4-FFF2-40B4-BE49-F238E27FC236}">
                <a16:creationId xmlns:a16="http://schemas.microsoft.com/office/drawing/2014/main" id="{3665595D-3C83-4321-64A4-53B175A228F8}"/>
              </a:ext>
            </a:extLst>
          </p:cNvPr>
          <p:cNvSpPr txBox="1"/>
          <p:nvPr/>
        </p:nvSpPr>
        <p:spPr>
          <a:xfrm>
            <a:off x="281258" y="4164782"/>
            <a:ext cx="1855619"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User will get the knowledge of estimated bill</a:t>
            </a:r>
            <a:endParaRPr kumimoji="0" lang="de-DE"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43087405"/>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C3122"/>
      </a:dk2>
      <a:lt2>
        <a:srgbClr val="E2E7E8"/>
      </a:lt2>
      <a:accent1>
        <a:srgbClr val="C2988F"/>
      </a:accent1>
      <a:accent2>
        <a:srgbClr val="B9A07D"/>
      </a:accent2>
      <a:accent3>
        <a:srgbClr val="A5A67D"/>
      </a:accent3>
      <a:accent4>
        <a:srgbClr val="94AC75"/>
      </a:accent4>
      <a:accent5>
        <a:srgbClr val="88AB81"/>
      </a:accent5>
      <a:accent6>
        <a:srgbClr val="77AF86"/>
      </a:accent6>
      <a:hlink>
        <a:srgbClr val="5A8B9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1871</Words>
  <Application>Microsoft Office PowerPoint</Application>
  <PresentationFormat>Widescreen</PresentationFormat>
  <Paragraphs>157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Wingdings</vt:lpstr>
      <vt:lpstr>AccentBoxVTI</vt:lpstr>
      <vt:lpstr>Priva Technologies pvt. Ltd.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 Technologies pvt. Ltd.</dc:title>
  <dc:creator>Akhilesh Sontakke</dc:creator>
  <cp:lastModifiedBy>Akhilesh Sontakke</cp:lastModifiedBy>
  <cp:revision>18</cp:revision>
  <cp:lastPrinted>2023-01-11T05:24:53Z</cp:lastPrinted>
  <dcterms:created xsi:type="dcterms:W3CDTF">2023-01-10T17:46:09Z</dcterms:created>
  <dcterms:modified xsi:type="dcterms:W3CDTF">2023-01-27T10:25:06Z</dcterms:modified>
</cp:coreProperties>
</file>