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b" ContentType="application/vnd.ms-excel.sheet.binary.macroEnabled.12"/>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0E9"/>
    <a:srgbClr val="BDCCED"/>
    <a:srgbClr val="B2D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527" autoAdjust="0"/>
    <p:restoredTop sz="94639" autoAdjust="0"/>
  </p:normalViewPr>
  <p:slideViewPr>
    <p:cSldViewPr>
      <p:cViewPr>
        <p:scale>
          <a:sx n="37" d="100"/>
          <a:sy n="37" d="100"/>
        </p:scale>
        <p:origin x="-1229" y="19"/>
      </p:cViewPr>
      <p:guideLst>
        <p:guide orient="horz" pos="10368"/>
        <p:guide pos="13824"/>
      </p:guideLst>
    </p:cSldViewPr>
  </p:slideViewPr>
  <p:notesTextViewPr>
    <p:cViewPr>
      <p:scale>
        <a:sx n="1" d="1"/>
        <a:sy n="1" d="1"/>
      </p:scale>
      <p:origin x="0" y="0"/>
    </p:cViewPr>
  </p:notesTextViewPr>
  <p:sorterViewPr>
    <p:cViewPr>
      <p:scale>
        <a:sx n="7" d="5"/>
        <a:sy n="7" d="5"/>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21684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91465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25575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33201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D5C8AE-1ECE-4A4A-8416-EADDD35C2323}"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81278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D5C8AE-1ECE-4A4A-8416-EADDD35C2323}"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37208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D5C8AE-1ECE-4A4A-8416-EADDD35C2323}" type="datetimeFigureOut">
              <a:rPr lang="en-US" smtClean="0"/>
              <a:pPr/>
              <a:t>4/19/2014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37655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D5C8AE-1ECE-4A4A-8416-EADDD35C2323}" type="datetimeFigureOut">
              <a:rPr lang="en-US" smtClean="0"/>
              <a:pPr/>
              <a:t>4/19/2014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10695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5C8AE-1ECE-4A4A-8416-EADDD35C2323}" type="datetimeFigureOut">
              <a:rPr lang="en-US" smtClean="0"/>
              <a:pPr/>
              <a:t>4/19/2014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77869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5C8AE-1ECE-4A4A-8416-EADDD35C2323}"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254920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5C8AE-1ECE-4A4A-8416-EADDD35C2323}"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245757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5D5C8AE-1ECE-4A4A-8416-EADDD35C2323}" type="datetimeFigureOut">
              <a:rPr lang="en-US" smtClean="0"/>
              <a:pPr/>
              <a:t>4/19/2014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6CB00BF-3F1A-4F56-86E8-85095E475F7A}" type="slidenum">
              <a:rPr lang="en-US" smtClean="0"/>
              <a:pPr/>
              <a:t>‹#›</a:t>
            </a:fld>
            <a:endParaRPr lang="en-US"/>
          </a:p>
        </p:txBody>
      </p:sp>
    </p:spTree>
    <p:extLst>
      <p:ext uri="{BB962C8B-B14F-4D97-AF65-F5344CB8AC3E}">
        <p14:creationId xmlns:p14="http://schemas.microsoft.com/office/powerpoint/2010/main" val="98033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docid=gzG1x-gUC-vUCM&amp;tbnid=WdaP4byPVCY_nM:&amp;ved=0CAUQjRw&amp;url=http://vimeo.com/49380314&amp;ei=mzhjUdrxFoHO8QSHiIC4Bg&amp;psig=AFQjCNH9t3KSxJle1QmxETgXG2tU8WJaHQ&amp;ust=1365543218266924" TargetMode="External"/><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Excel_Binary_Worksheet1.xlsb"/><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57200" y="4310322"/>
            <a:ext cx="42900600" cy="28150878"/>
          </a:xfrm>
          <a:prstGeom prst="rect">
            <a:avLst/>
          </a:prstGeom>
          <a:solidFill>
            <a:srgbClr val="ADC0E9"/>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p:cNvSpPr/>
          <p:nvPr/>
        </p:nvSpPr>
        <p:spPr>
          <a:xfrm>
            <a:off x="802606" y="4694835"/>
            <a:ext cx="13716000" cy="27381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p:nvGrpSpPr>
        <p:grpSpPr>
          <a:xfrm>
            <a:off x="8676272" y="609600"/>
            <a:ext cx="26631900" cy="3366590"/>
            <a:chOff x="8877300" y="1718028"/>
            <a:chExt cx="26631900" cy="3366590"/>
          </a:xfrm>
          <a:gradFill>
            <a:gsLst>
              <a:gs pos="0">
                <a:srgbClr val="5E9EFF"/>
              </a:gs>
              <a:gs pos="39999">
                <a:srgbClr val="85C2FF"/>
              </a:gs>
            </a:gsLst>
            <a:lin ang="5400000" scaled="0"/>
          </a:gradFill>
        </p:grpSpPr>
        <p:sp>
          <p:nvSpPr>
            <p:cNvPr id="9" name="Rounded Rectangle 8"/>
            <p:cNvSpPr/>
            <p:nvPr/>
          </p:nvSpPr>
          <p:spPr>
            <a:xfrm>
              <a:off x="8877300" y="1718028"/>
              <a:ext cx="26631900" cy="33665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734550" y="1718028"/>
              <a:ext cx="24555450" cy="3262432"/>
            </a:xfrm>
            <a:prstGeom prst="rect">
              <a:avLst/>
            </a:prstGeom>
            <a:grpFill/>
            <a:ln>
              <a:noFill/>
            </a:ln>
          </p:spPr>
          <p:txBody>
            <a:bodyPr wrap="square" rtlCol="0">
              <a:spAutoFit/>
            </a:bodyPr>
            <a:lstStyle/>
            <a:p>
              <a:pPr algn="ctr"/>
              <a:r>
                <a:rPr lang="en-US" b="1" dirty="0" smtClean="0"/>
                <a:t>Robotic Doorman Project</a:t>
              </a:r>
            </a:p>
            <a:p>
              <a:pPr algn="ctr"/>
              <a:r>
                <a:rPr lang="en-US" sz="4000" dirty="0" smtClean="0"/>
                <a:t>Team: Adam Hall</a:t>
              </a:r>
              <a:r>
                <a:rPr lang="en-US" sz="4000" smtClean="0"/>
                <a:t>, Jasper Yu, Peter Wins</a:t>
              </a:r>
              <a:endParaRPr lang="en-US" sz="4000" dirty="0" smtClean="0"/>
            </a:p>
            <a:p>
              <a:pPr algn="ctr"/>
              <a:r>
                <a:rPr lang="en-US" sz="4000" dirty="0" smtClean="0"/>
                <a:t>Mentors: Dr. Kyle Johnsen, Dr. Peter Kner</a:t>
              </a:r>
            </a:p>
            <a:p>
              <a:pPr algn="ctr"/>
              <a:r>
                <a:rPr lang="en-US" sz="4000" dirty="0" smtClean="0"/>
                <a:t>Driftmier Engineering Center, Athens, GA 30602</a:t>
              </a:r>
            </a:p>
          </p:txBody>
        </p:sp>
      </p:grpSp>
      <p:sp>
        <p:nvSpPr>
          <p:cNvPr id="18" name="TextBox 17"/>
          <p:cNvSpPr txBox="1"/>
          <p:nvPr/>
        </p:nvSpPr>
        <p:spPr>
          <a:xfrm>
            <a:off x="1607764" y="6919830"/>
            <a:ext cx="11803436" cy="11172289"/>
          </a:xfrm>
          <a:prstGeom prst="rect">
            <a:avLst/>
          </a:prstGeom>
          <a:noFill/>
        </p:spPr>
        <p:txBody>
          <a:bodyPr wrap="square" rtlCol="0">
            <a:spAutoFit/>
          </a:bodyPr>
          <a:lstStyle/>
          <a:p>
            <a:r>
              <a:rPr lang="en-US" sz="3600" dirty="0" smtClean="0"/>
              <a:t>     Our </a:t>
            </a:r>
            <a:r>
              <a:rPr lang="en-US" sz="3600" dirty="0"/>
              <a:t>group has been tasked with creating an automated classroom access solution which attempts to strike a balance between convenience, security, and accountability for UGA students, faculty, and the University system. </a:t>
            </a:r>
            <a:r>
              <a:rPr lang="en-US" sz="3600" dirty="0" smtClean="0"/>
              <a:t>Our access </a:t>
            </a:r>
            <a:r>
              <a:rPr lang="en-US" sz="3600" dirty="0"/>
              <a:t>solution </a:t>
            </a:r>
            <a:r>
              <a:rPr lang="en-US" sz="3600" dirty="0" smtClean="0"/>
              <a:t>will be refined </a:t>
            </a:r>
            <a:r>
              <a:rPr lang="en-US" sz="3600" dirty="0"/>
              <a:t>to meet the </a:t>
            </a:r>
            <a:r>
              <a:rPr lang="en-US" sz="3600" dirty="0" smtClean="0"/>
              <a:t>needs </a:t>
            </a:r>
            <a:r>
              <a:rPr lang="en-US" sz="3600" dirty="0"/>
              <a:t>of our stakeholders</a:t>
            </a:r>
            <a:r>
              <a:rPr lang="en-US" sz="3600" dirty="0" smtClean="0"/>
              <a:t>:</a:t>
            </a:r>
            <a:endParaRPr lang="en-US" sz="3600" dirty="0"/>
          </a:p>
          <a:p>
            <a:pPr marL="571500" indent="-571500">
              <a:buFont typeface="Arial" panose="020B0604020202020204" pitchFamily="34" charset="0"/>
              <a:buChar char="•"/>
            </a:pPr>
            <a:r>
              <a:rPr lang="en-US" sz="3600" dirty="0" smtClean="0"/>
              <a:t>Students </a:t>
            </a:r>
            <a:r>
              <a:rPr lang="en-US" sz="3600" dirty="0"/>
              <a:t>need access to classroom and lab spaces in a convenient and efficient manner to complete </a:t>
            </a:r>
            <a:r>
              <a:rPr lang="en-US" sz="3600" dirty="0" smtClean="0"/>
              <a:t>work;</a:t>
            </a:r>
            <a:endParaRPr lang="en-US" sz="3600" dirty="0"/>
          </a:p>
          <a:p>
            <a:pPr marL="571500" indent="-571500">
              <a:buFont typeface="Arial" panose="020B0604020202020204" pitchFamily="34" charset="0"/>
              <a:buChar char="•"/>
            </a:pPr>
            <a:r>
              <a:rPr lang="en-US" sz="3600" dirty="0"/>
              <a:t>F</a:t>
            </a:r>
            <a:r>
              <a:rPr lang="en-US" sz="3600" dirty="0" smtClean="0"/>
              <a:t>aculty </a:t>
            </a:r>
            <a:r>
              <a:rPr lang="en-US" sz="3600" dirty="0"/>
              <a:t>need to monitor and control access to classrooms and lab spaces to protect equipment and projects which can be difficult or impossible to replace;</a:t>
            </a:r>
          </a:p>
          <a:p>
            <a:pPr marL="571500" indent="-571500">
              <a:buFont typeface="Arial" panose="020B0604020202020204" pitchFamily="34" charset="0"/>
              <a:buChar char="•"/>
            </a:pPr>
            <a:r>
              <a:rPr lang="en-US" sz="3600" dirty="0"/>
              <a:t>T</a:t>
            </a:r>
            <a:r>
              <a:rPr lang="en-US" sz="3600" dirty="0" smtClean="0"/>
              <a:t>he </a:t>
            </a:r>
            <a:r>
              <a:rPr lang="en-US" sz="3600" dirty="0"/>
              <a:t>University system demands accountability to protect its assets and ensure the well-being of its students and faculty</a:t>
            </a:r>
            <a:r>
              <a:rPr lang="en-US" sz="3600" dirty="0" smtClean="0"/>
              <a:t>.</a:t>
            </a:r>
            <a:endParaRPr lang="en-US" sz="3600" dirty="0"/>
          </a:p>
          <a:p>
            <a:r>
              <a:rPr lang="en-US" sz="3600" dirty="0" smtClean="0"/>
              <a:t>Currently, </a:t>
            </a:r>
            <a:r>
              <a:rPr lang="en-US" sz="3600" dirty="0"/>
              <a:t>the best solution to the problem of convenient access is to create </a:t>
            </a:r>
            <a:r>
              <a:rPr lang="en-US" sz="3600" dirty="0" smtClean="0"/>
              <a:t>door keys </a:t>
            </a:r>
            <a:r>
              <a:rPr lang="en-US" sz="3600" dirty="0"/>
              <a:t>for the students who need them. </a:t>
            </a:r>
            <a:r>
              <a:rPr lang="en-US" sz="3600" dirty="0" smtClean="0"/>
              <a:t>This solution allows </a:t>
            </a:r>
            <a:r>
              <a:rPr lang="en-US" sz="3600" dirty="0"/>
              <a:t>for the possibility of lost or stolen keys, which results in the opposite of what </a:t>
            </a:r>
            <a:r>
              <a:rPr lang="en-US" sz="3600" dirty="0" smtClean="0"/>
              <a:t>our shareholders desire </a:t>
            </a:r>
            <a:r>
              <a:rPr lang="en-US" sz="3600" dirty="0"/>
              <a:t>in an access </a:t>
            </a:r>
            <a:r>
              <a:rPr lang="en-US" sz="3600" dirty="0" smtClean="0"/>
              <a:t>solution. Our solution will provide secure access to students and faculty at any time of day. By standardizing facility access, student </a:t>
            </a:r>
            <a:r>
              <a:rPr lang="en-US" sz="3600" dirty="0"/>
              <a:t>access </a:t>
            </a:r>
            <a:r>
              <a:rPr lang="en-US" sz="3600" dirty="0" smtClean="0"/>
              <a:t>will be on-demand, faculty can control room access, and the University will save money.</a:t>
            </a:r>
          </a:p>
        </p:txBody>
      </p:sp>
      <p:grpSp>
        <p:nvGrpSpPr>
          <p:cNvPr id="38" name="Group 37"/>
          <p:cNvGrpSpPr/>
          <p:nvPr/>
        </p:nvGrpSpPr>
        <p:grpSpPr>
          <a:xfrm>
            <a:off x="3636940" y="5029199"/>
            <a:ext cx="7745084" cy="1702489"/>
            <a:chOff x="8877300" y="1718028"/>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39" name="Rounded Rectangle 38"/>
            <p:cNvSpPr/>
            <p:nvPr/>
          </p:nvSpPr>
          <p:spPr>
            <a:xfrm>
              <a:off x="8877300" y="1718028"/>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877303" y="2260485"/>
              <a:ext cx="26631897" cy="1808182"/>
            </a:xfrm>
            <a:prstGeom prst="rect">
              <a:avLst/>
            </a:prstGeom>
            <a:noFill/>
          </p:spPr>
          <p:txBody>
            <a:bodyPr wrap="square" rtlCol="0">
              <a:spAutoFit/>
            </a:bodyPr>
            <a:lstStyle/>
            <a:p>
              <a:pPr algn="ctr"/>
              <a:r>
                <a:rPr lang="en-US" sz="7200" dirty="0" smtClean="0"/>
                <a:t>Problem Statement</a:t>
              </a:r>
            </a:p>
          </p:txBody>
        </p:sp>
      </p:grpSp>
      <p:sp>
        <p:nvSpPr>
          <p:cNvPr id="47" name="Rectangle 46"/>
          <p:cNvSpPr/>
          <p:nvPr/>
        </p:nvSpPr>
        <p:spPr>
          <a:xfrm>
            <a:off x="14996611" y="4648200"/>
            <a:ext cx="13991222" cy="27381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9260802" y="4679110"/>
            <a:ext cx="13716000" cy="27381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18119680" y="5029198"/>
            <a:ext cx="7745084" cy="1702489"/>
            <a:chOff x="8877300" y="1718028"/>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53" name="Rounded Rectangle 52"/>
            <p:cNvSpPr/>
            <p:nvPr/>
          </p:nvSpPr>
          <p:spPr>
            <a:xfrm>
              <a:off x="8877300" y="1718028"/>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877303" y="2260485"/>
              <a:ext cx="26631897" cy="2373593"/>
            </a:xfrm>
            <a:prstGeom prst="rect">
              <a:avLst/>
            </a:prstGeom>
            <a:noFill/>
          </p:spPr>
          <p:txBody>
            <a:bodyPr wrap="square" rtlCol="0">
              <a:spAutoFit/>
            </a:bodyPr>
            <a:lstStyle/>
            <a:p>
              <a:pPr algn="ctr"/>
              <a:r>
                <a:rPr lang="en-US" sz="7200" dirty="0" smtClean="0"/>
                <a:t>Design Overview</a:t>
              </a:r>
            </a:p>
          </p:txBody>
        </p:sp>
      </p:grpSp>
      <p:grpSp>
        <p:nvGrpSpPr>
          <p:cNvPr id="55" name="Group 54"/>
          <p:cNvGrpSpPr/>
          <p:nvPr/>
        </p:nvGrpSpPr>
        <p:grpSpPr>
          <a:xfrm>
            <a:off x="3581400" y="18205382"/>
            <a:ext cx="7745084" cy="1606618"/>
            <a:chOff x="8877300" y="8889859"/>
            <a:chExt cx="26631900" cy="3366589"/>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56" name="Rounded Rectangle 55"/>
            <p:cNvSpPr/>
            <p:nvPr/>
          </p:nvSpPr>
          <p:spPr>
            <a:xfrm>
              <a:off x="8877300" y="8889859"/>
              <a:ext cx="26631900" cy="3366589"/>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8877303" y="9432323"/>
              <a:ext cx="26631897" cy="2373593"/>
            </a:xfrm>
            <a:prstGeom prst="rect">
              <a:avLst/>
            </a:prstGeom>
            <a:noFill/>
          </p:spPr>
          <p:txBody>
            <a:bodyPr wrap="square" rtlCol="0">
              <a:spAutoFit/>
            </a:bodyPr>
            <a:lstStyle/>
            <a:p>
              <a:pPr algn="ctr"/>
              <a:r>
                <a:rPr lang="en-US" sz="7200" dirty="0" smtClean="0"/>
                <a:t>The Team</a:t>
              </a:r>
            </a:p>
          </p:txBody>
        </p:sp>
      </p:grpSp>
      <p:grpSp>
        <p:nvGrpSpPr>
          <p:cNvPr id="58" name="Group 57"/>
          <p:cNvGrpSpPr/>
          <p:nvPr/>
        </p:nvGrpSpPr>
        <p:grpSpPr>
          <a:xfrm>
            <a:off x="30859558" y="5029199"/>
            <a:ext cx="11007770" cy="2582645"/>
            <a:chOff x="8877300" y="1718028"/>
            <a:chExt cx="26631900" cy="5107057"/>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59" name="Rounded Rectangle 58"/>
            <p:cNvSpPr/>
            <p:nvPr/>
          </p:nvSpPr>
          <p:spPr>
            <a:xfrm>
              <a:off x="8877300" y="1718028"/>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877302" y="2260485"/>
              <a:ext cx="26631898" cy="4564600"/>
            </a:xfrm>
            <a:prstGeom prst="rect">
              <a:avLst/>
            </a:prstGeom>
            <a:noFill/>
          </p:spPr>
          <p:txBody>
            <a:bodyPr wrap="square" rtlCol="0">
              <a:spAutoFit/>
            </a:bodyPr>
            <a:lstStyle/>
            <a:p>
              <a:pPr algn="ctr"/>
              <a:r>
                <a:rPr lang="en-US" sz="7200" dirty="0" smtClean="0"/>
                <a:t>Conclusion &amp; Future Work</a:t>
              </a:r>
            </a:p>
          </p:txBody>
        </p:sp>
      </p:grpSp>
      <p:grpSp>
        <p:nvGrpSpPr>
          <p:cNvPr id="61" name="Group 60"/>
          <p:cNvGrpSpPr/>
          <p:nvPr/>
        </p:nvGrpSpPr>
        <p:grpSpPr>
          <a:xfrm>
            <a:off x="3733800" y="27786911"/>
            <a:ext cx="7745084" cy="1550089"/>
            <a:chOff x="8877300" y="8777695"/>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62" name="Rounded Rectangle 61"/>
            <p:cNvSpPr/>
            <p:nvPr/>
          </p:nvSpPr>
          <p:spPr>
            <a:xfrm>
              <a:off x="8877300" y="8777695"/>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877303" y="9320152"/>
              <a:ext cx="26631897" cy="2373592"/>
            </a:xfrm>
            <a:prstGeom prst="rect">
              <a:avLst/>
            </a:prstGeom>
            <a:noFill/>
          </p:spPr>
          <p:txBody>
            <a:bodyPr wrap="square" rtlCol="0">
              <a:spAutoFit/>
            </a:bodyPr>
            <a:lstStyle/>
            <a:p>
              <a:pPr algn="ctr"/>
              <a:r>
                <a:rPr lang="en-US" sz="7200" dirty="0" smtClean="0"/>
                <a:t>Acknowledgements</a:t>
              </a:r>
            </a:p>
          </p:txBody>
        </p:sp>
      </p:grpSp>
      <p:sp>
        <p:nvSpPr>
          <p:cNvPr id="1036" name="TextBox 1035"/>
          <p:cNvSpPr txBox="1"/>
          <p:nvPr/>
        </p:nvSpPr>
        <p:spPr>
          <a:xfrm>
            <a:off x="15009957" y="7065551"/>
            <a:ext cx="13977876" cy="3416320"/>
          </a:xfrm>
          <a:prstGeom prst="rect">
            <a:avLst/>
          </a:prstGeom>
          <a:noFill/>
        </p:spPr>
        <p:txBody>
          <a:bodyPr wrap="square" lIns="731520" rIns="731520" rtlCol="0">
            <a:spAutoFit/>
          </a:bodyPr>
          <a:lstStyle/>
          <a:p>
            <a:r>
              <a:rPr lang="en-US" sz="3600" dirty="0" smtClean="0"/>
              <a:t>To </a:t>
            </a:r>
            <a:r>
              <a:rPr lang="en-US" sz="3600" dirty="0" smtClean="0"/>
              <a:t>address the needs of students, </a:t>
            </a:r>
            <a:r>
              <a:rPr lang="en-US" sz="3600" dirty="0" smtClean="0"/>
              <a:t>several doors in the </a:t>
            </a:r>
            <a:r>
              <a:rPr lang="en-US" sz="3600" dirty="0" err="1" smtClean="0"/>
              <a:t>Driftmier</a:t>
            </a:r>
            <a:r>
              <a:rPr lang="en-US" sz="3600" dirty="0" smtClean="0"/>
              <a:t> Engineering Center were closely studied. </a:t>
            </a:r>
            <a:r>
              <a:rPr lang="en-US" sz="3600" dirty="0" smtClean="0"/>
              <a:t>The locking mechanism on a majority of classrooms could remain locked but be opened by rotating the doorknob inside the room. Based on this type of locking mechanism, a system to rotate the inside doorknob using a motor controller, stepper motor, and rotary encoder was devised.</a:t>
            </a:r>
          </a:p>
        </p:txBody>
      </p:sp>
      <p:grpSp>
        <p:nvGrpSpPr>
          <p:cNvPr id="45" name="Group 44"/>
          <p:cNvGrpSpPr/>
          <p:nvPr/>
        </p:nvGrpSpPr>
        <p:grpSpPr>
          <a:xfrm>
            <a:off x="32246260" y="15240000"/>
            <a:ext cx="7745084" cy="1702489"/>
            <a:chOff x="8877300" y="1718028"/>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46" name="Rounded Rectangle 45"/>
            <p:cNvSpPr/>
            <p:nvPr/>
          </p:nvSpPr>
          <p:spPr>
            <a:xfrm>
              <a:off x="8877300" y="1718028"/>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877303" y="2260485"/>
              <a:ext cx="26631897" cy="2373593"/>
            </a:xfrm>
            <a:prstGeom prst="rect">
              <a:avLst/>
            </a:prstGeom>
            <a:noFill/>
          </p:spPr>
          <p:txBody>
            <a:bodyPr wrap="square" rtlCol="0">
              <a:spAutoFit/>
            </a:bodyPr>
            <a:lstStyle/>
            <a:p>
              <a:pPr algn="ctr"/>
              <a:r>
                <a:rPr lang="en-US" sz="7200" dirty="0" smtClean="0"/>
                <a:t>Cost Analysis</a:t>
              </a:r>
            </a:p>
          </p:txBody>
        </p:sp>
      </p:grpSp>
      <p:pic>
        <p:nvPicPr>
          <p:cNvPr id="14" name="Picture 6" descr="http://b.vimeocdn.com/ts/340/684/340684622_640.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1368" y="388203"/>
            <a:ext cx="4754051" cy="3483829"/>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UGA College of Engineer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56850" y="1816953"/>
            <a:ext cx="7219950" cy="847725"/>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1169154" y="29467076"/>
            <a:ext cx="13030200" cy="2308324"/>
          </a:xfrm>
          <a:prstGeom prst="rect">
            <a:avLst/>
          </a:prstGeom>
          <a:noFill/>
        </p:spPr>
        <p:txBody>
          <a:bodyPr wrap="square" rtlCol="0">
            <a:spAutoFit/>
          </a:bodyPr>
          <a:lstStyle/>
          <a:p>
            <a:r>
              <a:rPr lang="en-US" sz="3600" dirty="0" smtClean="0"/>
              <a:t>Special thanks to:</a:t>
            </a:r>
          </a:p>
          <a:p>
            <a:pPr marL="571500" indent="-571500">
              <a:buFont typeface="Arial" pitchFamily="34" charset="0"/>
              <a:buChar char="•"/>
            </a:pPr>
            <a:r>
              <a:rPr lang="en-US" sz="3600" dirty="0" smtClean="0"/>
              <a:t>Victor Lee (colleague) for printing our group’s poster.</a:t>
            </a:r>
          </a:p>
          <a:p>
            <a:pPr marL="571500" indent="-571500">
              <a:buFont typeface="Arial" pitchFamily="34" charset="0"/>
              <a:buChar char="•"/>
            </a:pPr>
            <a:r>
              <a:rPr lang="en-US" sz="3600" dirty="0" smtClean="0"/>
              <a:t>Thanks to Terry Walsh for assisting with project demonstration.</a:t>
            </a:r>
          </a:p>
          <a:p>
            <a:pPr marL="571500" indent="-571500">
              <a:buFont typeface="Arial" pitchFamily="34" charset="0"/>
              <a:buChar char="•"/>
            </a:pPr>
            <a:r>
              <a:rPr lang="en-US" sz="3600" dirty="0" smtClean="0"/>
              <a:t>Dr. Johnsen and Dr. Kner for their invaluable help and guidance.</a:t>
            </a:r>
            <a:endParaRPr lang="en-US" sz="3600" dirty="0"/>
          </a:p>
        </p:txBody>
      </p:sp>
      <p:graphicFrame>
        <p:nvGraphicFramePr>
          <p:cNvPr id="2" name="Object 1"/>
          <p:cNvGraphicFramePr>
            <a:graphicFrameLocks noChangeAspect="1"/>
          </p:cNvGraphicFramePr>
          <p:nvPr>
            <p:extLst>
              <p:ext uri="{D42A27DB-BD31-4B8C-83A1-F6EECF244321}">
                <p14:modId xmlns:p14="http://schemas.microsoft.com/office/powerpoint/2010/main" val="3251884374"/>
              </p:ext>
            </p:extLst>
          </p:nvPr>
        </p:nvGraphicFramePr>
        <p:xfrm>
          <a:off x="30632400" y="17602200"/>
          <a:ext cx="11300679" cy="13660947"/>
        </p:xfrm>
        <a:graphic>
          <a:graphicData uri="http://schemas.openxmlformats.org/presentationml/2006/ole">
            <mc:AlternateContent xmlns:mc="http://schemas.openxmlformats.org/markup-compatibility/2006">
              <mc:Choice xmlns:v="urn:schemas-microsoft-com:vml" Requires="v">
                <p:oleObj spid="_x0000_s1099" name="Binary Worksheet" r:id="rId6" imgW="9029633" imgH="10915656" progId="Excel.SheetBinaryMacroEnabled.12">
                  <p:embed/>
                </p:oleObj>
              </mc:Choice>
              <mc:Fallback>
                <p:oleObj name="Binary Worksheet" r:id="rId6" imgW="9029633" imgH="10915656" progId="Excel.SheetBinaryMacroEnabled.12">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32400" y="17602200"/>
                        <a:ext cx="11300679" cy="1366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30403800" y="7162800"/>
            <a:ext cx="11277600" cy="7848304"/>
          </a:xfrm>
          <a:prstGeom prst="rect">
            <a:avLst/>
          </a:prstGeom>
          <a:noFill/>
        </p:spPr>
        <p:txBody>
          <a:bodyPr wrap="square" rtlCol="0">
            <a:spAutoFit/>
          </a:bodyPr>
          <a:lstStyle/>
          <a:p>
            <a:r>
              <a:rPr lang="en-US" sz="3600" dirty="0" smtClean="0"/>
              <a:t>     After research and testing, a working prototype of the station, dock, bridge, and database was successfully built. Each component of the system was able to communicate with each other in order to lock or unlock a bike, as long as there was a valid bike and valid user RFID. The project is completely scalable  because more docks could be added to our station and more stations could be added to the network. </a:t>
            </a:r>
          </a:p>
          <a:p>
            <a:r>
              <a:rPr lang="en-US" sz="3600" dirty="0"/>
              <a:t> </a:t>
            </a:r>
            <a:r>
              <a:rPr lang="en-US" sz="3600" dirty="0" smtClean="0"/>
              <a:t>   Future work would consist of better hardware and software security, corrections and improvements to the PCB design, and the hardware being used. The current security does not take into account the power being turned off, if the lid to access the PCB board  is open or not, or if the online forms and websites are hacked. </a:t>
            </a:r>
            <a:endParaRPr lang="en-US" sz="3600" dirty="0"/>
          </a:p>
        </p:txBody>
      </p:sp>
      <p:sp>
        <p:nvSpPr>
          <p:cNvPr id="50" name="TextBox 49"/>
          <p:cNvSpPr txBox="1"/>
          <p:nvPr/>
        </p:nvSpPr>
        <p:spPr>
          <a:xfrm>
            <a:off x="1524000" y="26923425"/>
            <a:ext cx="12192000" cy="584775"/>
          </a:xfrm>
          <a:prstGeom prst="rect">
            <a:avLst/>
          </a:prstGeom>
          <a:noFill/>
        </p:spPr>
        <p:txBody>
          <a:bodyPr wrap="square" rtlCol="0">
            <a:spAutoFit/>
          </a:bodyPr>
          <a:lstStyle/>
          <a:p>
            <a:pPr algn="ctr"/>
            <a:r>
              <a:rPr lang="en-US" sz="3200" dirty="0" smtClean="0"/>
              <a:t>From left to right: Adam Hall, Jasper Yu, Peter Wins, Dr. Johnsen</a:t>
            </a:r>
            <a:endParaRPr lang="en-US" sz="3200" dirty="0"/>
          </a:p>
        </p:txBody>
      </p:sp>
      <p:sp>
        <p:nvSpPr>
          <p:cNvPr id="66" name="TextBox 65"/>
          <p:cNvSpPr txBox="1"/>
          <p:nvPr/>
        </p:nvSpPr>
        <p:spPr>
          <a:xfrm>
            <a:off x="5451146" y="23044547"/>
            <a:ext cx="4005591" cy="646331"/>
          </a:xfrm>
          <a:prstGeom prst="rect">
            <a:avLst/>
          </a:prstGeom>
          <a:noFill/>
        </p:spPr>
        <p:txBody>
          <a:bodyPr wrap="square" rtlCol="0">
            <a:spAutoFit/>
          </a:bodyPr>
          <a:lstStyle/>
          <a:p>
            <a:r>
              <a:rPr lang="en-US" sz="3600" b="1" dirty="0" smtClean="0"/>
              <a:t>Team Picture Here!</a:t>
            </a:r>
            <a:endParaRPr lang="en-US" sz="3600" dirty="0"/>
          </a:p>
        </p:txBody>
      </p:sp>
      <p:sp>
        <p:nvSpPr>
          <p:cNvPr id="44" name="TextBox 43"/>
          <p:cNvSpPr txBox="1"/>
          <p:nvPr/>
        </p:nvSpPr>
        <p:spPr>
          <a:xfrm>
            <a:off x="19682021" y="12192000"/>
            <a:ext cx="4450957" cy="646331"/>
          </a:xfrm>
          <a:prstGeom prst="rect">
            <a:avLst/>
          </a:prstGeom>
          <a:noFill/>
        </p:spPr>
        <p:txBody>
          <a:bodyPr wrap="square" rtlCol="0">
            <a:spAutoFit/>
          </a:bodyPr>
          <a:lstStyle/>
          <a:p>
            <a:r>
              <a:rPr lang="en-US" sz="3600" b="1" dirty="0" smtClean="0"/>
              <a:t>Some Pictures </a:t>
            </a:r>
            <a:r>
              <a:rPr lang="en-US" sz="3600" b="1" dirty="0" smtClean="0"/>
              <a:t>Here!</a:t>
            </a:r>
            <a:endParaRPr lang="en-US" sz="3600" dirty="0"/>
          </a:p>
        </p:txBody>
      </p:sp>
      <p:sp>
        <p:nvSpPr>
          <p:cNvPr id="68" name="TextBox 67"/>
          <p:cNvSpPr txBox="1"/>
          <p:nvPr/>
        </p:nvSpPr>
        <p:spPr>
          <a:xfrm>
            <a:off x="19682021" y="29452669"/>
            <a:ext cx="4450957" cy="646331"/>
          </a:xfrm>
          <a:prstGeom prst="rect">
            <a:avLst/>
          </a:prstGeom>
          <a:noFill/>
        </p:spPr>
        <p:txBody>
          <a:bodyPr wrap="square" rtlCol="0">
            <a:spAutoFit/>
          </a:bodyPr>
          <a:lstStyle/>
          <a:p>
            <a:r>
              <a:rPr lang="en-US" sz="3600" b="1" dirty="0" smtClean="0"/>
              <a:t>Some Pictures </a:t>
            </a:r>
            <a:r>
              <a:rPr lang="en-US" sz="3600" b="1" dirty="0" smtClean="0"/>
              <a:t>Here!</a:t>
            </a:r>
            <a:endParaRPr lang="en-US" sz="3600" dirty="0"/>
          </a:p>
        </p:txBody>
      </p:sp>
      <p:sp>
        <p:nvSpPr>
          <p:cNvPr id="70" name="TextBox 69"/>
          <p:cNvSpPr txBox="1"/>
          <p:nvPr/>
        </p:nvSpPr>
        <p:spPr>
          <a:xfrm>
            <a:off x="19682021" y="20878800"/>
            <a:ext cx="4450957" cy="646331"/>
          </a:xfrm>
          <a:prstGeom prst="rect">
            <a:avLst/>
          </a:prstGeom>
          <a:noFill/>
        </p:spPr>
        <p:txBody>
          <a:bodyPr wrap="square" rtlCol="0">
            <a:spAutoFit/>
          </a:bodyPr>
          <a:lstStyle/>
          <a:p>
            <a:r>
              <a:rPr lang="en-US" sz="3600" b="1" dirty="0" smtClean="0"/>
              <a:t>Some Pictures </a:t>
            </a:r>
            <a:r>
              <a:rPr lang="en-US" sz="3600" b="1" dirty="0" smtClean="0"/>
              <a:t>Here!</a:t>
            </a:r>
            <a:endParaRPr lang="en-US" sz="3600" dirty="0"/>
          </a:p>
        </p:txBody>
      </p:sp>
      <p:sp>
        <p:nvSpPr>
          <p:cNvPr id="41" name="TextBox 40"/>
          <p:cNvSpPr txBox="1"/>
          <p:nvPr/>
        </p:nvSpPr>
        <p:spPr>
          <a:xfrm>
            <a:off x="14996611" y="14706600"/>
            <a:ext cx="13991222" cy="4524315"/>
          </a:xfrm>
          <a:prstGeom prst="rect">
            <a:avLst/>
          </a:prstGeom>
          <a:noFill/>
        </p:spPr>
        <p:txBody>
          <a:bodyPr wrap="square" lIns="731520" rIns="731520" rtlCol="0">
            <a:spAutoFit/>
          </a:bodyPr>
          <a:lstStyle/>
          <a:p>
            <a:r>
              <a:rPr lang="en-US" sz="3600" dirty="0" smtClean="0"/>
              <a:t>To </a:t>
            </a:r>
            <a:r>
              <a:rPr lang="en-US" sz="3600" dirty="0" smtClean="0"/>
              <a:t>address the needs of </a:t>
            </a:r>
            <a:r>
              <a:rPr lang="en-US" sz="3600" dirty="0" smtClean="0"/>
              <a:t>faculty, the project needed to incorporate security features which would allow for basic access control and accountability through key card logging. </a:t>
            </a:r>
            <a:r>
              <a:rPr lang="en-US" sz="3600" dirty="0" smtClean="0"/>
              <a:t>Every few minutes, the device checks a whitelist database on a remote server for approved access keys, updates its local database of whitelisted keys, and sends local access logs to the remote server for later review. A web interface on the remote server allows for manual addition/removal of whitelisted keys, and for time-stamped log viewing.</a:t>
            </a:r>
          </a:p>
        </p:txBody>
      </p:sp>
      <p:sp>
        <p:nvSpPr>
          <p:cNvPr id="42" name="TextBox 41"/>
          <p:cNvSpPr txBox="1"/>
          <p:nvPr/>
        </p:nvSpPr>
        <p:spPr>
          <a:xfrm>
            <a:off x="15009956" y="23317200"/>
            <a:ext cx="13977877" cy="4524315"/>
          </a:xfrm>
          <a:prstGeom prst="rect">
            <a:avLst/>
          </a:prstGeom>
          <a:noFill/>
        </p:spPr>
        <p:txBody>
          <a:bodyPr wrap="square" lIns="731520" rIns="731520" rtlCol="0">
            <a:spAutoFit/>
          </a:bodyPr>
          <a:lstStyle/>
          <a:p>
            <a:r>
              <a:rPr lang="en-US" sz="3600" dirty="0"/>
              <a:t>To address the needs of the University System, an RFID access system was implemented. This approach solves one of the greatest problems of the traditional door key access system: students losing keys. When a student loses a key, the University has a decision to make: keep the compromised lock and replace the key, or replace both the lock and the key. Neither choice is ideal. By implementing a system with easily-replaceable keys, both of these traditional problems are solved.</a:t>
            </a:r>
            <a:endParaRPr lang="en-US" sz="3600" dirty="0"/>
          </a:p>
        </p:txBody>
      </p:sp>
    </p:spTree>
    <p:extLst>
      <p:ext uri="{BB962C8B-B14F-4D97-AF65-F5344CB8AC3E}">
        <p14:creationId xmlns:p14="http://schemas.microsoft.com/office/powerpoint/2010/main" val="167293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1748</TotalTime>
  <Words>713</Words>
  <Application>Microsoft Office PowerPoint</Application>
  <PresentationFormat>Custom</PresentationFormat>
  <Paragraphs>29</Paragraphs>
  <Slides>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Calibri</vt:lpstr>
      <vt:lpstr>Office Theme</vt:lpstr>
      <vt:lpstr>Binary Worksheet</vt:lpstr>
      <vt:lpstr>PowerPoint Presentation</vt:lpstr>
    </vt:vector>
  </TitlesOfParts>
  <Company>UGA-ENGR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TIMOTHY WOOD</dc:creator>
  <cp:lastModifiedBy>Peter Wins</cp:lastModifiedBy>
  <cp:revision>79</cp:revision>
  <dcterms:created xsi:type="dcterms:W3CDTF">2013-04-08T17:17:51Z</dcterms:created>
  <dcterms:modified xsi:type="dcterms:W3CDTF">2014-04-19T22:30:27Z</dcterms:modified>
</cp:coreProperties>
</file>