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19" r:id="rId5"/>
    <p:sldId id="318" r:id="rId6"/>
    <p:sldId id="281" r:id="rId7"/>
    <p:sldId id="287" r:id="rId8"/>
    <p:sldId id="274" r:id="rId9"/>
    <p:sldId id="322" r:id="rId10"/>
    <p:sldId id="321" r:id="rId11"/>
    <p:sldId id="275" r:id="rId12"/>
    <p:sldId id="288" r:id="rId13"/>
    <p:sldId id="320" r:id="rId14"/>
    <p:sldId id="323" r:id="rId15"/>
    <p:sldId id="324" r:id="rId16"/>
    <p:sldId id="259" r:id="rId17"/>
    <p:sldId id="28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AE2"/>
    <a:srgbClr val="9FB8D6"/>
    <a:srgbClr val="4F4D50"/>
    <a:srgbClr val="EFEFEF"/>
    <a:srgbClr val="FFFFFF"/>
    <a:srgbClr val="010101"/>
    <a:srgbClr val="D9D9D9"/>
    <a:srgbClr val="8C775D"/>
    <a:srgbClr val="E0C596"/>
    <a:srgbClr val="C11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FC3AC-8095-4B59-B82D-271F0B4564AD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EEFA-8A1D-43B1-A8B3-9A14753B7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2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0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50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64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16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6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4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5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0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9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0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6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8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86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343563" y="356006"/>
            <a:ext cx="3504874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‹#›</a:t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0198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10173" y="4221424"/>
            <a:ext cx="2607101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l"/>
              <a:t>‹#›</a:t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013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0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88563"/>
            <a:ext cx="12192000" cy="388245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3120" y="3398108"/>
            <a:ext cx="4836967" cy="99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5000" dirty="0">
                <a:solidFill>
                  <a:srgbClr val="010101"/>
                </a:solidFill>
                <a:effectLst>
                  <a:outerShdw blurRad="254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人事管理系统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01736" y="2891924"/>
            <a:ext cx="6034088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Personnel management system</a:t>
            </a:r>
            <a:endParaRPr lang="zh-CN" altLang="en-US" sz="28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0622" y="3445857"/>
            <a:ext cx="872599" cy="736400"/>
          </a:xfrm>
          <a:prstGeom prst="rect">
            <a:avLst/>
          </a:prstGeom>
          <a:noFill/>
          <a:ln w="28575">
            <a:solidFill>
              <a:srgbClr val="7FAAE2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01395" y="5277320"/>
            <a:ext cx="283923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汇报人：夏天得吃西瓜项目组</a:t>
            </a:r>
          </a:p>
        </p:txBody>
      </p:sp>
      <p:sp>
        <p:nvSpPr>
          <p:cNvPr id="6" name="矩形 5"/>
          <p:cNvSpPr/>
          <p:nvPr/>
        </p:nvSpPr>
        <p:spPr>
          <a:xfrm>
            <a:off x="1500961" y="1"/>
            <a:ext cx="2484678" cy="382143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47" r="-2747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5262" y="4395625"/>
            <a:ext cx="251889" cy="251889"/>
          </a:xfrm>
          <a:prstGeom prst="rect">
            <a:avLst/>
          </a:prstGeom>
          <a:solidFill>
            <a:srgbClr val="7FAAE2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18068" y="4883255"/>
            <a:ext cx="125945" cy="125945"/>
          </a:xfrm>
          <a:prstGeom prst="rect">
            <a:avLst/>
          </a:prstGeom>
          <a:solidFill>
            <a:srgbClr val="7FAAE2">
              <a:alpha val="50000"/>
            </a:srgbClr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/>
          <p:bldP spid="9" grpId="0"/>
          <p:bldP spid="4" grpId="0" animBg="1"/>
          <p:bldP spid="11" grpId="0"/>
          <p:bldP spid="6" grpId="0" animBg="1"/>
          <p:bldP spid="21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/>
          <p:bldP spid="9" grpId="0"/>
          <p:bldP spid="4" grpId="0" animBg="1"/>
          <p:bldP spid="11" grpId="0"/>
          <p:bldP spid="6" grpId="0" animBg="1"/>
          <p:bldP spid="21" grpId="0" animBg="1"/>
          <p:bldP spid="2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4987056"/>
            <a:ext cx="12192000" cy="187094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81368" y="440281"/>
            <a:ext cx="2089940" cy="721887"/>
            <a:chOff x="481368" y="440281"/>
            <a:chExt cx="2089940" cy="721887"/>
          </a:xfrm>
        </p:grpSpPr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62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02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2031325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项目流程简介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图片 1">
            <a:extLst>
              <a:ext uri="{FF2B5EF4-FFF2-40B4-BE49-F238E27FC236}">
                <a16:creationId xmlns:a16="http://schemas.microsoft.com/office/drawing/2014/main" id="{6B1C1EE3-71EC-4BFD-99A8-AFBF2B26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67" y="1280499"/>
            <a:ext cx="6837265" cy="429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45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433152" y="4032632"/>
            <a:ext cx="4140486" cy="164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654139" y="4032632"/>
            <a:ext cx="4140486" cy="164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433152" y="1827642"/>
            <a:ext cx="4140486" cy="164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4139" y="1827642"/>
            <a:ext cx="4140486" cy="164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3E1CDD-C7DD-43F7-8934-4D9AEC3D5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23" y="2537845"/>
            <a:ext cx="2478783" cy="250033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447595" y="2112335"/>
            <a:ext cx="2619991" cy="634583"/>
            <a:chOff x="2447595" y="2112335"/>
            <a:chExt cx="2619991" cy="634583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2447595" y="2112335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登录注册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2447595" y="2474023"/>
              <a:ext cx="2619991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加密登录信息，邮箱验证注册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019FF47-DDC2-457A-8DCF-2CF80481F7B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662" y="2450889"/>
              <a:ext cx="3737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447595" y="4191196"/>
            <a:ext cx="2619991" cy="634584"/>
            <a:chOff x="2447595" y="4191196"/>
            <a:chExt cx="2619991" cy="634584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1DB368AE-7436-41FB-B0F0-01F062A325A4}"/>
                </a:ext>
              </a:extLst>
            </p:cNvPr>
            <p:cNvSpPr txBox="1"/>
            <p:nvPr/>
          </p:nvSpPr>
          <p:spPr>
            <a:xfrm>
              <a:off x="2447595" y="4191196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岗位管理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A2A686E-CC74-470D-B744-B97BE63F4889}"/>
                </a:ext>
              </a:extLst>
            </p:cNvPr>
            <p:cNvSpPr txBox="1"/>
            <p:nvPr/>
          </p:nvSpPr>
          <p:spPr>
            <a:xfrm>
              <a:off x="2447595" y="4552885"/>
              <a:ext cx="2619991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新建岗位，查询岗位信息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D2CAFE0-BE6F-4974-8555-0AF47E51BF88}"/>
                </a:ext>
              </a:extLst>
            </p:cNvPr>
            <p:cNvCxnSpPr>
              <a:cxnSpLocks/>
            </p:cNvCxnSpPr>
            <p:nvPr/>
          </p:nvCxnSpPr>
          <p:spPr>
            <a:xfrm>
              <a:off x="2545662" y="4529751"/>
              <a:ext cx="3737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270333" y="4321484"/>
            <a:ext cx="2619991" cy="834639"/>
            <a:chOff x="7270333" y="4321484"/>
            <a:chExt cx="2619991" cy="834639"/>
          </a:xfrm>
        </p:grpSpPr>
        <p:sp>
          <p:nvSpPr>
            <p:cNvPr id="58" name="TextBox 7">
              <a:extLst>
                <a:ext uri="{FF2B5EF4-FFF2-40B4-BE49-F238E27FC236}">
                  <a16:creationId xmlns:a16="http://schemas.microsoft.com/office/drawing/2014/main" id="{314E482D-4B70-4F04-A3CD-5BEB60FD3003}"/>
                </a:ext>
              </a:extLst>
            </p:cNvPr>
            <p:cNvSpPr txBox="1"/>
            <p:nvPr/>
          </p:nvSpPr>
          <p:spPr>
            <a:xfrm>
              <a:off x="8566885" y="4321484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员工管理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CEC28CF-7CAE-4E57-94D2-518AEA01353E}"/>
                </a:ext>
              </a:extLst>
            </p:cNvPr>
            <p:cNvSpPr txBox="1"/>
            <p:nvPr/>
          </p:nvSpPr>
          <p:spPr>
            <a:xfrm>
              <a:off x="7270333" y="4683173"/>
              <a:ext cx="2619991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分四大子模块：员工信息管理，试用期管理，员工调动，离职管理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1CC5675-9979-441A-B521-D714AFF32A41}"/>
                </a:ext>
              </a:extLst>
            </p:cNvPr>
            <p:cNvCxnSpPr>
              <a:cxnSpLocks/>
            </p:cNvCxnSpPr>
            <p:nvPr/>
          </p:nvCxnSpPr>
          <p:spPr>
            <a:xfrm>
              <a:off x="9360363" y="4660039"/>
              <a:ext cx="3737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7270333" y="2044183"/>
            <a:ext cx="2619991" cy="634583"/>
            <a:chOff x="7270333" y="2044183"/>
            <a:chExt cx="2619991" cy="634583"/>
          </a:xfrm>
        </p:grpSpPr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7EDD08F6-A35B-435F-80F7-8B9C718A93F5}"/>
                </a:ext>
              </a:extLst>
            </p:cNvPr>
            <p:cNvSpPr txBox="1"/>
            <p:nvPr/>
          </p:nvSpPr>
          <p:spPr>
            <a:xfrm>
              <a:off x="8566885" y="2044183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部门管理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861DAE6-B03A-420F-AF13-68B60159014D}"/>
                </a:ext>
              </a:extLst>
            </p:cNvPr>
            <p:cNvSpPr txBox="1"/>
            <p:nvPr/>
          </p:nvSpPr>
          <p:spPr>
            <a:xfrm>
              <a:off x="7270333" y="2405871"/>
              <a:ext cx="2619991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新建部门，查询部门信息，</a:t>
              </a:r>
              <a:r>
                <a:rPr lang="en-US" altLang="zh-CN" sz="1000" dirty="0" err="1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echarts</a:t>
              </a: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展示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7E79A2B-FE5F-4394-8BD4-0ADA1E32D424}"/>
                </a:ext>
              </a:extLst>
            </p:cNvPr>
            <p:cNvCxnSpPr>
              <a:cxnSpLocks/>
            </p:cNvCxnSpPr>
            <p:nvPr/>
          </p:nvCxnSpPr>
          <p:spPr>
            <a:xfrm>
              <a:off x="9360363" y="2382737"/>
              <a:ext cx="3737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">
            <a:extLst>
              <a:ext uri="{FF2B5EF4-FFF2-40B4-BE49-F238E27FC236}">
                <a16:creationId xmlns:a16="http://schemas.microsoft.com/office/drawing/2014/main" id="{7A5D9A90-EEED-4908-859A-061EE529C7DC}"/>
              </a:ext>
            </a:extLst>
          </p:cNvPr>
          <p:cNvSpPr txBox="1"/>
          <p:nvPr/>
        </p:nvSpPr>
        <p:spPr>
          <a:xfrm>
            <a:off x="5352049" y="2968531"/>
            <a:ext cx="562975" cy="575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860790EB-4C45-4E9B-A6FC-5D01AAFE1D26}"/>
              </a:ext>
            </a:extLst>
          </p:cNvPr>
          <p:cNvSpPr txBox="1"/>
          <p:nvPr/>
        </p:nvSpPr>
        <p:spPr>
          <a:xfrm>
            <a:off x="6301604" y="2968531"/>
            <a:ext cx="562975" cy="575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69" name="TextBox 6">
            <a:extLst>
              <a:ext uri="{FF2B5EF4-FFF2-40B4-BE49-F238E27FC236}">
                <a16:creationId xmlns:a16="http://schemas.microsoft.com/office/drawing/2014/main" id="{44E9CC78-D26A-4F88-B7F3-2EFA52D8664F}"/>
              </a:ext>
            </a:extLst>
          </p:cNvPr>
          <p:cNvSpPr txBox="1"/>
          <p:nvPr/>
        </p:nvSpPr>
        <p:spPr>
          <a:xfrm>
            <a:off x="5352050" y="3795039"/>
            <a:ext cx="562975" cy="575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70" name="TextBox 6">
            <a:extLst>
              <a:ext uri="{FF2B5EF4-FFF2-40B4-BE49-F238E27FC236}">
                <a16:creationId xmlns:a16="http://schemas.microsoft.com/office/drawing/2014/main" id="{CFDCD096-EA3C-4EEC-9FD0-236F571B58A2}"/>
              </a:ext>
            </a:extLst>
          </p:cNvPr>
          <p:cNvSpPr txBox="1"/>
          <p:nvPr/>
        </p:nvSpPr>
        <p:spPr>
          <a:xfrm>
            <a:off x="6301604" y="3795039"/>
            <a:ext cx="562975" cy="575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1908204" y="4705441"/>
            <a:ext cx="332118" cy="332741"/>
          </a:xfrm>
          <a:custGeom>
            <a:avLst/>
            <a:gdLst>
              <a:gd name="T0" fmla="*/ 136 w 226"/>
              <a:gd name="T1" fmla="*/ 0 h 226"/>
              <a:gd name="T2" fmla="*/ 226 w 226"/>
              <a:gd name="T3" fmla="*/ 90 h 226"/>
              <a:gd name="T4" fmla="*/ 196 w 226"/>
              <a:gd name="T5" fmla="*/ 100 h 226"/>
              <a:gd name="T6" fmla="*/ 126 w 226"/>
              <a:gd name="T7" fmla="*/ 30 h 226"/>
              <a:gd name="T8" fmla="*/ 136 w 226"/>
              <a:gd name="T9" fmla="*/ 0 h 226"/>
              <a:gd name="T10" fmla="*/ 179 w 226"/>
              <a:gd name="T11" fmla="*/ 116 h 226"/>
              <a:gd name="T12" fmla="*/ 110 w 226"/>
              <a:gd name="T13" fmla="*/ 46 h 226"/>
              <a:gd name="T14" fmla="*/ 40 w 226"/>
              <a:gd name="T15" fmla="*/ 76 h 226"/>
              <a:gd name="T16" fmla="*/ 0 w 226"/>
              <a:gd name="T17" fmla="*/ 196 h 226"/>
              <a:gd name="T18" fmla="*/ 30 w 226"/>
              <a:gd name="T19" fmla="*/ 226 h 226"/>
              <a:gd name="T20" fmla="*/ 150 w 226"/>
              <a:gd name="T21" fmla="*/ 186 h 226"/>
              <a:gd name="T22" fmla="*/ 179 w 226"/>
              <a:gd name="T23" fmla="*/ 116 h 226"/>
              <a:gd name="T24" fmla="*/ 34 w 226"/>
              <a:gd name="T25" fmla="*/ 210 h 226"/>
              <a:gd name="T26" fmla="*/ 30 w 226"/>
              <a:gd name="T27" fmla="*/ 206 h 226"/>
              <a:gd name="T28" fmla="*/ 92 w 226"/>
              <a:gd name="T29" fmla="*/ 144 h 226"/>
              <a:gd name="T30" fmla="*/ 116 w 226"/>
              <a:gd name="T31" fmla="*/ 140 h 226"/>
              <a:gd name="T32" fmla="*/ 116 w 226"/>
              <a:gd name="T33" fmla="*/ 110 h 226"/>
              <a:gd name="T34" fmla="*/ 86 w 226"/>
              <a:gd name="T35" fmla="*/ 110 h 226"/>
              <a:gd name="T36" fmla="*/ 82 w 226"/>
              <a:gd name="T37" fmla="*/ 134 h 226"/>
              <a:gd name="T38" fmla="*/ 20 w 226"/>
              <a:gd name="T39" fmla="*/ 196 h 226"/>
              <a:gd name="T40" fmla="*/ 16 w 226"/>
              <a:gd name="T41" fmla="*/ 192 h 226"/>
              <a:gd name="T42" fmla="*/ 51 w 226"/>
              <a:gd name="T43" fmla="*/ 87 h 226"/>
              <a:gd name="T44" fmla="*/ 106 w 226"/>
              <a:gd name="T45" fmla="*/ 63 h 226"/>
              <a:gd name="T46" fmla="*/ 163 w 226"/>
              <a:gd name="T47" fmla="*/ 119 h 226"/>
              <a:gd name="T48" fmla="*/ 139 w 226"/>
              <a:gd name="T49" fmla="*/ 174 h 226"/>
              <a:gd name="T50" fmla="*/ 34 w 226"/>
              <a:gd name="T51" fmla="*/ 21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6" h="226">
                <a:moveTo>
                  <a:pt x="136" y="0"/>
                </a:moveTo>
                <a:cubicBezTo>
                  <a:pt x="226" y="90"/>
                  <a:pt x="226" y="90"/>
                  <a:pt x="226" y="90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26" y="30"/>
                  <a:pt x="126" y="30"/>
                  <a:pt x="126" y="30"/>
                </a:cubicBezTo>
                <a:lnTo>
                  <a:pt x="136" y="0"/>
                </a:lnTo>
                <a:close/>
                <a:moveTo>
                  <a:pt x="179" y="116"/>
                </a:moveTo>
                <a:cubicBezTo>
                  <a:pt x="110" y="46"/>
                  <a:pt x="110" y="46"/>
                  <a:pt x="110" y="46"/>
                </a:cubicBezTo>
                <a:cubicBezTo>
                  <a:pt x="40" y="76"/>
                  <a:pt x="40" y="76"/>
                  <a:pt x="40" y="76"/>
                </a:cubicBezTo>
                <a:cubicBezTo>
                  <a:pt x="0" y="196"/>
                  <a:pt x="0" y="196"/>
                  <a:pt x="0" y="196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50" y="186"/>
                  <a:pt x="150" y="186"/>
                  <a:pt x="150" y="186"/>
                </a:cubicBezTo>
                <a:cubicBezTo>
                  <a:pt x="179" y="116"/>
                  <a:pt x="179" y="116"/>
                  <a:pt x="179" y="116"/>
                </a:cubicBezTo>
                <a:close/>
                <a:moveTo>
                  <a:pt x="34" y="210"/>
                </a:moveTo>
                <a:cubicBezTo>
                  <a:pt x="30" y="206"/>
                  <a:pt x="30" y="206"/>
                  <a:pt x="30" y="206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9" y="148"/>
                  <a:pt x="109" y="147"/>
                  <a:pt x="116" y="140"/>
                </a:cubicBezTo>
                <a:cubicBezTo>
                  <a:pt x="124" y="132"/>
                  <a:pt x="124" y="118"/>
                  <a:pt x="116" y="110"/>
                </a:cubicBezTo>
                <a:cubicBezTo>
                  <a:pt x="107" y="102"/>
                  <a:pt x="94" y="102"/>
                  <a:pt x="86" y="110"/>
                </a:cubicBezTo>
                <a:cubicBezTo>
                  <a:pt x="79" y="117"/>
                  <a:pt x="78" y="126"/>
                  <a:pt x="82" y="134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51" y="87"/>
                  <a:pt x="51" y="87"/>
                  <a:pt x="51" y="87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39" y="174"/>
                  <a:pt x="139" y="174"/>
                  <a:pt x="139" y="174"/>
                </a:cubicBezTo>
                <a:lnTo>
                  <a:pt x="34" y="210"/>
                </a:lnTo>
                <a:close/>
              </a:path>
            </a:pathLst>
          </a:custGeom>
          <a:solidFill>
            <a:srgbClr val="4F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1903537" y="2522100"/>
            <a:ext cx="335229" cy="283607"/>
          </a:xfrm>
          <a:custGeom>
            <a:avLst/>
            <a:gdLst>
              <a:gd name="T0" fmla="*/ 223 w 228"/>
              <a:gd name="T1" fmla="*/ 128 h 193"/>
              <a:gd name="T2" fmla="*/ 213 w 228"/>
              <a:gd name="T3" fmla="*/ 132 h 193"/>
              <a:gd name="T4" fmla="*/ 203 w 228"/>
              <a:gd name="T5" fmla="*/ 128 h 193"/>
              <a:gd name="T6" fmla="*/ 199 w 228"/>
              <a:gd name="T7" fmla="*/ 124 h 193"/>
              <a:gd name="T8" fmla="*/ 199 w 228"/>
              <a:gd name="T9" fmla="*/ 193 h 193"/>
              <a:gd name="T10" fmla="*/ 142 w 228"/>
              <a:gd name="T11" fmla="*/ 193 h 193"/>
              <a:gd name="T12" fmla="*/ 142 w 228"/>
              <a:gd name="T13" fmla="*/ 122 h 193"/>
              <a:gd name="T14" fmla="*/ 86 w 228"/>
              <a:gd name="T15" fmla="*/ 122 h 193"/>
              <a:gd name="T16" fmla="*/ 86 w 228"/>
              <a:gd name="T17" fmla="*/ 193 h 193"/>
              <a:gd name="T18" fmla="*/ 29 w 228"/>
              <a:gd name="T19" fmla="*/ 193 h 193"/>
              <a:gd name="T20" fmla="*/ 29 w 228"/>
              <a:gd name="T21" fmla="*/ 124 h 193"/>
              <a:gd name="T22" fmla="*/ 25 w 228"/>
              <a:gd name="T23" fmla="*/ 128 h 193"/>
              <a:gd name="T24" fmla="*/ 5 w 228"/>
              <a:gd name="T25" fmla="*/ 128 h 193"/>
              <a:gd name="T26" fmla="*/ 5 w 228"/>
              <a:gd name="T27" fmla="*/ 108 h 193"/>
              <a:gd name="T28" fmla="*/ 114 w 228"/>
              <a:gd name="T29" fmla="*/ 0 h 193"/>
              <a:gd name="T30" fmla="*/ 223 w 228"/>
              <a:gd name="T31" fmla="*/ 108 h 193"/>
              <a:gd name="T32" fmla="*/ 223 w 228"/>
              <a:gd name="T33" fmla="*/ 12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193">
                <a:moveTo>
                  <a:pt x="223" y="128"/>
                </a:moveTo>
                <a:cubicBezTo>
                  <a:pt x="220" y="131"/>
                  <a:pt x="216" y="132"/>
                  <a:pt x="213" y="132"/>
                </a:cubicBezTo>
                <a:cubicBezTo>
                  <a:pt x="209" y="132"/>
                  <a:pt x="206" y="131"/>
                  <a:pt x="203" y="128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20" y="134"/>
                  <a:pt x="11" y="134"/>
                  <a:pt x="5" y="128"/>
                </a:cubicBezTo>
                <a:cubicBezTo>
                  <a:pt x="0" y="123"/>
                  <a:pt x="0" y="114"/>
                  <a:pt x="5" y="108"/>
                </a:cubicBezTo>
                <a:cubicBezTo>
                  <a:pt x="114" y="0"/>
                  <a:pt x="114" y="0"/>
                  <a:pt x="114" y="0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8" y="114"/>
                  <a:pt x="228" y="123"/>
                  <a:pt x="223" y="128"/>
                </a:cubicBezTo>
              </a:path>
            </a:pathLst>
          </a:custGeom>
          <a:solidFill>
            <a:srgbClr val="4F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10006689" y="4705441"/>
            <a:ext cx="336471" cy="317190"/>
          </a:xfrm>
          <a:custGeom>
            <a:avLst/>
            <a:gdLst>
              <a:gd name="T0" fmla="*/ 113 w 226"/>
              <a:gd name="T1" fmla="*/ 114 h 213"/>
              <a:gd name="T2" fmla="*/ 104 w 226"/>
              <a:gd name="T3" fmla="*/ 111 h 213"/>
              <a:gd name="T4" fmla="*/ 102 w 226"/>
              <a:gd name="T5" fmla="*/ 91 h 213"/>
              <a:gd name="T6" fmla="*/ 173 w 226"/>
              <a:gd name="T7" fmla="*/ 6 h 213"/>
              <a:gd name="T8" fmla="*/ 192 w 226"/>
              <a:gd name="T9" fmla="*/ 5 h 213"/>
              <a:gd name="T10" fmla="*/ 194 w 226"/>
              <a:gd name="T11" fmla="*/ 24 h 213"/>
              <a:gd name="T12" fmla="*/ 124 w 226"/>
              <a:gd name="T13" fmla="*/ 109 h 213"/>
              <a:gd name="T14" fmla="*/ 113 w 226"/>
              <a:gd name="T15" fmla="*/ 114 h 213"/>
              <a:gd name="T16" fmla="*/ 226 w 226"/>
              <a:gd name="T17" fmla="*/ 100 h 213"/>
              <a:gd name="T18" fmla="*/ 226 w 226"/>
              <a:gd name="T19" fmla="*/ 114 h 213"/>
              <a:gd name="T20" fmla="*/ 212 w 226"/>
              <a:gd name="T21" fmla="*/ 128 h 213"/>
              <a:gd name="T22" fmla="*/ 197 w 226"/>
              <a:gd name="T23" fmla="*/ 213 h 213"/>
              <a:gd name="T24" fmla="*/ 28 w 226"/>
              <a:gd name="T25" fmla="*/ 213 h 213"/>
              <a:gd name="T26" fmla="*/ 14 w 226"/>
              <a:gd name="T27" fmla="*/ 128 h 213"/>
              <a:gd name="T28" fmla="*/ 0 w 226"/>
              <a:gd name="T29" fmla="*/ 114 h 213"/>
              <a:gd name="T30" fmla="*/ 0 w 226"/>
              <a:gd name="T31" fmla="*/ 100 h 213"/>
              <a:gd name="T32" fmla="*/ 14 w 226"/>
              <a:gd name="T33" fmla="*/ 86 h 213"/>
              <a:gd name="T34" fmla="*/ 97 w 226"/>
              <a:gd name="T35" fmla="*/ 86 h 213"/>
              <a:gd name="T36" fmla="*/ 97 w 226"/>
              <a:gd name="T37" fmla="*/ 86 h 213"/>
              <a:gd name="T38" fmla="*/ 99 w 226"/>
              <a:gd name="T39" fmla="*/ 116 h 213"/>
              <a:gd name="T40" fmla="*/ 113 w 226"/>
              <a:gd name="T41" fmla="*/ 121 h 213"/>
              <a:gd name="T42" fmla="*/ 129 w 226"/>
              <a:gd name="T43" fmla="*/ 114 h 213"/>
              <a:gd name="T44" fmla="*/ 152 w 226"/>
              <a:gd name="T45" fmla="*/ 86 h 213"/>
              <a:gd name="T46" fmla="*/ 212 w 226"/>
              <a:gd name="T47" fmla="*/ 86 h 213"/>
              <a:gd name="T48" fmla="*/ 226 w 226"/>
              <a:gd name="T49" fmla="*/ 100 h 213"/>
              <a:gd name="T50" fmla="*/ 63 w 226"/>
              <a:gd name="T51" fmla="*/ 149 h 213"/>
              <a:gd name="T52" fmla="*/ 56 w 226"/>
              <a:gd name="T53" fmla="*/ 142 h 213"/>
              <a:gd name="T54" fmla="*/ 49 w 226"/>
              <a:gd name="T55" fmla="*/ 149 h 213"/>
              <a:gd name="T56" fmla="*/ 49 w 226"/>
              <a:gd name="T57" fmla="*/ 192 h 213"/>
              <a:gd name="T58" fmla="*/ 56 w 226"/>
              <a:gd name="T59" fmla="*/ 199 h 213"/>
              <a:gd name="T60" fmla="*/ 63 w 226"/>
              <a:gd name="T61" fmla="*/ 192 h 213"/>
              <a:gd name="T62" fmla="*/ 63 w 226"/>
              <a:gd name="T63" fmla="*/ 149 h 213"/>
              <a:gd name="T64" fmla="*/ 92 w 226"/>
              <a:gd name="T65" fmla="*/ 149 h 213"/>
              <a:gd name="T66" fmla="*/ 85 w 226"/>
              <a:gd name="T67" fmla="*/ 142 h 213"/>
              <a:gd name="T68" fmla="*/ 78 w 226"/>
              <a:gd name="T69" fmla="*/ 149 h 213"/>
              <a:gd name="T70" fmla="*/ 78 w 226"/>
              <a:gd name="T71" fmla="*/ 192 h 213"/>
              <a:gd name="T72" fmla="*/ 85 w 226"/>
              <a:gd name="T73" fmla="*/ 199 h 213"/>
              <a:gd name="T74" fmla="*/ 92 w 226"/>
              <a:gd name="T75" fmla="*/ 192 h 213"/>
              <a:gd name="T76" fmla="*/ 92 w 226"/>
              <a:gd name="T77" fmla="*/ 149 h 213"/>
              <a:gd name="T78" fmla="*/ 120 w 226"/>
              <a:gd name="T79" fmla="*/ 149 h 213"/>
              <a:gd name="T80" fmla="*/ 113 w 226"/>
              <a:gd name="T81" fmla="*/ 142 h 213"/>
              <a:gd name="T82" fmla="*/ 106 w 226"/>
              <a:gd name="T83" fmla="*/ 149 h 213"/>
              <a:gd name="T84" fmla="*/ 106 w 226"/>
              <a:gd name="T85" fmla="*/ 192 h 213"/>
              <a:gd name="T86" fmla="*/ 113 w 226"/>
              <a:gd name="T87" fmla="*/ 199 h 213"/>
              <a:gd name="T88" fmla="*/ 120 w 226"/>
              <a:gd name="T89" fmla="*/ 192 h 213"/>
              <a:gd name="T90" fmla="*/ 120 w 226"/>
              <a:gd name="T91" fmla="*/ 149 h 213"/>
              <a:gd name="T92" fmla="*/ 148 w 226"/>
              <a:gd name="T93" fmla="*/ 149 h 213"/>
              <a:gd name="T94" fmla="*/ 141 w 226"/>
              <a:gd name="T95" fmla="*/ 142 h 213"/>
              <a:gd name="T96" fmla="*/ 134 w 226"/>
              <a:gd name="T97" fmla="*/ 149 h 213"/>
              <a:gd name="T98" fmla="*/ 134 w 226"/>
              <a:gd name="T99" fmla="*/ 192 h 213"/>
              <a:gd name="T100" fmla="*/ 141 w 226"/>
              <a:gd name="T101" fmla="*/ 199 h 213"/>
              <a:gd name="T102" fmla="*/ 148 w 226"/>
              <a:gd name="T103" fmla="*/ 192 h 213"/>
              <a:gd name="T104" fmla="*/ 148 w 226"/>
              <a:gd name="T105" fmla="*/ 149 h 213"/>
              <a:gd name="T106" fmla="*/ 176 w 226"/>
              <a:gd name="T107" fmla="*/ 149 h 213"/>
              <a:gd name="T108" fmla="*/ 169 w 226"/>
              <a:gd name="T109" fmla="*/ 142 h 213"/>
              <a:gd name="T110" fmla="*/ 162 w 226"/>
              <a:gd name="T111" fmla="*/ 149 h 213"/>
              <a:gd name="T112" fmla="*/ 162 w 226"/>
              <a:gd name="T113" fmla="*/ 192 h 213"/>
              <a:gd name="T114" fmla="*/ 169 w 226"/>
              <a:gd name="T115" fmla="*/ 199 h 213"/>
              <a:gd name="T116" fmla="*/ 176 w 226"/>
              <a:gd name="T117" fmla="*/ 192 h 213"/>
              <a:gd name="T118" fmla="*/ 176 w 226"/>
              <a:gd name="T119" fmla="*/ 14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6" h="213">
                <a:moveTo>
                  <a:pt x="113" y="114"/>
                </a:moveTo>
                <a:cubicBezTo>
                  <a:pt x="110" y="114"/>
                  <a:pt x="106" y="113"/>
                  <a:pt x="104" y="111"/>
                </a:cubicBezTo>
                <a:cubicBezTo>
                  <a:pt x="98" y="106"/>
                  <a:pt x="97" y="97"/>
                  <a:pt x="102" y="91"/>
                </a:cubicBezTo>
                <a:cubicBezTo>
                  <a:pt x="173" y="6"/>
                  <a:pt x="173" y="6"/>
                  <a:pt x="173" y="6"/>
                </a:cubicBezTo>
                <a:cubicBezTo>
                  <a:pt x="177" y="0"/>
                  <a:pt x="186" y="0"/>
                  <a:pt x="192" y="5"/>
                </a:cubicBezTo>
                <a:cubicBezTo>
                  <a:pt x="198" y="10"/>
                  <a:pt x="199" y="18"/>
                  <a:pt x="194" y="24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1" y="112"/>
                  <a:pt x="117" y="114"/>
                  <a:pt x="113" y="114"/>
                </a:cubicBezTo>
                <a:moveTo>
                  <a:pt x="226" y="100"/>
                </a:moveTo>
                <a:cubicBezTo>
                  <a:pt x="226" y="114"/>
                  <a:pt x="226" y="114"/>
                  <a:pt x="226" y="114"/>
                </a:cubicBezTo>
                <a:cubicBezTo>
                  <a:pt x="226" y="122"/>
                  <a:pt x="219" y="128"/>
                  <a:pt x="212" y="128"/>
                </a:cubicBezTo>
                <a:cubicBezTo>
                  <a:pt x="197" y="213"/>
                  <a:pt x="197" y="213"/>
                  <a:pt x="197" y="213"/>
                </a:cubicBezTo>
                <a:cubicBezTo>
                  <a:pt x="28" y="213"/>
                  <a:pt x="28" y="213"/>
                  <a:pt x="28" y="213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6" y="128"/>
                  <a:pt x="0" y="122"/>
                  <a:pt x="0" y="11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2"/>
                  <a:pt x="6" y="86"/>
                  <a:pt x="14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89" y="95"/>
                  <a:pt x="90" y="109"/>
                  <a:pt x="99" y="116"/>
                </a:cubicBezTo>
                <a:cubicBezTo>
                  <a:pt x="103" y="119"/>
                  <a:pt x="108" y="121"/>
                  <a:pt x="113" y="121"/>
                </a:cubicBezTo>
                <a:cubicBezTo>
                  <a:pt x="119" y="121"/>
                  <a:pt x="125" y="118"/>
                  <a:pt x="129" y="114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9" y="86"/>
                  <a:pt x="226" y="92"/>
                  <a:pt x="226" y="100"/>
                </a:cubicBezTo>
                <a:close/>
                <a:moveTo>
                  <a:pt x="63" y="149"/>
                </a:moveTo>
                <a:cubicBezTo>
                  <a:pt x="63" y="145"/>
                  <a:pt x="60" y="142"/>
                  <a:pt x="56" y="142"/>
                </a:cubicBezTo>
                <a:cubicBezTo>
                  <a:pt x="53" y="142"/>
                  <a:pt x="49" y="145"/>
                  <a:pt x="49" y="149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49" y="196"/>
                  <a:pt x="53" y="199"/>
                  <a:pt x="56" y="199"/>
                </a:cubicBezTo>
                <a:cubicBezTo>
                  <a:pt x="60" y="199"/>
                  <a:pt x="63" y="196"/>
                  <a:pt x="63" y="192"/>
                </a:cubicBezTo>
                <a:lnTo>
                  <a:pt x="63" y="149"/>
                </a:lnTo>
                <a:close/>
                <a:moveTo>
                  <a:pt x="92" y="149"/>
                </a:moveTo>
                <a:cubicBezTo>
                  <a:pt x="92" y="145"/>
                  <a:pt x="89" y="142"/>
                  <a:pt x="85" y="142"/>
                </a:cubicBezTo>
                <a:cubicBezTo>
                  <a:pt x="81" y="142"/>
                  <a:pt x="78" y="145"/>
                  <a:pt x="78" y="149"/>
                </a:cubicBezTo>
                <a:cubicBezTo>
                  <a:pt x="78" y="192"/>
                  <a:pt x="78" y="192"/>
                  <a:pt x="78" y="192"/>
                </a:cubicBezTo>
                <a:cubicBezTo>
                  <a:pt x="78" y="196"/>
                  <a:pt x="81" y="199"/>
                  <a:pt x="85" y="199"/>
                </a:cubicBezTo>
                <a:cubicBezTo>
                  <a:pt x="89" y="199"/>
                  <a:pt x="92" y="196"/>
                  <a:pt x="92" y="192"/>
                </a:cubicBezTo>
                <a:lnTo>
                  <a:pt x="92" y="149"/>
                </a:lnTo>
                <a:close/>
                <a:moveTo>
                  <a:pt x="120" y="149"/>
                </a:moveTo>
                <a:cubicBezTo>
                  <a:pt x="120" y="145"/>
                  <a:pt x="117" y="142"/>
                  <a:pt x="113" y="142"/>
                </a:cubicBezTo>
                <a:cubicBezTo>
                  <a:pt x="109" y="142"/>
                  <a:pt x="106" y="145"/>
                  <a:pt x="106" y="149"/>
                </a:cubicBezTo>
                <a:cubicBezTo>
                  <a:pt x="106" y="192"/>
                  <a:pt x="106" y="192"/>
                  <a:pt x="106" y="192"/>
                </a:cubicBezTo>
                <a:cubicBezTo>
                  <a:pt x="106" y="196"/>
                  <a:pt x="109" y="199"/>
                  <a:pt x="113" y="199"/>
                </a:cubicBezTo>
                <a:cubicBezTo>
                  <a:pt x="117" y="199"/>
                  <a:pt x="120" y="196"/>
                  <a:pt x="120" y="192"/>
                </a:cubicBezTo>
                <a:lnTo>
                  <a:pt x="120" y="149"/>
                </a:lnTo>
                <a:close/>
                <a:moveTo>
                  <a:pt x="148" y="149"/>
                </a:moveTo>
                <a:cubicBezTo>
                  <a:pt x="148" y="145"/>
                  <a:pt x="145" y="142"/>
                  <a:pt x="141" y="142"/>
                </a:cubicBezTo>
                <a:cubicBezTo>
                  <a:pt x="137" y="142"/>
                  <a:pt x="134" y="145"/>
                  <a:pt x="134" y="149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6"/>
                  <a:pt x="137" y="199"/>
                  <a:pt x="141" y="199"/>
                </a:cubicBezTo>
                <a:cubicBezTo>
                  <a:pt x="145" y="199"/>
                  <a:pt x="148" y="196"/>
                  <a:pt x="148" y="192"/>
                </a:cubicBezTo>
                <a:lnTo>
                  <a:pt x="148" y="149"/>
                </a:lnTo>
                <a:close/>
                <a:moveTo>
                  <a:pt x="176" y="149"/>
                </a:moveTo>
                <a:cubicBezTo>
                  <a:pt x="176" y="145"/>
                  <a:pt x="173" y="142"/>
                  <a:pt x="169" y="142"/>
                </a:cubicBezTo>
                <a:cubicBezTo>
                  <a:pt x="165" y="142"/>
                  <a:pt x="162" y="145"/>
                  <a:pt x="162" y="149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6"/>
                  <a:pt x="165" y="199"/>
                  <a:pt x="169" y="199"/>
                </a:cubicBezTo>
                <a:cubicBezTo>
                  <a:pt x="173" y="199"/>
                  <a:pt x="176" y="196"/>
                  <a:pt x="176" y="192"/>
                </a:cubicBezTo>
                <a:lnTo>
                  <a:pt x="176" y="149"/>
                </a:lnTo>
                <a:close/>
              </a:path>
            </a:pathLst>
          </a:custGeom>
          <a:solidFill>
            <a:srgbClr val="4F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10007353" y="2474023"/>
            <a:ext cx="330873" cy="229497"/>
          </a:xfrm>
          <a:custGeom>
            <a:avLst/>
            <a:gdLst>
              <a:gd name="T0" fmla="*/ 211 w 225"/>
              <a:gd name="T1" fmla="*/ 0 h 156"/>
              <a:gd name="T2" fmla="*/ 169 w 225"/>
              <a:gd name="T3" fmla="*/ 0 h 156"/>
              <a:gd name="T4" fmla="*/ 155 w 225"/>
              <a:gd name="T5" fmla="*/ 15 h 156"/>
              <a:gd name="T6" fmla="*/ 42 w 225"/>
              <a:gd name="T7" fmla="*/ 15 h 156"/>
              <a:gd name="T8" fmla="*/ 42 w 225"/>
              <a:gd name="T9" fmla="*/ 29 h 156"/>
              <a:gd name="T10" fmla="*/ 208 w 225"/>
              <a:gd name="T11" fmla="*/ 29 h 156"/>
              <a:gd name="T12" fmla="*/ 189 w 225"/>
              <a:gd name="T13" fmla="*/ 124 h 156"/>
              <a:gd name="T14" fmla="*/ 169 w 225"/>
              <a:gd name="T15" fmla="*/ 43 h 156"/>
              <a:gd name="T16" fmla="*/ 0 w 225"/>
              <a:gd name="T17" fmla="*/ 43 h 156"/>
              <a:gd name="T18" fmla="*/ 28 w 225"/>
              <a:gd name="T19" fmla="*/ 156 h 156"/>
              <a:gd name="T20" fmla="*/ 197 w 225"/>
              <a:gd name="T21" fmla="*/ 156 h 156"/>
              <a:gd name="T22" fmla="*/ 225 w 225"/>
              <a:gd name="T23" fmla="*/ 15 h 156"/>
              <a:gd name="T24" fmla="*/ 211 w 225"/>
              <a:gd name="T2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156">
                <a:moveTo>
                  <a:pt x="211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1" y="0"/>
                  <a:pt x="155" y="7"/>
                  <a:pt x="155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29"/>
                  <a:pt x="42" y="29"/>
                  <a:pt x="42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189" y="124"/>
                  <a:pt x="189" y="124"/>
                  <a:pt x="189" y="124"/>
                </a:cubicBezTo>
                <a:cubicBezTo>
                  <a:pt x="169" y="43"/>
                  <a:pt x="169" y="43"/>
                  <a:pt x="169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197" y="156"/>
                  <a:pt x="197" y="156"/>
                  <a:pt x="197" y="156"/>
                </a:cubicBezTo>
                <a:cubicBezTo>
                  <a:pt x="225" y="15"/>
                  <a:pt x="225" y="15"/>
                  <a:pt x="225" y="15"/>
                </a:cubicBezTo>
                <a:cubicBezTo>
                  <a:pt x="225" y="7"/>
                  <a:pt x="219" y="0"/>
                  <a:pt x="211" y="0"/>
                </a:cubicBezTo>
                <a:close/>
              </a:path>
            </a:pathLst>
          </a:custGeom>
          <a:solidFill>
            <a:srgbClr val="4F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81368" y="440281"/>
            <a:ext cx="2089940" cy="721887"/>
            <a:chOff x="481368" y="440281"/>
            <a:chExt cx="2089940" cy="721887"/>
          </a:xfrm>
        </p:grpSpPr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62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02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2031325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项目功能分析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740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4" presetClass="entr" presetSubtype="5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5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1" grpId="0" animBg="1"/>
      <p:bldP spid="5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020" y="-2244971"/>
            <a:ext cx="4630615" cy="46306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10254" y="-3122737"/>
            <a:ext cx="6386147" cy="6386147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6136" y="2355832"/>
            <a:ext cx="1819729" cy="2174185"/>
          </a:xfrm>
          <a:prstGeom prst="rect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03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7116" y="2233244"/>
            <a:ext cx="890953" cy="890953"/>
          </a:xfrm>
          <a:prstGeom prst="ellipse">
            <a:avLst/>
          </a:prstGeom>
          <a:solidFill>
            <a:srgbClr val="9FB8D6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6611" y="2799399"/>
            <a:ext cx="257320" cy="257320"/>
          </a:xfrm>
          <a:prstGeom prst="ellipse">
            <a:avLst/>
          </a:prstGeom>
          <a:solidFill>
            <a:srgbClr val="EFEFE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47433" y="1731138"/>
            <a:ext cx="502106" cy="502106"/>
          </a:xfrm>
          <a:prstGeom prst="ellipse">
            <a:avLst/>
          </a:prstGeom>
          <a:solidFill>
            <a:srgbClr val="9FB8D6">
              <a:alpha val="45000"/>
            </a:srgb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2096" y="4186515"/>
            <a:ext cx="3267808" cy="671659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16214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  <p:bldP spid="1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15498" y="3609750"/>
            <a:ext cx="12207498" cy="3248249"/>
          </a:xfrm>
          <a:custGeom>
            <a:avLst/>
            <a:gdLst>
              <a:gd name="connsiteX0" fmla="*/ 0 w 12192000"/>
              <a:gd name="connsiteY0" fmla="*/ 0 h 3248249"/>
              <a:gd name="connsiteX1" fmla="*/ 12192000 w 12192000"/>
              <a:gd name="connsiteY1" fmla="*/ 0 h 3248249"/>
              <a:gd name="connsiteX2" fmla="*/ 12192000 w 12192000"/>
              <a:gd name="connsiteY2" fmla="*/ 3248249 h 3248249"/>
              <a:gd name="connsiteX3" fmla="*/ 0 w 12192000"/>
              <a:gd name="connsiteY3" fmla="*/ 3248249 h 3248249"/>
              <a:gd name="connsiteX4" fmla="*/ 0 w 12192000"/>
              <a:gd name="connsiteY4" fmla="*/ 0 h 3248249"/>
              <a:gd name="connsiteX0" fmla="*/ 15498 w 12207498"/>
              <a:gd name="connsiteY0" fmla="*/ 0 h 3248249"/>
              <a:gd name="connsiteX1" fmla="*/ 12207498 w 12207498"/>
              <a:gd name="connsiteY1" fmla="*/ 0 h 3248249"/>
              <a:gd name="connsiteX2" fmla="*/ 12207498 w 12207498"/>
              <a:gd name="connsiteY2" fmla="*/ 3248249 h 3248249"/>
              <a:gd name="connsiteX3" fmla="*/ 15498 w 12207498"/>
              <a:gd name="connsiteY3" fmla="*/ 3248249 h 3248249"/>
              <a:gd name="connsiteX4" fmla="*/ 0 w 12207498"/>
              <a:gd name="connsiteY4" fmla="*/ 1659674 h 3248249"/>
              <a:gd name="connsiteX5" fmla="*/ 15498 w 12207498"/>
              <a:gd name="connsiteY5" fmla="*/ 0 h 3248249"/>
              <a:gd name="connsiteX0" fmla="*/ 0 w 12207498"/>
              <a:gd name="connsiteY0" fmla="*/ 1659674 h 3248249"/>
              <a:gd name="connsiteX1" fmla="*/ 12207498 w 12207498"/>
              <a:gd name="connsiteY1" fmla="*/ 0 h 3248249"/>
              <a:gd name="connsiteX2" fmla="*/ 12207498 w 12207498"/>
              <a:gd name="connsiteY2" fmla="*/ 3248249 h 3248249"/>
              <a:gd name="connsiteX3" fmla="*/ 15498 w 12207498"/>
              <a:gd name="connsiteY3" fmla="*/ 3248249 h 3248249"/>
              <a:gd name="connsiteX4" fmla="*/ 0 w 12207498"/>
              <a:gd name="connsiteY4" fmla="*/ 1659674 h 32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498" h="3248249">
                <a:moveTo>
                  <a:pt x="0" y="1659674"/>
                </a:moveTo>
                <a:lnTo>
                  <a:pt x="12207498" y="0"/>
                </a:lnTo>
                <a:lnTo>
                  <a:pt x="12207498" y="3248249"/>
                </a:lnTo>
                <a:lnTo>
                  <a:pt x="15498" y="3248249"/>
                </a:lnTo>
                <a:lnTo>
                  <a:pt x="0" y="165967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66419" y="2435756"/>
            <a:ext cx="3030115" cy="558489"/>
            <a:chOff x="7866419" y="2435756"/>
            <a:chExt cx="3030115" cy="558489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7866419" y="2435756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前端：冯丹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7866419" y="2721350"/>
              <a:ext cx="3030115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登录界面，注册界面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D9EC29F-1944-4860-8659-19B8A0F5B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44" y="2102800"/>
            <a:ext cx="4690267" cy="448423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866419" y="4703615"/>
            <a:ext cx="3030115" cy="558489"/>
            <a:chOff x="7866419" y="4703615"/>
            <a:chExt cx="3030115" cy="558489"/>
          </a:xfrm>
        </p:grpSpPr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27D9584A-AEF6-47C9-BB38-0D9773E21270}"/>
                </a:ext>
              </a:extLst>
            </p:cNvPr>
            <p:cNvSpPr txBox="1"/>
            <p:nvPr/>
          </p:nvSpPr>
          <p:spPr>
            <a:xfrm>
              <a:off x="7866419" y="4703615"/>
              <a:ext cx="2218107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后端：童榜燃，刘定国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731787A-8C97-47CC-B592-AE49902F7271}"/>
                </a:ext>
              </a:extLst>
            </p:cNvPr>
            <p:cNvSpPr txBox="1"/>
            <p:nvPr/>
          </p:nvSpPr>
          <p:spPr>
            <a:xfrm>
              <a:off x="7866419" y="4989209"/>
              <a:ext cx="3030115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信息加密，邮箱验证码自动发送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94A4BDC-7C07-488A-A9E2-D3084D0EDA4E}"/>
              </a:ext>
            </a:extLst>
          </p:cNvPr>
          <p:cNvSpPr txBox="1"/>
          <p:nvPr/>
        </p:nvSpPr>
        <p:spPr>
          <a:xfrm>
            <a:off x="1618476" y="1386271"/>
            <a:ext cx="9278058" cy="28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067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7BC730D-8F5F-4A44-8ED0-416654B2A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177" y="2262554"/>
            <a:ext cx="4079631" cy="2274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C0F669-170C-4C9E-BB2D-AD54BE10AD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49" y="3302746"/>
            <a:ext cx="2468161" cy="3152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9C4E42-7E2F-41FB-964F-BF2B39654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301" y="3531620"/>
            <a:ext cx="1610143" cy="21423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979F31D-EEDC-4310-8792-978030FFD0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097570"/>
            <a:ext cx="1047043" cy="272953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81368" y="440281"/>
            <a:ext cx="2007509" cy="671167"/>
            <a:chOff x="481368" y="440281"/>
            <a:chExt cx="2007509" cy="671167"/>
          </a:xfrm>
        </p:grpSpPr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5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03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登录注册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206CD37-D19C-4CD2-AF78-0193D4A243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718" y="4238445"/>
            <a:ext cx="837818" cy="16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68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15498" y="3609750"/>
            <a:ext cx="12207498" cy="3248249"/>
          </a:xfrm>
          <a:custGeom>
            <a:avLst/>
            <a:gdLst>
              <a:gd name="connsiteX0" fmla="*/ 0 w 12192000"/>
              <a:gd name="connsiteY0" fmla="*/ 0 h 3248249"/>
              <a:gd name="connsiteX1" fmla="*/ 12192000 w 12192000"/>
              <a:gd name="connsiteY1" fmla="*/ 0 h 3248249"/>
              <a:gd name="connsiteX2" fmla="*/ 12192000 w 12192000"/>
              <a:gd name="connsiteY2" fmla="*/ 3248249 h 3248249"/>
              <a:gd name="connsiteX3" fmla="*/ 0 w 12192000"/>
              <a:gd name="connsiteY3" fmla="*/ 3248249 h 3248249"/>
              <a:gd name="connsiteX4" fmla="*/ 0 w 12192000"/>
              <a:gd name="connsiteY4" fmla="*/ 0 h 3248249"/>
              <a:gd name="connsiteX0" fmla="*/ 15498 w 12207498"/>
              <a:gd name="connsiteY0" fmla="*/ 0 h 3248249"/>
              <a:gd name="connsiteX1" fmla="*/ 12207498 w 12207498"/>
              <a:gd name="connsiteY1" fmla="*/ 0 h 3248249"/>
              <a:gd name="connsiteX2" fmla="*/ 12207498 w 12207498"/>
              <a:gd name="connsiteY2" fmla="*/ 3248249 h 3248249"/>
              <a:gd name="connsiteX3" fmla="*/ 15498 w 12207498"/>
              <a:gd name="connsiteY3" fmla="*/ 3248249 h 3248249"/>
              <a:gd name="connsiteX4" fmla="*/ 0 w 12207498"/>
              <a:gd name="connsiteY4" fmla="*/ 1659674 h 3248249"/>
              <a:gd name="connsiteX5" fmla="*/ 15498 w 12207498"/>
              <a:gd name="connsiteY5" fmla="*/ 0 h 3248249"/>
              <a:gd name="connsiteX0" fmla="*/ 0 w 12207498"/>
              <a:gd name="connsiteY0" fmla="*/ 1659674 h 3248249"/>
              <a:gd name="connsiteX1" fmla="*/ 12207498 w 12207498"/>
              <a:gd name="connsiteY1" fmla="*/ 0 h 3248249"/>
              <a:gd name="connsiteX2" fmla="*/ 12207498 w 12207498"/>
              <a:gd name="connsiteY2" fmla="*/ 3248249 h 3248249"/>
              <a:gd name="connsiteX3" fmla="*/ 15498 w 12207498"/>
              <a:gd name="connsiteY3" fmla="*/ 3248249 h 3248249"/>
              <a:gd name="connsiteX4" fmla="*/ 0 w 12207498"/>
              <a:gd name="connsiteY4" fmla="*/ 1659674 h 32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498" h="3248249">
                <a:moveTo>
                  <a:pt x="0" y="1659674"/>
                </a:moveTo>
                <a:lnTo>
                  <a:pt x="12207498" y="0"/>
                </a:lnTo>
                <a:lnTo>
                  <a:pt x="12207498" y="3248249"/>
                </a:lnTo>
                <a:lnTo>
                  <a:pt x="15498" y="3248249"/>
                </a:lnTo>
                <a:lnTo>
                  <a:pt x="0" y="165967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66419" y="2435756"/>
            <a:ext cx="3030115" cy="758544"/>
            <a:chOff x="7866419" y="2435756"/>
            <a:chExt cx="3030115" cy="758544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7866419" y="2435756"/>
              <a:ext cx="1668198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前端：蒋倩，冯丹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7866419" y="2721350"/>
              <a:ext cx="30301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部门信息查询，新建部门界面，查询部门下员工界面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D9EC29F-1944-4860-8659-19B8A0F5B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44" y="2102800"/>
            <a:ext cx="4690267" cy="448423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866419" y="4703615"/>
            <a:ext cx="3030115" cy="758544"/>
            <a:chOff x="7866419" y="4703615"/>
            <a:chExt cx="3030115" cy="758544"/>
          </a:xfrm>
        </p:grpSpPr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27D9584A-AEF6-47C9-BB38-0D9773E21270}"/>
                </a:ext>
              </a:extLst>
            </p:cNvPr>
            <p:cNvSpPr txBox="1"/>
            <p:nvPr/>
          </p:nvSpPr>
          <p:spPr>
            <a:xfrm>
              <a:off x="7866419" y="4703615"/>
              <a:ext cx="2218107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后端：童榜燃，刘定国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731787A-8C97-47CC-B592-AE49902F7271}"/>
                </a:ext>
              </a:extLst>
            </p:cNvPr>
            <p:cNvSpPr txBox="1"/>
            <p:nvPr/>
          </p:nvSpPr>
          <p:spPr>
            <a:xfrm>
              <a:off x="7866419" y="4989209"/>
              <a:ext cx="30301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部门信息查询，新建部门，查询部门下员工，删除部门（状态码）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B12FF53-2B8D-45EB-A5F2-0C033F90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062" y="2254928"/>
            <a:ext cx="4069956" cy="2317071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94A4BDC-7C07-488A-A9E2-D3084D0EDA4E}"/>
              </a:ext>
            </a:extLst>
          </p:cNvPr>
          <p:cNvSpPr txBox="1"/>
          <p:nvPr/>
        </p:nvSpPr>
        <p:spPr>
          <a:xfrm>
            <a:off x="1618476" y="1386271"/>
            <a:ext cx="9278058" cy="28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067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C0F669-170C-4C9E-BB2D-AD54BE10AD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49" y="3302746"/>
            <a:ext cx="2468161" cy="31524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A00455-2E62-415F-B519-8B71ED1A5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050" y="3535439"/>
            <a:ext cx="1586394" cy="21196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979F31D-EEDC-4310-8792-978030FFD0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097570"/>
            <a:ext cx="1047043" cy="272953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81368" y="440281"/>
            <a:ext cx="2007509" cy="671167"/>
            <a:chOff x="481368" y="440281"/>
            <a:chExt cx="2007509" cy="671167"/>
          </a:xfrm>
        </p:grpSpPr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5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03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部门管理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89CAEB5-FBBD-4C88-A4AE-2B6862253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184" y="4229116"/>
            <a:ext cx="838226" cy="16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15498" y="3609750"/>
            <a:ext cx="12207498" cy="3248249"/>
          </a:xfrm>
          <a:custGeom>
            <a:avLst/>
            <a:gdLst>
              <a:gd name="connsiteX0" fmla="*/ 0 w 12192000"/>
              <a:gd name="connsiteY0" fmla="*/ 0 h 3248249"/>
              <a:gd name="connsiteX1" fmla="*/ 12192000 w 12192000"/>
              <a:gd name="connsiteY1" fmla="*/ 0 h 3248249"/>
              <a:gd name="connsiteX2" fmla="*/ 12192000 w 12192000"/>
              <a:gd name="connsiteY2" fmla="*/ 3248249 h 3248249"/>
              <a:gd name="connsiteX3" fmla="*/ 0 w 12192000"/>
              <a:gd name="connsiteY3" fmla="*/ 3248249 h 3248249"/>
              <a:gd name="connsiteX4" fmla="*/ 0 w 12192000"/>
              <a:gd name="connsiteY4" fmla="*/ 0 h 3248249"/>
              <a:gd name="connsiteX0" fmla="*/ 15498 w 12207498"/>
              <a:gd name="connsiteY0" fmla="*/ 0 h 3248249"/>
              <a:gd name="connsiteX1" fmla="*/ 12207498 w 12207498"/>
              <a:gd name="connsiteY1" fmla="*/ 0 h 3248249"/>
              <a:gd name="connsiteX2" fmla="*/ 12207498 w 12207498"/>
              <a:gd name="connsiteY2" fmla="*/ 3248249 h 3248249"/>
              <a:gd name="connsiteX3" fmla="*/ 15498 w 12207498"/>
              <a:gd name="connsiteY3" fmla="*/ 3248249 h 3248249"/>
              <a:gd name="connsiteX4" fmla="*/ 0 w 12207498"/>
              <a:gd name="connsiteY4" fmla="*/ 1659674 h 3248249"/>
              <a:gd name="connsiteX5" fmla="*/ 15498 w 12207498"/>
              <a:gd name="connsiteY5" fmla="*/ 0 h 3248249"/>
              <a:gd name="connsiteX0" fmla="*/ 0 w 12207498"/>
              <a:gd name="connsiteY0" fmla="*/ 1659674 h 3248249"/>
              <a:gd name="connsiteX1" fmla="*/ 12207498 w 12207498"/>
              <a:gd name="connsiteY1" fmla="*/ 0 h 3248249"/>
              <a:gd name="connsiteX2" fmla="*/ 12207498 w 12207498"/>
              <a:gd name="connsiteY2" fmla="*/ 3248249 h 3248249"/>
              <a:gd name="connsiteX3" fmla="*/ 15498 w 12207498"/>
              <a:gd name="connsiteY3" fmla="*/ 3248249 h 3248249"/>
              <a:gd name="connsiteX4" fmla="*/ 0 w 12207498"/>
              <a:gd name="connsiteY4" fmla="*/ 1659674 h 324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498" h="3248249">
                <a:moveTo>
                  <a:pt x="0" y="1659674"/>
                </a:moveTo>
                <a:lnTo>
                  <a:pt x="12207498" y="0"/>
                </a:lnTo>
                <a:lnTo>
                  <a:pt x="12207498" y="3248249"/>
                </a:lnTo>
                <a:lnTo>
                  <a:pt x="15498" y="3248249"/>
                </a:lnTo>
                <a:lnTo>
                  <a:pt x="0" y="165967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66419" y="2435756"/>
            <a:ext cx="3030115" cy="758544"/>
            <a:chOff x="7866419" y="2435756"/>
            <a:chExt cx="3030115" cy="758544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7866419" y="2435756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前端：蒋倩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7866419" y="2721350"/>
              <a:ext cx="30301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岗位信息查询界面，新建岗位界面，查询岗位下所有员工界面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D9EC29F-1944-4860-8659-19B8A0F5B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44" y="2102800"/>
            <a:ext cx="4690267" cy="448423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866419" y="4703615"/>
            <a:ext cx="3030115" cy="758544"/>
            <a:chOff x="7866419" y="4703615"/>
            <a:chExt cx="3030115" cy="758544"/>
          </a:xfrm>
        </p:grpSpPr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27D9584A-AEF6-47C9-BB38-0D9773E21270}"/>
                </a:ext>
              </a:extLst>
            </p:cNvPr>
            <p:cNvSpPr txBox="1"/>
            <p:nvPr/>
          </p:nvSpPr>
          <p:spPr>
            <a:xfrm>
              <a:off x="7866419" y="4703615"/>
              <a:ext cx="2218107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后端：童榜燃，刘定国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731787A-8C97-47CC-B592-AE49902F7271}"/>
                </a:ext>
              </a:extLst>
            </p:cNvPr>
            <p:cNvSpPr txBox="1"/>
            <p:nvPr/>
          </p:nvSpPr>
          <p:spPr>
            <a:xfrm>
              <a:off x="7866419" y="4989209"/>
              <a:ext cx="30301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岗位信息查询，新建岗位，查询岗位下员工，删除岗位功能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44E5443-9755-43AB-B574-9AFFDFF8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72" y="2311394"/>
            <a:ext cx="4015235" cy="226060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94A4BDC-7C07-488A-A9E2-D3084D0EDA4E}"/>
              </a:ext>
            </a:extLst>
          </p:cNvPr>
          <p:cNvSpPr txBox="1"/>
          <p:nvPr/>
        </p:nvSpPr>
        <p:spPr>
          <a:xfrm>
            <a:off x="1618476" y="1386271"/>
            <a:ext cx="9278058" cy="28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067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C0F669-170C-4C9E-BB2D-AD54BE10AD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49" y="3302746"/>
            <a:ext cx="2468161" cy="3152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DA425B-C366-4644-9C44-3FABDD5CA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53" y="3532603"/>
            <a:ext cx="1606502" cy="21491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979F31D-EEDC-4310-8792-978030FFD0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097570"/>
            <a:ext cx="1047043" cy="272953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81368" y="440281"/>
            <a:ext cx="2007509" cy="671167"/>
            <a:chOff x="481368" y="440281"/>
            <a:chExt cx="2007509" cy="671167"/>
          </a:xfrm>
        </p:grpSpPr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5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03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岗位管理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89CAEB5-FBBD-4C88-A4AE-2B6862253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184" y="4229116"/>
            <a:ext cx="838226" cy="16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7" y="2567854"/>
            <a:ext cx="12192000" cy="45193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23243" y="3429000"/>
            <a:ext cx="3254644" cy="1379349"/>
            <a:chOff x="883403" y="3006670"/>
            <a:chExt cx="3254644" cy="1379349"/>
          </a:xfrm>
        </p:grpSpPr>
        <p:sp>
          <p:nvSpPr>
            <p:cNvPr id="4" name="圆角矩形 3"/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 207"/>
            <p:cNvSpPr>
              <a:spLocks noEditPoints="1"/>
            </p:cNvSpPr>
            <p:nvPr/>
          </p:nvSpPr>
          <p:spPr bwMode="auto">
            <a:xfrm>
              <a:off x="1294786" y="3600837"/>
              <a:ext cx="295350" cy="258308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2045617" y="3193200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员工信息管理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1993833" y="3524742"/>
              <a:ext cx="1929671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包括新增员工 查询员工信息等。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64271" y="3429000"/>
            <a:ext cx="3254644" cy="1379349"/>
            <a:chOff x="883403" y="3006670"/>
            <a:chExt cx="3254644" cy="1379349"/>
          </a:xfrm>
        </p:grpSpPr>
        <p:sp>
          <p:nvSpPr>
            <p:cNvPr id="24" name="圆角矩形 23"/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9FB8D6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1993832" y="3193200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试用期管理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1993833" y="3524742"/>
              <a:ext cx="1929671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包括试用期员工的转正，延期操作，不录用操作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23243" y="5025240"/>
            <a:ext cx="3254644" cy="1379349"/>
            <a:chOff x="883403" y="3006670"/>
            <a:chExt cx="3254644" cy="1379349"/>
          </a:xfrm>
        </p:grpSpPr>
        <p:sp>
          <p:nvSpPr>
            <p:cNvPr id="36" name="圆角矩形 35"/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9FB8D6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1993832" y="3193200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员工调动管理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1993833" y="3524742"/>
              <a:ext cx="1929671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员工调动管理包括部门调动与岗位调动。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64271" y="5025240"/>
            <a:ext cx="3254644" cy="1379349"/>
            <a:chOff x="883403" y="3006670"/>
            <a:chExt cx="3254644" cy="1379349"/>
          </a:xfrm>
        </p:grpSpPr>
        <p:sp>
          <p:nvSpPr>
            <p:cNvPr id="42" name="圆角矩形 41"/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1993832" y="3193200"/>
              <a:ext cx="1323439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离职管理</a:t>
              </a:r>
              <a:endPara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03E0C68-DA60-417A-94AF-3E2A39D1D51A}"/>
                </a:ext>
              </a:extLst>
            </p:cNvPr>
            <p:cNvSpPr txBox="1"/>
            <p:nvPr/>
          </p:nvSpPr>
          <p:spPr>
            <a:xfrm>
              <a:off x="1993833" y="3524742"/>
              <a:ext cx="1929671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重要作用是员工离职</a:t>
              </a:r>
            </a:p>
          </p:txBody>
        </p:sp>
      </p:grpSp>
      <p:sp>
        <p:nvSpPr>
          <p:cNvPr id="10" name="Freeform 158"/>
          <p:cNvSpPr>
            <a:spLocks noEditPoints="1"/>
          </p:cNvSpPr>
          <p:nvPr/>
        </p:nvSpPr>
        <p:spPr bwMode="auto">
          <a:xfrm>
            <a:off x="6800719" y="4039771"/>
            <a:ext cx="249536" cy="258308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Freeform 204"/>
          <p:cNvSpPr>
            <a:spLocks noEditPoints="1"/>
          </p:cNvSpPr>
          <p:nvPr/>
        </p:nvSpPr>
        <p:spPr bwMode="auto">
          <a:xfrm>
            <a:off x="3334626" y="5617182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4" name="AutoShape 126"/>
          <p:cNvSpPr/>
          <p:nvPr/>
        </p:nvSpPr>
        <p:spPr bwMode="auto">
          <a:xfrm>
            <a:off x="8310251" y="5027097"/>
            <a:ext cx="267994" cy="267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499" y="14850"/>
                </a:moveTo>
                <a:cubicBezTo>
                  <a:pt x="9772" y="14850"/>
                  <a:pt x="6749" y="11827"/>
                  <a:pt x="6749" y="8100"/>
                </a:cubicBezTo>
                <a:cubicBezTo>
                  <a:pt x="6749" y="4372"/>
                  <a:pt x="9772" y="1350"/>
                  <a:pt x="13499" y="1350"/>
                </a:cubicBezTo>
                <a:cubicBezTo>
                  <a:pt x="17227" y="1350"/>
                  <a:pt x="20249" y="4372"/>
                  <a:pt x="20249" y="8100"/>
                </a:cubicBezTo>
                <a:cubicBezTo>
                  <a:pt x="20249" y="11827"/>
                  <a:pt x="17227" y="14850"/>
                  <a:pt x="13499" y="14850"/>
                </a:cubicBezTo>
                <a:moveTo>
                  <a:pt x="3236" y="20042"/>
                </a:moveTo>
                <a:cubicBezTo>
                  <a:pt x="3019" y="20266"/>
                  <a:pt x="2718" y="20408"/>
                  <a:pt x="2382" y="20408"/>
                </a:cubicBezTo>
                <a:cubicBezTo>
                  <a:pt x="1724" y="20408"/>
                  <a:pt x="1191" y="19875"/>
                  <a:pt x="1191" y="19218"/>
                </a:cubicBezTo>
                <a:cubicBezTo>
                  <a:pt x="1191" y="18881"/>
                  <a:pt x="1332" y="18580"/>
                  <a:pt x="1557" y="18363"/>
                </a:cubicBezTo>
                <a:lnTo>
                  <a:pt x="1551" y="18358"/>
                </a:lnTo>
                <a:lnTo>
                  <a:pt x="6996" y="12913"/>
                </a:lnTo>
                <a:cubicBezTo>
                  <a:pt x="7472" y="13555"/>
                  <a:pt x="8039" y="14122"/>
                  <a:pt x="8680" y="14599"/>
                </a:cubicBezTo>
                <a:cubicBezTo>
                  <a:pt x="8680" y="14599"/>
                  <a:pt x="3236" y="20042"/>
                  <a:pt x="3236" y="20042"/>
                </a:cubicBezTo>
                <a:close/>
                <a:moveTo>
                  <a:pt x="13499" y="0"/>
                </a:moveTo>
                <a:cubicBezTo>
                  <a:pt x="9026" y="0"/>
                  <a:pt x="5399" y="3626"/>
                  <a:pt x="5399" y="8100"/>
                </a:cubicBezTo>
                <a:cubicBezTo>
                  <a:pt x="5399" y="9467"/>
                  <a:pt x="5742" y="10754"/>
                  <a:pt x="6341" y="11884"/>
                </a:cubicBezTo>
                <a:lnTo>
                  <a:pt x="709" y="17515"/>
                </a:lnTo>
                <a:lnTo>
                  <a:pt x="713" y="17520"/>
                </a:lnTo>
                <a:cubicBezTo>
                  <a:pt x="274" y="17953"/>
                  <a:pt x="0" y="18552"/>
                  <a:pt x="0" y="19218"/>
                </a:cubicBezTo>
                <a:cubicBezTo>
                  <a:pt x="0" y="20533"/>
                  <a:pt x="1066" y="21599"/>
                  <a:pt x="2382" y="21599"/>
                </a:cubicBezTo>
                <a:cubicBezTo>
                  <a:pt x="3047" y="21599"/>
                  <a:pt x="3647" y="21326"/>
                  <a:pt x="4079" y="20885"/>
                </a:cubicBezTo>
                <a:lnTo>
                  <a:pt x="4078" y="20884"/>
                </a:lnTo>
                <a:lnTo>
                  <a:pt x="9708" y="15255"/>
                </a:lnTo>
                <a:cubicBezTo>
                  <a:pt x="10839" y="15856"/>
                  <a:pt x="12128" y="16200"/>
                  <a:pt x="13499" y="16200"/>
                </a:cubicBezTo>
                <a:cubicBezTo>
                  <a:pt x="17973" y="16200"/>
                  <a:pt x="21600" y="12573"/>
                  <a:pt x="21600" y="8100"/>
                </a:cubicBezTo>
                <a:cubicBezTo>
                  <a:pt x="21600" y="3626"/>
                  <a:pt x="17973" y="0"/>
                  <a:pt x="134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6767668" y="5609339"/>
            <a:ext cx="268890" cy="26770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8" name="AutoShape 112"/>
          <p:cNvSpPr/>
          <p:nvPr/>
        </p:nvSpPr>
        <p:spPr bwMode="auto">
          <a:xfrm>
            <a:off x="8310251" y="3429000"/>
            <a:ext cx="268890" cy="2677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D560C46C-2D35-4D3B-AC62-10B674442350}"/>
              </a:ext>
            </a:extLst>
          </p:cNvPr>
          <p:cNvSpPr txBox="1"/>
          <p:nvPr/>
        </p:nvSpPr>
        <p:spPr>
          <a:xfrm>
            <a:off x="9404372" y="1312934"/>
            <a:ext cx="1730031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前端：蒋倩，冯丹</a:t>
            </a:r>
            <a:endParaRPr lang="en-US" altLang="zh-CN" sz="14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2B5AEE0-D7CD-4D0A-99A1-942A27D36C2F}"/>
              </a:ext>
            </a:extLst>
          </p:cNvPr>
          <p:cNvSpPr txBox="1"/>
          <p:nvPr/>
        </p:nvSpPr>
        <p:spPr>
          <a:xfrm>
            <a:off x="7314659" y="1694477"/>
            <a:ext cx="381974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后端：刘定国，严龙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81368" y="440281"/>
            <a:ext cx="2007509" cy="671167"/>
            <a:chOff x="481368" y="440281"/>
            <a:chExt cx="2007509" cy="671167"/>
          </a:xfrm>
        </p:grpSpPr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5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03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员工管理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746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020" y="-2244971"/>
            <a:ext cx="4630615" cy="46306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10254" y="-3122737"/>
            <a:ext cx="6386147" cy="6386147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6136" y="2355832"/>
            <a:ext cx="1819729" cy="2174185"/>
          </a:xfrm>
          <a:prstGeom prst="rect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04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7116" y="2233244"/>
            <a:ext cx="890953" cy="890953"/>
          </a:xfrm>
          <a:prstGeom prst="ellipse">
            <a:avLst/>
          </a:prstGeom>
          <a:solidFill>
            <a:srgbClr val="9FB8D6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6611" y="2799399"/>
            <a:ext cx="257320" cy="257320"/>
          </a:xfrm>
          <a:prstGeom prst="ellipse">
            <a:avLst/>
          </a:prstGeom>
          <a:solidFill>
            <a:srgbClr val="EFEFE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47433" y="1731138"/>
            <a:ext cx="502106" cy="502106"/>
          </a:xfrm>
          <a:prstGeom prst="ellipse">
            <a:avLst/>
          </a:prstGeom>
          <a:solidFill>
            <a:srgbClr val="9FB8D6">
              <a:alpha val="45000"/>
            </a:srgb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2096" y="4186515"/>
            <a:ext cx="3267808" cy="671659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项目总结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4186" y="5111853"/>
            <a:ext cx="536362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总结：杨赛飞</a:t>
            </a:r>
          </a:p>
        </p:txBody>
      </p:sp>
    </p:spTree>
    <p:extLst>
      <p:ext uri="{BB962C8B-B14F-4D97-AF65-F5344CB8AC3E}">
        <p14:creationId xmlns:p14="http://schemas.microsoft.com/office/powerpoint/2010/main" val="37752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090" y="597778"/>
            <a:ext cx="3459296" cy="5677762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3939" r="-107589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7616" y="560200"/>
            <a:ext cx="455731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rgbClr val="01010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ONTENTS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7214" y="3474949"/>
            <a:ext cx="2268267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01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小组介绍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672208" y="4086926"/>
            <a:ext cx="57356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07214" y="4276614"/>
            <a:ext cx="2268267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03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项目演示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39554" y="3474949"/>
            <a:ext cx="2268267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02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39554" y="4276614"/>
            <a:ext cx="2268267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04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项目总结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2208" y="4901118"/>
            <a:ext cx="57356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47156" y="1513807"/>
            <a:ext cx="82671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21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020" y="-2244971"/>
            <a:ext cx="4630615" cy="46306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10254" y="-3122737"/>
            <a:ext cx="6386147" cy="6386147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6136" y="2355832"/>
            <a:ext cx="1819729" cy="2174185"/>
          </a:xfrm>
          <a:prstGeom prst="rect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01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7116" y="2233244"/>
            <a:ext cx="890953" cy="890953"/>
          </a:xfrm>
          <a:prstGeom prst="ellipse">
            <a:avLst/>
          </a:prstGeom>
          <a:solidFill>
            <a:srgbClr val="9FB8D6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6611" y="2799399"/>
            <a:ext cx="257320" cy="257320"/>
          </a:xfrm>
          <a:prstGeom prst="ellipse">
            <a:avLst/>
          </a:prstGeom>
          <a:solidFill>
            <a:srgbClr val="EFEFE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47433" y="1731138"/>
            <a:ext cx="502106" cy="502106"/>
          </a:xfrm>
          <a:prstGeom prst="ellipse">
            <a:avLst/>
          </a:prstGeom>
          <a:solidFill>
            <a:srgbClr val="9FB8D6">
              <a:alpha val="45000"/>
            </a:srgb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2096" y="4186515"/>
            <a:ext cx="3267808" cy="671659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小组介绍</a:t>
            </a:r>
          </a:p>
        </p:txBody>
      </p:sp>
    </p:spTree>
    <p:extLst>
      <p:ext uri="{BB962C8B-B14F-4D97-AF65-F5344CB8AC3E}">
        <p14:creationId xmlns:p14="http://schemas.microsoft.com/office/powerpoint/2010/main" val="15024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499313" y="1819128"/>
            <a:ext cx="2388432" cy="3978930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Title 3"/>
            <p:cNvSpPr txBox="1">
              <a:spLocks/>
            </p:cNvSpPr>
            <p:nvPr/>
          </p:nvSpPr>
          <p:spPr>
            <a:xfrm>
              <a:off x="830555" y="4402407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蒋倩</a:t>
              </a:r>
              <a:endParaRPr lang="en-US" altLang="zh-CN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Title 3"/>
            <p:cNvSpPr txBox="1">
              <a:spLocks/>
            </p:cNvSpPr>
            <p:nvPr/>
          </p:nvSpPr>
          <p:spPr>
            <a:xfrm>
              <a:off x="830555" y="4743014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前端开发工程师</a:t>
              </a:r>
              <a:r>
                <a:rPr lang="en-US" altLang="zh-CN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&amp;UI</a:t>
              </a: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设计师</a:t>
              </a:r>
              <a:endParaRPr lang="en-US" altLang="zh-CN" sz="400" b="0" dirty="0">
                <a:solidFill>
                  <a:schemeClr val="tx1">
                    <a:alpha val="5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Title 3"/>
            <p:cNvSpPr txBox="1">
              <a:spLocks/>
            </p:cNvSpPr>
            <p:nvPr/>
          </p:nvSpPr>
          <p:spPr>
            <a:xfrm>
              <a:off x="1002707" y="5392857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部门管理，岗位管理，离职管理，员工信息管理，</a:t>
              </a:r>
              <a:r>
                <a:rPr lang="en-US" altLang="zh-CN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Ui</a:t>
              </a: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设计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024771" y="4013085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0555" y="524766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976894" y="1819128"/>
            <a:ext cx="2388432" cy="3978930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1" name="Rounded Rectangle 4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Title 3"/>
            <p:cNvSpPr txBox="1">
              <a:spLocks/>
            </p:cNvSpPr>
            <p:nvPr/>
          </p:nvSpPr>
          <p:spPr>
            <a:xfrm>
              <a:off x="830555" y="4402407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冯丹</a:t>
              </a:r>
              <a:endParaRPr lang="en-US" altLang="zh-CN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Title 3"/>
            <p:cNvSpPr txBox="1">
              <a:spLocks/>
            </p:cNvSpPr>
            <p:nvPr/>
          </p:nvSpPr>
          <p:spPr>
            <a:xfrm>
              <a:off x="830555" y="4743014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前端开发工程师</a:t>
              </a:r>
              <a:r>
                <a:rPr lang="en-US" altLang="zh-CN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&amp;UI</a:t>
              </a: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设计师</a:t>
              </a:r>
              <a:endParaRPr lang="en-US" altLang="zh-CN" sz="400" b="0" dirty="0">
                <a:solidFill>
                  <a:schemeClr val="tx1">
                    <a:alpha val="5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Title 3"/>
            <p:cNvSpPr txBox="1">
              <a:spLocks/>
            </p:cNvSpPr>
            <p:nvPr/>
          </p:nvSpPr>
          <p:spPr>
            <a:xfrm>
              <a:off x="1002707" y="5392857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登录注册，试用期管理，部门调动，员工信息管理，部门管理，</a:t>
              </a:r>
              <a:r>
                <a:rPr lang="en-US" altLang="zh-CN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Ui</a:t>
              </a: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设计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024771" y="4013085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30555" y="524766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454475" y="1819128"/>
            <a:ext cx="2388432" cy="3978930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8" name="Rounded Rectangle 47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Title 3"/>
            <p:cNvSpPr txBox="1">
              <a:spLocks/>
            </p:cNvSpPr>
            <p:nvPr/>
          </p:nvSpPr>
          <p:spPr>
            <a:xfrm>
              <a:off x="830555" y="4402407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童榜燃</a:t>
              </a:r>
              <a:endParaRPr lang="en-US" altLang="zh-CN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Title 3"/>
            <p:cNvSpPr txBox="1">
              <a:spLocks/>
            </p:cNvSpPr>
            <p:nvPr/>
          </p:nvSpPr>
          <p:spPr>
            <a:xfrm>
              <a:off x="830555" y="4743014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后端开发工程师</a:t>
              </a:r>
              <a:r>
                <a:rPr lang="en-US" altLang="zh-CN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&amp;</a:t>
              </a: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视频设计师</a:t>
              </a:r>
              <a:endParaRPr lang="en-US" altLang="zh-CN" sz="400" b="0" dirty="0">
                <a:solidFill>
                  <a:schemeClr val="tx1">
                    <a:alpha val="5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Title 3"/>
            <p:cNvSpPr txBox="1">
              <a:spLocks/>
            </p:cNvSpPr>
            <p:nvPr/>
          </p:nvSpPr>
          <p:spPr>
            <a:xfrm>
              <a:off x="1002707" y="5392857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登录注册，岗位管理，部门管理，视频素材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024771" y="4013085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0555" y="524766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81368" y="440281"/>
            <a:ext cx="2007509" cy="721887"/>
            <a:chOff x="481368" y="440281"/>
            <a:chExt cx="2007509" cy="721887"/>
          </a:xfrm>
        </p:grpSpPr>
        <p:sp>
          <p:nvSpPr>
            <p:cNvPr id="55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62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01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15772" cy="52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团队介绍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09437223-DE33-4694-87A4-D3F943121C2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>
          <a:xfrm>
            <a:off x="8965049" y="2173963"/>
            <a:ext cx="1367284" cy="1367284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70A1C335-0110-4623-A996-DDD0C096F8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7468" y="2177919"/>
            <a:ext cx="1367284" cy="1367284"/>
          </a:xfrm>
        </p:spPr>
      </p:pic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3906E0AC-65C1-4EA8-BD31-F45B2F96771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>
          <a:xfrm>
            <a:off x="2009887" y="2176855"/>
            <a:ext cx="1367284" cy="1367284"/>
          </a:xfrm>
        </p:spPr>
      </p:pic>
    </p:spTree>
    <p:extLst>
      <p:ext uri="{BB962C8B-B14F-4D97-AF65-F5344CB8AC3E}">
        <p14:creationId xmlns:p14="http://schemas.microsoft.com/office/powerpoint/2010/main" val="4041928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499313" y="1819128"/>
            <a:ext cx="2388432" cy="3978930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Title 3"/>
            <p:cNvSpPr txBox="1">
              <a:spLocks/>
            </p:cNvSpPr>
            <p:nvPr/>
          </p:nvSpPr>
          <p:spPr>
            <a:xfrm>
              <a:off x="830555" y="4402407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刘定国</a:t>
              </a:r>
              <a:endParaRPr lang="en-US" altLang="zh-CN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Title 3"/>
            <p:cNvSpPr txBox="1">
              <a:spLocks/>
            </p:cNvSpPr>
            <p:nvPr/>
          </p:nvSpPr>
          <p:spPr>
            <a:xfrm>
              <a:off x="830555" y="4743014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后端开发工程师</a:t>
              </a:r>
              <a:r>
                <a:rPr lang="en-US" altLang="zh-CN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&amp;</a:t>
              </a: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大佬</a:t>
              </a:r>
              <a:endParaRPr lang="en-US" altLang="zh-CN" sz="400" b="0" dirty="0">
                <a:solidFill>
                  <a:schemeClr val="tx1">
                    <a:alpha val="5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Title 3"/>
            <p:cNvSpPr txBox="1">
              <a:spLocks/>
            </p:cNvSpPr>
            <p:nvPr/>
          </p:nvSpPr>
          <p:spPr>
            <a:xfrm>
              <a:off x="1002707" y="5392857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登录注册，部门管理，员工信息管理，离职管理，试用期管理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024771" y="4013085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0555" y="524766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976894" y="1819128"/>
            <a:ext cx="2388432" cy="3978930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1" name="Rounded Rectangle 4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Title 3"/>
            <p:cNvSpPr txBox="1">
              <a:spLocks/>
            </p:cNvSpPr>
            <p:nvPr/>
          </p:nvSpPr>
          <p:spPr>
            <a:xfrm>
              <a:off x="830555" y="4402407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严龙</a:t>
              </a:r>
              <a:endParaRPr lang="en-US" altLang="zh-CN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Title 3"/>
            <p:cNvSpPr txBox="1">
              <a:spLocks/>
            </p:cNvSpPr>
            <p:nvPr/>
          </p:nvSpPr>
          <p:spPr>
            <a:xfrm>
              <a:off x="830555" y="4743014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后端开发工程师</a:t>
              </a:r>
              <a:r>
                <a:rPr lang="en-US" altLang="zh-CN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&amp;</a:t>
              </a: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策划</a:t>
              </a:r>
              <a:endParaRPr lang="en-US" sz="400" b="0" dirty="0">
                <a:solidFill>
                  <a:schemeClr val="tx1">
                    <a:alpha val="5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Title 3"/>
            <p:cNvSpPr txBox="1">
              <a:spLocks/>
            </p:cNvSpPr>
            <p:nvPr/>
          </p:nvSpPr>
          <p:spPr>
            <a:xfrm>
              <a:off x="1002707" y="5392857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策划，部门调动，岗位调动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024771" y="4013085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30555" y="524766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454475" y="1819128"/>
            <a:ext cx="2388432" cy="3978930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8" name="Rounded Rectangle 47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Title 3"/>
            <p:cNvSpPr txBox="1">
              <a:spLocks/>
            </p:cNvSpPr>
            <p:nvPr/>
          </p:nvSpPr>
          <p:spPr>
            <a:xfrm>
              <a:off x="830555" y="4402407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杨赛飞</a:t>
              </a:r>
              <a:endParaRPr lang="en-US" altLang="zh-CN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Title 3"/>
            <p:cNvSpPr txBox="1">
              <a:spLocks/>
            </p:cNvSpPr>
            <p:nvPr/>
          </p:nvSpPr>
          <p:spPr>
            <a:xfrm>
              <a:off x="830555" y="4743014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测试工程师</a:t>
              </a:r>
              <a:r>
                <a:rPr lang="en-US" altLang="zh-CN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&amp;</a:t>
              </a:r>
              <a:r>
                <a:rPr lang="zh-CN" altLang="en-US" sz="1050" b="0" dirty="0">
                  <a:solidFill>
                    <a:schemeClr val="tx1">
                      <a:alpha val="5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书记官</a:t>
              </a:r>
              <a:endParaRPr lang="en-US" sz="400" b="0" dirty="0">
                <a:solidFill>
                  <a:schemeClr val="tx1">
                    <a:alpha val="5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Title 3"/>
            <p:cNvSpPr txBox="1">
              <a:spLocks/>
            </p:cNvSpPr>
            <p:nvPr/>
          </p:nvSpPr>
          <p:spPr>
            <a:xfrm>
              <a:off x="1002707" y="5392857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1000" b="0" dirty="0">
                  <a:solidFill>
                    <a:schemeClr val="tx1"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策划，会议纪要，测试，前后端整合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024771" y="4013085"/>
              <a:ext cx="0" cy="276576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0555" y="524766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81368" y="440281"/>
            <a:ext cx="2007509" cy="721887"/>
            <a:chOff x="481368" y="440281"/>
            <a:chExt cx="2007509" cy="721887"/>
          </a:xfrm>
        </p:grpSpPr>
        <p:sp>
          <p:nvSpPr>
            <p:cNvPr id="55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62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01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15772" cy="52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团队介绍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EB06DE3A-9BE4-4A39-AE9D-BDF4983DDF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>
          <a:xfrm>
            <a:off x="2017903" y="2173963"/>
            <a:ext cx="1367284" cy="1367284"/>
          </a:xfrm>
        </p:spPr>
      </p:pic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C8066E6E-9C15-4D82-B4E0-F81211EC3CA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>
          <a:xfrm>
            <a:off x="8973065" y="2173963"/>
            <a:ext cx="1367284" cy="1367284"/>
          </a:xfrm>
        </p:spPr>
      </p:pic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79F1B0BC-18DE-4649-A36A-60314312A9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7468" y="2173963"/>
            <a:ext cx="1367284" cy="1367284"/>
          </a:xfrm>
        </p:spPr>
      </p:pic>
    </p:spTree>
    <p:extLst>
      <p:ext uri="{BB962C8B-B14F-4D97-AF65-F5344CB8AC3E}">
        <p14:creationId xmlns:p14="http://schemas.microsoft.com/office/powerpoint/2010/main" val="106752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A3B294BD-FC5F-476F-B5EE-A1DCEBC6E2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308" y="1313793"/>
            <a:ext cx="4339048" cy="4410362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27" y="4845666"/>
            <a:ext cx="3851474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我们是怎样的</a:t>
            </a:r>
            <a:br>
              <a:rPr lang="en-US" altLang="zh-CN" sz="28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</a:br>
            <a:r>
              <a:rPr lang="zh-CN" altLang="en-US" sz="28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一支团队</a:t>
            </a:r>
            <a:r>
              <a:rPr lang="en-US" altLang="zh-CN" sz="28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?</a:t>
            </a:r>
            <a:endParaRPr lang="en-US" sz="28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86590" y="0"/>
            <a:ext cx="0" cy="1210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229605" y="2507827"/>
            <a:ext cx="2115811" cy="2115817"/>
            <a:chOff x="5234926" y="2507827"/>
            <a:chExt cx="2115811" cy="2115817"/>
          </a:xfrm>
          <a:solidFill>
            <a:srgbClr val="1C3C54"/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 rot="2700000">
              <a:off x="5234923" y="2507830"/>
              <a:ext cx="2115817" cy="2115811"/>
            </a:xfrm>
            <a:prstGeom prst="roundRect">
              <a:avLst>
                <a:gd name="adj" fmla="val 34663"/>
              </a:avLst>
            </a:prstGeom>
            <a:solidFill>
              <a:srgbClr val="9FB8D6"/>
            </a:solidFill>
            <a:ln>
              <a:noFill/>
            </a:ln>
            <a:effectLst>
              <a:outerShdw blurRad="2540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Title 3"/>
            <p:cNvSpPr txBox="1">
              <a:spLocks/>
            </p:cNvSpPr>
            <p:nvPr/>
          </p:nvSpPr>
          <p:spPr>
            <a:xfrm>
              <a:off x="5387746" y="3443941"/>
              <a:ext cx="1810168" cy="274764"/>
            </a:xfrm>
            <a:prstGeom prst="rect">
              <a:avLst/>
            </a:prstGeom>
            <a:noFill/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团结</a:t>
              </a:r>
              <a:endParaRPr lang="en-US" sz="2000" b="0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Title 3"/>
            <p:cNvSpPr txBox="1">
              <a:spLocks/>
            </p:cNvSpPr>
            <p:nvPr/>
          </p:nvSpPr>
          <p:spPr>
            <a:xfrm>
              <a:off x="5387748" y="3865382"/>
              <a:ext cx="1810167" cy="501994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900" b="0" dirty="0">
                  <a:solidFill>
                    <a:srgbClr val="FFFFFF">
                      <a:alpha val="70000"/>
                    </a:srgb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，</a:t>
              </a:r>
              <a:endParaRPr lang="en-US" sz="900" b="0" dirty="0">
                <a:solidFill>
                  <a:srgbClr val="FFFFFF">
                    <a:alpha val="70000"/>
                  </a:srgb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Title 3"/>
            <p:cNvSpPr txBox="1">
              <a:spLocks/>
            </p:cNvSpPr>
            <p:nvPr/>
          </p:nvSpPr>
          <p:spPr>
            <a:xfrm>
              <a:off x="5903434" y="2875767"/>
              <a:ext cx="778790" cy="562710"/>
            </a:xfrm>
            <a:prstGeom prst="rect">
              <a:avLst/>
            </a:prstGeom>
            <a:noFill/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</a:t>
              </a:r>
              <a:endParaRPr lang="en-US" sz="1400" b="0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90472" y="602894"/>
            <a:ext cx="2146275" cy="2146279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Title 3"/>
            <p:cNvSpPr txBox="1">
              <a:spLocks/>
            </p:cNvSpPr>
            <p:nvPr/>
          </p:nvSpPr>
          <p:spPr>
            <a:xfrm>
              <a:off x="8803856" y="1766552"/>
              <a:ext cx="1991185" cy="30224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奋进</a:t>
              </a:r>
              <a:endParaRPr lang="en-US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Title 3"/>
            <p:cNvSpPr txBox="1">
              <a:spLocks/>
            </p:cNvSpPr>
            <p:nvPr/>
          </p:nvSpPr>
          <p:spPr>
            <a:xfrm>
              <a:off x="9371113" y="1183981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H</a:t>
              </a:r>
              <a:endParaRPr lang="en-US" sz="14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50995" y="4298760"/>
            <a:ext cx="2225234" cy="2146279"/>
            <a:chOff x="8575570" y="3902930"/>
            <a:chExt cx="2447758" cy="2360907"/>
          </a:xfrm>
        </p:grpSpPr>
        <p:sp>
          <p:nvSpPr>
            <p:cNvPr id="10" name="Rounded Rectangle 9"/>
            <p:cNvSpPr/>
            <p:nvPr/>
          </p:nvSpPr>
          <p:spPr>
            <a:xfrm rot="2700000">
              <a:off x="8618995" y="3902932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Title 3"/>
            <p:cNvSpPr txBox="1">
              <a:spLocks/>
            </p:cNvSpPr>
            <p:nvPr/>
          </p:nvSpPr>
          <p:spPr>
            <a:xfrm>
              <a:off x="8575570" y="5000373"/>
              <a:ext cx="2447758" cy="30224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创新</a:t>
              </a:r>
              <a:endParaRPr lang="en-US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Title 3"/>
            <p:cNvSpPr txBox="1">
              <a:spLocks/>
            </p:cNvSpPr>
            <p:nvPr/>
          </p:nvSpPr>
          <p:spPr>
            <a:xfrm>
              <a:off x="8803857" y="5410453"/>
              <a:ext cx="1991184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r>
                <a:rPr lang="zh-CN" altLang="en-US" sz="900" b="0" dirty="0">
                  <a:solidFill>
                    <a:schemeClr val="tx1">
                      <a:lumMod val="65000"/>
                      <a:lumOff val="35000"/>
                      <a:alpha val="70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，</a:t>
              </a:r>
              <a:endParaRPr lang="en-US" sz="900" b="0" dirty="0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Title 3"/>
            <p:cNvSpPr txBox="1">
              <a:spLocks/>
            </p:cNvSpPr>
            <p:nvPr/>
          </p:nvSpPr>
          <p:spPr>
            <a:xfrm>
              <a:off x="9371113" y="441780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V</a:t>
              </a:r>
              <a:endParaRPr lang="en-US" sz="14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24008" y="2450827"/>
            <a:ext cx="2146275" cy="2146279"/>
            <a:chOff x="8618997" y="3902930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6" name="Rounded Rectangle 25"/>
            <p:cNvSpPr/>
            <p:nvPr/>
          </p:nvSpPr>
          <p:spPr>
            <a:xfrm rot="2700000">
              <a:off x="8618995" y="3902932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Title 3"/>
            <p:cNvSpPr txBox="1">
              <a:spLocks/>
            </p:cNvSpPr>
            <p:nvPr/>
          </p:nvSpPr>
          <p:spPr>
            <a:xfrm>
              <a:off x="8666829" y="5000373"/>
              <a:ext cx="2265239" cy="30224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务实</a:t>
              </a:r>
              <a:endParaRPr lang="en-US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Title 3"/>
            <p:cNvSpPr txBox="1">
              <a:spLocks/>
            </p:cNvSpPr>
            <p:nvPr/>
          </p:nvSpPr>
          <p:spPr>
            <a:xfrm>
              <a:off x="8803857" y="5410453"/>
              <a:ext cx="1991184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en-US" sz="900" b="0" dirty="0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Title 3"/>
            <p:cNvSpPr txBox="1">
              <a:spLocks/>
            </p:cNvSpPr>
            <p:nvPr/>
          </p:nvSpPr>
          <p:spPr>
            <a:xfrm>
              <a:off x="9371113" y="441780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U</a:t>
              </a:r>
              <a:endParaRPr lang="en-US" sz="14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81368" y="440281"/>
            <a:ext cx="2007509" cy="721887"/>
            <a:chOff x="481368" y="440281"/>
            <a:chExt cx="2007509" cy="721887"/>
          </a:xfrm>
        </p:grpSpPr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62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01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15772" cy="52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团队介绍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010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020" y="-2244971"/>
            <a:ext cx="4630615" cy="46306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10254" y="-3122737"/>
            <a:ext cx="6386147" cy="6386147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6136" y="2355832"/>
            <a:ext cx="1819729" cy="2174185"/>
          </a:xfrm>
          <a:prstGeom prst="rect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02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7116" y="2233244"/>
            <a:ext cx="890953" cy="890953"/>
          </a:xfrm>
          <a:prstGeom prst="ellipse">
            <a:avLst/>
          </a:prstGeom>
          <a:solidFill>
            <a:srgbClr val="9FB8D6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6611" y="2799399"/>
            <a:ext cx="257320" cy="257320"/>
          </a:xfrm>
          <a:prstGeom prst="ellipse">
            <a:avLst/>
          </a:prstGeom>
          <a:solidFill>
            <a:srgbClr val="EFEFE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47433" y="1731138"/>
            <a:ext cx="502106" cy="502106"/>
          </a:xfrm>
          <a:prstGeom prst="ellipse">
            <a:avLst/>
          </a:prstGeom>
          <a:solidFill>
            <a:srgbClr val="9FB8D6">
              <a:alpha val="45000"/>
            </a:srgb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2096" y="4186515"/>
            <a:ext cx="3267808" cy="671659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4186" y="4811813"/>
            <a:ext cx="5363628" cy="67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您的内容打在这里，或者通过复制您的文本后，在此框中选择粘贴，并选择只保留文字您的内容打在这里，或者通过通过复制您的文本或者通过复制您的文本后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在此框中选择粘贴保留文字您的内容打在这</a:t>
            </a:r>
          </a:p>
        </p:txBody>
      </p:sp>
    </p:spTree>
    <p:extLst>
      <p:ext uri="{BB962C8B-B14F-4D97-AF65-F5344CB8AC3E}">
        <p14:creationId xmlns:p14="http://schemas.microsoft.com/office/powerpoint/2010/main" val="18755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/>
          <p:bldP spid="7" grpId="0" animBg="1"/>
          <p:bldP spid="8" grpId="0" animBg="1"/>
          <p:bldP spid="9" grpId="0" animBg="1"/>
          <p:bldP spid="11" grpId="0"/>
          <p:bldP spid="1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4987056"/>
            <a:ext cx="12192000" cy="187094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253455-99BE-4A79-9EB1-0B3D08BBB575}"/>
              </a:ext>
            </a:extLst>
          </p:cNvPr>
          <p:cNvSpPr txBox="1"/>
          <p:nvPr/>
        </p:nvSpPr>
        <p:spPr>
          <a:xfrm>
            <a:off x="2101520" y="1854813"/>
            <a:ext cx="7296811" cy="176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项目综述</a:t>
            </a:r>
            <a:endParaRPr lang="en-US" altLang="zh-CN" sz="1400" b="1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本项目主要应用于企业人事管理方面。随着企业的规模逐渐扩大，员工团队的人数也越来越多，因而在人力资源管理上，需要一个便捷高效的管理系统。本系统可以为人力资源管理部门提供一个人事信息管理功能，通过系统可以比较容易地获得所需的关于组织体系、人力资源状况等静态数据，也可以方便地获得各种动态信息来进行趋势预测。在企业内实现依据权限共享信息，使人力资源管理的日常业务在信息系统的协助下变得高效、快捷。</a:t>
            </a: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项目总体目标是搭建</a:t>
            </a:r>
            <a:r>
              <a:rPr lang="en-US" altLang="zh-CN" sz="1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XX</a:t>
            </a:r>
            <a:r>
              <a:rPr lang="zh-CN" altLang="en-US" sz="1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单位的人事信息管理平台，不仅满足目前的业务需要，还要满足公司未来的发展，而且要具备良好的可扩展性，形成公司未来人力资源管理信息化平台。</a:t>
            </a:r>
          </a:p>
          <a:p>
            <a:pPr algn="ctr">
              <a:lnSpc>
                <a:spcPct val="130000"/>
              </a:lnSpc>
            </a:pPr>
            <a:endParaRPr lang="zh-CN" altLang="en-US" sz="1067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4025" y="3629126"/>
            <a:ext cx="2123293" cy="2133145"/>
            <a:chOff x="1019908" y="3221741"/>
            <a:chExt cx="2123293" cy="2133145"/>
          </a:xfrm>
        </p:grpSpPr>
        <p:grpSp>
          <p:nvGrpSpPr>
            <p:cNvPr id="6" name="组合 5"/>
            <p:cNvGrpSpPr/>
            <p:nvPr/>
          </p:nvGrpSpPr>
          <p:grpSpPr>
            <a:xfrm>
              <a:off x="1019908" y="3221741"/>
              <a:ext cx="2123293" cy="2133145"/>
              <a:chOff x="1019908" y="2923795"/>
              <a:chExt cx="2123293" cy="213314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19908" y="2923795"/>
                <a:ext cx="1910861" cy="1870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517268" y="4533118"/>
                <a:ext cx="1625933" cy="523822"/>
              </a:xfrm>
              <a:prstGeom prst="rect">
                <a:avLst/>
              </a:prstGeom>
              <a:solidFill>
                <a:srgbClr val="9FB8D6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TextBox 7">
              <a:extLst>
                <a:ext uri="{FF2B5EF4-FFF2-40B4-BE49-F238E27FC236}">
                  <a16:creationId xmlns:a16="http://schemas.microsoft.com/office/drawing/2014/main" id="{D560C46C-2D35-4D3B-AC62-10B674442350}"/>
                </a:ext>
              </a:extLst>
            </p:cNvPr>
            <p:cNvSpPr txBox="1"/>
            <p:nvPr/>
          </p:nvSpPr>
          <p:spPr>
            <a:xfrm>
              <a:off x="1517268" y="4898692"/>
              <a:ext cx="1605795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登录注册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2B5AEE0-D7CD-4D0A-99A1-942A27D36C2F}"/>
                </a:ext>
              </a:extLst>
            </p:cNvPr>
            <p:cNvSpPr txBox="1"/>
            <p:nvPr/>
          </p:nvSpPr>
          <p:spPr>
            <a:xfrm>
              <a:off x="1204538" y="3391019"/>
              <a:ext cx="1613369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加密登录信息，邮箱验证注册</a:t>
              </a:r>
            </a:p>
            <a:p>
              <a:pPr algn="just">
                <a:lnSpc>
                  <a:spcPct val="130000"/>
                </a:lnSpc>
              </a:pPr>
              <a:endParaRPr lang="zh-CN" altLang="en-US" sz="1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09641" y="3629126"/>
            <a:ext cx="2123293" cy="2133145"/>
            <a:chOff x="6605524" y="3221741"/>
            <a:chExt cx="2123293" cy="2133145"/>
          </a:xfrm>
        </p:grpSpPr>
        <p:grpSp>
          <p:nvGrpSpPr>
            <p:cNvPr id="37" name="组合 36"/>
            <p:cNvGrpSpPr/>
            <p:nvPr/>
          </p:nvGrpSpPr>
          <p:grpSpPr>
            <a:xfrm>
              <a:off x="6605524" y="3221741"/>
              <a:ext cx="2123293" cy="2133145"/>
              <a:chOff x="1019908" y="2923795"/>
              <a:chExt cx="2123293" cy="213314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019908" y="2923795"/>
                <a:ext cx="1910861" cy="1870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517268" y="4533118"/>
                <a:ext cx="1625933" cy="523822"/>
              </a:xfrm>
              <a:prstGeom prst="rect">
                <a:avLst/>
              </a:prstGeom>
              <a:solidFill>
                <a:srgbClr val="9FB8D6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8D3DFAD3-9EA7-44A4-A79B-642536FC8D88}"/>
                </a:ext>
              </a:extLst>
            </p:cNvPr>
            <p:cNvSpPr txBox="1"/>
            <p:nvPr/>
          </p:nvSpPr>
          <p:spPr>
            <a:xfrm>
              <a:off x="7102884" y="4898692"/>
              <a:ext cx="1600200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岗位管理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9F776A7-E295-4EA8-8D32-9BE7D8D75BDE}"/>
                </a:ext>
              </a:extLst>
            </p:cNvPr>
            <p:cNvSpPr txBox="1"/>
            <p:nvPr/>
          </p:nvSpPr>
          <p:spPr>
            <a:xfrm>
              <a:off x="6712625" y="3391019"/>
              <a:ext cx="1613369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新建岗位，查询岗位信息</a:t>
              </a:r>
              <a:endParaRPr lang="en-US" altLang="zh-CN" sz="1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000" dirty="0" err="1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echarts</a:t>
              </a: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展示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16833" y="3526191"/>
            <a:ext cx="2123294" cy="2052349"/>
            <a:chOff x="3812716" y="3118806"/>
            <a:chExt cx="2123294" cy="2052349"/>
          </a:xfrm>
        </p:grpSpPr>
        <p:grpSp>
          <p:nvGrpSpPr>
            <p:cNvPr id="25" name="组合 24"/>
            <p:cNvGrpSpPr/>
            <p:nvPr/>
          </p:nvGrpSpPr>
          <p:grpSpPr>
            <a:xfrm>
              <a:off x="3812716" y="3118806"/>
              <a:ext cx="2123293" cy="2052349"/>
              <a:chOff x="1019908" y="2860237"/>
              <a:chExt cx="2123293" cy="20523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019908" y="3041643"/>
                <a:ext cx="1910861" cy="1870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517268" y="2860237"/>
                <a:ext cx="1625933" cy="523822"/>
              </a:xfrm>
              <a:prstGeom prst="rect">
                <a:avLst/>
              </a:prstGeom>
              <a:solidFill>
                <a:srgbClr val="4F4D50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72C4169-6324-4E7B-8E96-1C36B5824CE3}"/>
                </a:ext>
              </a:extLst>
            </p:cNvPr>
            <p:cNvSpPr txBox="1"/>
            <p:nvPr/>
          </p:nvSpPr>
          <p:spPr>
            <a:xfrm>
              <a:off x="3991140" y="3726947"/>
              <a:ext cx="1613369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新建部门，查询部门信息，</a:t>
              </a:r>
              <a:r>
                <a:rPr lang="en-US" altLang="zh-CN" sz="1000" dirty="0" err="1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echarts</a:t>
              </a: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展示</a:t>
              </a:r>
            </a:p>
          </p:txBody>
        </p: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8CC1CC6C-1539-43BE-AE50-589324770CA5}"/>
                </a:ext>
              </a:extLst>
            </p:cNvPr>
            <p:cNvSpPr txBox="1"/>
            <p:nvPr/>
          </p:nvSpPr>
          <p:spPr>
            <a:xfrm>
              <a:off x="4310076" y="3198295"/>
              <a:ext cx="1625934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部门管理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302448" y="3526191"/>
            <a:ext cx="2123293" cy="2052349"/>
            <a:chOff x="9398331" y="3118806"/>
            <a:chExt cx="2123293" cy="2052349"/>
          </a:xfrm>
        </p:grpSpPr>
        <p:grpSp>
          <p:nvGrpSpPr>
            <p:cNvPr id="42" name="组合 41"/>
            <p:cNvGrpSpPr/>
            <p:nvPr/>
          </p:nvGrpSpPr>
          <p:grpSpPr>
            <a:xfrm>
              <a:off x="9398331" y="3118806"/>
              <a:ext cx="2123293" cy="2052349"/>
              <a:chOff x="1019908" y="2860237"/>
              <a:chExt cx="2123293" cy="2052349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19908" y="3041643"/>
                <a:ext cx="1910861" cy="1870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517268" y="2860237"/>
                <a:ext cx="1625933" cy="523822"/>
              </a:xfrm>
              <a:prstGeom prst="rect">
                <a:avLst/>
              </a:prstGeom>
              <a:solidFill>
                <a:srgbClr val="4F4D50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A421797-3474-4333-84B4-D8A05134F4F5}"/>
                </a:ext>
              </a:extLst>
            </p:cNvPr>
            <p:cNvSpPr txBox="1"/>
            <p:nvPr/>
          </p:nvSpPr>
          <p:spPr>
            <a:xfrm>
              <a:off x="9550220" y="3726947"/>
              <a:ext cx="1613369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分四大子模块：员工信息管理，试用期管理，员工调动，离职管理</a:t>
              </a:r>
            </a:p>
          </p:txBody>
        </p:sp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992BC219-5702-45D9-BE09-15B647B233BB}"/>
                </a:ext>
              </a:extLst>
            </p:cNvPr>
            <p:cNvSpPr txBox="1"/>
            <p:nvPr/>
          </p:nvSpPr>
          <p:spPr>
            <a:xfrm>
              <a:off x="9895690" y="3198295"/>
              <a:ext cx="1625842" cy="3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员工管理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81368" y="440281"/>
            <a:ext cx="2007509" cy="721887"/>
            <a:chOff x="481368" y="440281"/>
            <a:chExt cx="2007509" cy="721887"/>
          </a:xfrm>
        </p:grpSpPr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62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02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1466235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项目简介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276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4987056"/>
            <a:ext cx="12192000" cy="187094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81368" y="440281"/>
            <a:ext cx="2089940" cy="721887"/>
            <a:chOff x="481368" y="440281"/>
            <a:chExt cx="2089940" cy="721887"/>
          </a:xfrm>
        </p:grpSpPr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A7E18EC8-5BD1-4C84-BBA5-E835145B4F37}"/>
                </a:ext>
              </a:extLst>
            </p:cNvPr>
            <p:cNvSpPr txBox="1"/>
            <p:nvPr/>
          </p:nvSpPr>
          <p:spPr>
            <a:xfrm>
              <a:off x="924025" y="536291"/>
              <a:ext cx="1564852" cy="62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667" dirty="0">
                  <a:solidFill>
                    <a:srgbClr val="E1E0D8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PART 02</a:t>
              </a:r>
              <a:endParaRPr lang="zh-CN" altLang="en-US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E85550B3-3070-4D72-8FA2-A190686442CB}"/>
                </a:ext>
              </a:extLst>
            </p:cNvPr>
            <p:cNvSpPr txBox="1"/>
            <p:nvPr/>
          </p:nvSpPr>
          <p:spPr>
            <a:xfrm>
              <a:off x="539983" y="440281"/>
              <a:ext cx="2031325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项目需求简介</a:t>
              </a:r>
              <a:endParaRPr lang="en-US" altLang="zh-CN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81368" y="536291"/>
              <a:ext cx="58615" cy="331217"/>
            </a:xfrm>
            <a:prstGeom prst="rect">
              <a:avLst/>
            </a:prstGeom>
            <a:solidFill>
              <a:srgbClr val="9F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图片 1">
            <a:extLst>
              <a:ext uri="{FF2B5EF4-FFF2-40B4-BE49-F238E27FC236}">
                <a16:creationId xmlns:a16="http://schemas.microsoft.com/office/drawing/2014/main" id="{664A9C30-AA66-49B9-9F97-A13CEBA7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1162168"/>
            <a:ext cx="50958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84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59BE2E3-349E-4873-9AC9-DC53C50C646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计划书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disywck">
      <a:majorFont>
        <a:latin typeface="FZHei-B01S" panose="020F0302020204030204"/>
        <a:ea typeface="FZHei-B01S"/>
        <a:cs typeface=""/>
      </a:majorFont>
      <a:minorFont>
        <a:latin typeface="FZHei-B01S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宽屏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Bebas</vt:lpstr>
      <vt:lpstr>FZHei-B01S</vt:lpstr>
      <vt:lpstr>Roboto Medium</vt:lpstr>
      <vt:lpstr>Roboto Thin</vt:lpstr>
      <vt:lpstr>方正黑体简体</vt:lpstr>
      <vt:lpstr>Arial</vt:lpstr>
      <vt:lpstr>Calibri</vt:lpstr>
      <vt:lpstr>Source Sans Pro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我们是怎样的 一支团队?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2018-11-07T07:24:17Z</dcterms:created>
  <dcterms:modified xsi:type="dcterms:W3CDTF">2020-07-07T17:25:37Z</dcterms:modified>
</cp:coreProperties>
</file>