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69" r:id="rId9"/>
    <p:sldId id="265" r:id="rId10"/>
    <p:sldId id="260" r:id="rId11"/>
    <p:sldId id="262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98" autoAdjust="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C88E-CFFD-47E5-AEA1-568AFED29D9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6DAF-B8E0-4FC8-91AB-5F2BB7DA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ppybearsoftware.com/you-are-dangerously-bad-at-cryptograph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usenix.org/events/woot10/tech/full_papers/Rizzo.pdf" TargetMode="External"/><Relationship Id="rId2" Type="http://schemas.openxmlformats.org/officeDocument/2006/relationships/hyperlink" Target="http://www.limited-entropy.com/po_cbc-r_and_ti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bertheaton.com/2013/07/29/padding-oracle-at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oughtcrime.org/blog/the-cryptographic-doom-princip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 Pitfalls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Or: Beware the MSDN sample code</a:t>
            </a:r>
          </a:p>
          <a:p>
            <a:endParaRPr lang="en-US" sz="1600" dirty="0" smtClean="0"/>
          </a:p>
          <a:p>
            <a:r>
              <a:rPr lang="en-US" sz="1600" smtClean="0"/>
              <a:t>Central </a:t>
            </a:r>
            <a:r>
              <a:rPr lang="en-US" sz="1600" dirty="0" smtClean="0"/>
              <a:t>PA Open Source Conference, 17-Oct-2015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30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use a static Initialization Vector</a:t>
            </a:r>
          </a:p>
          <a:p>
            <a:r>
              <a:rPr lang="en-US" dirty="0"/>
              <a:t>Don’t expose </a:t>
            </a:r>
            <a:r>
              <a:rPr lang="en-US" dirty="0" smtClean="0"/>
              <a:t>error status codes over the public API</a:t>
            </a:r>
            <a:endParaRPr lang="en-US" dirty="0"/>
          </a:p>
          <a:p>
            <a:r>
              <a:rPr lang="en-US" dirty="0" smtClean="0"/>
              <a:t>Never use encryption without authentication e.g. HMAC</a:t>
            </a:r>
          </a:p>
          <a:p>
            <a:pPr lvl="1"/>
            <a:r>
              <a:rPr lang="en-US" dirty="0" smtClean="0"/>
              <a:t>Do not use same key for authentication and encryption</a:t>
            </a:r>
          </a:p>
          <a:p>
            <a:r>
              <a:rPr lang="en-US" dirty="0" smtClean="0"/>
              <a:t>Use cryptography with extreme caution</a:t>
            </a:r>
            <a:r>
              <a:rPr lang="en-US" dirty="0"/>
              <a:t> </a:t>
            </a:r>
            <a:r>
              <a:rPr lang="en-US" dirty="0" smtClean="0"/>
              <a:t>and extra code reviews</a:t>
            </a:r>
          </a:p>
          <a:p>
            <a:pPr lvl="1"/>
            <a:r>
              <a:rPr lang="en-US" dirty="0" smtClean="0">
                <a:hlinkClick r:id="rId2"/>
              </a:rPr>
              <a:t>http://www.happybearsoftware.com/you-are-dangerously-bad-at-cryptography.html</a:t>
            </a:r>
            <a:endParaRPr lang="en-US" dirty="0" smtClean="0"/>
          </a:p>
          <a:p>
            <a:r>
              <a:rPr lang="en-US" dirty="0" smtClean="0"/>
              <a:t>Use higher level-constructs whenever you can</a:t>
            </a:r>
          </a:p>
          <a:p>
            <a:pPr lvl="1"/>
            <a:r>
              <a:rPr lang="en-US" dirty="0" smtClean="0"/>
              <a:t>JWT/JWE, OAuth2, SAML,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more elegant versions of padding oracle and CBC-R code in other languages, e.g.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://www.limited-entropy.com/po_cbc-r_and_timing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Other explanations of this material:</a:t>
            </a:r>
          </a:p>
          <a:p>
            <a:pPr lvl="1"/>
            <a:r>
              <a:rPr lang="en-US" dirty="0" smtClean="0"/>
              <a:t>CBC-R Paper - </a:t>
            </a:r>
            <a:r>
              <a:rPr lang="en-US" dirty="0" err="1"/>
              <a:t>Juliano</a:t>
            </a:r>
            <a:r>
              <a:rPr lang="en-US" dirty="0"/>
              <a:t> </a:t>
            </a:r>
            <a:r>
              <a:rPr lang="en-US" dirty="0" smtClean="0"/>
              <a:t>Rizzo &amp; Thai Duong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static.usenix.org/events/woot10/tech/full_papers/Rizzo.pdf</a:t>
            </a:r>
            <a:endParaRPr lang="en-US" dirty="0" smtClean="0"/>
          </a:p>
          <a:p>
            <a:pPr lvl="1"/>
            <a:r>
              <a:rPr lang="en-US" dirty="0"/>
              <a:t>The Padding Oracle Attack – </a:t>
            </a:r>
            <a:r>
              <a:rPr lang="en-US" dirty="0" smtClean="0"/>
              <a:t>Why Crypto Is Terrifying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://robertheaton.com/2013/07/29/padding-oracle-attack/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Contrived Business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partners exchange some transaction securely</a:t>
            </a:r>
          </a:p>
          <a:p>
            <a:pPr lvl="1"/>
            <a:r>
              <a:rPr lang="en-US" dirty="0" smtClean="0"/>
              <a:t>Secrecy in transit</a:t>
            </a:r>
          </a:p>
          <a:p>
            <a:pPr lvl="1"/>
            <a:r>
              <a:rPr lang="en-US" dirty="0" smtClean="0"/>
              <a:t>Verified origin</a:t>
            </a:r>
          </a:p>
          <a:p>
            <a:pPr lvl="1"/>
            <a:r>
              <a:rPr lang="en-US" dirty="0" smtClean="0"/>
              <a:t>Not changed in transit</a:t>
            </a:r>
          </a:p>
          <a:p>
            <a:r>
              <a:rPr lang="en-US" dirty="0" smtClean="0"/>
              <a:t>Not using ___________</a:t>
            </a:r>
          </a:p>
        </p:txBody>
      </p:sp>
    </p:spTree>
    <p:extLst>
      <p:ext uri="{BB962C8B-B14F-4D97-AF65-F5344CB8AC3E}">
        <p14:creationId xmlns:p14="http://schemas.microsoft.com/office/powerpoint/2010/main" val="30979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AES encryption for both secrecy and integrity</a:t>
            </a:r>
          </a:p>
          <a:p>
            <a:pPr lvl="1"/>
            <a:r>
              <a:rPr lang="en-US" dirty="0" smtClean="0"/>
              <a:t>AES is current standard</a:t>
            </a:r>
          </a:p>
          <a:p>
            <a:pPr lvl="1"/>
            <a:r>
              <a:rPr lang="en-US" dirty="0" smtClean="0"/>
              <a:t>Won’t decrypt successfully without same encryption key both ends</a:t>
            </a:r>
          </a:p>
          <a:p>
            <a:r>
              <a:rPr lang="en-US" dirty="0" smtClean="0"/>
              <a:t>Copy some example AES code from MSDN or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Block Chaining (CBC)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3" y="3875972"/>
            <a:ext cx="5724525" cy="2305050"/>
          </a:xfrm>
          <a:prstGeom prst="rect">
            <a:avLst/>
          </a:prstGeom>
        </p:spPr>
      </p:pic>
      <p:pic>
        <p:nvPicPr>
          <p:cNvPr id="1026" name="Picture 2" descr="CBC encryptio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4" y="1456019"/>
            <a:ext cx="5724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4767" y="6409214"/>
            <a:ext cx="4646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://en.wikipedia.org/wiki/Block_cipher_mode_of_operation</a:t>
            </a:r>
          </a:p>
        </p:txBody>
      </p:sp>
    </p:spTree>
    <p:extLst>
      <p:ext uri="{BB962C8B-B14F-4D97-AF65-F5344CB8AC3E}">
        <p14:creationId xmlns:p14="http://schemas.microsoft.com/office/powerpoint/2010/main" val="426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Cryptographic Doom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“If </a:t>
            </a:r>
            <a:r>
              <a:rPr lang="en-US" dirty="0"/>
              <a:t>you have to perform </a:t>
            </a:r>
            <a:r>
              <a:rPr lang="en-US" i="1" dirty="0"/>
              <a:t>any</a:t>
            </a:r>
            <a:r>
              <a:rPr lang="en-US" dirty="0"/>
              <a:t> cryptographic operation before verifying the MAC on a message you’ve received, it will </a:t>
            </a:r>
            <a:r>
              <a:rPr lang="en-US" i="1" dirty="0"/>
              <a:t>somehow</a:t>
            </a:r>
            <a:r>
              <a:rPr lang="en-US" dirty="0"/>
              <a:t> inevitably lead to doom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/>
              <a:t> - Moxie </a:t>
            </a:r>
            <a:r>
              <a:rPr lang="en-US" dirty="0" smtClean="0"/>
              <a:t>Marlinspike 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http://www.thoughtcrime.org/blog/the-cryptographic-doom-principle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non-constant time </a:t>
            </a:r>
            <a:r>
              <a:rPr lang="en-US" dirty="0" smtClean="0"/>
              <a:t>comparison of the 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have done?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Encrypt-then-Authenticate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generating the encrypted token (with IV), run HMAC on it (with separate key) and send the hash along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Before decrypting, verify the hash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once we’re confident of the token’s integrity should we begin to decrypt 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also AES-GCM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Crypto Pitfalls</vt:lpstr>
      <vt:lpstr>Contrived Business Case</vt:lpstr>
      <vt:lpstr>A Common Solution</vt:lpstr>
      <vt:lpstr>Let’s Code</vt:lpstr>
      <vt:lpstr>Cipher Block Chaining (CBC) Mode</vt:lpstr>
      <vt:lpstr>The Cryptographic Doom Principle</vt:lpstr>
      <vt:lpstr>Bonus Pitfall</vt:lpstr>
      <vt:lpstr>What should we have done?</vt:lpstr>
      <vt:lpstr>Encrypt-then-Authenticate</vt:lpstr>
      <vt:lpstr>Lessons Learned</vt:lpstr>
      <vt:lpstr>Further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2015-02-03T23:01:55Z</dcterms:created>
  <dcterms:modified xsi:type="dcterms:W3CDTF">2015-10-19T20:14:12Z</dcterms:modified>
</cp:coreProperties>
</file>