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0" r:id="rId6"/>
    <p:sldId id="321" r:id="rId7"/>
    <p:sldId id="322" r:id="rId8"/>
    <p:sldId id="323" r:id="rId9"/>
    <p:sldId id="324" r:id="rId10"/>
    <p:sldId id="319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75F02-8234-4303-B12B-82FD9FF4364E}" v="67" dt="2024-08-18T23:14:59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2" autoAdjust="0"/>
    <p:restoredTop sz="94680"/>
  </p:normalViewPr>
  <p:slideViewPr>
    <p:cSldViewPr snapToGrid="0" snapToObjects="1">
      <p:cViewPr varScale="1">
        <p:scale>
          <a:sx n="85" d="100"/>
          <a:sy n="85" d="100"/>
        </p:scale>
        <p:origin x="9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CB775F02-8234-4303-B12B-82FD9FF4364E}"/>
    <pc:docChg chg="undo custSel addSld delSld modSld">
      <pc:chgData name="Samuel Adebayo (SAdebayo)" userId="b2148acf-58f9-4dce-98a3-9dd9a651296f" providerId="ADAL" clId="{CB775F02-8234-4303-B12B-82FD9FF4364E}" dt="2024-08-18T23:14:59.583" v="287"/>
      <pc:docMkLst>
        <pc:docMk/>
      </pc:docMkLst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57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58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59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0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1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2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3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4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5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6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7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8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69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0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1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2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3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4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5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6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7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8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79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0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1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2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3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4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5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6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7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8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89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0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1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2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3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4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5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6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7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8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299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00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01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03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04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05"/>
        </pc:sldMkLst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654568366" sldId="320"/>
        </pc:sldMkLst>
      </pc:sldChg>
      <pc:sldChg chg="modSp new mod">
        <pc:chgData name="Samuel Adebayo (SAdebayo)" userId="b2148acf-58f9-4dce-98a3-9dd9a651296f" providerId="ADAL" clId="{CB775F02-8234-4303-B12B-82FD9FF4364E}" dt="2024-08-18T23:04:17.833" v="55" actId="20577"/>
        <pc:sldMkLst>
          <pc:docMk/>
          <pc:sldMk cId="1662076647" sldId="320"/>
        </pc:sldMkLst>
        <pc:spChg chg="mod">
          <ac:chgData name="Samuel Adebayo (SAdebayo)" userId="b2148acf-58f9-4dce-98a3-9dd9a651296f" providerId="ADAL" clId="{CB775F02-8234-4303-B12B-82FD9FF4364E}" dt="2024-08-18T23:03:50.025" v="9" actId="20577"/>
          <ac:spMkLst>
            <pc:docMk/>
            <pc:sldMk cId="1662076647" sldId="320"/>
            <ac:spMk id="2" creationId="{7D6E371E-C96A-8A25-3A8C-332001E840CE}"/>
          </ac:spMkLst>
        </pc:spChg>
        <pc:spChg chg="mod">
          <ac:chgData name="Samuel Adebayo (SAdebayo)" userId="b2148acf-58f9-4dce-98a3-9dd9a651296f" providerId="ADAL" clId="{CB775F02-8234-4303-B12B-82FD9FF4364E}" dt="2024-08-18T23:04:17.833" v="55" actId="20577"/>
          <ac:spMkLst>
            <pc:docMk/>
            <pc:sldMk cId="1662076647" sldId="320"/>
            <ac:spMk id="3" creationId="{DFC76918-82BF-58FC-2B25-ACBEF416A756}"/>
          </ac:spMkLst>
        </pc:spChg>
      </pc:sldChg>
      <pc:sldChg chg="del">
        <pc:chgData name="Samuel Adebayo (SAdebayo)" userId="b2148acf-58f9-4dce-98a3-9dd9a651296f" providerId="ADAL" clId="{CB775F02-8234-4303-B12B-82FD9FF4364E}" dt="2024-08-18T23:02:37.985" v="0" actId="47"/>
        <pc:sldMkLst>
          <pc:docMk/>
          <pc:sldMk cId="0" sldId="321"/>
        </pc:sldMkLst>
      </pc:sldChg>
      <pc:sldChg chg="addSp modSp new mod modAnim">
        <pc:chgData name="Samuel Adebayo (SAdebayo)" userId="b2148acf-58f9-4dce-98a3-9dd9a651296f" providerId="ADAL" clId="{CB775F02-8234-4303-B12B-82FD9FF4364E}" dt="2024-08-18T23:07:32.435" v="122"/>
        <pc:sldMkLst>
          <pc:docMk/>
          <pc:sldMk cId="3463199057" sldId="321"/>
        </pc:sldMkLst>
        <pc:spChg chg="mod">
          <ac:chgData name="Samuel Adebayo (SAdebayo)" userId="b2148acf-58f9-4dce-98a3-9dd9a651296f" providerId="ADAL" clId="{CB775F02-8234-4303-B12B-82FD9FF4364E}" dt="2024-08-18T23:04:36.895" v="72" actId="20577"/>
          <ac:spMkLst>
            <pc:docMk/>
            <pc:sldMk cId="3463199057" sldId="321"/>
            <ac:spMk id="2" creationId="{0F5A5B29-BA4E-A006-E69F-D556B0DCB10E}"/>
          </ac:spMkLst>
        </pc:spChg>
        <pc:spChg chg="mod">
          <ac:chgData name="Samuel Adebayo (SAdebayo)" userId="b2148acf-58f9-4dce-98a3-9dd9a651296f" providerId="ADAL" clId="{CB775F02-8234-4303-B12B-82FD9FF4364E}" dt="2024-08-18T23:07:23.859" v="120" actId="14100"/>
          <ac:spMkLst>
            <pc:docMk/>
            <pc:sldMk cId="3463199057" sldId="321"/>
            <ac:spMk id="3" creationId="{4258E292-C726-D786-43FC-6CAB30BEFA52}"/>
          </ac:spMkLst>
        </pc:spChg>
        <pc:picChg chg="add mod">
          <ac:chgData name="Samuel Adebayo (SAdebayo)" userId="b2148acf-58f9-4dce-98a3-9dd9a651296f" providerId="ADAL" clId="{CB775F02-8234-4303-B12B-82FD9FF4364E}" dt="2024-08-18T23:07:26.567" v="121" actId="1076"/>
          <ac:picMkLst>
            <pc:docMk/>
            <pc:sldMk cId="3463199057" sldId="321"/>
            <ac:picMk id="5" creationId="{ED5A7C17-D2DB-2C56-541F-9127E9FDDB58}"/>
          </ac:picMkLst>
        </pc:picChg>
      </pc:sldChg>
      <pc:sldChg chg="addSp modSp new mod setBg modAnim">
        <pc:chgData name="Samuel Adebayo (SAdebayo)" userId="b2148acf-58f9-4dce-98a3-9dd9a651296f" providerId="ADAL" clId="{CB775F02-8234-4303-B12B-82FD9FF4364E}" dt="2024-08-18T23:10:12.480" v="168"/>
        <pc:sldMkLst>
          <pc:docMk/>
          <pc:sldMk cId="2333129214" sldId="322"/>
        </pc:sldMkLst>
        <pc:spChg chg="mod">
          <ac:chgData name="Samuel Adebayo (SAdebayo)" userId="b2148acf-58f9-4dce-98a3-9dd9a651296f" providerId="ADAL" clId="{CB775F02-8234-4303-B12B-82FD9FF4364E}" dt="2024-08-18T23:09:29.587" v="156" actId="26606"/>
          <ac:spMkLst>
            <pc:docMk/>
            <pc:sldMk cId="2333129214" sldId="322"/>
            <ac:spMk id="2" creationId="{E447560C-F461-93F3-31F0-3C14D7A87EE2}"/>
          </ac:spMkLst>
        </pc:spChg>
        <pc:spChg chg="mod ord">
          <ac:chgData name="Samuel Adebayo (SAdebayo)" userId="b2148acf-58f9-4dce-98a3-9dd9a651296f" providerId="ADAL" clId="{CB775F02-8234-4303-B12B-82FD9FF4364E}" dt="2024-08-18T23:10:03.222" v="167" actId="403"/>
          <ac:spMkLst>
            <pc:docMk/>
            <pc:sldMk cId="2333129214" sldId="322"/>
            <ac:spMk id="3" creationId="{19A8DD75-8AAB-1E6D-49EA-D2539C8C914D}"/>
          </ac:spMkLst>
        </pc:spChg>
        <pc:picChg chg="add mod">
          <ac:chgData name="Samuel Adebayo (SAdebayo)" userId="b2148acf-58f9-4dce-98a3-9dd9a651296f" providerId="ADAL" clId="{CB775F02-8234-4303-B12B-82FD9FF4364E}" dt="2024-08-18T23:09:35.066" v="159" actId="1076"/>
          <ac:picMkLst>
            <pc:docMk/>
            <pc:sldMk cId="2333129214" sldId="322"/>
            <ac:picMk id="5" creationId="{90761217-D55B-A6E4-5E41-A9FAE82AAC0E}"/>
          </ac:picMkLst>
        </pc:picChg>
      </pc:sldChg>
      <pc:sldChg chg="addSp delSp modSp new mod modAnim">
        <pc:chgData name="Samuel Adebayo (SAdebayo)" userId="b2148acf-58f9-4dce-98a3-9dd9a651296f" providerId="ADAL" clId="{CB775F02-8234-4303-B12B-82FD9FF4364E}" dt="2024-08-18T23:12:58.687" v="215" actId="27636"/>
        <pc:sldMkLst>
          <pc:docMk/>
          <pc:sldMk cId="595176772" sldId="323"/>
        </pc:sldMkLst>
        <pc:spChg chg="mod">
          <ac:chgData name="Samuel Adebayo (SAdebayo)" userId="b2148acf-58f9-4dce-98a3-9dd9a651296f" providerId="ADAL" clId="{CB775F02-8234-4303-B12B-82FD9FF4364E}" dt="2024-08-18T23:10:54.374" v="181" actId="20577"/>
          <ac:spMkLst>
            <pc:docMk/>
            <pc:sldMk cId="595176772" sldId="323"/>
            <ac:spMk id="2" creationId="{E4832463-43BF-7348-81DB-779681FB7569}"/>
          </ac:spMkLst>
        </pc:spChg>
        <pc:spChg chg="add del mod">
          <ac:chgData name="Samuel Adebayo (SAdebayo)" userId="b2148acf-58f9-4dce-98a3-9dd9a651296f" providerId="ADAL" clId="{CB775F02-8234-4303-B12B-82FD9FF4364E}" dt="2024-08-18T23:12:58.687" v="215" actId="27636"/>
          <ac:spMkLst>
            <pc:docMk/>
            <pc:sldMk cId="595176772" sldId="323"/>
            <ac:spMk id="3" creationId="{9EC49049-E1A9-2241-9CB2-9EDDFB92EF71}"/>
          </ac:spMkLst>
        </pc:spChg>
        <pc:spChg chg="add mod">
          <ac:chgData name="Samuel Adebayo (SAdebayo)" userId="b2148acf-58f9-4dce-98a3-9dd9a651296f" providerId="ADAL" clId="{CB775F02-8234-4303-B12B-82FD9FF4364E}" dt="2024-08-18T23:10:59.848" v="183"/>
          <ac:spMkLst>
            <pc:docMk/>
            <pc:sldMk cId="595176772" sldId="323"/>
            <ac:spMk id="4" creationId="{D227137A-DECD-DE81-EC8C-D4F380CCA830}"/>
          </ac:spMkLst>
        </pc:spChg>
        <pc:picChg chg="add mod">
          <ac:chgData name="Samuel Adebayo (SAdebayo)" userId="b2148acf-58f9-4dce-98a3-9dd9a651296f" providerId="ADAL" clId="{CB775F02-8234-4303-B12B-82FD9FF4364E}" dt="2024-08-18T23:12:24.952" v="207" actId="1076"/>
          <ac:picMkLst>
            <pc:docMk/>
            <pc:sldMk cId="595176772" sldId="323"/>
            <ac:picMk id="6147" creationId="{9DE57709-AC1E-CEAD-29DB-39ADD4B22884}"/>
          </ac:picMkLst>
        </pc:picChg>
      </pc:sldChg>
      <pc:sldChg chg="addSp delSp modSp new mod modAnim">
        <pc:chgData name="Samuel Adebayo (SAdebayo)" userId="b2148acf-58f9-4dce-98a3-9dd9a651296f" providerId="ADAL" clId="{CB775F02-8234-4303-B12B-82FD9FF4364E}" dt="2024-08-18T23:14:59.583" v="287"/>
        <pc:sldMkLst>
          <pc:docMk/>
          <pc:sldMk cId="3614704793" sldId="324"/>
        </pc:sldMkLst>
        <pc:spChg chg="mod">
          <ac:chgData name="Samuel Adebayo (SAdebayo)" userId="b2148acf-58f9-4dce-98a3-9dd9a651296f" providerId="ADAL" clId="{CB775F02-8234-4303-B12B-82FD9FF4364E}" dt="2024-08-18T23:13:28.142" v="253" actId="20577"/>
          <ac:spMkLst>
            <pc:docMk/>
            <pc:sldMk cId="3614704793" sldId="324"/>
            <ac:spMk id="2" creationId="{F1701902-2375-2013-E525-C014CA144893}"/>
          </ac:spMkLst>
        </pc:spChg>
        <pc:spChg chg="add del mod">
          <ac:chgData name="Samuel Adebayo (SAdebayo)" userId="b2148acf-58f9-4dce-98a3-9dd9a651296f" providerId="ADAL" clId="{CB775F02-8234-4303-B12B-82FD9FF4364E}" dt="2024-08-18T23:14:47.370" v="286" actId="113"/>
          <ac:spMkLst>
            <pc:docMk/>
            <pc:sldMk cId="3614704793" sldId="324"/>
            <ac:spMk id="3" creationId="{D3759249-20F9-7679-EC48-CFBA429CBBDC}"/>
          </ac:spMkLst>
        </pc:spChg>
        <pc:spChg chg="add mod">
          <ac:chgData name="Samuel Adebayo (SAdebayo)" userId="b2148acf-58f9-4dce-98a3-9dd9a651296f" providerId="ADAL" clId="{CB775F02-8234-4303-B12B-82FD9FF4364E}" dt="2024-08-18T23:13:39.887" v="255"/>
          <ac:spMkLst>
            <pc:docMk/>
            <pc:sldMk cId="3614704793" sldId="324"/>
            <ac:spMk id="4" creationId="{2922AC5B-65C4-FAC7-C004-C3F6A3985BDE}"/>
          </ac:spMkLst>
        </pc:spChg>
      </pc:sldChg>
      <pc:sldMasterChg chg="delSldLayout">
        <pc:chgData name="Samuel Adebayo (SAdebayo)" userId="b2148acf-58f9-4dce-98a3-9dd9a651296f" providerId="ADAL" clId="{CB775F02-8234-4303-B12B-82FD9FF4364E}" dt="2024-08-18T23:02:37.985" v="0" actId="47"/>
        <pc:sldMasterMkLst>
          <pc:docMk/>
          <pc:sldMasterMk cId="1844777836" sldId="2147483648"/>
        </pc:sldMasterMkLst>
        <pc:sldLayoutChg chg="del">
          <pc:chgData name="Samuel Adebayo (SAdebayo)" userId="b2148acf-58f9-4dce-98a3-9dd9a651296f" providerId="ADAL" clId="{CB775F02-8234-4303-B12B-82FD9FF4364E}" dt="2024-08-18T23:02:37.985" v="0" actId="47"/>
          <pc:sldLayoutMkLst>
            <pc:docMk/>
            <pc:sldMasterMk cId="1844777836" sldId="2147483648"/>
            <pc:sldLayoutMk cId="3530817852" sldId="2147483660"/>
          </pc:sldLayoutMkLst>
        </pc:sldLayoutChg>
        <pc:sldLayoutChg chg="del">
          <pc:chgData name="Samuel Adebayo (SAdebayo)" userId="b2148acf-58f9-4dce-98a3-9dd9a651296f" providerId="ADAL" clId="{CB775F02-8234-4303-B12B-82FD9FF4364E}" dt="2024-08-18T23:02:37.985" v="0" actId="47"/>
          <pc:sldLayoutMkLst>
            <pc:docMk/>
            <pc:sldMasterMk cId="1844777836" sldId="2147483648"/>
            <pc:sldLayoutMk cId="2200222225" sldId="21474836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1CD1E-FAD6-D41D-A397-825E15E1D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661A-A684-AD23-FAB4-F283356FD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80CC-95A6-49D8-A23C-61AE2FDFDA8A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3384-EC31-8B67-0221-A05698896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AE57-65FC-A0D8-4020-8AF0D0A1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F8D9-CFD1-44E0-9991-F8D4B83DD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8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</a:t>
            </a:r>
            <a:r>
              <a:rPr lang="en-GB" sz="3100" b="1" dirty="0">
                <a:solidFill>
                  <a:srgbClr val="FFFFFF"/>
                </a:solidFill>
              </a:rPr>
              <a:t>Overview of Deep Learning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371E-C96A-8A25-3A8C-332001E8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6918-82BF-58FC-2B25-ACBEF41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LeNet-5 (1998)</a:t>
            </a:r>
          </a:p>
          <a:p>
            <a:r>
              <a:rPr lang="en-GB" dirty="0" err="1"/>
              <a:t>AlexNet</a:t>
            </a:r>
            <a:r>
              <a:rPr lang="en-GB" dirty="0"/>
              <a:t> (2012)</a:t>
            </a:r>
          </a:p>
          <a:p>
            <a:r>
              <a:rPr lang="en-GB" dirty="0"/>
              <a:t>VGG (2014)</a:t>
            </a:r>
          </a:p>
        </p:txBody>
      </p:sp>
    </p:spTree>
    <p:extLst>
      <p:ext uri="{BB962C8B-B14F-4D97-AF65-F5344CB8AC3E}">
        <p14:creationId xmlns:p14="http://schemas.microsoft.com/office/powerpoint/2010/main" val="166207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5B29-BA4E-A006-E69F-D556B0DC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LeNet-5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E292-C726-D786-43FC-6CAB30BE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8123016" cy="5588298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6000" b="1" dirty="0"/>
              <a:t>Overview:</a:t>
            </a:r>
            <a:endParaRPr lang="en-GB" sz="6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5500" b="1" dirty="0"/>
              <a:t>Developed by Yann LeCun and colleagues in 1998</a:t>
            </a:r>
            <a:r>
              <a:rPr lang="en-GB" sz="5500" dirty="0"/>
              <a:t>, LeNet-5 is one of the first convolutional neural networks (CNNs) designed for handwritten digit recognition, specifically for the MNIST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5500" dirty="0"/>
              <a:t>It consists of </a:t>
            </a:r>
            <a:r>
              <a:rPr lang="en-GB" sz="5500" b="1" dirty="0"/>
              <a:t>seven layers</a:t>
            </a:r>
            <a:r>
              <a:rPr lang="en-GB" sz="5500" dirty="0"/>
              <a:t> (excluding input), including two convolutional layers, two subsampling layers (akin to max pooling), and three fully connected layers.</a:t>
            </a:r>
          </a:p>
          <a:p>
            <a:pPr marL="457200" lvl="1" indent="0">
              <a:buNone/>
            </a:pPr>
            <a:endParaRPr lang="en-GB" sz="6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6000" b="1" dirty="0"/>
              <a:t>Key Contributions:</a:t>
            </a:r>
            <a:endParaRPr lang="en-GB" sz="6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5600" b="1" dirty="0"/>
              <a:t>Introduction of Convolutional and Pooling Layers:</a:t>
            </a:r>
            <a:r>
              <a:rPr lang="en-GB" sz="5600" dirty="0"/>
              <a:t> LeNet-5 popularised the use of convolutional layers to automatically learn spatial hierarchies of features from data and pooling layers to reduce dimensionality while preserving important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5600" b="1" dirty="0"/>
              <a:t>Early Success in Computer Vision:</a:t>
            </a:r>
            <a:r>
              <a:rPr lang="en-GB" sz="5600" dirty="0"/>
              <a:t> It demonstrated the practical utility of CNNs in automating the feature extraction process, which was a significant step forward from traditional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Architecture:</a:t>
            </a:r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500" b="1" dirty="0"/>
              <a:t>Input:</a:t>
            </a:r>
            <a:r>
              <a:rPr lang="en-GB" sz="3500" dirty="0"/>
              <a:t> 32x32 pixel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500" b="1" dirty="0"/>
              <a:t>Layers:</a:t>
            </a:r>
            <a:r>
              <a:rPr lang="en-GB" sz="3500" dirty="0"/>
              <a:t> Conv1 → Subsampling → Conv2 → Subsampling → FC1 → FC2 → Output</a:t>
            </a:r>
          </a:p>
          <a:p>
            <a:endParaRPr lang="en-GB" b="1" dirty="0"/>
          </a:p>
          <a:p>
            <a:r>
              <a:rPr lang="en-GB" b="1" dirty="0"/>
              <a:t>References: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LeCun, Y., </a:t>
            </a:r>
            <a:r>
              <a:rPr lang="en-GB" dirty="0" err="1"/>
              <a:t>Bottou</a:t>
            </a:r>
            <a:r>
              <a:rPr lang="en-GB" dirty="0"/>
              <a:t>, L., Bengio, Y., &amp; Haffner, P. (1998). Gradient-based learning applied to document recognition. </a:t>
            </a:r>
            <a:r>
              <a:rPr lang="en-GB" i="1" dirty="0"/>
              <a:t>Proceedings of the IEEE</a:t>
            </a:r>
            <a:r>
              <a:rPr lang="en-GB" dirty="0"/>
              <a:t>, 86(11), 2278-2324.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A7C17-D2DB-2C56-541F-9127E9FD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71" y="4599868"/>
            <a:ext cx="4019423" cy="14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560C-F461-93F3-31F0-3C14D7A8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AlexNet (2012)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DD75-8AAB-1E6D-49EA-D2539C8C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7161320" cy="5213555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GB" b="1" dirty="0"/>
              <a:t>Overview:</a:t>
            </a:r>
            <a:endParaRPr lang="en-GB" dirty="0"/>
          </a:p>
          <a:p>
            <a:pPr lvl="1" algn="just"/>
            <a:r>
              <a:rPr lang="en-GB" sz="3400" b="1" dirty="0"/>
              <a:t>Developed by Alex </a:t>
            </a:r>
            <a:r>
              <a:rPr lang="en-GB" sz="3400" b="1" dirty="0" err="1"/>
              <a:t>Krizhevsky</a:t>
            </a:r>
            <a:r>
              <a:rPr lang="en-GB" sz="3400" b="1" dirty="0"/>
              <a:t>, Ilya </a:t>
            </a:r>
            <a:r>
              <a:rPr lang="en-GB" sz="3400" b="1" dirty="0" err="1"/>
              <a:t>Sutskever</a:t>
            </a:r>
            <a:r>
              <a:rPr lang="en-GB" sz="3400" b="1" dirty="0"/>
              <a:t>, and Geoffrey Hinton,</a:t>
            </a:r>
            <a:r>
              <a:rPr lang="en-GB" sz="3400" dirty="0"/>
              <a:t> </a:t>
            </a:r>
            <a:r>
              <a:rPr lang="en-GB" sz="3400" dirty="0" err="1"/>
              <a:t>AlexNet</a:t>
            </a:r>
            <a:r>
              <a:rPr lang="en-GB" sz="3400" dirty="0"/>
              <a:t> was a groundbreaking CNN architecture that won the ImageNet Large Scale Visual Recognition Challenge (ILSVRC) in 2012 by a significant margin.</a:t>
            </a:r>
          </a:p>
          <a:p>
            <a:pPr lvl="1" algn="just"/>
            <a:r>
              <a:rPr lang="en-GB" sz="3400" dirty="0"/>
              <a:t>It demonstrated the power of deep learning in computer vision, particularly for large-scale image classification tasks.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Key Contributions:</a:t>
            </a:r>
            <a:endParaRPr lang="en-GB" dirty="0"/>
          </a:p>
          <a:p>
            <a:pPr lvl="1" algn="just"/>
            <a:r>
              <a:rPr lang="en-GB" sz="3400" b="1" dirty="0"/>
              <a:t>Deeper Architecture:</a:t>
            </a:r>
            <a:r>
              <a:rPr lang="en-GB" sz="3400" dirty="0"/>
              <a:t> </a:t>
            </a:r>
            <a:r>
              <a:rPr lang="en-GB" sz="3400" dirty="0" err="1"/>
              <a:t>AlexNet</a:t>
            </a:r>
            <a:r>
              <a:rPr lang="en-GB" sz="3400" dirty="0"/>
              <a:t> had eight layers (five convolutional and three fully connected), significantly deeper than previous networks.</a:t>
            </a:r>
          </a:p>
          <a:p>
            <a:pPr lvl="1" algn="just"/>
            <a:r>
              <a:rPr lang="en-GB" sz="3400" b="1" dirty="0"/>
              <a:t>Use of </a:t>
            </a:r>
            <a:r>
              <a:rPr lang="en-GB" sz="3400" b="1" dirty="0" err="1"/>
              <a:t>ReLU</a:t>
            </a:r>
            <a:r>
              <a:rPr lang="en-GB" sz="3400" b="1" dirty="0"/>
              <a:t> and Dropout:</a:t>
            </a:r>
            <a:r>
              <a:rPr lang="en-GB" sz="3400" dirty="0"/>
              <a:t> Introduced Rectified Linear Unit (</a:t>
            </a:r>
            <a:r>
              <a:rPr lang="en-GB" sz="3400" dirty="0" err="1"/>
              <a:t>ReLU</a:t>
            </a:r>
            <a:r>
              <a:rPr lang="en-GB" sz="3400" dirty="0"/>
              <a:t>) activation function for faster training and dropout to reduce overfitting.</a:t>
            </a:r>
          </a:p>
          <a:p>
            <a:pPr lvl="1" algn="just"/>
            <a:r>
              <a:rPr lang="en-GB" sz="3400" b="1" dirty="0"/>
              <a:t>GPU Utilisation:</a:t>
            </a:r>
            <a:r>
              <a:rPr lang="en-GB" sz="3400" dirty="0"/>
              <a:t> </a:t>
            </a:r>
            <a:r>
              <a:rPr lang="en-GB" sz="3400" dirty="0" err="1"/>
              <a:t>AlexNet</a:t>
            </a:r>
            <a:r>
              <a:rPr lang="en-GB" sz="3400" dirty="0"/>
              <a:t> was one of the first CNNs to effectively leverage GPUs for training, which enabled the training of deep networks on large datasets.</a:t>
            </a:r>
          </a:p>
          <a:p>
            <a:pPr algn="just"/>
            <a:endParaRPr lang="en-GB" sz="3800" b="1" dirty="0"/>
          </a:p>
          <a:p>
            <a:pPr algn="just"/>
            <a:r>
              <a:rPr lang="en-GB" b="1" dirty="0"/>
              <a:t>Architecture:</a:t>
            </a:r>
            <a:endParaRPr lang="en-GB" dirty="0"/>
          </a:p>
          <a:p>
            <a:pPr lvl="1" algn="just"/>
            <a:r>
              <a:rPr lang="en-GB" b="1" dirty="0"/>
              <a:t>Input:</a:t>
            </a:r>
            <a:r>
              <a:rPr lang="en-GB" dirty="0"/>
              <a:t> 224x224 RGB images</a:t>
            </a:r>
          </a:p>
          <a:p>
            <a:pPr lvl="1" algn="just"/>
            <a:r>
              <a:rPr lang="en-GB" b="1" dirty="0"/>
              <a:t>Layers:</a:t>
            </a:r>
            <a:r>
              <a:rPr lang="en-GB" dirty="0"/>
              <a:t> Conv1 → Max Pooling → Conv2 → Max Pooling → Conv3 → Conv4 → Conv5 → Max Pooling → FC1 → Dropout → FC2 → Dropout → Output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References:</a:t>
            </a:r>
            <a:endParaRPr lang="en-GB" dirty="0"/>
          </a:p>
          <a:p>
            <a:pPr lvl="1" algn="just"/>
            <a:r>
              <a:rPr lang="en-GB" dirty="0" err="1"/>
              <a:t>Krizhevsky</a:t>
            </a:r>
            <a:r>
              <a:rPr lang="en-GB" dirty="0"/>
              <a:t>, A., </a:t>
            </a:r>
            <a:r>
              <a:rPr lang="en-GB" dirty="0" err="1"/>
              <a:t>Sutskever</a:t>
            </a:r>
            <a:r>
              <a:rPr lang="en-GB" dirty="0"/>
              <a:t>, I., &amp; Hinton, G. E. (2012). ImageNet classification with deep convolutional neural networks. </a:t>
            </a:r>
            <a:r>
              <a:rPr lang="en-GB" i="1" dirty="0"/>
              <a:t>Advances in Neural Information Processing Systems</a:t>
            </a:r>
            <a:r>
              <a:rPr lang="en-GB" dirty="0"/>
              <a:t>, 25, 1097-1105.</a:t>
            </a:r>
          </a:p>
          <a:p>
            <a:pPr algn="just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61217-D55B-A6E4-5E41-A9FAE82A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100" y="2887402"/>
            <a:ext cx="398200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An overview of VGG16 and NiN models | by Khuyen Le | Medium">
            <a:extLst>
              <a:ext uri="{FF2B5EF4-FFF2-40B4-BE49-F238E27FC236}">
                <a16:creationId xmlns:a16="http://schemas.microsoft.com/office/drawing/2014/main" id="{9DE57709-AC1E-CEAD-29DB-39ADD4B2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19" y="1971071"/>
            <a:ext cx="4579652" cy="291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32463-43BF-7348-81DB-779681F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VGG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9049-E1A9-2241-9CB2-9EDDFB92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7"/>
            <a:ext cx="6859439" cy="5351163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GB" sz="3800" b="1" dirty="0"/>
              <a:t>Overview:</a:t>
            </a:r>
            <a:endParaRPr lang="en-GB" sz="3800" dirty="0"/>
          </a:p>
          <a:p>
            <a:pPr lvl="1" algn="just"/>
            <a:r>
              <a:rPr lang="en-GB" sz="2900" b="1" dirty="0"/>
              <a:t>Developed by the Visual Geometry Group at the University of Oxford,</a:t>
            </a:r>
            <a:r>
              <a:rPr lang="en-GB" sz="2900" dirty="0"/>
              <a:t> VGG networks (VGG-16 and VGG-19) are known for their simplicity and uniform architecture, which was a departure from previous models.</a:t>
            </a:r>
          </a:p>
          <a:p>
            <a:pPr lvl="1" algn="just"/>
            <a:r>
              <a:rPr lang="en-GB" sz="2900" dirty="0"/>
              <a:t>It placed second in the ILSVRC 2014 but was highly influential due to its contribution to architectural design principles.</a:t>
            </a:r>
          </a:p>
          <a:p>
            <a:pPr algn="just"/>
            <a:endParaRPr lang="en-GB" sz="3800" b="1" dirty="0"/>
          </a:p>
          <a:p>
            <a:pPr algn="just"/>
            <a:r>
              <a:rPr lang="en-GB" sz="3800" b="1" dirty="0"/>
              <a:t>Key Contributions:</a:t>
            </a:r>
            <a:endParaRPr lang="en-GB" sz="3800" dirty="0"/>
          </a:p>
          <a:p>
            <a:pPr lvl="1" algn="just"/>
            <a:r>
              <a:rPr lang="en-GB" sz="2900" b="1" dirty="0"/>
              <a:t>Depth with Simplicity:</a:t>
            </a:r>
            <a:r>
              <a:rPr lang="en-GB" sz="2900" dirty="0"/>
              <a:t> VGG demonstrated that increasing the depth of the network with smaller 3x3 convolutional filters could improve performance. This simplicity in design (use of same-sized filters) made the architecture easier to implement and understand.</a:t>
            </a:r>
          </a:p>
          <a:p>
            <a:pPr lvl="1" algn="just"/>
            <a:r>
              <a:rPr lang="en-GB" sz="2900" b="1" dirty="0"/>
              <a:t>Uniform Architecture:</a:t>
            </a:r>
            <a:r>
              <a:rPr lang="en-GB" sz="2900" dirty="0"/>
              <a:t> The network is characterised by stacking multiple convolutional layers, each followed by </a:t>
            </a:r>
            <a:r>
              <a:rPr lang="en-GB" sz="2900" dirty="0" err="1"/>
              <a:t>ReLU</a:t>
            </a:r>
            <a:r>
              <a:rPr lang="en-GB" sz="2900" dirty="0"/>
              <a:t> activation and max-pooling, to progressively reduce the spatial dimensions while increasing the depth.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Architecture:</a:t>
            </a:r>
            <a:endParaRPr lang="en-GB" dirty="0"/>
          </a:p>
          <a:p>
            <a:pPr lvl="1" algn="just"/>
            <a:r>
              <a:rPr lang="en-GB" b="1" dirty="0"/>
              <a:t>Input:</a:t>
            </a:r>
            <a:r>
              <a:rPr lang="en-GB" dirty="0"/>
              <a:t> 224x224 RGB images</a:t>
            </a:r>
          </a:p>
          <a:p>
            <a:pPr lvl="1" algn="just"/>
            <a:r>
              <a:rPr lang="en-GB" b="1" dirty="0"/>
              <a:t>Layers:</a:t>
            </a:r>
            <a:r>
              <a:rPr lang="en-GB" dirty="0"/>
              <a:t> Conv3-64 → Conv3-64 → Max Pool → Conv3-128 → Conv3-128 → Max Pool → Conv3-256 → Conv3-256 → Conv3-256 → Max Pool → Conv3-512 → Conv3-512 → Conv3-512 → Max Pool → Conv3-512 → Conv3-512 → Conv3-512 → Max Pool → FC4096 → Dropout → FC4096 → Dropout → Output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References:</a:t>
            </a:r>
            <a:endParaRPr lang="en-GB" dirty="0"/>
          </a:p>
          <a:p>
            <a:pPr lvl="1" algn="just"/>
            <a:r>
              <a:rPr lang="en-GB" dirty="0"/>
              <a:t>Simonyan, K., &amp; Zisserman, A. (2014). Very deep convolutional networks for large-scale image recognition. </a:t>
            </a:r>
            <a:r>
              <a:rPr lang="en-GB" i="1" dirty="0" err="1"/>
              <a:t>arXiv</a:t>
            </a:r>
            <a:r>
              <a:rPr lang="en-GB" i="1" dirty="0"/>
              <a:t> preprint arXiv:1409.1556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1902-2375-2013-E525-C014CA1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9249-20F9-7679-EC48-CFBA429C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LeNet-5</a:t>
            </a:r>
            <a:r>
              <a:rPr lang="en-GB" dirty="0"/>
              <a:t>: Suitable for small-scale tasks like digit recognition. Simplicity in architecture made it a starting point for CNNs.</a:t>
            </a:r>
          </a:p>
          <a:p>
            <a:pPr algn="just"/>
            <a:endParaRPr lang="en-GB" dirty="0"/>
          </a:p>
          <a:p>
            <a:pPr algn="just"/>
            <a:r>
              <a:rPr lang="en-GB" b="1" dirty="0" err="1"/>
              <a:t>AlexNet</a:t>
            </a:r>
            <a:r>
              <a:rPr lang="en-GB" dirty="0"/>
              <a:t>: Marked the transition to deep networks with a focus on handling large-scale image data and effective training techniques like </a:t>
            </a:r>
            <a:r>
              <a:rPr lang="en-GB" dirty="0" err="1"/>
              <a:t>ReLU</a:t>
            </a:r>
            <a:r>
              <a:rPr lang="en-GB" dirty="0"/>
              <a:t> and dropout.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VGG</a:t>
            </a:r>
            <a:r>
              <a:rPr lang="en-GB" dirty="0"/>
              <a:t>: Emphasised depth and uniform architecture, setting the stage for even deeper and more complex networks. It showed that depth alone could significantly boost performance.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Performance and Impact:</a:t>
            </a:r>
          </a:p>
          <a:p>
            <a:pPr lvl="1" algn="just"/>
            <a:r>
              <a:rPr lang="en-GB" b="1" dirty="0"/>
              <a:t>LeNet-5</a:t>
            </a:r>
            <a:r>
              <a:rPr lang="en-GB" dirty="0"/>
              <a:t>: Revolutionised digit recognition tasks.</a:t>
            </a:r>
          </a:p>
          <a:p>
            <a:pPr lvl="1" algn="just"/>
            <a:r>
              <a:rPr lang="en-GB" b="1" dirty="0" err="1"/>
              <a:t>AlexNet</a:t>
            </a:r>
            <a:r>
              <a:rPr lang="en-GB" dirty="0"/>
              <a:t>: Established deep learning as a powerful tool in computer vision.</a:t>
            </a:r>
          </a:p>
          <a:p>
            <a:pPr lvl="1" algn="just"/>
            <a:r>
              <a:rPr lang="en-GB" b="1" dirty="0"/>
              <a:t>VGG</a:t>
            </a:r>
            <a:r>
              <a:rPr lang="en-GB" dirty="0"/>
              <a:t>: Became a foundational architecture influencing the design of subsequent models, despite its high computational cost.</a:t>
            </a:r>
          </a:p>
        </p:txBody>
      </p:sp>
    </p:spTree>
    <p:extLst>
      <p:ext uri="{BB962C8B-B14F-4D97-AF65-F5344CB8AC3E}">
        <p14:creationId xmlns:p14="http://schemas.microsoft.com/office/powerpoint/2010/main" val="36147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C927-3668-98DD-7064-DD53C0FC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39B5EFB-A804-2CF7-C68B-9CB7EC99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4" r="-1" b="19358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50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Props1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827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Overview of Deep Learning</vt:lpstr>
      <vt:lpstr>Agenda</vt:lpstr>
      <vt:lpstr>LeNet-5 (1998)</vt:lpstr>
      <vt:lpstr>AlexNet (2012)</vt:lpstr>
      <vt:lpstr>VGG (2014)</vt:lpstr>
      <vt:lpstr>Comparison of CNN Architectures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86</cp:revision>
  <dcterms:created xsi:type="dcterms:W3CDTF">2017-12-30T16:04:04Z</dcterms:created>
  <dcterms:modified xsi:type="dcterms:W3CDTF">2024-08-18T23:15:05Z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