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замовчуванням" id="{210AFA3B-5FB6-4F33-94BC-41A94BD9B3E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Помірний стиль 3 – акцент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C2FFA5D-87B4-456A-9821-1D502468CF0F}" styleName="Стиль із теми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із теми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Стиль із теми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із теми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46C117F-5CCF-4837-BE5F-2B92066CAFAF}"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84EB90BD-B6CE-46B7-997F-7313B992CCDC}"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uk-UA"/>
              <a:t>Клацніть, щоб редагувати стиль зразка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CDB9D11F-B188-461D-B23F-39381795C052}"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2E6D8D9-55A2-4063-B0F3-121F44549695}"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uk-UA"/>
              <a:t>Клацніть, щоб редагувати стиль зразка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D4B24536-994D-4021-A283-9F449C0DB509}" type="datetimeFigureOut">
              <a:rPr lang="en-US" dirty="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uk-UA"/>
              <a:t>Клацніть, щоб редагувати стиль зразка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3CBBBB78-C96F-47B7-AB17-D852CA960AC9}" type="datetimeFigureOut">
              <a:rPr lang="en-US" dirty="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30578ACC-22D6-47C1-A373-4FD133E34F3C}" type="datetimeFigureOut">
              <a:rPr lang="en-US" dirty="0"/>
              <a:t>6/16/2023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680322" y="3030008"/>
            <a:ext cx="4698355" cy="2906179"/>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5594123" y="3030008"/>
            <a:ext cx="4700059" cy="2906179"/>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331444B-B92B-4E27-8C94-BB93EAF5CB18}"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363EFA5E-FA76-400D-B3DC-F0BA90E6D107}" type="datetimeFigureOut">
              <a:rPr lang="en-US" dirty="0"/>
              <a:t>6/16/2023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7.xml"/><Relationship Id="rId7" Type="http://schemas.openxmlformats.org/officeDocument/2006/relationships/image" Target="../media/image10.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14.png"/><Relationship Id="rId5" Type="http://schemas.openxmlformats.org/officeDocument/2006/relationships/slide" Target="slide5.xml"/><Relationship Id="rId10" Type="http://schemas.openxmlformats.org/officeDocument/2006/relationships/image" Target="../media/image13.png"/><Relationship Id="rId4" Type="http://schemas.openxmlformats.org/officeDocument/2006/relationships/slide" Target="slide16.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 TargetMode="External"/><Relationship Id="rId7" Type="http://schemas.openxmlformats.org/officeDocument/2006/relationships/image" Target="../media/image17.png"/><Relationship Id="rId2" Type="http://schemas.openxmlformats.org/officeDocument/2006/relationships/hyperlink" Target="https://www.kaggle.com/datasets/usdot/flight-delays"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scikit-learn.org/stable/user_guid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FFE587-E90C-3025-58B4-4CE207BD22B9}"/>
              </a:ext>
            </a:extLst>
          </p:cNvPr>
          <p:cNvSpPr>
            <a:spLocks noGrp="1"/>
          </p:cNvSpPr>
          <p:nvPr>
            <p:ph type="ctrTitle"/>
          </p:nvPr>
        </p:nvSpPr>
        <p:spPr>
          <a:xfrm>
            <a:off x="680322" y="2564061"/>
            <a:ext cx="8144134" cy="1373070"/>
          </a:xfrm>
        </p:spPr>
        <p:txBody>
          <a:bodyPr/>
          <a:lstStyle/>
          <a:p>
            <a:r>
              <a:rPr lang="en-US" sz="3200" dirty="0"/>
              <a:t>Predicting the presence of flight arrival delays based on 2015 US air travel data</a:t>
            </a:r>
            <a:endParaRPr lang="uk-UA" sz="3200" dirty="0"/>
          </a:p>
        </p:txBody>
      </p:sp>
      <p:sp>
        <p:nvSpPr>
          <p:cNvPr id="3" name="Підзаголовок 2">
            <a:extLst>
              <a:ext uri="{FF2B5EF4-FFF2-40B4-BE49-F238E27FC236}">
                <a16:creationId xmlns:a16="http://schemas.microsoft.com/office/drawing/2014/main" id="{B62D2825-944C-9491-5285-536262F4DBFA}"/>
              </a:ext>
            </a:extLst>
          </p:cNvPr>
          <p:cNvSpPr>
            <a:spLocks noGrp="1"/>
          </p:cNvSpPr>
          <p:nvPr>
            <p:ph type="subTitle" idx="1"/>
          </p:nvPr>
        </p:nvSpPr>
        <p:spPr/>
        <p:txBody>
          <a:bodyPr/>
          <a:lstStyle/>
          <a:p>
            <a:r>
              <a:rPr lang="en-US" dirty="0"/>
              <a:t>Vladyslav Lesiv</a:t>
            </a:r>
          </a:p>
          <a:p>
            <a:r>
              <a:rPr lang="en-US" dirty="0"/>
              <a:t>May 21th, </a:t>
            </a:r>
            <a:r>
              <a:rPr lang="uk-UA" dirty="0"/>
              <a:t>2023</a:t>
            </a:r>
          </a:p>
        </p:txBody>
      </p:sp>
      <p:pic>
        <p:nvPicPr>
          <p:cNvPr id="5" name="Рисунок 4">
            <a:extLst>
              <a:ext uri="{FF2B5EF4-FFF2-40B4-BE49-F238E27FC236}">
                <a16:creationId xmlns:a16="http://schemas.microsoft.com/office/drawing/2014/main" id="{FAC6A6F3-AD31-9570-7A03-FA097F36911F}"/>
              </a:ext>
            </a:extLst>
          </p:cNvPr>
          <p:cNvPicPr>
            <a:picLocks noChangeAspect="1"/>
          </p:cNvPicPr>
          <p:nvPr/>
        </p:nvPicPr>
        <p:blipFill>
          <a:blip r:embed="rId2"/>
          <a:stretch>
            <a:fillRect/>
          </a:stretch>
        </p:blipFill>
        <p:spPr>
          <a:xfrm>
            <a:off x="6438123" y="0"/>
            <a:ext cx="4392286" cy="2920870"/>
          </a:xfrm>
          <a:prstGeom prst="rect">
            <a:avLst/>
          </a:prstGeom>
        </p:spPr>
      </p:pic>
      <p:pic>
        <p:nvPicPr>
          <p:cNvPr id="7" name="Рисунок 6">
            <a:extLst>
              <a:ext uri="{FF2B5EF4-FFF2-40B4-BE49-F238E27FC236}">
                <a16:creationId xmlns:a16="http://schemas.microsoft.com/office/drawing/2014/main" id="{C942FB79-EF26-1129-BF47-14E59920CFE0}"/>
              </a:ext>
            </a:extLst>
          </p:cNvPr>
          <p:cNvPicPr>
            <a:picLocks noChangeAspect="1"/>
          </p:cNvPicPr>
          <p:nvPr/>
        </p:nvPicPr>
        <p:blipFill>
          <a:blip r:embed="rId3"/>
          <a:stretch>
            <a:fillRect/>
          </a:stretch>
        </p:blipFill>
        <p:spPr>
          <a:xfrm>
            <a:off x="1027534" y="4052556"/>
            <a:ext cx="2381250" cy="2728913"/>
          </a:xfrm>
          <a:prstGeom prst="rect">
            <a:avLst/>
          </a:prstGeom>
        </p:spPr>
      </p:pic>
    </p:spTree>
    <p:extLst>
      <p:ext uri="{BB962C8B-B14F-4D97-AF65-F5344CB8AC3E}">
        <p14:creationId xmlns:p14="http://schemas.microsoft.com/office/powerpoint/2010/main" val="197872718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6111A2-856E-FA07-9FEF-66F35B8D0875}"/>
              </a:ext>
            </a:extLst>
          </p:cNvPr>
          <p:cNvSpPr>
            <a:spLocks noGrp="1"/>
          </p:cNvSpPr>
          <p:nvPr>
            <p:ph type="title"/>
          </p:nvPr>
        </p:nvSpPr>
        <p:spPr/>
        <p:txBody>
          <a:bodyPr/>
          <a:lstStyle/>
          <a:p>
            <a:r>
              <a:rPr lang="en-US" dirty="0"/>
              <a:t>Model</a:t>
            </a:r>
            <a:r>
              <a:rPr lang="uk-UA" dirty="0"/>
              <a:t> </a:t>
            </a:r>
            <a:r>
              <a:rPr lang="en-US" dirty="0"/>
              <a:t>2</a:t>
            </a:r>
            <a:r>
              <a:rPr lang="uk-UA" dirty="0"/>
              <a:t> – </a:t>
            </a:r>
            <a:r>
              <a:rPr lang="en-US" dirty="0"/>
              <a:t>K-Nearest Neighbors</a:t>
            </a:r>
            <a:endParaRPr lang="uk-UA" dirty="0"/>
          </a:p>
        </p:txBody>
      </p:sp>
      <p:sp>
        <p:nvSpPr>
          <p:cNvPr id="6" name="TextBox 5">
            <a:extLst>
              <a:ext uri="{FF2B5EF4-FFF2-40B4-BE49-F238E27FC236}">
                <a16:creationId xmlns:a16="http://schemas.microsoft.com/office/drawing/2014/main" id="{04B8ACCD-6806-3273-0AC1-2398C4D918B5}"/>
              </a:ext>
            </a:extLst>
          </p:cNvPr>
          <p:cNvSpPr txBox="1"/>
          <p:nvPr/>
        </p:nvSpPr>
        <p:spPr>
          <a:xfrm>
            <a:off x="454868" y="3141953"/>
            <a:ext cx="3837213" cy="2308324"/>
          </a:xfrm>
          <a:prstGeom prst="rect">
            <a:avLst/>
          </a:prstGeom>
          <a:noFill/>
          <a:ln w="19050">
            <a:solidFill>
              <a:schemeClr val="tx1"/>
            </a:solidFill>
          </a:ln>
        </p:spPr>
        <p:txBody>
          <a:bodyPr wrap="square">
            <a:spAutoFit/>
          </a:bodyPr>
          <a:lstStyle/>
          <a:p>
            <a:r>
              <a:rPr lang="en-US" dirty="0"/>
              <a:t>KNN uses a set of data examples with known class labels and classifies new examples by comparing them to their nearest neighbors. The "K" in KNN indicates the number of nearest neighbors that the algorithm uses to solve the classification.</a:t>
            </a:r>
            <a:endParaRPr lang="uk-UA" dirty="0"/>
          </a:p>
        </p:txBody>
      </p:sp>
      <p:pic>
        <p:nvPicPr>
          <p:cNvPr id="3" name="Рисунок 2">
            <a:extLst>
              <a:ext uri="{FF2B5EF4-FFF2-40B4-BE49-F238E27FC236}">
                <a16:creationId xmlns:a16="http://schemas.microsoft.com/office/drawing/2014/main" id="{20296C55-DBC8-9BE7-3C7D-14CBADBD92E4}"/>
              </a:ext>
            </a:extLst>
          </p:cNvPr>
          <p:cNvPicPr>
            <a:picLocks noChangeAspect="1"/>
          </p:cNvPicPr>
          <p:nvPr/>
        </p:nvPicPr>
        <p:blipFill>
          <a:blip r:embed="rId2"/>
          <a:stretch>
            <a:fillRect/>
          </a:stretch>
        </p:blipFill>
        <p:spPr>
          <a:xfrm>
            <a:off x="4891291" y="2224894"/>
            <a:ext cx="6845841" cy="2037555"/>
          </a:xfrm>
          <a:prstGeom prst="rect">
            <a:avLst/>
          </a:prstGeom>
        </p:spPr>
      </p:pic>
      <p:sp>
        <p:nvSpPr>
          <p:cNvPr id="5" name="Підзаголовок 2">
            <a:extLst>
              <a:ext uri="{FF2B5EF4-FFF2-40B4-BE49-F238E27FC236}">
                <a16:creationId xmlns:a16="http://schemas.microsoft.com/office/drawing/2014/main" id="{7EADC072-5E1F-7A42-723F-54FD4E295225}"/>
              </a:ext>
            </a:extLst>
          </p:cNvPr>
          <p:cNvSpPr txBox="1">
            <a:spLocks/>
          </p:cNvSpPr>
          <p:nvPr/>
        </p:nvSpPr>
        <p:spPr>
          <a:xfrm>
            <a:off x="4813783" y="4381204"/>
            <a:ext cx="3213061" cy="27197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Finding the best K.</a:t>
            </a:r>
            <a:endParaRPr lang="uk-UA" dirty="0"/>
          </a:p>
        </p:txBody>
      </p:sp>
      <p:pic>
        <p:nvPicPr>
          <p:cNvPr id="8" name="Рисунок 7">
            <a:extLst>
              <a:ext uri="{FF2B5EF4-FFF2-40B4-BE49-F238E27FC236}">
                <a16:creationId xmlns:a16="http://schemas.microsoft.com/office/drawing/2014/main" id="{CECDDC82-C8F7-85AB-973C-3F311AF4DF77}"/>
              </a:ext>
            </a:extLst>
          </p:cNvPr>
          <p:cNvPicPr>
            <a:picLocks noChangeAspect="1"/>
          </p:cNvPicPr>
          <p:nvPr/>
        </p:nvPicPr>
        <p:blipFill>
          <a:blip r:embed="rId3"/>
          <a:stretch>
            <a:fillRect/>
          </a:stretch>
        </p:blipFill>
        <p:spPr>
          <a:xfrm>
            <a:off x="4891291" y="4915169"/>
            <a:ext cx="5245271" cy="922988"/>
          </a:xfrm>
          <a:prstGeom prst="rect">
            <a:avLst/>
          </a:prstGeom>
        </p:spPr>
      </p:pic>
      <p:sp>
        <p:nvSpPr>
          <p:cNvPr id="11" name="Підзаголовок 2">
            <a:extLst>
              <a:ext uri="{FF2B5EF4-FFF2-40B4-BE49-F238E27FC236}">
                <a16:creationId xmlns:a16="http://schemas.microsoft.com/office/drawing/2014/main" id="{EE162C4F-3753-EA32-5071-024DA167232E}"/>
              </a:ext>
            </a:extLst>
          </p:cNvPr>
          <p:cNvSpPr txBox="1">
            <a:spLocks/>
          </p:cNvSpPr>
          <p:nvPr/>
        </p:nvSpPr>
        <p:spPr>
          <a:xfrm>
            <a:off x="4813783" y="5964161"/>
            <a:ext cx="3901009" cy="38065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metric used is the Euclidean distance.</a:t>
            </a:r>
            <a:endParaRPr lang="uk-UA" dirty="0"/>
          </a:p>
        </p:txBody>
      </p:sp>
    </p:spTree>
    <p:extLst>
      <p:ext uri="{BB962C8B-B14F-4D97-AF65-F5344CB8AC3E}">
        <p14:creationId xmlns:p14="http://schemas.microsoft.com/office/powerpoint/2010/main" val="402311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4BE90-B266-D786-05ED-E99D3C0AEBB3}"/>
              </a:ext>
            </a:extLst>
          </p:cNvPr>
          <p:cNvSpPr>
            <a:spLocks noGrp="1"/>
          </p:cNvSpPr>
          <p:nvPr>
            <p:ph type="title"/>
          </p:nvPr>
        </p:nvSpPr>
        <p:spPr/>
        <p:txBody>
          <a:bodyPr/>
          <a:lstStyle/>
          <a:p>
            <a:r>
              <a:rPr lang="en-US" dirty="0"/>
              <a:t>Model</a:t>
            </a:r>
            <a:r>
              <a:rPr lang="uk-UA" dirty="0"/>
              <a:t> </a:t>
            </a:r>
            <a:r>
              <a:rPr lang="en-US" dirty="0"/>
              <a:t>2</a:t>
            </a:r>
            <a:r>
              <a:rPr lang="uk-UA" dirty="0"/>
              <a:t> – </a:t>
            </a:r>
            <a:r>
              <a:rPr lang="en-US" dirty="0"/>
              <a:t>Results and implications</a:t>
            </a:r>
            <a:r>
              <a:rPr lang="uk-UA" dirty="0"/>
              <a:t>.</a:t>
            </a:r>
          </a:p>
        </p:txBody>
      </p:sp>
      <p:sp>
        <p:nvSpPr>
          <p:cNvPr id="7" name="TextBox 6">
            <a:extLst>
              <a:ext uri="{FF2B5EF4-FFF2-40B4-BE49-F238E27FC236}">
                <a16:creationId xmlns:a16="http://schemas.microsoft.com/office/drawing/2014/main" id="{77EF8B7D-26E4-B38D-ABCA-3F55201276B0}"/>
              </a:ext>
            </a:extLst>
          </p:cNvPr>
          <p:cNvSpPr txBox="1"/>
          <p:nvPr/>
        </p:nvSpPr>
        <p:spPr>
          <a:xfrm>
            <a:off x="309385" y="4216528"/>
            <a:ext cx="6166060" cy="2031325"/>
          </a:xfrm>
          <a:prstGeom prst="rect">
            <a:avLst/>
          </a:prstGeom>
          <a:noFill/>
          <a:ln w="19050">
            <a:solidFill>
              <a:schemeClr val="tx1"/>
            </a:solidFill>
          </a:ln>
        </p:spPr>
        <p:txBody>
          <a:bodyPr wrap="square">
            <a:spAutoFit/>
          </a:bodyPr>
          <a:lstStyle/>
          <a:p>
            <a:pPr marL="457200" indent="457200"/>
            <a:r>
              <a:rPr lang="en-US" dirty="0">
                <a:ea typeface="Times New Roman" panose="02020603050405020304" pitchFamily="18" charset="0"/>
              </a:rPr>
              <a:t>We can see that KNN effectively coped with the classification task. The training set score is 77.85%, which is lower than that of Decision Tree, and the test set score is 75.99%, which is higher. Since the score of the test set is more important, we can say that KNN has shown a higher performance in practice.</a:t>
            </a:r>
            <a:endParaRPr lang="uk-UA" dirty="0">
              <a:effectLst/>
              <a:ea typeface="Times New Roman" panose="02020603050405020304" pitchFamily="18" charset="0"/>
            </a:endParaRPr>
          </a:p>
        </p:txBody>
      </p:sp>
      <p:sp>
        <p:nvSpPr>
          <p:cNvPr id="8" name="Підзаголовок 2">
            <a:extLst>
              <a:ext uri="{FF2B5EF4-FFF2-40B4-BE49-F238E27FC236}">
                <a16:creationId xmlns:a16="http://schemas.microsoft.com/office/drawing/2014/main" id="{51DE866D-ED40-C9AB-92FF-443CB72D4A2C}"/>
              </a:ext>
            </a:extLst>
          </p:cNvPr>
          <p:cNvSpPr txBox="1">
            <a:spLocks/>
          </p:cNvSpPr>
          <p:nvPr/>
        </p:nvSpPr>
        <p:spPr>
          <a:xfrm>
            <a:off x="6717227" y="6348103"/>
            <a:ext cx="3434479" cy="4298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Inconsistency matrix for K-Nearest Neighbors</a:t>
            </a:r>
            <a:endParaRPr lang="uk-UA" dirty="0"/>
          </a:p>
        </p:txBody>
      </p:sp>
      <p:pic>
        <p:nvPicPr>
          <p:cNvPr id="13" name="Рисунок 12">
            <a:extLst>
              <a:ext uri="{FF2B5EF4-FFF2-40B4-BE49-F238E27FC236}">
                <a16:creationId xmlns:a16="http://schemas.microsoft.com/office/drawing/2014/main" id="{F524303B-9F8D-B853-6C25-C5810F390041}"/>
              </a:ext>
            </a:extLst>
          </p:cNvPr>
          <p:cNvPicPr>
            <a:picLocks noChangeAspect="1"/>
          </p:cNvPicPr>
          <p:nvPr/>
        </p:nvPicPr>
        <p:blipFill>
          <a:blip r:embed="rId2"/>
          <a:stretch>
            <a:fillRect/>
          </a:stretch>
        </p:blipFill>
        <p:spPr>
          <a:xfrm>
            <a:off x="6816089" y="2447959"/>
            <a:ext cx="5066525" cy="3799894"/>
          </a:xfrm>
          <a:prstGeom prst="rect">
            <a:avLst/>
          </a:prstGeom>
        </p:spPr>
      </p:pic>
      <p:pic>
        <p:nvPicPr>
          <p:cNvPr id="4" name="Рисунок 3">
            <a:extLst>
              <a:ext uri="{FF2B5EF4-FFF2-40B4-BE49-F238E27FC236}">
                <a16:creationId xmlns:a16="http://schemas.microsoft.com/office/drawing/2014/main" id="{47525986-C556-90EB-D0CC-8168ECF4DED8}"/>
              </a:ext>
            </a:extLst>
          </p:cNvPr>
          <p:cNvPicPr>
            <a:picLocks noChangeAspect="1"/>
          </p:cNvPicPr>
          <p:nvPr/>
        </p:nvPicPr>
        <p:blipFill>
          <a:blip r:embed="rId3"/>
          <a:stretch>
            <a:fillRect/>
          </a:stretch>
        </p:blipFill>
        <p:spPr>
          <a:xfrm>
            <a:off x="536925" y="2319237"/>
            <a:ext cx="5065339" cy="1308546"/>
          </a:xfrm>
          <a:prstGeom prst="rect">
            <a:avLst/>
          </a:prstGeom>
        </p:spPr>
      </p:pic>
    </p:spTree>
    <p:extLst>
      <p:ext uri="{BB962C8B-B14F-4D97-AF65-F5344CB8AC3E}">
        <p14:creationId xmlns:p14="http://schemas.microsoft.com/office/powerpoint/2010/main" val="1652297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6111A2-856E-FA07-9FEF-66F35B8D0875}"/>
              </a:ext>
            </a:extLst>
          </p:cNvPr>
          <p:cNvSpPr>
            <a:spLocks noGrp="1"/>
          </p:cNvSpPr>
          <p:nvPr>
            <p:ph type="title"/>
          </p:nvPr>
        </p:nvSpPr>
        <p:spPr/>
        <p:txBody>
          <a:bodyPr/>
          <a:lstStyle/>
          <a:p>
            <a:r>
              <a:rPr lang="en-US" dirty="0"/>
              <a:t>Model</a:t>
            </a:r>
            <a:r>
              <a:rPr lang="uk-UA" dirty="0"/>
              <a:t> </a:t>
            </a:r>
            <a:r>
              <a:rPr lang="en-US" dirty="0"/>
              <a:t>3</a:t>
            </a:r>
            <a:r>
              <a:rPr lang="uk-UA" dirty="0"/>
              <a:t> – </a:t>
            </a:r>
            <a:r>
              <a:rPr lang="en-US" dirty="0"/>
              <a:t>SVM (Support Vector Machine)</a:t>
            </a:r>
            <a:endParaRPr lang="uk-UA" dirty="0"/>
          </a:p>
        </p:txBody>
      </p:sp>
      <p:sp>
        <p:nvSpPr>
          <p:cNvPr id="6" name="TextBox 5">
            <a:extLst>
              <a:ext uri="{FF2B5EF4-FFF2-40B4-BE49-F238E27FC236}">
                <a16:creationId xmlns:a16="http://schemas.microsoft.com/office/drawing/2014/main" id="{04B8ACCD-6806-3273-0AC1-2398C4D918B5}"/>
              </a:ext>
            </a:extLst>
          </p:cNvPr>
          <p:cNvSpPr txBox="1"/>
          <p:nvPr/>
        </p:nvSpPr>
        <p:spPr>
          <a:xfrm>
            <a:off x="772108" y="2980452"/>
            <a:ext cx="4882243" cy="2308324"/>
          </a:xfrm>
          <a:prstGeom prst="rect">
            <a:avLst/>
          </a:prstGeom>
          <a:noFill/>
          <a:ln w="19050">
            <a:solidFill>
              <a:schemeClr val="tx1"/>
            </a:solidFill>
          </a:ln>
        </p:spPr>
        <p:txBody>
          <a:bodyPr wrap="square">
            <a:spAutoFit/>
          </a:bodyPr>
          <a:lstStyle/>
          <a:p>
            <a:r>
              <a:rPr lang="en-US" dirty="0"/>
              <a:t>SVM with RBF (Radial Basis Function) kernel uses a nonlinear kernel function to solve nonlinear classification problems. The RBF kernel is used to transform the data into a higher-dimensional space where it becomes linearly separable. It then calculates the distance between the input samples and uses it as a measure of similarity.</a:t>
            </a:r>
            <a:endParaRPr lang="uk-UA" dirty="0"/>
          </a:p>
        </p:txBody>
      </p:sp>
      <p:pic>
        <p:nvPicPr>
          <p:cNvPr id="1026" name="Picture 2" descr="SVM | What is SVM | Support Vector Machine | SVM in Python">
            <a:extLst>
              <a:ext uri="{FF2B5EF4-FFF2-40B4-BE49-F238E27FC236}">
                <a16:creationId xmlns:a16="http://schemas.microsoft.com/office/drawing/2014/main" id="{92D3FC95-BFFF-A26E-0343-D187F16071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173" t="8707" r="6643" b="53595"/>
          <a:stretch/>
        </p:blipFill>
        <p:spPr bwMode="auto">
          <a:xfrm>
            <a:off x="7057169" y="2356134"/>
            <a:ext cx="3896380" cy="374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14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4BE90-B266-D786-05ED-E99D3C0AEBB3}"/>
              </a:ext>
            </a:extLst>
          </p:cNvPr>
          <p:cNvSpPr>
            <a:spLocks noGrp="1"/>
          </p:cNvSpPr>
          <p:nvPr>
            <p:ph type="title"/>
          </p:nvPr>
        </p:nvSpPr>
        <p:spPr/>
        <p:txBody>
          <a:bodyPr/>
          <a:lstStyle/>
          <a:p>
            <a:r>
              <a:rPr lang="en-US" dirty="0"/>
              <a:t>Model</a:t>
            </a:r>
            <a:r>
              <a:rPr lang="uk-UA" dirty="0"/>
              <a:t> 3 – </a:t>
            </a:r>
            <a:r>
              <a:rPr lang="en-US" dirty="0"/>
              <a:t>Results and implications</a:t>
            </a:r>
            <a:r>
              <a:rPr lang="uk-UA" dirty="0"/>
              <a:t>.</a:t>
            </a:r>
          </a:p>
        </p:txBody>
      </p:sp>
      <p:sp>
        <p:nvSpPr>
          <p:cNvPr id="7" name="TextBox 6">
            <a:extLst>
              <a:ext uri="{FF2B5EF4-FFF2-40B4-BE49-F238E27FC236}">
                <a16:creationId xmlns:a16="http://schemas.microsoft.com/office/drawing/2014/main" id="{77EF8B7D-26E4-B38D-ABCA-3F55201276B0}"/>
              </a:ext>
            </a:extLst>
          </p:cNvPr>
          <p:cNvSpPr txBox="1"/>
          <p:nvPr/>
        </p:nvSpPr>
        <p:spPr>
          <a:xfrm>
            <a:off x="309385" y="4217136"/>
            <a:ext cx="6166060" cy="2031325"/>
          </a:xfrm>
          <a:prstGeom prst="rect">
            <a:avLst/>
          </a:prstGeom>
          <a:noFill/>
          <a:ln w="19050">
            <a:solidFill>
              <a:schemeClr val="tx1"/>
            </a:solidFill>
          </a:ln>
        </p:spPr>
        <p:txBody>
          <a:bodyPr wrap="square">
            <a:spAutoFit/>
          </a:bodyPr>
          <a:lstStyle/>
          <a:p>
            <a:pPr marL="457200" indent="457200"/>
            <a:r>
              <a:rPr lang="en-US" dirty="0">
                <a:ea typeface="Times New Roman" panose="02020603050405020304" pitchFamily="18" charset="0"/>
              </a:rPr>
              <a:t>We can see that SVC is effective in prediction. The training set score is 76.66%, which is about the same as the previous model, and the test set score is 76.97%, which is higher than the rest of the models. However, the training took as long as 7:34 minutes, which is very long, and with larger samples, the training time would be unacceptably long.</a:t>
            </a:r>
            <a:endParaRPr lang="uk-UA" dirty="0">
              <a:effectLst/>
              <a:ea typeface="Times New Roman" panose="02020603050405020304" pitchFamily="18" charset="0"/>
            </a:endParaRPr>
          </a:p>
        </p:txBody>
      </p:sp>
      <p:sp>
        <p:nvSpPr>
          <p:cNvPr id="8" name="Підзаголовок 2">
            <a:extLst>
              <a:ext uri="{FF2B5EF4-FFF2-40B4-BE49-F238E27FC236}">
                <a16:creationId xmlns:a16="http://schemas.microsoft.com/office/drawing/2014/main" id="{51DE866D-ED40-C9AB-92FF-443CB72D4A2C}"/>
              </a:ext>
            </a:extLst>
          </p:cNvPr>
          <p:cNvSpPr txBox="1">
            <a:spLocks/>
          </p:cNvSpPr>
          <p:nvPr/>
        </p:nvSpPr>
        <p:spPr>
          <a:xfrm>
            <a:off x="6717227" y="6348103"/>
            <a:ext cx="3434479" cy="429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t>Inconsistency matrix for SVC</a:t>
            </a:r>
            <a:endParaRPr lang="uk-UA" sz="1400" dirty="0"/>
          </a:p>
        </p:txBody>
      </p:sp>
      <p:pic>
        <p:nvPicPr>
          <p:cNvPr id="12" name="Рисунок 11">
            <a:extLst>
              <a:ext uri="{FF2B5EF4-FFF2-40B4-BE49-F238E27FC236}">
                <a16:creationId xmlns:a16="http://schemas.microsoft.com/office/drawing/2014/main" id="{C19BDEB8-D0C5-71A6-1A6F-741C64A1174F}"/>
              </a:ext>
            </a:extLst>
          </p:cNvPr>
          <p:cNvPicPr>
            <a:picLocks noChangeAspect="1"/>
          </p:cNvPicPr>
          <p:nvPr/>
        </p:nvPicPr>
        <p:blipFill>
          <a:blip r:embed="rId2"/>
          <a:stretch>
            <a:fillRect/>
          </a:stretch>
        </p:blipFill>
        <p:spPr>
          <a:xfrm>
            <a:off x="6717227" y="2447959"/>
            <a:ext cx="5067336" cy="3800502"/>
          </a:xfrm>
          <a:prstGeom prst="rect">
            <a:avLst/>
          </a:prstGeom>
        </p:spPr>
      </p:pic>
      <p:pic>
        <p:nvPicPr>
          <p:cNvPr id="4" name="Рисунок 3">
            <a:extLst>
              <a:ext uri="{FF2B5EF4-FFF2-40B4-BE49-F238E27FC236}">
                <a16:creationId xmlns:a16="http://schemas.microsoft.com/office/drawing/2014/main" id="{382EA830-1064-D763-91FA-048F7FDFE4BF}"/>
              </a:ext>
            </a:extLst>
          </p:cNvPr>
          <p:cNvPicPr>
            <a:picLocks noChangeAspect="1"/>
          </p:cNvPicPr>
          <p:nvPr/>
        </p:nvPicPr>
        <p:blipFill>
          <a:blip r:embed="rId3"/>
          <a:stretch>
            <a:fillRect/>
          </a:stretch>
        </p:blipFill>
        <p:spPr>
          <a:xfrm>
            <a:off x="680321" y="2358808"/>
            <a:ext cx="4458322" cy="1333686"/>
          </a:xfrm>
          <a:prstGeom prst="rect">
            <a:avLst/>
          </a:prstGeom>
        </p:spPr>
      </p:pic>
    </p:spTree>
    <p:extLst>
      <p:ext uri="{BB962C8B-B14F-4D97-AF65-F5344CB8AC3E}">
        <p14:creationId xmlns:p14="http://schemas.microsoft.com/office/powerpoint/2010/main" val="2826530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6111A2-856E-FA07-9FEF-66F35B8D0875}"/>
              </a:ext>
            </a:extLst>
          </p:cNvPr>
          <p:cNvSpPr>
            <a:spLocks noGrp="1"/>
          </p:cNvSpPr>
          <p:nvPr>
            <p:ph type="title"/>
          </p:nvPr>
        </p:nvSpPr>
        <p:spPr/>
        <p:txBody>
          <a:bodyPr/>
          <a:lstStyle/>
          <a:p>
            <a:r>
              <a:rPr lang="en-US" dirty="0"/>
              <a:t>Model</a:t>
            </a:r>
            <a:r>
              <a:rPr lang="uk-UA" dirty="0"/>
              <a:t> </a:t>
            </a:r>
            <a:r>
              <a:rPr lang="en-US" dirty="0"/>
              <a:t>4</a:t>
            </a:r>
            <a:r>
              <a:rPr lang="uk-UA" dirty="0"/>
              <a:t> – </a:t>
            </a:r>
            <a:r>
              <a:rPr lang="en-US" dirty="0"/>
              <a:t>K-Means</a:t>
            </a:r>
            <a:endParaRPr lang="uk-UA" dirty="0"/>
          </a:p>
        </p:txBody>
      </p:sp>
      <p:sp>
        <p:nvSpPr>
          <p:cNvPr id="6" name="TextBox 5">
            <a:extLst>
              <a:ext uri="{FF2B5EF4-FFF2-40B4-BE49-F238E27FC236}">
                <a16:creationId xmlns:a16="http://schemas.microsoft.com/office/drawing/2014/main" id="{04B8ACCD-6806-3273-0AC1-2398C4D918B5}"/>
              </a:ext>
            </a:extLst>
          </p:cNvPr>
          <p:cNvSpPr txBox="1"/>
          <p:nvPr/>
        </p:nvSpPr>
        <p:spPr>
          <a:xfrm>
            <a:off x="557503" y="2149016"/>
            <a:ext cx="5323893" cy="4247317"/>
          </a:xfrm>
          <a:prstGeom prst="rect">
            <a:avLst/>
          </a:prstGeom>
          <a:noFill/>
          <a:ln w="19050">
            <a:solidFill>
              <a:schemeClr val="tx1"/>
            </a:solidFill>
          </a:ln>
        </p:spPr>
        <p:txBody>
          <a:bodyPr wrap="square">
            <a:spAutoFit/>
          </a:bodyPr>
          <a:lstStyle/>
          <a:p>
            <a:r>
              <a:rPr lang="en-US" dirty="0"/>
              <a:t>The K-Means algorithm is based on the fact that each point in a cluster should be close to the center of that cluster. It works like this: first, we choose k - the number of clusters we want to find in the data. Then we initialize the centers of the clusters - centroids.</a:t>
            </a:r>
          </a:p>
          <a:p>
            <a:endParaRPr lang="en-US" dirty="0"/>
          </a:p>
          <a:p>
            <a:r>
              <a:rPr lang="en-US" dirty="0"/>
              <a:t>Next, the algorithm performs two parts in turn: </a:t>
            </a:r>
          </a:p>
          <a:p>
            <a:pPr marL="285750" indent="-285750">
              <a:buFont typeface="Arial" panose="020B0604020202020204" pitchFamily="34" charset="0"/>
              <a:buChar char="•"/>
            </a:pPr>
            <a:r>
              <a:rPr lang="en-US" dirty="0"/>
              <a:t>Assigns each point to the cluster whose centroid is closest to it. </a:t>
            </a:r>
          </a:p>
          <a:p>
            <a:pPr marL="285750" indent="-285750">
              <a:buFont typeface="Arial" panose="020B0604020202020204" pitchFamily="34" charset="0"/>
              <a:buChar char="•"/>
            </a:pPr>
            <a:r>
              <a:rPr lang="en-US" dirty="0"/>
              <a:t>Recalculates the position of each centroid as the average of all points in the cluster. </a:t>
            </a:r>
          </a:p>
          <a:p>
            <a:r>
              <a:rPr lang="en-US" dirty="0"/>
              <a:t>The steps are repeated until the centroids stop moving or the points stop moving between clusters.</a:t>
            </a:r>
            <a:endParaRPr lang="uk-UA" dirty="0"/>
          </a:p>
        </p:txBody>
      </p:sp>
      <p:pic>
        <p:nvPicPr>
          <p:cNvPr id="2050" name="Picture 2" descr="K-Means Clustering Visualization in R: Step By Step Guide - Datanovia">
            <a:extLst>
              <a:ext uri="{FF2B5EF4-FFF2-40B4-BE49-F238E27FC236}">
                <a16:creationId xmlns:a16="http://schemas.microsoft.com/office/drawing/2014/main" id="{42D1C23C-E4DB-655E-5B40-A27049F8C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651" y="2325193"/>
            <a:ext cx="5355577" cy="389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9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4BE90-B266-D786-05ED-E99D3C0AEBB3}"/>
              </a:ext>
            </a:extLst>
          </p:cNvPr>
          <p:cNvSpPr>
            <a:spLocks noGrp="1"/>
          </p:cNvSpPr>
          <p:nvPr>
            <p:ph type="title"/>
          </p:nvPr>
        </p:nvSpPr>
        <p:spPr/>
        <p:txBody>
          <a:bodyPr/>
          <a:lstStyle/>
          <a:p>
            <a:r>
              <a:rPr lang="en-US" dirty="0"/>
              <a:t>Model</a:t>
            </a:r>
            <a:r>
              <a:rPr lang="uk-UA" dirty="0"/>
              <a:t> 4 – </a:t>
            </a:r>
            <a:r>
              <a:rPr lang="en-US" dirty="0"/>
              <a:t>Results and implications</a:t>
            </a:r>
            <a:r>
              <a:rPr lang="uk-UA" dirty="0"/>
              <a:t>.</a:t>
            </a:r>
          </a:p>
        </p:txBody>
      </p:sp>
      <p:sp>
        <p:nvSpPr>
          <p:cNvPr id="7" name="TextBox 6">
            <a:extLst>
              <a:ext uri="{FF2B5EF4-FFF2-40B4-BE49-F238E27FC236}">
                <a16:creationId xmlns:a16="http://schemas.microsoft.com/office/drawing/2014/main" id="{77EF8B7D-26E4-B38D-ABCA-3F55201276B0}"/>
              </a:ext>
            </a:extLst>
          </p:cNvPr>
          <p:cNvSpPr txBox="1"/>
          <p:nvPr/>
        </p:nvSpPr>
        <p:spPr>
          <a:xfrm>
            <a:off x="309385" y="4217136"/>
            <a:ext cx="6166060" cy="1477328"/>
          </a:xfrm>
          <a:prstGeom prst="rect">
            <a:avLst/>
          </a:prstGeom>
          <a:noFill/>
          <a:ln w="19050">
            <a:solidFill>
              <a:schemeClr val="tx1"/>
            </a:solidFill>
          </a:ln>
        </p:spPr>
        <p:txBody>
          <a:bodyPr wrap="square">
            <a:spAutoFit/>
          </a:bodyPr>
          <a:lstStyle/>
          <a:p>
            <a:pPr marL="457200" indent="457200"/>
            <a:r>
              <a:rPr lang="en-US" dirty="0">
                <a:ea typeface="Times New Roman" panose="02020603050405020304" pitchFamily="18" charset="0"/>
              </a:rPr>
              <a:t>We can see that clustering showed a result of 38.805% of correct predictions. This is a pretty good result for data with this model. The runtime is negligible, so the model works to the best of its ability.</a:t>
            </a:r>
            <a:endParaRPr lang="uk-UA" dirty="0">
              <a:effectLst/>
              <a:ea typeface="Times New Roman" panose="02020603050405020304" pitchFamily="18" charset="0"/>
            </a:endParaRPr>
          </a:p>
        </p:txBody>
      </p:sp>
      <p:sp>
        <p:nvSpPr>
          <p:cNvPr id="8" name="Підзаголовок 2">
            <a:extLst>
              <a:ext uri="{FF2B5EF4-FFF2-40B4-BE49-F238E27FC236}">
                <a16:creationId xmlns:a16="http://schemas.microsoft.com/office/drawing/2014/main" id="{51DE866D-ED40-C9AB-92FF-443CB72D4A2C}"/>
              </a:ext>
            </a:extLst>
          </p:cNvPr>
          <p:cNvSpPr txBox="1">
            <a:spLocks/>
          </p:cNvSpPr>
          <p:nvPr/>
        </p:nvSpPr>
        <p:spPr>
          <a:xfrm>
            <a:off x="6717227" y="6348103"/>
            <a:ext cx="3434479" cy="429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t>Inconsistency matrix for K-Means</a:t>
            </a:r>
            <a:endParaRPr lang="uk-UA" sz="1400" dirty="0"/>
          </a:p>
        </p:txBody>
      </p:sp>
      <p:pic>
        <p:nvPicPr>
          <p:cNvPr id="5" name="Рисунок 4">
            <a:extLst>
              <a:ext uri="{FF2B5EF4-FFF2-40B4-BE49-F238E27FC236}">
                <a16:creationId xmlns:a16="http://schemas.microsoft.com/office/drawing/2014/main" id="{0621720B-3623-9384-4764-08CD2F36D8E5}"/>
              </a:ext>
            </a:extLst>
          </p:cNvPr>
          <p:cNvPicPr>
            <a:picLocks noChangeAspect="1"/>
          </p:cNvPicPr>
          <p:nvPr/>
        </p:nvPicPr>
        <p:blipFill>
          <a:blip r:embed="rId2"/>
          <a:stretch>
            <a:fillRect/>
          </a:stretch>
        </p:blipFill>
        <p:spPr>
          <a:xfrm>
            <a:off x="6717227" y="2447959"/>
            <a:ext cx="5021580" cy="3766185"/>
          </a:xfrm>
          <a:prstGeom prst="rect">
            <a:avLst/>
          </a:prstGeom>
        </p:spPr>
      </p:pic>
      <p:pic>
        <p:nvPicPr>
          <p:cNvPr id="6" name="Рисунок 5">
            <a:extLst>
              <a:ext uri="{FF2B5EF4-FFF2-40B4-BE49-F238E27FC236}">
                <a16:creationId xmlns:a16="http://schemas.microsoft.com/office/drawing/2014/main" id="{C1A15993-F3B0-36D4-F7E9-81C4C7AD622E}"/>
              </a:ext>
            </a:extLst>
          </p:cNvPr>
          <p:cNvPicPr>
            <a:picLocks noChangeAspect="1"/>
          </p:cNvPicPr>
          <p:nvPr/>
        </p:nvPicPr>
        <p:blipFill>
          <a:blip r:embed="rId3"/>
          <a:stretch>
            <a:fillRect/>
          </a:stretch>
        </p:blipFill>
        <p:spPr>
          <a:xfrm>
            <a:off x="605374" y="2339754"/>
            <a:ext cx="4771695" cy="786183"/>
          </a:xfrm>
          <a:prstGeom prst="rect">
            <a:avLst/>
          </a:prstGeom>
        </p:spPr>
      </p:pic>
    </p:spTree>
    <p:extLst>
      <p:ext uri="{BB962C8B-B14F-4D97-AF65-F5344CB8AC3E}">
        <p14:creationId xmlns:p14="http://schemas.microsoft.com/office/powerpoint/2010/main" val="1069310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8E7EF5-42EA-BFA5-0B6A-B5C760E285D7}"/>
              </a:ext>
            </a:extLst>
          </p:cNvPr>
          <p:cNvSpPr>
            <a:spLocks noGrp="1"/>
          </p:cNvSpPr>
          <p:nvPr>
            <p:ph type="title"/>
          </p:nvPr>
        </p:nvSpPr>
        <p:spPr/>
        <p:txBody>
          <a:bodyPr/>
          <a:lstStyle/>
          <a:p>
            <a:r>
              <a:rPr lang="en-US" dirty="0"/>
              <a:t>Results</a:t>
            </a:r>
            <a:endParaRPr lang="uk-UA" dirty="0"/>
          </a:p>
        </p:txBody>
      </p:sp>
      <p:sp>
        <p:nvSpPr>
          <p:cNvPr id="5" name="Підзаголовок 2">
            <a:extLst>
              <a:ext uri="{FF2B5EF4-FFF2-40B4-BE49-F238E27FC236}">
                <a16:creationId xmlns:a16="http://schemas.microsoft.com/office/drawing/2014/main" id="{2DB24F71-9C26-41DC-8A4C-019D36B17B1D}"/>
              </a:ext>
            </a:extLst>
          </p:cNvPr>
          <p:cNvSpPr txBox="1">
            <a:spLocks/>
          </p:cNvSpPr>
          <p:nvPr/>
        </p:nvSpPr>
        <p:spPr>
          <a:xfrm>
            <a:off x="6717227" y="6002870"/>
            <a:ext cx="3434479" cy="4298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Histogram of prediction results on a test sample.</a:t>
            </a:r>
            <a:endParaRPr lang="uk-UA" dirty="0"/>
          </a:p>
        </p:txBody>
      </p:sp>
      <p:pic>
        <p:nvPicPr>
          <p:cNvPr id="10" name="Рисунок 9">
            <a:extLst>
              <a:ext uri="{FF2B5EF4-FFF2-40B4-BE49-F238E27FC236}">
                <a16:creationId xmlns:a16="http://schemas.microsoft.com/office/drawing/2014/main" id="{85E3D3FF-D3B9-F5F5-8EAC-C2C54F47404A}"/>
              </a:ext>
            </a:extLst>
          </p:cNvPr>
          <p:cNvPicPr>
            <a:picLocks noChangeAspect="1"/>
          </p:cNvPicPr>
          <p:nvPr/>
        </p:nvPicPr>
        <p:blipFill>
          <a:blip r:embed="rId2"/>
          <a:stretch>
            <a:fillRect/>
          </a:stretch>
        </p:blipFill>
        <p:spPr>
          <a:xfrm>
            <a:off x="880043" y="2047460"/>
            <a:ext cx="4607208" cy="3334059"/>
          </a:xfrm>
          <a:prstGeom prst="rect">
            <a:avLst/>
          </a:prstGeom>
        </p:spPr>
      </p:pic>
      <p:pic>
        <p:nvPicPr>
          <p:cNvPr id="12" name="Рисунок 11">
            <a:extLst>
              <a:ext uri="{FF2B5EF4-FFF2-40B4-BE49-F238E27FC236}">
                <a16:creationId xmlns:a16="http://schemas.microsoft.com/office/drawing/2014/main" id="{2FC6ECD7-7B6E-6709-345B-4109828A1FC0}"/>
              </a:ext>
            </a:extLst>
          </p:cNvPr>
          <p:cNvPicPr>
            <a:picLocks noChangeAspect="1"/>
          </p:cNvPicPr>
          <p:nvPr/>
        </p:nvPicPr>
        <p:blipFill>
          <a:blip r:embed="rId3"/>
          <a:stretch>
            <a:fillRect/>
          </a:stretch>
        </p:blipFill>
        <p:spPr>
          <a:xfrm>
            <a:off x="895560" y="5718955"/>
            <a:ext cx="4591691" cy="771633"/>
          </a:xfrm>
          <a:prstGeom prst="rect">
            <a:avLst/>
          </a:prstGeom>
        </p:spPr>
      </p:pic>
      <p:pic>
        <p:nvPicPr>
          <p:cNvPr id="16" name="Рисунок 15">
            <a:extLst>
              <a:ext uri="{FF2B5EF4-FFF2-40B4-BE49-F238E27FC236}">
                <a16:creationId xmlns:a16="http://schemas.microsoft.com/office/drawing/2014/main" id="{D7CA2F33-4A11-B8EA-D09D-BF88617DABB7}"/>
              </a:ext>
            </a:extLst>
          </p:cNvPr>
          <p:cNvPicPr>
            <a:picLocks noChangeAspect="1"/>
          </p:cNvPicPr>
          <p:nvPr/>
        </p:nvPicPr>
        <p:blipFill>
          <a:blip r:embed="rId4"/>
          <a:stretch>
            <a:fillRect/>
          </a:stretch>
        </p:blipFill>
        <p:spPr>
          <a:xfrm>
            <a:off x="6556512" y="2211500"/>
            <a:ext cx="4674833" cy="3506125"/>
          </a:xfrm>
          <a:prstGeom prst="rect">
            <a:avLst/>
          </a:prstGeom>
        </p:spPr>
      </p:pic>
    </p:spTree>
    <p:extLst>
      <p:ext uri="{BB962C8B-B14F-4D97-AF65-F5344CB8AC3E}">
        <p14:creationId xmlns:p14="http://schemas.microsoft.com/office/powerpoint/2010/main" val="3194834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484B84-3090-6419-203A-406E81D010CC}"/>
              </a:ext>
            </a:extLst>
          </p:cNvPr>
          <p:cNvSpPr>
            <a:spLocks noGrp="1"/>
          </p:cNvSpPr>
          <p:nvPr>
            <p:ph type="title"/>
          </p:nvPr>
        </p:nvSpPr>
        <p:spPr/>
        <p:txBody>
          <a:bodyPr/>
          <a:lstStyle/>
          <a:p>
            <a:r>
              <a:rPr lang="en-US" dirty="0"/>
              <a:t>Conclusions</a:t>
            </a:r>
            <a:endParaRPr lang="uk-UA" dirty="0"/>
          </a:p>
        </p:txBody>
      </p:sp>
      <p:sp>
        <p:nvSpPr>
          <p:cNvPr id="3" name="Місце для вмісту 2">
            <a:extLst>
              <a:ext uri="{FF2B5EF4-FFF2-40B4-BE49-F238E27FC236}">
                <a16:creationId xmlns:a16="http://schemas.microsoft.com/office/drawing/2014/main" id="{DFC03033-5BDF-2A8D-F378-0C6551C21481}"/>
              </a:ext>
            </a:extLst>
          </p:cNvPr>
          <p:cNvSpPr>
            <a:spLocks noGrp="1"/>
          </p:cNvSpPr>
          <p:nvPr>
            <p:ph idx="1"/>
          </p:nvPr>
        </p:nvSpPr>
        <p:spPr/>
        <p:txBody>
          <a:bodyPr/>
          <a:lstStyle/>
          <a:p>
            <a:r>
              <a:rPr lang="en-US" dirty="0"/>
              <a:t>Flight delays are a very serious issue that affects the economy, the well-being of individuals and society as a whole. Therefore, it is important to look for and find ways to solve this problem as soon as possible and put them into practice.</a:t>
            </a:r>
          </a:p>
          <a:p>
            <a:r>
              <a:rPr lang="en-US" dirty="0"/>
              <a:t>After analyzing four methods, I determined that K-Nearest Neighbors is the best model for predicting flight delays.</a:t>
            </a:r>
            <a:endParaRPr lang="uk-UA" dirty="0"/>
          </a:p>
        </p:txBody>
      </p:sp>
      <p:pic>
        <p:nvPicPr>
          <p:cNvPr id="5" name="Рисунок 4">
            <a:extLst>
              <a:ext uri="{FF2B5EF4-FFF2-40B4-BE49-F238E27FC236}">
                <a16:creationId xmlns:a16="http://schemas.microsoft.com/office/drawing/2014/main" id="{99DBD4B9-19A1-219A-1323-7F31E4B4C381}"/>
              </a:ext>
            </a:extLst>
          </p:cNvPr>
          <p:cNvPicPr>
            <a:picLocks noChangeAspect="1"/>
          </p:cNvPicPr>
          <p:nvPr/>
        </p:nvPicPr>
        <p:blipFill>
          <a:blip r:embed="rId2"/>
          <a:stretch>
            <a:fillRect/>
          </a:stretch>
        </p:blipFill>
        <p:spPr>
          <a:xfrm>
            <a:off x="8666441" y="753228"/>
            <a:ext cx="1080938" cy="1080938"/>
          </a:xfrm>
          <a:prstGeom prst="rect">
            <a:avLst/>
          </a:prstGeom>
        </p:spPr>
      </p:pic>
      <p:pic>
        <p:nvPicPr>
          <p:cNvPr id="7" name="Рисунок 6">
            <a:extLst>
              <a:ext uri="{FF2B5EF4-FFF2-40B4-BE49-F238E27FC236}">
                <a16:creationId xmlns:a16="http://schemas.microsoft.com/office/drawing/2014/main" id="{237590AB-728D-F54C-C60C-36F2DE9268B0}"/>
              </a:ext>
            </a:extLst>
          </p:cNvPr>
          <p:cNvPicPr>
            <a:picLocks noChangeAspect="1"/>
          </p:cNvPicPr>
          <p:nvPr/>
        </p:nvPicPr>
        <p:blipFill>
          <a:blip r:embed="rId3"/>
          <a:stretch>
            <a:fillRect/>
          </a:stretch>
        </p:blipFill>
        <p:spPr>
          <a:xfrm>
            <a:off x="9502988" y="4534678"/>
            <a:ext cx="2008691" cy="2008691"/>
          </a:xfrm>
          <a:prstGeom prst="rect">
            <a:avLst/>
          </a:prstGeom>
        </p:spPr>
      </p:pic>
      <p:pic>
        <p:nvPicPr>
          <p:cNvPr id="9" name="Рисунок 8">
            <a:extLst>
              <a:ext uri="{FF2B5EF4-FFF2-40B4-BE49-F238E27FC236}">
                <a16:creationId xmlns:a16="http://schemas.microsoft.com/office/drawing/2014/main" id="{804C212B-1502-EE12-5B2E-38D963621EA5}"/>
              </a:ext>
            </a:extLst>
          </p:cNvPr>
          <p:cNvPicPr>
            <a:picLocks noChangeAspect="1"/>
          </p:cNvPicPr>
          <p:nvPr/>
        </p:nvPicPr>
        <p:blipFill>
          <a:blip r:embed="rId4"/>
          <a:stretch>
            <a:fillRect/>
          </a:stretch>
        </p:blipFill>
        <p:spPr>
          <a:xfrm>
            <a:off x="1503690" y="3713584"/>
            <a:ext cx="3721360" cy="3721360"/>
          </a:xfrm>
          <a:prstGeom prst="rect">
            <a:avLst/>
          </a:prstGeom>
        </p:spPr>
      </p:pic>
    </p:spTree>
    <p:extLst>
      <p:ext uri="{BB962C8B-B14F-4D97-AF65-F5344CB8AC3E}">
        <p14:creationId xmlns:p14="http://schemas.microsoft.com/office/powerpoint/2010/main" val="3504021986"/>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3C85C4-8305-7876-4D42-F99B894ACC67}"/>
              </a:ext>
            </a:extLst>
          </p:cNvPr>
          <p:cNvSpPr>
            <a:spLocks noGrp="1"/>
          </p:cNvSpPr>
          <p:nvPr>
            <p:ph type="title"/>
          </p:nvPr>
        </p:nvSpPr>
        <p:spPr>
          <a:xfrm>
            <a:off x="612958" y="678583"/>
            <a:ext cx="9613861" cy="1080938"/>
          </a:xfrm>
        </p:spPr>
        <p:txBody>
          <a:bodyPr>
            <a:normAutofit/>
          </a:bodyPr>
          <a:lstStyle/>
          <a:p>
            <a:pPr algn="ctr"/>
            <a:r>
              <a:rPr lang="en-US" sz="4800" dirty="0"/>
              <a:t>Thank you for your attention!</a:t>
            </a:r>
            <a:endParaRPr lang="uk-UA" sz="4800" dirty="0"/>
          </a:p>
        </p:txBody>
      </p:sp>
      <p:pic>
        <p:nvPicPr>
          <p:cNvPr id="5" name="Місце для вмісту 4">
            <a:extLst>
              <a:ext uri="{FF2B5EF4-FFF2-40B4-BE49-F238E27FC236}">
                <a16:creationId xmlns:a16="http://schemas.microsoft.com/office/drawing/2014/main" id="{F60673D4-7811-F409-87CB-0D6C5A021DF8}"/>
              </a:ext>
            </a:extLst>
          </p:cNvPr>
          <p:cNvPicPr>
            <a:picLocks noGrp="1" noChangeAspect="1"/>
          </p:cNvPicPr>
          <p:nvPr>
            <p:ph idx="1"/>
          </p:nvPr>
        </p:nvPicPr>
        <p:blipFill>
          <a:blip r:embed="rId2"/>
          <a:stretch>
            <a:fillRect/>
          </a:stretch>
        </p:blipFill>
        <p:spPr>
          <a:xfrm>
            <a:off x="612958" y="2174033"/>
            <a:ext cx="4063431" cy="4342066"/>
          </a:xfrm>
        </p:spPr>
      </p:pic>
      <p:pic>
        <p:nvPicPr>
          <p:cNvPr id="7" name="Рисунок 6">
            <a:extLst>
              <a:ext uri="{FF2B5EF4-FFF2-40B4-BE49-F238E27FC236}">
                <a16:creationId xmlns:a16="http://schemas.microsoft.com/office/drawing/2014/main" id="{355D9D24-4172-AB8A-A955-B98507AF2CB9}"/>
              </a:ext>
            </a:extLst>
          </p:cNvPr>
          <p:cNvPicPr>
            <a:picLocks noChangeAspect="1"/>
          </p:cNvPicPr>
          <p:nvPr/>
        </p:nvPicPr>
        <p:blipFill>
          <a:blip r:embed="rId3"/>
          <a:stretch>
            <a:fillRect/>
          </a:stretch>
        </p:blipFill>
        <p:spPr>
          <a:xfrm>
            <a:off x="6204161" y="2052735"/>
            <a:ext cx="4482310" cy="5053227"/>
          </a:xfrm>
          <a:prstGeom prst="rect">
            <a:avLst/>
          </a:prstGeom>
        </p:spPr>
      </p:pic>
    </p:spTree>
    <p:extLst>
      <p:ext uri="{BB962C8B-B14F-4D97-AF65-F5344CB8AC3E}">
        <p14:creationId xmlns:p14="http://schemas.microsoft.com/office/powerpoint/2010/main" val="3136805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A3CAB8-816F-0B78-943A-2F3678767E22}"/>
              </a:ext>
            </a:extLst>
          </p:cNvPr>
          <p:cNvSpPr>
            <a:spLocks noGrp="1"/>
          </p:cNvSpPr>
          <p:nvPr>
            <p:ph type="title"/>
          </p:nvPr>
        </p:nvSpPr>
        <p:spPr/>
        <p:txBody>
          <a:bodyPr/>
          <a:lstStyle/>
          <a:p>
            <a:r>
              <a:rPr lang="en-US" dirty="0"/>
              <a:t>The objective</a:t>
            </a:r>
            <a:endParaRPr lang="uk-UA" dirty="0"/>
          </a:p>
        </p:txBody>
      </p:sp>
      <p:sp>
        <p:nvSpPr>
          <p:cNvPr id="3" name="Місце для вмісту 2">
            <a:extLst>
              <a:ext uri="{FF2B5EF4-FFF2-40B4-BE49-F238E27FC236}">
                <a16:creationId xmlns:a16="http://schemas.microsoft.com/office/drawing/2014/main" id="{F9E23D72-50A4-7936-A9BD-CDE1D69C09D0}"/>
              </a:ext>
            </a:extLst>
          </p:cNvPr>
          <p:cNvSpPr>
            <a:spLocks noGrp="1"/>
          </p:cNvSpPr>
          <p:nvPr>
            <p:ph idx="1"/>
          </p:nvPr>
        </p:nvSpPr>
        <p:spPr>
          <a:xfrm>
            <a:off x="428394" y="2355533"/>
            <a:ext cx="6410945" cy="4035935"/>
          </a:xfrm>
        </p:spPr>
        <p:txBody>
          <a:bodyPr/>
          <a:lstStyle/>
          <a:p>
            <a:pPr marL="457200" indent="-457200">
              <a:buFont typeface="+mj-lt"/>
              <a:buAutoNum type="arabicPeriod"/>
            </a:pPr>
            <a:r>
              <a:rPr lang="en-US" dirty="0"/>
              <a:t>Designing and implementing a data warehouse and ETL processes;</a:t>
            </a:r>
          </a:p>
          <a:p>
            <a:pPr marL="457200" indent="-457200">
              <a:buFont typeface="+mj-lt"/>
              <a:buAutoNum type="arabicPeriod"/>
            </a:pPr>
            <a:endParaRPr lang="en-US" dirty="0"/>
          </a:p>
          <a:p>
            <a:pPr marL="457200" indent="-457200">
              <a:buFont typeface="+mj-lt"/>
              <a:buAutoNum type="arabicPeriod"/>
            </a:pPr>
            <a:r>
              <a:rPr lang="en-US" dirty="0"/>
              <a:t>Data analysis and selection of methods for research;</a:t>
            </a:r>
          </a:p>
          <a:p>
            <a:pPr marL="457200" indent="-457200">
              <a:buFont typeface="+mj-lt"/>
              <a:buAutoNum type="arabicPeriod"/>
            </a:pPr>
            <a:endParaRPr lang="en-US" dirty="0"/>
          </a:p>
          <a:p>
            <a:pPr marL="457200" indent="-457200">
              <a:buFont typeface="+mj-lt"/>
              <a:buAutoNum type="arabicPeriod"/>
            </a:pPr>
            <a:r>
              <a:rPr lang="en-US" dirty="0"/>
              <a:t>Evaluation of methods, their comparison, and selection of the best one for predicting airline delays;</a:t>
            </a:r>
            <a:endParaRPr lang="uk-UA" dirty="0"/>
          </a:p>
        </p:txBody>
      </p:sp>
      <p:pic>
        <p:nvPicPr>
          <p:cNvPr id="5" name="Рисунок 4">
            <a:extLst>
              <a:ext uri="{FF2B5EF4-FFF2-40B4-BE49-F238E27FC236}">
                <a16:creationId xmlns:a16="http://schemas.microsoft.com/office/drawing/2014/main" id="{F559536C-B14B-E4D7-F19C-30703975B7C9}"/>
              </a:ext>
            </a:extLst>
          </p:cNvPr>
          <p:cNvPicPr>
            <a:picLocks noChangeAspect="1"/>
          </p:cNvPicPr>
          <p:nvPr/>
        </p:nvPicPr>
        <p:blipFill>
          <a:blip r:embed="rId2"/>
          <a:stretch>
            <a:fillRect/>
          </a:stretch>
        </p:blipFill>
        <p:spPr>
          <a:xfrm>
            <a:off x="7011760" y="2191043"/>
            <a:ext cx="1119867" cy="1119867"/>
          </a:xfrm>
          <a:prstGeom prst="rect">
            <a:avLst/>
          </a:prstGeom>
        </p:spPr>
      </p:pic>
      <p:pic>
        <p:nvPicPr>
          <p:cNvPr id="7" name="Рисунок 6">
            <a:extLst>
              <a:ext uri="{FF2B5EF4-FFF2-40B4-BE49-F238E27FC236}">
                <a16:creationId xmlns:a16="http://schemas.microsoft.com/office/drawing/2014/main" id="{398A9272-1ABC-A52C-CE33-F7BD2D4858EB}"/>
              </a:ext>
            </a:extLst>
          </p:cNvPr>
          <p:cNvPicPr>
            <a:picLocks noChangeAspect="1"/>
          </p:cNvPicPr>
          <p:nvPr/>
        </p:nvPicPr>
        <p:blipFill>
          <a:blip r:embed="rId3"/>
          <a:stretch>
            <a:fillRect/>
          </a:stretch>
        </p:blipFill>
        <p:spPr>
          <a:xfrm>
            <a:off x="6969773" y="3667787"/>
            <a:ext cx="1203843" cy="1147884"/>
          </a:xfrm>
          <a:prstGeom prst="rect">
            <a:avLst/>
          </a:prstGeom>
        </p:spPr>
      </p:pic>
      <p:pic>
        <p:nvPicPr>
          <p:cNvPr id="9" name="Рисунок 8">
            <a:extLst>
              <a:ext uri="{FF2B5EF4-FFF2-40B4-BE49-F238E27FC236}">
                <a16:creationId xmlns:a16="http://schemas.microsoft.com/office/drawing/2014/main" id="{8860C2CC-C690-132B-C85B-1CA6C0B416AE}"/>
              </a:ext>
            </a:extLst>
          </p:cNvPr>
          <p:cNvPicPr>
            <a:picLocks noChangeAspect="1"/>
          </p:cNvPicPr>
          <p:nvPr/>
        </p:nvPicPr>
        <p:blipFill>
          <a:blip r:embed="rId4"/>
          <a:stretch>
            <a:fillRect/>
          </a:stretch>
        </p:blipFill>
        <p:spPr>
          <a:xfrm>
            <a:off x="6839339" y="5172548"/>
            <a:ext cx="1528166" cy="1531222"/>
          </a:xfrm>
          <a:prstGeom prst="rect">
            <a:avLst/>
          </a:prstGeom>
        </p:spPr>
      </p:pic>
      <p:pic>
        <p:nvPicPr>
          <p:cNvPr id="11" name="Рисунок 10">
            <a:extLst>
              <a:ext uri="{FF2B5EF4-FFF2-40B4-BE49-F238E27FC236}">
                <a16:creationId xmlns:a16="http://schemas.microsoft.com/office/drawing/2014/main" id="{9D075D8D-6302-AE3B-86AC-4936B308137F}"/>
              </a:ext>
            </a:extLst>
          </p:cNvPr>
          <p:cNvPicPr>
            <a:picLocks noChangeAspect="1"/>
          </p:cNvPicPr>
          <p:nvPr/>
        </p:nvPicPr>
        <p:blipFill>
          <a:blip r:embed="rId5"/>
          <a:stretch>
            <a:fillRect/>
          </a:stretch>
        </p:blipFill>
        <p:spPr>
          <a:xfrm>
            <a:off x="8368759" y="2355533"/>
            <a:ext cx="3850846" cy="3410749"/>
          </a:xfrm>
          <a:prstGeom prst="rect">
            <a:avLst/>
          </a:prstGeom>
        </p:spPr>
      </p:pic>
      <p:cxnSp>
        <p:nvCxnSpPr>
          <p:cNvPr id="22" name="Сполучна лінія: вигнута 21">
            <a:extLst>
              <a:ext uri="{FF2B5EF4-FFF2-40B4-BE49-F238E27FC236}">
                <a16:creationId xmlns:a16="http://schemas.microsoft.com/office/drawing/2014/main" id="{916CE3B9-DC7D-B767-8FD4-364AE1E15A91}"/>
              </a:ext>
            </a:extLst>
          </p:cNvPr>
          <p:cNvCxnSpPr>
            <a:stCxn id="5" idx="3"/>
          </p:cNvCxnSpPr>
          <p:nvPr/>
        </p:nvCxnSpPr>
        <p:spPr>
          <a:xfrm>
            <a:off x="8131627" y="2750977"/>
            <a:ext cx="993712" cy="55993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Сполучна лінія: вигнута 23">
            <a:extLst>
              <a:ext uri="{FF2B5EF4-FFF2-40B4-BE49-F238E27FC236}">
                <a16:creationId xmlns:a16="http://schemas.microsoft.com/office/drawing/2014/main" id="{E58F5027-0B7B-7B66-87E9-F09EC7F34B6F}"/>
              </a:ext>
            </a:extLst>
          </p:cNvPr>
          <p:cNvCxnSpPr>
            <a:stCxn id="7" idx="3"/>
          </p:cNvCxnSpPr>
          <p:nvPr/>
        </p:nvCxnSpPr>
        <p:spPr>
          <a:xfrm flipV="1">
            <a:off x="8173616" y="3928188"/>
            <a:ext cx="1194319" cy="313541"/>
          </a:xfrm>
          <a:prstGeom prst="curvedConnector3">
            <a:avLst/>
          </a:prstGeom>
          <a:ln>
            <a:solidFill>
              <a:srgbClr val="FFFF00"/>
            </a:solidFill>
            <a:tailEnd type="triangle"/>
          </a:ln>
        </p:spPr>
        <p:style>
          <a:lnRef idx="3">
            <a:schemeClr val="accent1"/>
          </a:lnRef>
          <a:fillRef idx="0">
            <a:schemeClr val="accent1"/>
          </a:fillRef>
          <a:effectRef idx="2">
            <a:schemeClr val="accent1"/>
          </a:effectRef>
          <a:fontRef idx="minor">
            <a:schemeClr val="tx1"/>
          </a:fontRef>
        </p:style>
      </p:cxnSp>
      <p:cxnSp>
        <p:nvCxnSpPr>
          <p:cNvPr id="26" name="Сполучна лінія: вигнута 25">
            <a:extLst>
              <a:ext uri="{FF2B5EF4-FFF2-40B4-BE49-F238E27FC236}">
                <a16:creationId xmlns:a16="http://schemas.microsoft.com/office/drawing/2014/main" id="{51CE0BCF-BC27-CDC6-E6AD-63DFCCC47719}"/>
              </a:ext>
            </a:extLst>
          </p:cNvPr>
          <p:cNvCxnSpPr>
            <a:stCxn id="9" idx="3"/>
          </p:cNvCxnSpPr>
          <p:nvPr/>
        </p:nvCxnSpPr>
        <p:spPr>
          <a:xfrm flipV="1">
            <a:off x="8367505" y="4241729"/>
            <a:ext cx="1588258" cy="1696430"/>
          </a:xfrm>
          <a:prstGeom prst="curvedConnector2">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77668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AAE13-BEDD-24E1-B60B-F7740A052114}"/>
              </a:ext>
            </a:extLst>
          </p:cNvPr>
          <p:cNvSpPr>
            <a:spLocks noGrp="1"/>
          </p:cNvSpPr>
          <p:nvPr>
            <p:ph type="title"/>
          </p:nvPr>
        </p:nvSpPr>
        <p:spPr/>
        <p:txBody>
          <a:bodyPr/>
          <a:lstStyle/>
          <a:p>
            <a:r>
              <a:rPr lang="en-US" dirty="0"/>
              <a:t>Presentation Plan</a:t>
            </a:r>
            <a:endParaRPr lang="uk-UA" dirty="0"/>
          </a:p>
        </p:txBody>
      </p:sp>
      <p:sp>
        <p:nvSpPr>
          <p:cNvPr id="3" name="Місце для вмісту 2">
            <a:extLst>
              <a:ext uri="{FF2B5EF4-FFF2-40B4-BE49-F238E27FC236}">
                <a16:creationId xmlns:a16="http://schemas.microsoft.com/office/drawing/2014/main" id="{CF39F436-F578-A12D-AFB4-D894FF807C7D}"/>
              </a:ext>
            </a:extLst>
          </p:cNvPr>
          <p:cNvSpPr>
            <a:spLocks noGrp="1"/>
          </p:cNvSpPr>
          <p:nvPr>
            <p:ph idx="1"/>
          </p:nvPr>
        </p:nvSpPr>
        <p:spPr>
          <a:xfrm>
            <a:off x="922918" y="2411524"/>
            <a:ext cx="5173082" cy="4493135"/>
          </a:xfrm>
        </p:spPr>
        <p:txBody>
          <a:bodyPr>
            <a:normAutofit/>
          </a:bodyPr>
          <a:lstStyle/>
          <a:p>
            <a:pPr marL="457200" indent="-457200">
              <a:buFont typeface="+mj-lt"/>
              <a:buAutoNum type="arabicPeriod"/>
            </a:pPr>
            <a:r>
              <a:rPr lang="en-US" dirty="0">
                <a:solidFill>
                  <a:schemeClr val="tx1">
                    <a:lumMod val="95000"/>
                  </a:schemeClr>
                </a:solidFill>
                <a:hlinkClick r:id="rId2" action="ppaction://hlinksldjump">
                  <a:extLst>
                    <a:ext uri="{A12FA001-AC4F-418D-AE19-62706E023703}">
                      <ahyp:hlinkClr xmlns:ahyp="http://schemas.microsoft.com/office/drawing/2018/hyperlinkcolor" val="tx"/>
                    </a:ext>
                  </a:extLst>
                </a:hlinkClick>
              </a:rPr>
              <a:t>Determining data sources</a:t>
            </a:r>
            <a:endParaRPr lang="en-US" dirty="0">
              <a:solidFill>
                <a:schemeClr val="tx1">
                  <a:lumMod val="95000"/>
                </a:schemeClr>
              </a:solidFill>
            </a:endParaRPr>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a:t>3. </a:t>
            </a:r>
            <a:r>
              <a:rPr lang="en-US" dirty="0">
                <a:solidFill>
                  <a:schemeClr val="tx1">
                    <a:lumMod val="95000"/>
                  </a:schemeClr>
                </a:solidFill>
                <a:hlinkClick r:id="rId3" action="ppaction://hlinksldjump">
                  <a:extLst>
                    <a:ext uri="{A12FA001-AC4F-418D-AE19-62706E023703}">
                      <ahyp:hlinkClr xmlns:ahyp="http://schemas.microsoft.com/office/drawing/2018/hyperlinkcolor" val="tx"/>
                    </a:ext>
                  </a:extLst>
                </a:hlinkClick>
              </a:rPr>
              <a:t>Selecting data analysis and prediction methods</a:t>
            </a:r>
            <a:endParaRPr lang="en-US" dirty="0"/>
          </a:p>
          <a:p>
            <a:pPr marL="0" indent="0">
              <a:buNone/>
            </a:pPr>
            <a:endParaRPr lang="en-US" dirty="0"/>
          </a:p>
          <a:p>
            <a:pPr marL="0" indent="0">
              <a:buNone/>
            </a:pPr>
            <a:r>
              <a:rPr lang="en-US" dirty="0"/>
              <a:t>5. </a:t>
            </a:r>
            <a:r>
              <a:rPr lang="en-US" dirty="0">
                <a:solidFill>
                  <a:schemeClr val="tx1">
                    <a:lumMod val="95000"/>
                  </a:schemeClr>
                </a:solidFill>
                <a:hlinkClick r:id="rId4" action="ppaction://hlinksldjump">
                  <a:extLst>
                    <a:ext uri="{A12FA001-AC4F-418D-AE19-62706E023703}">
                      <ahyp:hlinkClr xmlns:ahyp="http://schemas.microsoft.com/office/drawing/2018/hyperlinkcolor" val="tx"/>
                    </a:ext>
                  </a:extLst>
                </a:hlinkClick>
              </a:rPr>
              <a:t>Choosing the best forecasting model</a:t>
            </a:r>
            <a:endParaRPr lang="uk-UA" dirty="0">
              <a:solidFill>
                <a:schemeClr val="tx1">
                  <a:lumMod val="95000"/>
                </a:schemeClr>
              </a:solidFill>
            </a:endParaRPr>
          </a:p>
          <a:p>
            <a:pPr marL="457200" indent="-457200">
              <a:buFont typeface="+mj-lt"/>
              <a:buAutoNum type="arabicPeriod"/>
            </a:pPr>
            <a:endParaRPr lang="uk-UA" dirty="0"/>
          </a:p>
        </p:txBody>
      </p:sp>
      <p:sp>
        <p:nvSpPr>
          <p:cNvPr id="4" name="Місце для вмісту 2">
            <a:extLst>
              <a:ext uri="{FF2B5EF4-FFF2-40B4-BE49-F238E27FC236}">
                <a16:creationId xmlns:a16="http://schemas.microsoft.com/office/drawing/2014/main" id="{0A8D5666-243D-207F-E8A2-2FFB14C0AE8B}"/>
              </a:ext>
            </a:extLst>
          </p:cNvPr>
          <p:cNvSpPr txBox="1">
            <a:spLocks/>
          </p:cNvSpPr>
          <p:nvPr/>
        </p:nvSpPr>
        <p:spPr>
          <a:xfrm>
            <a:off x="6777135" y="2915370"/>
            <a:ext cx="5091403"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startAt="2"/>
            </a:pPr>
            <a:r>
              <a:rPr lang="en-US" dirty="0">
                <a:solidFill>
                  <a:schemeClr val="tx1">
                    <a:lumMod val="95000"/>
                  </a:schemeClr>
                </a:solidFill>
                <a:hlinkClick r:id="rId5" action="ppaction://hlinksldjump">
                  <a:extLst>
                    <a:ext uri="{A12FA001-AC4F-418D-AE19-62706E023703}">
                      <ahyp:hlinkClr xmlns:ahyp="http://schemas.microsoft.com/office/drawing/2018/hyperlinkcolor" val="tx"/>
                    </a:ext>
                  </a:extLst>
                </a:hlinkClick>
              </a:rPr>
              <a:t>Creating a data warehouse</a:t>
            </a:r>
            <a:endParaRPr lang="en-US" dirty="0">
              <a:solidFill>
                <a:schemeClr val="tx1">
                  <a:lumMod val="95000"/>
                </a:schemeClr>
              </a:solidFill>
            </a:endParaRPr>
          </a:p>
          <a:p>
            <a:pPr marL="0" indent="0">
              <a:buNone/>
            </a:pPr>
            <a:endParaRPr lang="en-US" dirty="0"/>
          </a:p>
          <a:p>
            <a:pPr marL="0" indent="0">
              <a:buNone/>
            </a:pPr>
            <a:endParaRPr lang="en-US" dirty="0"/>
          </a:p>
          <a:p>
            <a:pPr marL="0" indent="0">
              <a:buNone/>
            </a:pPr>
            <a:endParaRPr lang="en-US" dirty="0"/>
          </a:p>
          <a:p>
            <a:pPr marL="0" indent="0">
              <a:buNone/>
            </a:pPr>
            <a:r>
              <a:rPr lang="en-US" dirty="0"/>
              <a:t>4.  </a:t>
            </a:r>
            <a:r>
              <a:rPr lang="en-US" dirty="0">
                <a:solidFill>
                  <a:schemeClr val="tx1">
                    <a:lumMod val="95000"/>
                  </a:schemeClr>
                </a:solidFill>
                <a:hlinkClick r:id="rId6" action="ppaction://hlinksldjump">
                  <a:extLst>
                    <a:ext uri="{A12FA001-AC4F-418D-AE19-62706E023703}">
                      <ahyp:hlinkClr xmlns:ahyp="http://schemas.microsoft.com/office/drawing/2018/hyperlinkcolor" val="tx"/>
                    </a:ext>
                  </a:extLst>
                </a:hlinkClick>
              </a:rPr>
              <a:t>Application of methods and their effectiveness comparison</a:t>
            </a:r>
            <a:endParaRPr lang="uk-UA" dirty="0">
              <a:solidFill>
                <a:schemeClr val="tx1">
                  <a:lumMod val="95000"/>
                </a:schemeClr>
              </a:solidFill>
            </a:endParaRPr>
          </a:p>
        </p:txBody>
      </p:sp>
      <p:pic>
        <p:nvPicPr>
          <p:cNvPr id="34" name="Рисунок 33">
            <a:extLst>
              <a:ext uri="{FF2B5EF4-FFF2-40B4-BE49-F238E27FC236}">
                <a16:creationId xmlns:a16="http://schemas.microsoft.com/office/drawing/2014/main" id="{6EA33F4B-5B23-A74C-015D-632B867F2537}"/>
              </a:ext>
            </a:extLst>
          </p:cNvPr>
          <p:cNvPicPr>
            <a:picLocks noChangeAspect="1"/>
          </p:cNvPicPr>
          <p:nvPr/>
        </p:nvPicPr>
        <p:blipFill>
          <a:blip r:embed="rId7"/>
          <a:stretch>
            <a:fillRect/>
          </a:stretch>
        </p:blipFill>
        <p:spPr>
          <a:xfrm>
            <a:off x="86273" y="2189711"/>
            <a:ext cx="836645" cy="836645"/>
          </a:xfrm>
          <a:prstGeom prst="rect">
            <a:avLst/>
          </a:prstGeom>
        </p:spPr>
      </p:pic>
      <p:pic>
        <p:nvPicPr>
          <p:cNvPr id="36" name="Рисунок 35">
            <a:extLst>
              <a:ext uri="{FF2B5EF4-FFF2-40B4-BE49-F238E27FC236}">
                <a16:creationId xmlns:a16="http://schemas.microsoft.com/office/drawing/2014/main" id="{12C7E6D4-68EF-E346-04D2-10FF97974419}"/>
              </a:ext>
            </a:extLst>
          </p:cNvPr>
          <p:cNvPicPr>
            <a:picLocks noChangeAspect="1"/>
          </p:cNvPicPr>
          <p:nvPr/>
        </p:nvPicPr>
        <p:blipFill>
          <a:blip r:embed="rId8"/>
          <a:stretch>
            <a:fillRect/>
          </a:stretch>
        </p:blipFill>
        <p:spPr>
          <a:xfrm>
            <a:off x="11052110" y="2608033"/>
            <a:ext cx="989045" cy="989045"/>
          </a:xfrm>
          <a:prstGeom prst="rect">
            <a:avLst/>
          </a:prstGeom>
        </p:spPr>
      </p:pic>
      <p:pic>
        <p:nvPicPr>
          <p:cNvPr id="38" name="Рисунок 37">
            <a:extLst>
              <a:ext uri="{FF2B5EF4-FFF2-40B4-BE49-F238E27FC236}">
                <a16:creationId xmlns:a16="http://schemas.microsoft.com/office/drawing/2014/main" id="{DE1A53D2-AA89-32D8-9122-001DB9794497}"/>
              </a:ext>
            </a:extLst>
          </p:cNvPr>
          <p:cNvPicPr>
            <a:picLocks noChangeAspect="1"/>
          </p:cNvPicPr>
          <p:nvPr/>
        </p:nvPicPr>
        <p:blipFill>
          <a:blip r:embed="rId9"/>
          <a:stretch>
            <a:fillRect/>
          </a:stretch>
        </p:blipFill>
        <p:spPr>
          <a:xfrm>
            <a:off x="86272" y="3603714"/>
            <a:ext cx="836645" cy="836645"/>
          </a:xfrm>
          <a:prstGeom prst="rect">
            <a:avLst/>
          </a:prstGeom>
        </p:spPr>
      </p:pic>
      <p:pic>
        <p:nvPicPr>
          <p:cNvPr id="40" name="Рисунок 39">
            <a:extLst>
              <a:ext uri="{FF2B5EF4-FFF2-40B4-BE49-F238E27FC236}">
                <a16:creationId xmlns:a16="http://schemas.microsoft.com/office/drawing/2014/main" id="{B8B608BE-C2A5-161B-94B4-52E921D0739A}"/>
              </a:ext>
            </a:extLst>
          </p:cNvPr>
          <p:cNvPicPr>
            <a:picLocks noChangeAspect="1"/>
          </p:cNvPicPr>
          <p:nvPr/>
        </p:nvPicPr>
        <p:blipFill>
          <a:blip r:embed="rId10"/>
          <a:stretch>
            <a:fillRect/>
          </a:stretch>
        </p:blipFill>
        <p:spPr>
          <a:xfrm>
            <a:off x="10969521" y="5438239"/>
            <a:ext cx="1139890" cy="1139890"/>
          </a:xfrm>
          <a:prstGeom prst="rect">
            <a:avLst/>
          </a:prstGeom>
        </p:spPr>
      </p:pic>
      <p:pic>
        <p:nvPicPr>
          <p:cNvPr id="42" name="Рисунок 41">
            <a:extLst>
              <a:ext uri="{FF2B5EF4-FFF2-40B4-BE49-F238E27FC236}">
                <a16:creationId xmlns:a16="http://schemas.microsoft.com/office/drawing/2014/main" id="{2C55C9DB-5D2E-3EA8-FCE2-F026A60A19DB}"/>
              </a:ext>
            </a:extLst>
          </p:cNvPr>
          <p:cNvPicPr>
            <a:picLocks noChangeAspect="1"/>
          </p:cNvPicPr>
          <p:nvPr/>
        </p:nvPicPr>
        <p:blipFill>
          <a:blip r:embed="rId11"/>
          <a:stretch>
            <a:fillRect/>
          </a:stretch>
        </p:blipFill>
        <p:spPr>
          <a:xfrm>
            <a:off x="82589" y="5329879"/>
            <a:ext cx="840328" cy="840328"/>
          </a:xfrm>
          <a:prstGeom prst="rect">
            <a:avLst/>
          </a:prstGeom>
        </p:spPr>
      </p:pic>
      <p:sp>
        <p:nvSpPr>
          <p:cNvPr id="43" name="Стрілка: кутова вгору 42">
            <a:extLst>
              <a:ext uri="{FF2B5EF4-FFF2-40B4-BE49-F238E27FC236}">
                <a16:creationId xmlns:a16="http://schemas.microsoft.com/office/drawing/2014/main" id="{0C6E9426-E745-9545-E1AE-D4613C167443}"/>
              </a:ext>
            </a:extLst>
          </p:cNvPr>
          <p:cNvSpPr/>
          <p:nvPr/>
        </p:nvSpPr>
        <p:spPr>
          <a:xfrm flipV="1">
            <a:off x="5393094" y="2565606"/>
            <a:ext cx="4021493" cy="3497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4" name="Стрілка: кутова вгору 43">
            <a:extLst>
              <a:ext uri="{FF2B5EF4-FFF2-40B4-BE49-F238E27FC236}">
                <a16:creationId xmlns:a16="http://schemas.microsoft.com/office/drawing/2014/main" id="{6CAA376F-AFB8-13AD-4C5D-FB21C7894D2D}"/>
              </a:ext>
            </a:extLst>
          </p:cNvPr>
          <p:cNvSpPr/>
          <p:nvPr/>
        </p:nvSpPr>
        <p:spPr>
          <a:xfrm rot="5400000" flipV="1">
            <a:off x="7186162" y="1629131"/>
            <a:ext cx="343608" cy="392974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5" name="Стрілка: кутова вгору 44">
            <a:extLst>
              <a:ext uri="{FF2B5EF4-FFF2-40B4-BE49-F238E27FC236}">
                <a16:creationId xmlns:a16="http://schemas.microsoft.com/office/drawing/2014/main" id="{42AED31C-0BC7-31D7-4410-7426495D4D91}"/>
              </a:ext>
            </a:extLst>
          </p:cNvPr>
          <p:cNvSpPr/>
          <p:nvPr/>
        </p:nvSpPr>
        <p:spPr>
          <a:xfrm flipV="1">
            <a:off x="5393093" y="4343162"/>
            <a:ext cx="4021493" cy="349764"/>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6" name="Стрілка: кутова вгору 45">
            <a:extLst>
              <a:ext uri="{FF2B5EF4-FFF2-40B4-BE49-F238E27FC236}">
                <a16:creationId xmlns:a16="http://schemas.microsoft.com/office/drawing/2014/main" id="{58EC1C24-8824-13B4-5E42-3591C8A5F61D}"/>
              </a:ext>
            </a:extLst>
          </p:cNvPr>
          <p:cNvSpPr/>
          <p:nvPr/>
        </p:nvSpPr>
        <p:spPr>
          <a:xfrm rot="5400000" flipV="1">
            <a:off x="7183082" y="3868429"/>
            <a:ext cx="349766" cy="3929743"/>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544698338"/>
      </p:ext>
    </p:extLst>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771443-2167-05B4-F3E9-4E9644AE5487}"/>
              </a:ext>
            </a:extLst>
          </p:cNvPr>
          <p:cNvSpPr>
            <a:spLocks noGrp="1"/>
          </p:cNvSpPr>
          <p:nvPr>
            <p:ph type="title"/>
          </p:nvPr>
        </p:nvSpPr>
        <p:spPr>
          <a:xfrm>
            <a:off x="680321" y="734567"/>
            <a:ext cx="9613861" cy="1080938"/>
          </a:xfrm>
        </p:spPr>
        <p:txBody>
          <a:bodyPr/>
          <a:lstStyle/>
          <a:p>
            <a:r>
              <a:rPr lang="en-US" dirty="0"/>
              <a:t>The main resources used:</a:t>
            </a:r>
            <a:endParaRPr lang="uk-UA" dirty="0"/>
          </a:p>
        </p:txBody>
      </p:sp>
      <p:sp>
        <p:nvSpPr>
          <p:cNvPr id="3" name="Місце для вмісту 2">
            <a:extLst>
              <a:ext uri="{FF2B5EF4-FFF2-40B4-BE49-F238E27FC236}">
                <a16:creationId xmlns:a16="http://schemas.microsoft.com/office/drawing/2014/main" id="{D028D023-20B7-0E65-2C76-334C1C10BA43}"/>
              </a:ext>
            </a:extLst>
          </p:cNvPr>
          <p:cNvSpPr>
            <a:spLocks noGrp="1"/>
          </p:cNvSpPr>
          <p:nvPr>
            <p:ph idx="1"/>
          </p:nvPr>
        </p:nvSpPr>
        <p:spPr>
          <a:xfrm>
            <a:off x="416835" y="2555101"/>
            <a:ext cx="8896660" cy="4297788"/>
          </a:xfrm>
        </p:spPr>
        <p:txBody>
          <a:bodyPr>
            <a:normAutofit/>
          </a:bodyPr>
          <a:lstStyle/>
          <a:p>
            <a:r>
              <a:rPr lang="en-US" dirty="0"/>
              <a:t>2015 Flight Delays and Cancellations. Kaggle</a:t>
            </a:r>
            <a:r>
              <a:rPr lang="uk-UA" dirty="0"/>
              <a:t>: </a:t>
            </a:r>
            <a:r>
              <a:rPr lang="en-US" dirty="0">
                <a:hlinkClick r:id="rId2"/>
              </a:rPr>
              <a:t>https://www.kaggle.com/datasets/usdot/flight-delays</a:t>
            </a:r>
            <a:endParaRPr lang="en-US" dirty="0"/>
          </a:p>
          <a:p>
            <a:endParaRPr lang="en-US" dirty="0"/>
          </a:p>
          <a:p>
            <a:pPr lvl="0"/>
            <a:r>
              <a:rPr lang="en-US" dirty="0"/>
              <a:t>Python programming language documentation</a:t>
            </a:r>
            <a:r>
              <a:rPr lang="uk-UA" dirty="0"/>
              <a:t>: </a:t>
            </a:r>
            <a:r>
              <a:rPr lang="uk-UA" dirty="0">
                <a:hlinkClick r:id="rId3"/>
              </a:rPr>
              <a:t>https://docs.python.org/3/</a:t>
            </a:r>
            <a:endParaRPr lang="en-US" dirty="0"/>
          </a:p>
          <a:p>
            <a:pPr lvl="0"/>
            <a:endParaRPr lang="uk-UA" dirty="0"/>
          </a:p>
          <a:p>
            <a:r>
              <a:rPr lang="ru-RU" dirty="0" err="1"/>
              <a:t>Sklearn</a:t>
            </a:r>
            <a:r>
              <a:rPr lang="en-US" dirty="0"/>
              <a:t> library</a:t>
            </a:r>
            <a:r>
              <a:rPr lang="ru-RU" dirty="0"/>
              <a:t>: </a:t>
            </a:r>
            <a:r>
              <a:rPr lang="ru-RU" dirty="0">
                <a:hlinkClick r:id="rId4"/>
              </a:rPr>
              <a:t>https://scikit-learn.org/stable/user_guide.html</a:t>
            </a:r>
            <a:endParaRPr lang="ru-RU" dirty="0"/>
          </a:p>
          <a:p>
            <a:endParaRPr lang="ru-RU" dirty="0"/>
          </a:p>
        </p:txBody>
      </p:sp>
      <p:pic>
        <p:nvPicPr>
          <p:cNvPr id="12" name="Рисунок 11">
            <a:extLst>
              <a:ext uri="{FF2B5EF4-FFF2-40B4-BE49-F238E27FC236}">
                <a16:creationId xmlns:a16="http://schemas.microsoft.com/office/drawing/2014/main" id="{F1BC09BD-BB37-8F87-9DBF-DE44B3C08785}"/>
              </a:ext>
            </a:extLst>
          </p:cNvPr>
          <p:cNvPicPr>
            <a:picLocks noChangeAspect="1"/>
          </p:cNvPicPr>
          <p:nvPr/>
        </p:nvPicPr>
        <p:blipFill>
          <a:blip r:embed="rId5"/>
          <a:stretch>
            <a:fillRect/>
          </a:stretch>
        </p:blipFill>
        <p:spPr>
          <a:xfrm>
            <a:off x="9628886" y="2346203"/>
            <a:ext cx="2146279" cy="976557"/>
          </a:xfrm>
          <a:prstGeom prst="rect">
            <a:avLst/>
          </a:prstGeom>
        </p:spPr>
      </p:pic>
      <p:pic>
        <p:nvPicPr>
          <p:cNvPr id="14" name="Рисунок 13">
            <a:extLst>
              <a:ext uri="{FF2B5EF4-FFF2-40B4-BE49-F238E27FC236}">
                <a16:creationId xmlns:a16="http://schemas.microsoft.com/office/drawing/2014/main" id="{F77CB317-ABB8-CD9A-6119-7CA3BB68C587}"/>
              </a:ext>
            </a:extLst>
          </p:cNvPr>
          <p:cNvPicPr>
            <a:picLocks noChangeAspect="1"/>
          </p:cNvPicPr>
          <p:nvPr/>
        </p:nvPicPr>
        <p:blipFill rotWithShape="1">
          <a:blip r:embed="rId6"/>
          <a:srcRect t="36552" b="29620"/>
          <a:stretch/>
        </p:blipFill>
        <p:spPr>
          <a:xfrm>
            <a:off x="9602693" y="3834797"/>
            <a:ext cx="2070500" cy="700391"/>
          </a:xfrm>
          <a:prstGeom prst="rect">
            <a:avLst/>
          </a:prstGeom>
        </p:spPr>
      </p:pic>
      <p:pic>
        <p:nvPicPr>
          <p:cNvPr id="16" name="Рисунок 15">
            <a:extLst>
              <a:ext uri="{FF2B5EF4-FFF2-40B4-BE49-F238E27FC236}">
                <a16:creationId xmlns:a16="http://schemas.microsoft.com/office/drawing/2014/main" id="{5644FF43-0964-ACA4-B5C3-226F94E714F6}"/>
              </a:ext>
            </a:extLst>
          </p:cNvPr>
          <p:cNvPicPr>
            <a:picLocks noChangeAspect="1"/>
          </p:cNvPicPr>
          <p:nvPr/>
        </p:nvPicPr>
        <p:blipFill rotWithShape="1">
          <a:blip r:embed="rId7"/>
          <a:srcRect t="16354" b="24522"/>
          <a:stretch/>
        </p:blipFill>
        <p:spPr>
          <a:xfrm>
            <a:off x="9632197" y="5023835"/>
            <a:ext cx="2142968" cy="1267010"/>
          </a:xfrm>
          <a:prstGeom prst="rect">
            <a:avLst/>
          </a:prstGeom>
        </p:spPr>
      </p:pic>
    </p:spTree>
    <p:extLst>
      <p:ext uri="{BB962C8B-B14F-4D97-AF65-F5344CB8AC3E}">
        <p14:creationId xmlns:p14="http://schemas.microsoft.com/office/powerpoint/2010/main" val="3917729801"/>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C87D39-455E-5584-6D42-C397CAF63274}"/>
              </a:ext>
            </a:extLst>
          </p:cNvPr>
          <p:cNvSpPr>
            <a:spLocks noGrp="1"/>
          </p:cNvSpPr>
          <p:nvPr>
            <p:ph type="title"/>
          </p:nvPr>
        </p:nvSpPr>
        <p:spPr/>
        <p:txBody>
          <a:bodyPr/>
          <a:lstStyle/>
          <a:p>
            <a:r>
              <a:rPr lang="en-US" dirty="0"/>
              <a:t>Creating a data warehouse</a:t>
            </a:r>
            <a:endParaRPr lang="uk-UA" dirty="0"/>
          </a:p>
        </p:txBody>
      </p:sp>
      <p:pic>
        <p:nvPicPr>
          <p:cNvPr id="6" name="Рисунок 5">
            <a:extLst>
              <a:ext uri="{FF2B5EF4-FFF2-40B4-BE49-F238E27FC236}">
                <a16:creationId xmlns:a16="http://schemas.microsoft.com/office/drawing/2014/main" id="{98340FF1-A6DD-79E0-5FE1-33ABBC08EE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1" y="2036320"/>
            <a:ext cx="4838362" cy="4414782"/>
          </a:xfrm>
          <a:prstGeom prst="rect">
            <a:avLst/>
          </a:prstGeom>
          <a:noFill/>
          <a:ln>
            <a:noFill/>
          </a:ln>
        </p:spPr>
      </p:pic>
      <p:pic>
        <p:nvPicPr>
          <p:cNvPr id="7" name="Рисунок 6">
            <a:extLst>
              <a:ext uri="{FF2B5EF4-FFF2-40B4-BE49-F238E27FC236}">
                <a16:creationId xmlns:a16="http://schemas.microsoft.com/office/drawing/2014/main" id="{C9906A67-8B7E-FDEF-89E9-51093CD80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9540" y="2036320"/>
            <a:ext cx="2561449" cy="4414782"/>
          </a:xfrm>
          <a:prstGeom prst="rect">
            <a:avLst/>
          </a:prstGeom>
          <a:noFill/>
          <a:ln>
            <a:noFill/>
          </a:ln>
        </p:spPr>
      </p:pic>
      <p:sp>
        <p:nvSpPr>
          <p:cNvPr id="10" name="Підзаголовок 2">
            <a:extLst>
              <a:ext uri="{FF2B5EF4-FFF2-40B4-BE49-F238E27FC236}">
                <a16:creationId xmlns:a16="http://schemas.microsoft.com/office/drawing/2014/main" id="{73B4F794-7C2A-CECF-76A3-349049F9C56E}"/>
              </a:ext>
            </a:extLst>
          </p:cNvPr>
          <p:cNvSpPr txBox="1">
            <a:spLocks/>
          </p:cNvSpPr>
          <p:nvPr/>
        </p:nvSpPr>
        <p:spPr>
          <a:xfrm>
            <a:off x="911949" y="6438312"/>
            <a:ext cx="2790669" cy="4298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it-IT" dirty="0"/>
              <a:t>Initial data format, stage-zone model.</a:t>
            </a:r>
            <a:endParaRPr lang="uk-UA" dirty="0"/>
          </a:p>
        </p:txBody>
      </p:sp>
      <p:sp>
        <p:nvSpPr>
          <p:cNvPr id="11" name="Підзаголовок 2">
            <a:extLst>
              <a:ext uri="{FF2B5EF4-FFF2-40B4-BE49-F238E27FC236}">
                <a16:creationId xmlns:a16="http://schemas.microsoft.com/office/drawing/2014/main" id="{DBAF3145-3E1A-BCE4-A544-581A80AFC807}"/>
              </a:ext>
            </a:extLst>
          </p:cNvPr>
          <p:cNvSpPr txBox="1">
            <a:spLocks/>
          </p:cNvSpPr>
          <p:nvPr/>
        </p:nvSpPr>
        <p:spPr>
          <a:xfrm>
            <a:off x="7119847" y="6438312"/>
            <a:ext cx="2790669" cy="4298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Format of the processed data, data warehouse model.</a:t>
            </a:r>
            <a:endParaRPr lang="uk-UA" dirty="0"/>
          </a:p>
        </p:txBody>
      </p:sp>
      <p:sp>
        <p:nvSpPr>
          <p:cNvPr id="15" name="Стрілка: смугаста вправо 14">
            <a:extLst>
              <a:ext uri="{FF2B5EF4-FFF2-40B4-BE49-F238E27FC236}">
                <a16:creationId xmlns:a16="http://schemas.microsoft.com/office/drawing/2014/main" id="{294F2496-C988-43DE-1B79-CAC045E20687}"/>
              </a:ext>
            </a:extLst>
          </p:cNvPr>
          <p:cNvSpPr/>
          <p:nvPr/>
        </p:nvSpPr>
        <p:spPr>
          <a:xfrm>
            <a:off x="4124869" y="3703242"/>
            <a:ext cx="1548882" cy="1080938"/>
          </a:xfrm>
          <a:prstGeom prst="stripedRightArrow">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967781072"/>
      </p:ext>
    </p:extLst>
  </p:cSld>
  <p:clrMapOvr>
    <a:masterClrMapping/>
  </p:clrMapOvr>
  <p:transition spd="slow">
    <p:cover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B6579-9FBC-A44B-12E3-2C82BAAD4442}"/>
              </a:ext>
            </a:extLst>
          </p:cNvPr>
          <p:cNvSpPr>
            <a:spLocks noGrp="1"/>
          </p:cNvSpPr>
          <p:nvPr>
            <p:ph type="title"/>
          </p:nvPr>
        </p:nvSpPr>
        <p:spPr/>
        <p:txBody>
          <a:bodyPr/>
          <a:lstStyle/>
          <a:p>
            <a:r>
              <a:rPr lang="en-US" dirty="0"/>
              <a:t>Data processing</a:t>
            </a:r>
            <a:endParaRPr lang="uk-UA" dirty="0"/>
          </a:p>
        </p:txBody>
      </p:sp>
      <p:pic>
        <p:nvPicPr>
          <p:cNvPr id="4" name="Рисунок 3">
            <a:extLst>
              <a:ext uri="{FF2B5EF4-FFF2-40B4-BE49-F238E27FC236}">
                <a16:creationId xmlns:a16="http://schemas.microsoft.com/office/drawing/2014/main" id="{C7839E4E-FEE8-0916-951B-7D4225E53A1B}"/>
              </a:ext>
            </a:extLst>
          </p:cNvPr>
          <p:cNvPicPr>
            <a:picLocks noChangeAspect="1"/>
          </p:cNvPicPr>
          <p:nvPr/>
        </p:nvPicPr>
        <p:blipFill rotWithShape="1">
          <a:blip r:embed="rId2"/>
          <a:srcRect b="52976"/>
          <a:stretch/>
        </p:blipFill>
        <p:spPr>
          <a:xfrm>
            <a:off x="241782" y="2210285"/>
            <a:ext cx="8734267" cy="1476039"/>
          </a:xfrm>
          <a:prstGeom prst="rect">
            <a:avLst/>
          </a:prstGeom>
        </p:spPr>
      </p:pic>
      <p:pic>
        <p:nvPicPr>
          <p:cNvPr id="5" name="Рисунок 4">
            <a:extLst>
              <a:ext uri="{FF2B5EF4-FFF2-40B4-BE49-F238E27FC236}">
                <a16:creationId xmlns:a16="http://schemas.microsoft.com/office/drawing/2014/main" id="{018ABEB3-C371-BF81-F1B5-A4D29EF93498}"/>
              </a:ext>
            </a:extLst>
          </p:cNvPr>
          <p:cNvPicPr>
            <a:picLocks noChangeAspect="1"/>
          </p:cNvPicPr>
          <p:nvPr/>
        </p:nvPicPr>
        <p:blipFill rotWithShape="1">
          <a:blip r:embed="rId3"/>
          <a:srcRect t="24620" b="32152"/>
          <a:stretch/>
        </p:blipFill>
        <p:spPr>
          <a:xfrm>
            <a:off x="5108272" y="4665306"/>
            <a:ext cx="6076721" cy="1362269"/>
          </a:xfrm>
          <a:prstGeom prst="rect">
            <a:avLst/>
          </a:prstGeom>
        </p:spPr>
      </p:pic>
      <p:sp>
        <p:nvSpPr>
          <p:cNvPr id="6" name="Підзаголовок 2">
            <a:extLst>
              <a:ext uri="{FF2B5EF4-FFF2-40B4-BE49-F238E27FC236}">
                <a16:creationId xmlns:a16="http://schemas.microsoft.com/office/drawing/2014/main" id="{2A8D620B-D7D4-77D7-99FF-3DA429532638}"/>
              </a:ext>
            </a:extLst>
          </p:cNvPr>
          <p:cNvSpPr txBox="1">
            <a:spLocks/>
          </p:cNvSpPr>
          <p:nvPr/>
        </p:nvSpPr>
        <p:spPr>
          <a:xfrm>
            <a:off x="241782" y="3847499"/>
            <a:ext cx="3434479" cy="4298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Data from the fact table that will be used for analysis.</a:t>
            </a:r>
            <a:endParaRPr lang="uk-UA" dirty="0"/>
          </a:p>
        </p:txBody>
      </p:sp>
      <p:sp>
        <p:nvSpPr>
          <p:cNvPr id="7" name="Підзаголовок 2">
            <a:extLst>
              <a:ext uri="{FF2B5EF4-FFF2-40B4-BE49-F238E27FC236}">
                <a16:creationId xmlns:a16="http://schemas.microsoft.com/office/drawing/2014/main" id="{659804B0-ED26-B21D-2D2C-0B983F78E0BB}"/>
              </a:ext>
            </a:extLst>
          </p:cNvPr>
          <p:cNvSpPr txBox="1">
            <a:spLocks/>
          </p:cNvSpPr>
          <p:nvPr/>
        </p:nvSpPr>
        <p:spPr>
          <a:xfrm>
            <a:off x="5031496" y="6183262"/>
            <a:ext cx="4420414" cy="4298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same data is loaded into the </a:t>
            </a:r>
            <a:r>
              <a:rPr lang="en-US" dirty="0" err="1"/>
              <a:t>Dataframe</a:t>
            </a:r>
            <a:r>
              <a:rPr lang="en-US" dirty="0"/>
              <a:t> with selected factors and corrected errors.</a:t>
            </a:r>
            <a:endParaRPr lang="uk-UA" dirty="0"/>
          </a:p>
        </p:txBody>
      </p:sp>
      <p:sp>
        <p:nvSpPr>
          <p:cNvPr id="8" name="Стрілка: смугаста вправо 7">
            <a:extLst>
              <a:ext uri="{FF2B5EF4-FFF2-40B4-BE49-F238E27FC236}">
                <a16:creationId xmlns:a16="http://schemas.microsoft.com/office/drawing/2014/main" id="{B529191C-DC72-D613-9891-B07CA99E969D}"/>
              </a:ext>
            </a:extLst>
          </p:cNvPr>
          <p:cNvSpPr/>
          <p:nvPr/>
        </p:nvSpPr>
        <p:spPr>
          <a:xfrm rot="3748642">
            <a:off x="5083008" y="3854634"/>
            <a:ext cx="808486" cy="664255"/>
          </a:xfrm>
          <a:prstGeom prst="stripedRightArrow">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863896028"/>
      </p:ext>
    </p:extLst>
  </p:cSld>
  <p:clrMapOvr>
    <a:masterClrMapping/>
  </p:clrMapOvr>
  <p:transition spd="slow">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7EBE7F-2034-BACD-DA5C-42ACEFF49E0F}"/>
              </a:ext>
            </a:extLst>
          </p:cNvPr>
          <p:cNvSpPr>
            <a:spLocks noGrp="1"/>
          </p:cNvSpPr>
          <p:nvPr>
            <p:ph type="title"/>
          </p:nvPr>
        </p:nvSpPr>
        <p:spPr/>
        <p:txBody>
          <a:bodyPr/>
          <a:lstStyle/>
          <a:p>
            <a:r>
              <a:rPr lang="en-US" dirty="0"/>
              <a:t>Justification of the selected analysis methods</a:t>
            </a:r>
            <a:endParaRPr lang="uk-UA" dirty="0"/>
          </a:p>
        </p:txBody>
      </p:sp>
      <p:graphicFrame>
        <p:nvGraphicFramePr>
          <p:cNvPr id="4" name="Таблиця 4">
            <a:extLst>
              <a:ext uri="{FF2B5EF4-FFF2-40B4-BE49-F238E27FC236}">
                <a16:creationId xmlns:a16="http://schemas.microsoft.com/office/drawing/2014/main" id="{27D12AC7-D765-3723-C136-EE714D3A2A23}"/>
              </a:ext>
            </a:extLst>
          </p:cNvPr>
          <p:cNvGraphicFramePr>
            <a:graphicFrameLocks noGrp="1"/>
          </p:cNvGraphicFramePr>
          <p:nvPr>
            <p:extLst>
              <p:ext uri="{D42A27DB-BD31-4B8C-83A1-F6EECF244321}">
                <p14:modId xmlns:p14="http://schemas.microsoft.com/office/powerpoint/2010/main" val="3625923755"/>
              </p:ext>
            </p:extLst>
          </p:nvPr>
        </p:nvGraphicFramePr>
        <p:xfrm>
          <a:off x="296506" y="2436498"/>
          <a:ext cx="2493347" cy="3880326"/>
        </p:xfrm>
        <a:graphic>
          <a:graphicData uri="http://schemas.openxmlformats.org/drawingml/2006/table">
            <a:tbl>
              <a:tblPr firstRow="1" bandRow="1">
                <a:tableStyleId>{3C2FFA5D-87B4-456A-9821-1D502468CF0F}</a:tableStyleId>
              </a:tblPr>
              <a:tblGrid>
                <a:gridCol w="2493347">
                  <a:extLst>
                    <a:ext uri="{9D8B030D-6E8A-4147-A177-3AD203B41FA5}">
                      <a16:colId xmlns:a16="http://schemas.microsoft.com/office/drawing/2014/main" val="835761083"/>
                    </a:ext>
                  </a:extLst>
                </a:gridCol>
              </a:tblGrid>
              <a:tr h="1293442">
                <a:tc>
                  <a:txBody>
                    <a:bodyPr/>
                    <a:lstStyle/>
                    <a:p>
                      <a:pPr algn="ctr"/>
                      <a:r>
                        <a:rPr lang="en-US" dirty="0"/>
                        <a:t>Decision Tree Classifier</a:t>
                      </a:r>
                      <a:endParaRPr lang="uk-UA" dirty="0"/>
                    </a:p>
                  </a:txBody>
                  <a:tcPr anchor="ctr"/>
                </a:tc>
                <a:extLst>
                  <a:ext uri="{0D108BD9-81ED-4DB2-BD59-A6C34878D82A}">
                    <a16:rowId xmlns:a16="http://schemas.microsoft.com/office/drawing/2014/main" val="3754114235"/>
                  </a:ext>
                </a:extLst>
              </a:tr>
              <a:tr h="1293442">
                <a:tc>
                  <a:txBody>
                    <a:bodyPr/>
                    <a:lstStyle/>
                    <a:p>
                      <a:pPr algn="l"/>
                      <a:r>
                        <a:rPr lang="en-US" dirty="0"/>
                        <a:t>Simple, easy to interpret</a:t>
                      </a:r>
                      <a:endParaRPr lang="uk-UA" dirty="0"/>
                    </a:p>
                  </a:txBody>
                  <a:tcPr anchor="ctr"/>
                </a:tc>
                <a:extLst>
                  <a:ext uri="{0D108BD9-81ED-4DB2-BD59-A6C34878D82A}">
                    <a16:rowId xmlns:a16="http://schemas.microsoft.com/office/drawing/2014/main" val="171241306"/>
                  </a:ext>
                </a:extLst>
              </a:tr>
              <a:tr h="1293442">
                <a:tc>
                  <a:txBody>
                    <a:bodyPr/>
                    <a:lstStyle/>
                    <a:p>
                      <a:pPr algn="l"/>
                      <a:r>
                        <a:rPr lang="en-US" dirty="0"/>
                        <a:t>Has a high performance</a:t>
                      </a:r>
                      <a:endParaRPr lang="uk-UA" dirty="0"/>
                    </a:p>
                  </a:txBody>
                  <a:tcPr anchor="ctr"/>
                </a:tc>
                <a:extLst>
                  <a:ext uri="{0D108BD9-81ED-4DB2-BD59-A6C34878D82A}">
                    <a16:rowId xmlns:a16="http://schemas.microsoft.com/office/drawing/2014/main" val="3608326876"/>
                  </a:ext>
                </a:extLst>
              </a:tr>
            </a:tbl>
          </a:graphicData>
        </a:graphic>
      </p:graphicFrame>
      <p:graphicFrame>
        <p:nvGraphicFramePr>
          <p:cNvPr id="5" name="Таблиця 4">
            <a:extLst>
              <a:ext uri="{FF2B5EF4-FFF2-40B4-BE49-F238E27FC236}">
                <a16:creationId xmlns:a16="http://schemas.microsoft.com/office/drawing/2014/main" id="{C42DE789-E004-1437-5C08-5A69EDDCDCC8}"/>
              </a:ext>
            </a:extLst>
          </p:cNvPr>
          <p:cNvGraphicFramePr>
            <a:graphicFrameLocks noGrp="1"/>
          </p:cNvGraphicFramePr>
          <p:nvPr>
            <p:extLst>
              <p:ext uri="{D42A27DB-BD31-4B8C-83A1-F6EECF244321}">
                <p14:modId xmlns:p14="http://schemas.microsoft.com/office/powerpoint/2010/main" val="2248865430"/>
              </p:ext>
            </p:extLst>
          </p:nvPr>
        </p:nvGraphicFramePr>
        <p:xfrm>
          <a:off x="3369128" y="2436498"/>
          <a:ext cx="2493347" cy="3880326"/>
        </p:xfrm>
        <a:graphic>
          <a:graphicData uri="http://schemas.openxmlformats.org/drawingml/2006/table">
            <a:tbl>
              <a:tblPr firstRow="1" bandRow="1">
                <a:tableStyleId>{284E427A-3D55-4303-BF80-6455036E1DE7}</a:tableStyleId>
              </a:tblPr>
              <a:tblGrid>
                <a:gridCol w="2493347">
                  <a:extLst>
                    <a:ext uri="{9D8B030D-6E8A-4147-A177-3AD203B41FA5}">
                      <a16:colId xmlns:a16="http://schemas.microsoft.com/office/drawing/2014/main" val="835761083"/>
                    </a:ext>
                  </a:extLst>
                </a:gridCol>
              </a:tblGrid>
              <a:tr h="1293442">
                <a:tc>
                  <a:txBody>
                    <a:bodyPr/>
                    <a:lstStyle/>
                    <a:p>
                      <a:pPr algn="ctr"/>
                      <a:r>
                        <a:rPr lang="en-US" dirty="0"/>
                        <a:t>K-Nearest Neighbors</a:t>
                      </a:r>
                      <a:endParaRPr lang="uk-UA" dirty="0"/>
                    </a:p>
                  </a:txBody>
                  <a:tcPr anchor="ctr"/>
                </a:tc>
                <a:extLst>
                  <a:ext uri="{0D108BD9-81ED-4DB2-BD59-A6C34878D82A}">
                    <a16:rowId xmlns:a16="http://schemas.microsoft.com/office/drawing/2014/main" val="3754114235"/>
                  </a:ext>
                </a:extLst>
              </a:tr>
              <a:tr h="1293442">
                <a:tc>
                  <a:txBody>
                    <a:bodyPr/>
                    <a:lstStyle/>
                    <a:p>
                      <a:pPr algn="l"/>
                      <a:r>
                        <a:rPr lang="en-US" dirty="0"/>
                        <a:t>The lazy learning algorithm</a:t>
                      </a:r>
                      <a:endParaRPr lang="uk-UA" dirty="0"/>
                    </a:p>
                  </a:txBody>
                  <a:tcPr anchor="ctr"/>
                </a:tc>
                <a:extLst>
                  <a:ext uri="{0D108BD9-81ED-4DB2-BD59-A6C34878D82A}">
                    <a16:rowId xmlns:a16="http://schemas.microsoft.com/office/drawing/2014/main" val="171241306"/>
                  </a:ext>
                </a:extLst>
              </a:tr>
              <a:tr h="1293442">
                <a:tc>
                  <a:txBody>
                    <a:bodyPr/>
                    <a:lstStyle/>
                    <a:p>
                      <a:pPr algn="l"/>
                      <a:r>
                        <a:rPr lang="en-US" dirty="0"/>
                        <a:t>Easy to understand and implement</a:t>
                      </a:r>
                      <a:endParaRPr lang="uk-UA" dirty="0"/>
                    </a:p>
                  </a:txBody>
                  <a:tcPr anchor="ctr"/>
                </a:tc>
                <a:extLst>
                  <a:ext uri="{0D108BD9-81ED-4DB2-BD59-A6C34878D82A}">
                    <a16:rowId xmlns:a16="http://schemas.microsoft.com/office/drawing/2014/main" val="3608326876"/>
                  </a:ext>
                </a:extLst>
              </a:tr>
            </a:tbl>
          </a:graphicData>
        </a:graphic>
      </p:graphicFrame>
      <p:graphicFrame>
        <p:nvGraphicFramePr>
          <p:cNvPr id="6" name="Таблиця 4">
            <a:extLst>
              <a:ext uri="{FF2B5EF4-FFF2-40B4-BE49-F238E27FC236}">
                <a16:creationId xmlns:a16="http://schemas.microsoft.com/office/drawing/2014/main" id="{8B25FC89-39BC-3057-2007-48981996EFB6}"/>
              </a:ext>
            </a:extLst>
          </p:cNvPr>
          <p:cNvGraphicFramePr>
            <a:graphicFrameLocks noGrp="1"/>
          </p:cNvGraphicFramePr>
          <p:nvPr>
            <p:extLst>
              <p:ext uri="{D42A27DB-BD31-4B8C-83A1-F6EECF244321}">
                <p14:modId xmlns:p14="http://schemas.microsoft.com/office/powerpoint/2010/main" val="4216815734"/>
              </p:ext>
            </p:extLst>
          </p:nvPr>
        </p:nvGraphicFramePr>
        <p:xfrm>
          <a:off x="6441751" y="2436498"/>
          <a:ext cx="2493347" cy="3880326"/>
        </p:xfrm>
        <a:graphic>
          <a:graphicData uri="http://schemas.openxmlformats.org/drawingml/2006/table">
            <a:tbl>
              <a:tblPr firstRow="1" bandRow="1">
                <a:tableStyleId>{69C7853C-536D-4A76-A0AE-DD22124D55A5}</a:tableStyleId>
              </a:tblPr>
              <a:tblGrid>
                <a:gridCol w="2493347">
                  <a:extLst>
                    <a:ext uri="{9D8B030D-6E8A-4147-A177-3AD203B41FA5}">
                      <a16:colId xmlns:a16="http://schemas.microsoft.com/office/drawing/2014/main" val="835761083"/>
                    </a:ext>
                  </a:extLst>
                </a:gridCol>
              </a:tblGrid>
              <a:tr h="1293442">
                <a:tc>
                  <a:txBody>
                    <a:bodyPr/>
                    <a:lstStyle/>
                    <a:p>
                      <a:pPr algn="ctr"/>
                      <a:r>
                        <a:rPr lang="en-US" dirty="0"/>
                        <a:t>SVC (Support Vector Machine)</a:t>
                      </a:r>
                      <a:endParaRPr lang="uk-UA" dirty="0"/>
                    </a:p>
                  </a:txBody>
                  <a:tcPr anchor="ctr"/>
                </a:tc>
                <a:extLst>
                  <a:ext uri="{0D108BD9-81ED-4DB2-BD59-A6C34878D82A}">
                    <a16:rowId xmlns:a16="http://schemas.microsoft.com/office/drawing/2014/main" val="3754114235"/>
                  </a:ext>
                </a:extLst>
              </a:tr>
              <a:tr h="1293442">
                <a:tc>
                  <a:txBody>
                    <a:bodyPr/>
                    <a:lstStyle/>
                    <a:p>
                      <a:r>
                        <a:rPr lang="en-US" dirty="0"/>
                        <a:t>Works efficiently with data with many features</a:t>
                      </a:r>
                      <a:endParaRPr lang="uk-UA" dirty="0"/>
                    </a:p>
                  </a:txBody>
                  <a:tcPr anchor="ctr"/>
                </a:tc>
                <a:extLst>
                  <a:ext uri="{0D108BD9-81ED-4DB2-BD59-A6C34878D82A}">
                    <a16:rowId xmlns:a16="http://schemas.microsoft.com/office/drawing/2014/main" val="171241306"/>
                  </a:ext>
                </a:extLst>
              </a:tr>
              <a:tr h="1293442">
                <a:tc>
                  <a:txBody>
                    <a:bodyPr/>
                    <a:lstStyle/>
                    <a:p>
                      <a:r>
                        <a:rPr lang="en-US" dirty="0"/>
                        <a:t>High classification accuracy</a:t>
                      </a:r>
                      <a:endParaRPr lang="uk-UA" dirty="0"/>
                    </a:p>
                  </a:txBody>
                  <a:tcPr anchor="ctr"/>
                </a:tc>
                <a:extLst>
                  <a:ext uri="{0D108BD9-81ED-4DB2-BD59-A6C34878D82A}">
                    <a16:rowId xmlns:a16="http://schemas.microsoft.com/office/drawing/2014/main" val="3608326876"/>
                  </a:ext>
                </a:extLst>
              </a:tr>
            </a:tbl>
          </a:graphicData>
        </a:graphic>
      </p:graphicFrame>
      <p:graphicFrame>
        <p:nvGraphicFramePr>
          <p:cNvPr id="7" name="Таблиця 4">
            <a:extLst>
              <a:ext uri="{FF2B5EF4-FFF2-40B4-BE49-F238E27FC236}">
                <a16:creationId xmlns:a16="http://schemas.microsoft.com/office/drawing/2014/main" id="{776A42BD-0595-55D0-B706-968CAB542223}"/>
              </a:ext>
            </a:extLst>
          </p:cNvPr>
          <p:cNvGraphicFramePr>
            <a:graphicFrameLocks noGrp="1"/>
          </p:cNvGraphicFramePr>
          <p:nvPr>
            <p:extLst>
              <p:ext uri="{D42A27DB-BD31-4B8C-83A1-F6EECF244321}">
                <p14:modId xmlns:p14="http://schemas.microsoft.com/office/powerpoint/2010/main" val="410955509"/>
              </p:ext>
            </p:extLst>
          </p:nvPr>
        </p:nvGraphicFramePr>
        <p:xfrm>
          <a:off x="9402147" y="2436498"/>
          <a:ext cx="2493347" cy="3880326"/>
        </p:xfrm>
        <a:graphic>
          <a:graphicData uri="http://schemas.openxmlformats.org/drawingml/2006/table">
            <a:tbl>
              <a:tblPr firstRow="1" bandRow="1">
                <a:tableStyleId>{775DCB02-9BB8-47FD-8907-85C794F793BA}</a:tableStyleId>
              </a:tblPr>
              <a:tblGrid>
                <a:gridCol w="2493347">
                  <a:extLst>
                    <a:ext uri="{9D8B030D-6E8A-4147-A177-3AD203B41FA5}">
                      <a16:colId xmlns:a16="http://schemas.microsoft.com/office/drawing/2014/main" val="835761083"/>
                    </a:ext>
                  </a:extLst>
                </a:gridCol>
              </a:tblGrid>
              <a:tr h="1293442">
                <a:tc>
                  <a:txBody>
                    <a:bodyPr/>
                    <a:lstStyle/>
                    <a:p>
                      <a:pPr algn="ctr"/>
                      <a:r>
                        <a:rPr lang="en-US" dirty="0"/>
                        <a:t>K-Means</a:t>
                      </a:r>
                      <a:endParaRPr lang="uk-UA" dirty="0"/>
                    </a:p>
                  </a:txBody>
                  <a:tcPr anchor="ctr"/>
                </a:tc>
                <a:extLst>
                  <a:ext uri="{0D108BD9-81ED-4DB2-BD59-A6C34878D82A}">
                    <a16:rowId xmlns:a16="http://schemas.microsoft.com/office/drawing/2014/main" val="3754114235"/>
                  </a:ext>
                </a:extLst>
              </a:tr>
              <a:tr h="1293442">
                <a:tc>
                  <a:txBody>
                    <a:bodyPr/>
                    <a:lstStyle/>
                    <a:p>
                      <a:r>
                        <a:rPr lang="en-US" dirty="0"/>
                        <a:t>Algorithm of learning without a teacher</a:t>
                      </a:r>
                      <a:endParaRPr lang="uk-UA" dirty="0"/>
                    </a:p>
                  </a:txBody>
                  <a:tcPr anchor="ctr"/>
                </a:tc>
                <a:extLst>
                  <a:ext uri="{0D108BD9-81ED-4DB2-BD59-A6C34878D82A}">
                    <a16:rowId xmlns:a16="http://schemas.microsoft.com/office/drawing/2014/main" val="171241306"/>
                  </a:ext>
                </a:extLst>
              </a:tr>
              <a:tr h="1293442">
                <a:tc>
                  <a:txBody>
                    <a:bodyPr/>
                    <a:lstStyle/>
                    <a:p>
                      <a:r>
                        <a:rPr lang="en-US" dirty="0"/>
                        <a:t>Has fast convergence</a:t>
                      </a:r>
                      <a:endParaRPr lang="uk-UA" dirty="0"/>
                    </a:p>
                  </a:txBody>
                  <a:tcPr anchor="ctr"/>
                </a:tc>
                <a:extLst>
                  <a:ext uri="{0D108BD9-81ED-4DB2-BD59-A6C34878D82A}">
                    <a16:rowId xmlns:a16="http://schemas.microsoft.com/office/drawing/2014/main" val="3608326876"/>
                  </a:ext>
                </a:extLst>
              </a:tr>
            </a:tbl>
          </a:graphicData>
        </a:graphic>
      </p:graphicFrame>
    </p:spTree>
    <p:extLst>
      <p:ext uri="{BB962C8B-B14F-4D97-AF65-F5344CB8AC3E}">
        <p14:creationId xmlns:p14="http://schemas.microsoft.com/office/powerpoint/2010/main" val="3260171825"/>
      </p:ext>
    </p:extLst>
  </p:cSld>
  <p:clrMapOvr>
    <a:masterClrMapping/>
  </p:clrMapOvr>
  <p:transition spd="slow">
    <p:cover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6111A2-856E-FA07-9FEF-66F35B8D0875}"/>
              </a:ext>
            </a:extLst>
          </p:cNvPr>
          <p:cNvSpPr>
            <a:spLocks noGrp="1"/>
          </p:cNvSpPr>
          <p:nvPr>
            <p:ph type="title"/>
          </p:nvPr>
        </p:nvSpPr>
        <p:spPr/>
        <p:txBody>
          <a:bodyPr/>
          <a:lstStyle/>
          <a:p>
            <a:r>
              <a:rPr lang="en-US" dirty="0"/>
              <a:t>Model</a:t>
            </a:r>
            <a:r>
              <a:rPr lang="uk-UA" dirty="0"/>
              <a:t> 1 – </a:t>
            </a:r>
            <a:r>
              <a:rPr lang="en-US" dirty="0"/>
              <a:t>Decision Tree Classifier</a:t>
            </a:r>
            <a:endParaRPr lang="uk-UA" dirty="0"/>
          </a:p>
        </p:txBody>
      </p:sp>
      <p:pic>
        <p:nvPicPr>
          <p:cNvPr id="4" name="Рисунок 3">
            <a:extLst>
              <a:ext uri="{FF2B5EF4-FFF2-40B4-BE49-F238E27FC236}">
                <a16:creationId xmlns:a16="http://schemas.microsoft.com/office/drawing/2014/main" id="{8523831D-8A90-6C93-E179-727F9F6EEB3C}"/>
              </a:ext>
            </a:extLst>
          </p:cNvPr>
          <p:cNvPicPr>
            <a:picLocks noChangeAspect="1"/>
          </p:cNvPicPr>
          <p:nvPr/>
        </p:nvPicPr>
        <p:blipFill>
          <a:blip r:embed="rId2"/>
          <a:stretch>
            <a:fillRect/>
          </a:stretch>
        </p:blipFill>
        <p:spPr>
          <a:xfrm>
            <a:off x="4713805" y="2387373"/>
            <a:ext cx="6861327" cy="3817485"/>
          </a:xfrm>
          <a:prstGeom prst="rect">
            <a:avLst/>
          </a:prstGeom>
        </p:spPr>
      </p:pic>
      <p:sp>
        <p:nvSpPr>
          <p:cNvPr id="6" name="TextBox 5">
            <a:extLst>
              <a:ext uri="{FF2B5EF4-FFF2-40B4-BE49-F238E27FC236}">
                <a16:creationId xmlns:a16="http://schemas.microsoft.com/office/drawing/2014/main" id="{04B8ACCD-6806-3273-0AC1-2398C4D918B5}"/>
              </a:ext>
            </a:extLst>
          </p:cNvPr>
          <p:cNvSpPr txBox="1"/>
          <p:nvPr/>
        </p:nvSpPr>
        <p:spPr>
          <a:xfrm>
            <a:off x="454868" y="3141953"/>
            <a:ext cx="3837213" cy="2031325"/>
          </a:xfrm>
          <a:prstGeom prst="rect">
            <a:avLst/>
          </a:prstGeom>
          <a:noFill/>
          <a:ln w="19050">
            <a:solidFill>
              <a:schemeClr val="tx1"/>
            </a:solidFill>
          </a:ln>
        </p:spPr>
        <p:txBody>
          <a:bodyPr wrap="square">
            <a:spAutoFit/>
          </a:bodyPr>
          <a:lstStyle/>
          <a:p>
            <a:r>
              <a:rPr lang="en-US" dirty="0"/>
              <a:t>Decision Tree Classifier creates a classification model by building a decision tree. Each node in the tree defines a test for an attribute, and each branch descending from this node corresponds to one of the possible values of the attribute.</a:t>
            </a:r>
            <a:endParaRPr lang="uk-UA" dirty="0"/>
          </a:p>
        </p:txBody>
      </p:sp>
    </p:spTree>
    <p:extLst>
      <p:ext uri="{BB962C8B-B14F-4D97-AF65-F5344CB8AC3E}">
        <p14:creationId xmlns:p14="http://schemas.microsoft.com/office/powerpoint/2010/main" val="2731436032"/>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4BE90-B266-D786-05ED-E99D3C0AEBB3}"/>
              </a:ext>
            </a:extLst>
          </p:cNvPr>
          <p:cNvSpPr>
            <a:spLocks noGrp="1"/>
          </p:cNvSpPr>
          <p:nvPr>
            <p:ph type="title"/>
          </p:nvPr>
        </p:nvSpPr>
        <p:spPr/>
        <p:txBody>
          <a:bodyPr/>
          <a:lstStyle/>
          <a:p>
            <a:r>
              <a:rPr lang="en-US" dirty="0"/>
              <a:t>Model</a:t>
            </a:r>
            <a:r>
              <a:rPr lang="uk-UA" dirty="0"/>
              <a:t> 1 – </a:t>
            </a:r>
            <a:r>
              <a:rPr lang="en-US" dirty="0"/>
              <a:t>Results and implications</a:t>
            </a:r>
            <a:r>
              <a:rPr lang="uk-UA" dirty="0"/>
              <a:t>.</a:t>
            </a:r>
          </a:p>
        </p:txBody>
      </p:sp>
      <p:pic>
        <p:nvPicPr>
          <p:cNvPr id="5" name="Рисунок 4">
            <a:extLst>
              <a:ext uri="{FF2B5EF4-FFF2-40B4-BE49-F238E27FC236}">
                <a16:creationId xmlns:a16="http://schemas.microsoft.com/office/drawing/2014/main" id="{E86AF8C1-C5CA-FB32-458A-AD1A8FDEA0BF}"/>
              </a:ext>
            </a:extLst>
          </p:cNvPr>
          <p:cNvPicPr>
            <a:picLocks noChangeAspect="1"/>
          </p:cNvPicPr>
          <p:nvPr/>
        </p:nvPicPr>
        <p:blipFill>
          <a:blip r:embed="rId2"/>
          <a:stretch>
            <a:fillRect/>
          </a:stretch>
        </p:blipFill>
        <p:spPr>
          <a:xfrm>
            <a:off x="6764694" y="2431313"/>
            <a:ext cx="5052607" cy="3789455"/>
          </a:xfrm>
          <a:prstGeom prst="rect">
            <a:avLst/>
          </a:prstGeom>
        </p:spPr>
      </p:pic>
      <p:sp>
        <p:nvSpPr>
          <p:cNvPr id="7" name="TextBox 6">
            <a:extLst>
              <a:ext uri="{FF2B5EF4-FFF2-40B4-BE49-F238E27FC236}">
                <a16:creationId xmlns:a16="http://schemas.microsoft.com/office/drawing/2014/main" id="{77EF8B7D-26E4-B38D-ABCA-3F55201276B0}"/>
              </a:ext>
            </a:extLst>
          </p:cNvPr>
          <p:cNvSpPr txBox="1"/>
          <p:nvPr/>
        </p:nvSpPr>
        <p:spPr>
          <a:xfrm>
            <a:off x="309385" y="4466442"/>
            <a:ext cx="6166060" cy="1754326"/>
          </a:xfrm>
          <a:prstGeom prst="rect">
            <a:avLst/>
          </a:prstGeom>
          <a:noFill/>
          <a:ln w="19050">
            <a:solidFill>
              <a:schemeClr val="tx1"/>
            </a:solidFill>
          </a:ln>
        </p:spPr>
        <p:txBody>
          <a:bodyPr wrap="square">
            <a:spAutoFit/>
          </a:bodyPr>
          <a:lstStyle/>
          <a:p>
            <a:pPr marL="457200" indent="457200"/>
            <a:r>
              <a:rPr lang="en-US" dirty="0">
                <a:ea typeface="Times New Roman" panose="02020603050405020304" pitchFamily="18" charset="0"/>
              </a:rPr>
              <a:t>We can see that Decision Tree quickly coped with the classification task, the time is measured in milliseconds, and the prediction scores are quite high. The score for the training set is 86.70%, and the test set is 71.54%. We can state that the model works effectively.</a:t>
            </a:r>
            <a:endParaRPr lang="uk-UA" dirty="0">
              <a:effectLst/>
              <a:ea typeface="Times New Roman" panose="02020603050405020304" pitchFamily="18" charset="0"/>
            </a:endParaRPr>
          </a:p>
        </p:txBody>
      </p:sp>
      <p:sp>
        <p:nvSpPr>
          <p:cNvPr id="8" name="Підзаголовок 2">
            <a:extLst>
              <a:ext uri="{FF2B5EF4-FFF2-40B4-BE49-F238E27FC236}">
                <a16:creationId xmlns:a16="http://schemas.microsoft.com/office/drawing/2014/main" id="{51DE866D-ED40-C9AB-92FF-443CB72D4A2C}"/>
              </a:ext>
            </a:extLst>
          </p:cNvPr>
          <p:cNvSpPr txBox="1">
            <a:spLocks/>
          </p:cNvSpPr>
          <p:nvPr/>
        </p:nvSpPr>
        <p:spPr>
          <a:xfrm>
            <a:off x="6651912" y="6301450"/>
            <a:ext cx="3434479" cy="42988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Inconsistency matrix for Decision Tree Classifier.</a:t>
            </a:r>
            <a:endParaRPr lang="uk-UA" dirty="0"/>
          </a:p>
        </p:txBody>
      </p:sp>
      <p:pic>
        <p:nvPicPr>
          <p:cNvPr id="10" name="Рисунок 9">
            <a:extLst>
              <a:ext uri="{FF2B5EF4-FFF2-40B4-BE49-F238E27FC236}">
                <a16:creationId xmlns:a16="http://schemas.microsoft.com/office/drawing/2014/main" id="{357E477A-1773-A7C5-DCEB-DD8855ECEE0B}"/>
              </a:ext>
            </a:extLst>
          </p:cNvPr>
          <p:cNvPicPr>
            <a:picLocks noChangeAspect="1"/>
          </p:cNvPicPr>
          <p:nvPr/>
        </p:nvPicPr>
        <p:blipFill>
          <a:blip r:embed="rId3"/>
          <a:stretch>
            <a:fillRect/>
          </a:stretch>
        </p:blipFill>
        <p:spPr>
          <a:xfrm>
            <a:off x="599308" y="2228849"/>
            <a:ext cx="5496692" cy="1324160"/>
          </a:xfrm>
          <a:prstGeom prst="rect">
            <a:avLst/>
          </a:prstGeom>
        </p:spPr>
      </p:pic>
    </p:spTree>
    <p:extLst>
      <p:ext uri="{BB962C8B-B14F-4D97-AF65-F5344CB8AC3E}">
        <p14:creationId xmlns:p14="http://schemas.microsoft.com/office/powerpoint/2010/main" val="1363426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Берлін">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Берлін</Template>
  <TotalTime>200</TotalTime>
  <Words>914</Words>
  <Application>Microsoft Office PowerPoint</Application>
  <PresentationFormat>Широкий екран</PresentationFormat>
  <Paragraphs>79</Paragraphs>
  <Slides>18</Slides>
  <Notes>0</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18</vt:i4>
      </vt:variant>
    </vt:vector>
  </HeadingPairs>
  <TitlesOfParts>
    <vt:vector size="21" baseType="lpstr">
      <vt:lpstr>Arial</vt:lpstr>
      <vt:lpstr>Trebuchet MS</vt:lpstr>
      <vt:lpstr>Берлін</vt:lpstr>
      <vt:lpstr>Predicting the presence of flight arrival delays based on 2015 US air travel data</vt:lpstr>
      <vt:lpstr>The objective</vt:lpstr>
      <vt:lpstr>Presentation Plan</vt:lpstr>
      <vt:lpstr>The main resources used:</vt:lpstr>
      <vt:lpstr>Creating a data warehouse</vt:lpstr>
      <vt:lpstr>Data processing</vt:lpstr>
      <vt:lpstr>Justification of the selected analysis methods</vt:lpstr>
      <vt:lpstr>Model 1 – Decision Tree Classifier</vt:lpstr>
      <vt:lpstr>Model 1 – Results and implications.</vt:lpstr>
      <vt:lpstr>Model 2 – K-Nearest Neighbors</vt:lpstr>
      <vt:lpstr>Model 2 – Results and implications.</vt:lpstr>
      <vt:lpstr>Model 3 – SVM (Support Vector Machine)</vt:lpstr>
      <vt:lpstr>Model 3 – Results and implications.</vt:lpstr>
      <vt:lpstr>Model 4 – K-Means</vt:lpstr>
      <vt:lpstr>Model 4 – Results and implications.</vt:lpstr>
      <vt:lpstr>Results</vt:lpstr>
      <vt:lpstr>Conclusions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Vlad Lesiv</dc:creator>
  <cp:lastModifiedBy>Vlad Lesiv</cp:lastModifiedBy>
  <cp:revision>55</cp:revision>
  <dcterms:created xsi:type="dcterms:W3CDTF">2023-05-21T19:14:33Z</dcterms:created>
  <dcterms:modified xsi:type="dcterms:W3CDTF">2023-06-16T12:13:52Z</dcterms:modified>
</cp:coreProperties>
</file>