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0.png" ContentType="image/png"/>
  <Override PartName="/ppt/media/image9.emf" ContentType="image/x-emf"/>
  <Override PartName="/ppt/media/image8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7.png" ContentType="image/png"/>
  <Override PartName="/ppt/media/image16.png" ContentType="image/png"/>
  <Override PartName="/ppt/media/image5.emf" ContentType="image/x-emf"/>
  <Override PartName="/ppt/media/image3.png" ContentType="image/png"/>
  <Override PartName="/ppt/media/image2.png" ContentType="image/png"/>
  <Override PartName="/ppt/media/image1.png" ContentType="image/png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embeddings/oleObject1.bin" ContentType="application/vnd.openxmlformats-officedocument.oleObjec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6940550" cy="9078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059000"/>
            <a:ext cx="77724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05900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05900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05900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05900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059000"/>
            <a:ext cx="250236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75960"/>
            <a:ext cx="7772400" cy="530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05900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05900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059000"/>
            <a:ext cx="77724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75960"/>
            <a:ext cx="77724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/>
            <a:fld id="{68A90527-804C-4BC7-9584-CA187C44F42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3" Type="http://schemas.openxmlformats.org/officeDocument/2006/relationships/image" Target="../media/image9.emf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91680"/>
            <a:ext cx="7772400" cy="13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ISO 10303-210 ed2 test case status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800" cy="18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pPr algn="ctr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 14, 2007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Updated December 31, 2019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file is provided in support of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TC 184/SC 4 WG 3 N2608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Types of Test Cases (cont.)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85800" y="990720"/>
            <a:ext cx="7772400" cy="41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Complex with a scope that covers a particular usage scenerio.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Gothic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Thru Hole PCB 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Surface mount PCA 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Double Sided Surface Mount PCA 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Requirement Specification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Design Change Sequence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Test Case Quad Charts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33520" y="1295280"/>
            <a:ext cx="358128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real design available to share.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4643640" y="3976560"/>
            <a:ext cx="361440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cable_db.stp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Paul Monson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Mentor Graphics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ITI Version 1.2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Cabledb ECAD View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9" name="Object 8"/>
          <p:cNvGraphicFramePr/>
          <p:nvPr/>
        </p:nvGraphicFramePr>
        <p:xfrm>
          <a:off x="5559480" y="1219320"/>
          <a:ext cx="2289240" cy="2590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7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559480" y="1219320"/>
                    <a:ext cx="2289240" cy="2590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3520" y="1295280"/>
            <a:ext cx="358128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real design available to share.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4644360" y="3976560"/>
            <a:ext cx="260532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Tom Thurman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UGS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Unknown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510840" y="3900600"/>
            <a:ext cx="3922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3D model created in UGS to support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MCAD View. UG Part and AP203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Models available for assembly and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Piece parts and maybe the PWB.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Cabledb MCAD View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8" name="Object 8"/>
          <p:cNvGraphicFramePr/>
          <p:nvPr/>
        </p:nvGraphicFramePr>
        <p:xfrm>
          <a:off x="5559480" y="1219320"/>
          <a:ext cx="2289240" cy="2590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7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559480" y="1219320"/>
                    <a:ext cx="2289240" cy="2590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33520" y="1295280"/>
            <a:ext cx="358128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real design available to share.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4646160" y="3927600"/>
            <a:ext cx="3615840" cy="22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flasherthruhole.stp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Paul Monson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Mentor Graphics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ITI Version 1.2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Thru Hole Flasher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7" name="Object 8"/>
          <p:cNvGraphicFramePr/>
          <p:nvPr/>
        </p:nvGraphicFramePr>
        <p:xfrm>
          <a:off x="4876920" y="1295280"/>
          <a:ext cx="3733560" cy="24685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8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876920" y="1295280"/>
                    <a:ext cx="3733560" cy="2468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33520" y="1295280"/>
            <a:ext cx="3581280" cy="8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real design available to share.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4642560" y="3976560"/>
            <a:ext cx="354708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flasher.210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Kevin Cline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Version 2.0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12280" y="3900600"/>
            <a:ext cx="415836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Needs more work. There are Mentor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Board station source as well as CADIF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Source as well as (maybe) UG source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Surface Mount Flasher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6" name="Object 8"/>
          <p:cNvGraphicFramePr/>
          <p:nvPr/>
        </p:nvGraphicFramePr>
        <p:xfrm>
          <a:off x="5410080" y="1295280"/>
          <a:ext cx="2743200" cy="2462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410080" y="1295280"/>
                    <a:ext cx="2743200" cy="2462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33520" y="1295280"/>
            <a:ext cx="3581280" cy="178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Provide a 3D model of an electronic package in both AP203 and in AP210 for comparison purposes for implementors.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4644360" y="3976560"/>
            <a:ext cx="310536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H08.2xx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Craig Lanning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AP203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Hand built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510120" y="3900600"/>
            <a:ext cx="4071600" cy="9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current file is against the DIS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Version and therefore needs updating.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H08 Package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257800" y="1447920"/>
            <a:ext cx="2533680" cy="218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33520" y="1295280"/>
            <a:ext cx="358128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 test the function of the ARM concept of component_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placement_restriction_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assignment requirements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4648320" y="3927600"/>
            <a:ext cx="403848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CRA.210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ATX subset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 11/13/00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17680" y="3851280"/>
            <a:ext cx="3902040" cy="20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file MGC_CGA.brd includes the ROUTE_OUTLINE and PLACE_OUTLINE outlines that where required in order to create a board geometry in Mentor Graphics tools.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2" name="Object 7"/>
          <p:cNvGraphicFramePr/>
          <p:nvPr/>
        </p:nvGraphicFramePr>
        <p:xfrm>
          <a:off x="4724280" y="1295280"/>
          <a:ext cx="3962520" cy="2473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1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724280" y="1295280"/>
                    <a:ext cx="3962520" cy="2473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4" name="TextShape 8"/>
          <p:cNvSpPr txBox="1"/>
          <p:nvPr/>
        </p:nvSpPr>
        <p:spPr>
          <a:xfrm>
            <a:off x="838080" y="-3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Component Placement Restriction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33520" y="1295280"/>
            <a:ext cx="358128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Provide simple drilled hole example.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4640760" y="3976560"/>
            <a:ext cx="386136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DrilledHole.210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ATX Version 2.01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 11/13/00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Drilled Hole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22" name="Object 8"/>
          <p:cNvGraphicFramePr/>
          <p:nvPr/>
        </p:nvGraphicFramePr>
        <p:xfrm>
          <a:off x="5105520" y="1236600"/>
          <a:ext cx="3124080" cy="24973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2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05520" y="1236600"/>
                    <a:ext cx="3124080" cy="249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33520" y="1295280"/>
            <a:ext cx="3581280" cy="16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 a mounting_restriction_area with both an external and internal boundary.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4648320" y="3976560"/>
            <a:ext cx="4038480" cy="20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ModifiedMRABoundary.210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MRABoundary.brd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 11/13/00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Manual to add the cutout to the outer mounting_restriction_area.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16960" y="3851280"/>
            <a:ext cx="161784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30" name="Object 7"/>
          <p:cNvGraphicFramePr/>
          <p:nvPr/>
        </p:nvGraphicFramePr>
        <p:xfrm>
          <a:off x="6858000" y="2819520"/>
          <a:ext cx="1971720" cy="1000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3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58000" y="2819520"/>
                    <a:ext cx="1971720" cy="1000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4572000" y="1143000"/>
            <a:ext cx="2438280" cy="1959120"/>
          </a:xfrm>
          <a:prstGeom prst="rect">
            <a:avLst/>
          </a:prstGeom>
          <a:ln>
            <a:noFill/>
          </a:ln>
        </p:spPr>
      </p:pic>
      <p:sp>
        <p:nvSpPr>
          <p:cNvPr id="133" name="TextShape 8"/>
          <p:cNvSpPr txBox="1"/>
          <p:nvPr/>
        </p:nvSpPr>
        <p:spPr>
          <a:xfrm>
            <a:off x="762120" y="-3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Mounting Restriction Area Boundaries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981080"/>
            <a:ext cx="7772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Discussion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Test case quad charts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3520" y="1295280"/>
            <a:ext cx="358128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 the results of giving a system a part21 file with two PWA assemblies in it.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4648320" y="3927600"/>
            <a:ext cx="4038480" cy="23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MultiProduct.stp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Annex K examples for AP210 IS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N/A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Used StepMerge program to create a single part21 file for the two examples.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517680" y="3900600"/>
            <a:ext cx="3978000" cy="178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9/20/00 - AP210Viewer Version 1.2f Beta 1.0, displayed the single component annexk example.  No indication of another design in the file.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7010640" y="1600200"/>
            <a:ext cx="1676160" cy="17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4800" spc="-1" strike="noStrike">
                <a:solidFill>
                  <a:srgbClr val="00cc00"/>
                </a:solidFill>
                <a:latin typeface="Times New Roman"/>
              </a:rPr>
              <a:t>?</a:t>
            </a:r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Shape 8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Multi Assembly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42" name="Object 9"/>
          <p:cNvGraphicFramePr/>
          <p:nvPr/>
        </p:nvGraphicFramePr>
        <p:xfrm>
          <a:off x="4800600" y="1295280"/>
          <a:ext cx="1905120" cy="18907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4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800600" y="1295280"/>
                    <a:ext cx="1905120" cy="1890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3520" y="1295280"/>
            <a:ext cx="358128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 component placement and rotation on both sides of the board.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4643640" y="3976560"/>
            <a:ext cx="310680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Test_05.210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Test_05.brd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17680" y="3900600"/>
            <a:ext cx="390204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Extensive testing during development of AP210 Viewer and IDF to AP210 translator.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50" name="Object 7"/>
          <p:cNvGraphicFramePr/>
          <p:nvPr/>
        </p:nvGraphicFramePr>
        <p:xfrm>
          <a:off x="5029200" y="1295280"/>
          <a:ext cx="3429000" cy="24796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5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029200" y="1295280"/>
                    <a:ext cx="3429000" cy="2479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52" name="TextShape 8"/>
          <p:cNvSpPr txBox="1"/>
          <p:nvPr/>
        </p:nvSpPr>
        <p:spPr>
          <a:xfrm>
            <a:off x="685800" y="-3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Component Orientation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33520" y="1295280"/>
            <a:ext cx="3581280" cy="8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4648320" y="3976560"/>
            <a:ext cx="4038480" cy="24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ap210_pcb1.stp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Giedrius Liutkus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Circuit Cam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Circuit Cam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Manual, being incorporated into tool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13000" y="3900600"/>
            <a:ext cx="3375000" cy="9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Tested using Expresso.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Extensive, ask Tom and Lothar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PCB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181480" y="1219320"/>
            <a:ext cx="3276720" cy="25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3520" y="1295280"/>
            <a:ext cx="3581280" cy="10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Simple rectangular board with one component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4646880" y="3927600"/>
            <a:ext cx="2958840" cy="23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tidf-A.brd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Jim Evans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IDF Data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Many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517680" y="3900600"/>
            <a:ext cx="3902040" cy="263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direct translation using TLDi Software PCBto3D from IDF to Solid Edge.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Translate IDF files to STEP AP203 file format.   Rename resulting STEP file from tidf.step to tidf.stp.  Inport STEP file into Solid Edge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Rectangle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8" name="Object 8"/>
          <p:cNvGraphicFramePr/>
          <p:nvPr/>
        </p:nvGraphicFramePr>
        <p:xfrm>
          <a:off x="5105520" y="1219320"/>
          <a:ext cx="3352680" cy="25416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6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05520" y="1219320"/>
                    <a:ext cx="3352680" cy="2541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33520" y="1295280"/>
            <a:ext cx="3581280" cy="127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Test circular arcs in outlines and multiple placement of single part.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4645080" y="3976560"/>
            <a:ext cx="2835360" cy="20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tidf-B.brd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Jim Evans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Data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Many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517680" y="3900600"/>
            <a:ext cx="3902040" cy="23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direct translation using TLDi Software PCBto3D from IDF to Solid Edge.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Translate IDF files to STEP AP203 file format.   Rename resulting STEP file from tidf.step to tidf.stp.  Inport STEP file into Solid Edge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Circular Arcs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77" name="Object 8"/>
          <p:cNvGraphicFramePr/>
          <p:nvPr/>
        </p:nvGraphicFramePr>
        <p:xfrm>
          <a:off x="4648320" y="1295280"/>
          <a:ext cx="4114800" cy="23716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7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1295280"/>
                    <a:ext cx="4114800" cy="2371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33520" y="1295280"/>
            <a:ext cx="358128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4642560" y="3976560"/>
            <a:ext cx="354708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annexk_assembly.stp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Kevin Cline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Version 2.0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AnnexK Assembly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6" name="Object 8"/>
          <p:cNvGraphicFramePr/>
          <p:nvPr/>
        </p:nvGraphicFramePr>
        <p:xfrm>
          <a:off x="5029200" y="1219320"/>
          <a:ext cx="3505320" cy="2593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8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029200" y="1219320"/>
                    <a:ext cx="3505320" cy="2593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33520" y="1295280"/>
            <a:ext cx="358128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6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AnnexK Component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94" name="Object 7"/>
          <p:cNvGraphicFramePr/>
          <p:nvPr/>
        </p:nvGraphicFramePr>
        <p:xfrm>
          <a:off x="5638680" y="1219320"/>
          <a:ext cx="2221200" cy="2590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9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638680" y="1219320"/>
                    <a:ext cx="2221200" cy="2590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96" name="CustomShape 8"/>
          <p:cNvSpPr/>
          <p:nvPr/>
        </p:nvSpPr>
        <p:spPr>
          <a:xfrm>
            <a:off x="4566960" y="3886200"/>
            <a:ext cx="369324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annexk_component.stp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Kevin Cline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Version 2.0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33520" y="1295280"/>
            <a:ext cx="358128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Case Purpose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Provide an example of  the “interface drawing” for a PWA.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0880" y="1143000"/>
            <a:ext cx="8458200" cy="5486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"/>
          <p:cNvSpPr/>
          <p:nvPr/>
        </p:nvSpPr>
        <p:spPr>
          <a:xfrm>
            <a:off x="4572000" y="1143000"/>
            <a:ext cx="0" cy="548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4"/>
          <p:cNvSpPr/>
          <p:nvPr/>
        </p:nvSpPr>
        <p:spPr>
          <a:xfrm>
            <a:off x="380880" y="388620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4642200" y="3976560"/>
            <a:ext cx="3539520" cy="21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Filename: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Atx.210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Author: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Mike Keenan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Source: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ATX Spec. 2.01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Translator: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IDF to AP210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Post Processing: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Expected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517320" y="3900600"/>
            <a:ext cx="160272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Test History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Interface Drawing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04" name="Object 8"/>
          <p:cNvGraphicFramePr/>
          <p:nvPr/>
        </p:nvGraphicFramePr>
        <p:xfrm>
          <a:off x="4648320" y="1314360"/>
          <a:ext cx="4114800" cy="2419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1314360"/>
                    <a:ext cx="4114800" cy="2419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85800" y="1143000"/>
            <a:ext cx="7772400" cy="50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AP 203 files from the AP 210 recommended practices are not integrated with AP 210 versions.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NIST has many test case files for AP 210 ed2 that are not incorporated into a comprehensive repository.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Public/private dichotomy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completed Intercax test case V and V  project summary is provided herein.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-18000"/>
            <a:ext cx="7772400" cy="13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Recommended Practice AP203 Test Cases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85800" y="1981080"/>
            <a:ext cx="7772400" cy="41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AP203 models of figures from recommended practices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Created in UGS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All are included in database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Footprint definitions may need to be added.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NIST Test Cases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85800" y="1981080"/>
            <a:ext cx="7772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Multiple NIST test cases exist for Edition 2 of the standard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repository needs to be identified and files uploaded and links to the repository provided.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120960"/>
            <a:ext cx="7772400" cy="105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Public/Private dichotomy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5800" y="1981080"/>
            <a:ext cx="7772400" cy="40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Some of the publicly available test cases are not up to date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Private Test Cases are up to date but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They are real designs;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They are proprietary;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They will not be released into the public domain.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Intercax results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85800" y="1508760"/>
            <a:ext cx="7772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Cabledb, Surface mount flasher, design0, preview and flasher successfully passed AP 210 ed2.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All others in this (originally PDES) repository were at AP 210 ed1 ARM or AIM. Does not include the NIST data sets.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For details, contact Manas Bajaj at www.intercax.com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Test Case Provenance and results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85800" y="1295280"/>
            <a:ext cx="7772400" cy="41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Pedigree of the files provided.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CAD Source identification if applicable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History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Change History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Issues against the file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Issues against AP 210 the file illustrates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Version of the AIM it is tested against.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Version of the AIM it was built against.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75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Types of Test Cases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85800" y="990720"/>
            <a:ext cx="7772400" cy="41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Simple with a limited implementation scope.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742680" indent="-285480"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Gothic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Simple Rectangle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Multi product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Component Orientation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Application>LibreOffice_Vanilla/6.2.6.2$MacOSX_X86_64 LibreOffice_project/684e730861356e74889dfe6dbddd3562aae2e6ad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2001-01-16T10:44:43Z</dcterms:created>
  <dc:creator>The Boeing Company</dc:creator>
  <dc:description/>
  <dc:language>en-US</dc:language>
  <cp:lastModifiedBy/>
  <cp:lastPrinted>2001-01-23T15:04:54Z</cp:lastPrinted>
  <dcterms:modified xsi:type="dcterms:W3CDTF">2019-12-31T17:15:17Z</dcterms:modified>
  <cp:revision>57</cp:revision>
  <dc:subject/>
  <dc:title>No Slide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lpwstr>15132390</vt:lpwstr>
  </property>
  <property fmtid="{D5CDD505-2E9C-101B-9397-08002B2CF9AE}" pid="3" name="ButtonType">
    <vt:lpwstr>3</vt:lpwstr>
  </property>
  <property fmtid="{D5CDD505-2E9C-101B-9397-08002B2CF9AE}" pid="4" name="Compression">
    <vt:lpwstr>100</vt:lpwstr>
  </property>
  <property fmtid="{D5CDD505-2E9C-101B-9397-08002B2CF9AE}" pid="5" name="DownloadIEButton">
    <vt:bool>1</vt:bool>
  </property>
  <property fmtid="{D5CDD505-2E9C-101B-9397-08002B2CF9AE}" pid="6" name="DownloadOriginal">
    <vt:bool>1</vt:bool>
  </property>
  <property fmtid="{D5CDD505-2E9C-101B-9397-08002B2CF9AE}" pid="7" name="GraphicType">
    <vt:lpwstr>1</vt:lpwstr>
  </property>
  <property fmtid="{D5CDD505-2E9C-101B-9397-08002B2CF9AE}" pid="8" name="HomePage">
    <vt:lpwstr/>
  </property>
  <property fmtid="{D5CDD505-2E9C-101B-9397-08002B2CF9AE}" pid="9" name="Info 1">
    <vt:lpwstr/>
  </property>
  <property fmtid="{D5CDD505-2E9C-101B-9397-08002B2CF9AE}" pid="10" name="Info 2">
    <vt:lpwstr/>
  </property>
  <property fmtid="{D5CDD505-2E9C-101B-9397-08002B2CF9AE}" pid="11" name="Info 3">
    <vt:lpwstr/>
  </property>
  <property fmtid="{D5CDD505-2E9C-101B-9397-08002B2CF9AE}" pid="12" name="Info 4">
    <vt:lpwstr/>
  </property>
  <property fmtid="{D5CDD505-2E9C-101B-9397-08002B2CF9AE}" pid="13" name="LinkColor">
    <vt:lpwstr>16711782</vt:lpwstr>
  </property>
  <property fmtid="{D5CDD505-2E9C-101B-9397-08002B2CF9AE}" pid="14" name="MailAddress">
    <vt:lpwstr/>
  </property>
  <property fmtid="{D5CDD505-2E9C-101B-9397-08002B2CF9AE}" pid="15" name="NavBtnPos">
    <vt:lpwstr>1</vt:lpwstr>
  </property>
  <property fmtid="{D5CDD505-2E9C-101B-9397-08002B2CF9AE}" pid="16" name="Other">
    <vt:lpwstr/>
  </property>
  <property fmtid="{D5CDD505-2E9C-101B-9397-08002B2CF9AE}" pid="17" name="OutputDir">
    <vt:lpwstr>D:\Ap210IS\TestcasesInHTML\Presentations\JPL1_20_2001</vt:lpwstr>
  </property>
  <property fmtid="{D5CDD505-2E9C-101B-9397-08002B2CF9AE}" pid="18" name="ScreenSize">
    <vt:lpwstr>2</vt:lpwstr>
  </property>
  <property fmtid="{D5CDD505-2E9C-101B-9397-08002B2CF9AE}" pid="19" name="ScreenUsage">
    <vt:lpwstr>3</vt:lpwstr>
  </property>
  <property fmtid="{D5CDD505-2E9C-101B-9397-08002B2CF9AE}" pid="20" name="ShowNotes">
    <vt:bool>1</vt:bool>
  </property>
  <property fmtid="{D5CDD505-2E9C-101B-9397-08002B2CF9AE}" pid="21" name="TemplateType">
    <vt:lpwstr>2</vt:lpwstr>
  </property>
  <property fmtid="{D5CDD505-2E9C-101B-9397-08002B2CF9AE}" pid="22" name="TextColor">
    <vt:lpwstr>0</vt:lpwstr>
  </property>
  <property fmtid="{D5CDD505-2E9C-101B-9397-08002B2CF9AE}" pid="23" name="TransparentButton">
    <vt:lpwstr>0</vt:lpwstr>
  </property>
  <property fmtid="{D5CDD505-2E9C-101B-9397-08002B2CF9AE}" pid="24" name="UseBrowserColor">
    <vt:bool>1</vt:bool>
  </property>
  <property fmtid="{D5CDD505-2E9C-101B-9397-08002B2CF9AE}" pid="25" name="VisitedColor">
    <vt:lpwstr>10040268</vt:lpwstr>
  </property>
</Properties>
</file>