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6858000" cy="9903460" type="A4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0817"/>
            <a:ext cx="5143500" cy="344796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1743"/>
            <a:ext cx="5143500" cy="23911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71488" y="527281"/>
            <a:ext cx="5915025" cy="83929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052"/>
            <a:ext cx="5915025" cy="411966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7695"/>
            <a:ext cx="5915025" cy="21664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6405"/>
            <a:ext cx="2914650" cy="6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6405"/>
            <a:ext cx="2914650" cy="6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281"/>
            <a:ext cx="5915025" cy="1914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7786"/>
            <a:ext cx="2901255" cy="118982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7607"/>
            <a:ext cx="2901255" cy="53209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7786"/>
            <a:ext cx="2915543" cy="118982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7607"/>
            <a:ext cx="2915543" cy="53209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8"/>
            <a:ext cx="2211883" cy="231086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5951"/>
            <a:ext cx="3471863" cy="703805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114"/>
            <a:ext cx="2211883" cy="550435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281"/>
            <a:ext cx="1478756" cy="83929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281"/>
            <a:ext cx="4350544" cy="83929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281"/>
            <a:ext cx="5915025" cy="191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6405"/>
            <a:ext cx="5915025" cy="6283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79276"/>
            <a:ext cx="1543050" cy="527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79276"/>
            <a:ext cx="2314575" cy="527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79276"/>
            <a:ext cx="1543050" cy="527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Rectangle 35"/>
          <p:cNvSpPr/>
          <p:nvPr/>
        </p:nvSpPr>
        <p:spPr>
          <a:xfrm>
            <a:off x="1122680" y="3528695"/>
            <a:ext cx="2167890" cy="6451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23983" y="907070"/>
            <a:ext cx="2166348" cy="2755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chemeClr val="bg1"/>
                </a:solidFill>
              </a:rPr>
              <a:t>Set GLE times (t</a:t>
            </a:r>
            <a:r>
              <a:rPr lang="en-US" altLang="en-US" sz="1200" b="1" baseline="-25000">
                <a:solidFill>
                  <a:schemeClr val="bg1"/>
                </a:solidFill>
              </a:rPr>
              <a:t>0</a:t>
            </a:r>
            <a:r>
              <a:rPr lang="en-US" altLang="en-US" sz="1200" b="1">
                <a:solidFill>
                  <a:schemeClr val="bg1"/>
                </a:solidFill>
              </a:rPr>
              <a:t>)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23348" y="3528064"/>
            <a:ext cx="2166348" cy="580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chemeClr val="bg1"/>
                </a:solidFill>
              </a:rPr>
              <a:t>Compute each model GLE and generate data</a:t>
            </a:r>
            <a:endParaRPr lang="en-US" altLang="en-US" sz="1200" b="1">
              <a:solidFill>
                <a:schemeClr val="bg1"/>
              </a:solidFill>
            </a:endParaRPr>
          </a:p>
          <a:p>
            <a:endParaRPr lang="en-US" altLang="en-US" sz="1200" b="1" baseline="-25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5090" y="904875"/>
            <a:ext cx="5365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en-US" sz="1200" b="1"/>
              <a:t>N</a:t>
            </a:r>
            <a:r>
              <a:rPr lang="en-US" altLang="en-US" sz="1200" b="1">
                <a:sym typeface="+mn-ea"/>
              </a:rPr>
              <a:t>, T</a:t>
            </a:r>
            <a:r>
              <a:rPr lang="en-US" altLang="en-US" sz="1200" b="1" baseline="-25000">
                <a:sym typeface="+mn-ea"/>
              </a:rPr>
              <a:t>d</a:t>
            </a:r>
            <a:endParaRPr lang="en-US" altLang="en-US" sz="1200" b="1"/>
          </a:p>
        </p:txBody>
      </p:sp>
      <p:sp>
        <p:nvSpPr>
          <p:cNvPr id="13" name="Text Box 12"/>
          <p:cNvSpPr txBox="1"/>
          <p:nvPr/>
        </p:nvSpPr>
        <p:spPr>
          <a:xfrm>
            <a:off x="177800" y="2603500"/>
            <a:ext cx="53657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en-US" sz="1200" b="1">
                <a:latin typeface="Ubuntu" panose="020B0604030602030204" charset="0"/>
                <a:ea typeface="Ubuntu" panose="020B0604030602030204" charset="0"/>
              </a:rPr>
              <a:t>λ</a:t>
            </a:r>
            <a:r>
              <a:rPr lang="en-US" altLang="en-US" sz="1200" b="1"/>
              <a:t>, A</a:t>
            </a:r>
            <a:r>
              <a:rPr lang="" altLang="en-US" sz="1200" b="1"/>
              <a:t>, </a:t>
            </a:r>
            <a:r>
              <a:rPr lang="en-US" altLang="en-US" sz="1200" b="1">
                <a:latin typeface="Ubuntu" panose="020B0604030602030204" charset="0"/>
                <a:ea typeface="Ubuntu" panose="020B0604030602030204" charset="0"/>
                <a:sym typeface="+mn-ea"/>
              </a:rPr>
              <a:t>σ</a:t>
            </a:r>
            <a:endParaRPr lang="en-US" altLang="en-US" sz="1200" b="1">
              <a:latin typeface="Ubuntu" panose="020B0604030602030204" charset="0"/>
              <a:ea typeface="Ubuntu" panose="020B0604030602030204" charset="0"/>
            </a:endParaRPr>
          </a:p>
          <a:p>
            <a:pPr algn="ctr"/>
            <a:endParaRPr lang="en-US" altLang="en-US" sz="1200" b="1"/>
          </a:p>
        </p:txBody>
      </p:sp>
      <p:sp>
        <p:nvSpPr>
          <p:cNvPr id="16" name="Text Box 15"/>
          <p:cNvSpPr txBox="1"/>
          <p:nvPr/>
        </p:nvSpPr>
        <p:spPr>
          <a:xfrm>
            <a:off x="3290570" y="907415"/>
            <a:ext cx="2868295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200"/>
              <a:t>From uniform distribution: </a:t>
            </a:r>
            <a:r>
              <a:rPr lang="en-US" altLang="en-US" sz="1200" b="1"/>
              <a:t>U(0,T</a:t>
            </a:r>
            <a:r>
              <a:rPr lang="en-US" altLang="en-US" sz="1200" b="1" baseline="-25000"/>
              <a:t>d</a:t>
            </a:r>
            <a:r>
              <a:rPr lang="en-US" altLang="en-US" sz="1200" b="1"/>
              <a:t>)</a:t>
            </a:r>
            <a:endParaRPr lang="en-US" altLang="en-US" sz="1200" b="1"/>
          </a:p>
        </p:txBody>
      </p:sp>
      <p:sp>
        <p:nvSpPr>
          <p:cNvPr id="17" name="Text Box 16"/>
          <p:cNvSpPr txBox="1"/>
          <p:nvPr/>
        </p:nvSpPr>
        <p:spPr>
          <a:xfrm>
            <a:off x="3289935" y="1536065"/>
            <a:ext cx="286893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F</a:t>
            </a:r>
            <a:r>
              <a:rPr lang="en-US" altLang="en-US" sz="1200"/>
              <a:t>rom uniform distribution based on Strauss et al. (2017), ensuring: </a:t>
            </a:r>
            <a:endParaRPr lang="en-US" altLang="en-US" sz="1200"/>
          </a:p>
          <a:p>
            <a:r>
              <a:rPr lang="en-US" altLang="en-US" sz="1200">
                <a:latin typeface="Ubuntu" panose="020B0604030602030204" charset="0"/>
                <a:ea typeface="Ubuntu" panose="020B0604030602030204" charset="0"/>
                <a:sym typeface="+mn-ea"/>
              </a:rPr>
              <a:t>τ</a:t>
            </a:r>
            <a:r>
              <a:rPr lang="en-US" altLang="en-US" sz="1200" baseline="-25000">
                <a:latin typeface="Ubuntu" panose="020B0604030602030204" charset="0"/>
                <a:ea typeface="Ubuntu" panose="020B0604030602030204" charset="0"/>
                <a:sym typeface="+mn-ea"/>
              </a:rPr>
              <a:t>d </a:t>
            </a:r>
            <a:r>
              <a:rPr lang="en-US" altLang="en-US" sz="1200">
                <a:latin typeface="Ubuntu" panose="020B0604030602030204" charset="0"/>
                <a:ea typeface="Ubuntu" panose="020B0604030602030204" charset="0"/>
                <a:sym typeface="+mn-ea"/>
              </a:rPr>
              <a:t>&gt; 3.5 </a:t>
            </a:r>
            <a:r>
              <a:rPr lang="en-US" altLang="en-US" sz="1200">
                <a:latin typeface="Ubuntu" panose="020B0604030602030204" charset="0"/>
                <a:ea typeface="Ubuntu" panose="020B0604030602030204" charset="0"/>
              </a:rPr>
              <a:t>τ</a:t>
            </a:r>
            <a:r>
              <a:rPr lang="en-US" altLang="en-US" sz="1200" baseline="-25000">
                <a:latin typeface="Ubuntu" panose="020B0604030602030204" charset="0"/>
                <a:ea typeface="Ubuntu" panose="020B0604030602030204" charset="0"/>
              </a:rPr>
              <a:t>r</a:t>
            </a:r>
            <a:r>
              <a:rPr lang="en-US" altLang="en-US" sz="1200">
                <a:latin typeface="Ubuntu" panose="020B0604030602030204" charset="0"/>
                <a:ea typeface="Ubuntu" panose="020B0604030602030204" charset="0"/>
              </a:rPr>
              <a:t> </a:t>
            </a:r>
            <a:endParaRPr lang="en-US" altLang="en-US" sz="1200"/>
          </a:p>
        </p:txBody>
      </p:sp>
      <p:sp>
        <p:nvSpPr>
          <p:cNvPr id="20" name="Text Box 19"/>
          <p:cNvSpPr txBox="1"/>
          <p:nvPr/>
        </p:nvSpPr>
        <p:spPr>
          <a:xfrm>
            <a:off x="3289935" y="3528060"/>
            <a:ext cx="2868295" cy="645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For each datapoint </a:t>
            </a:r>
            <a:r>
              <a:rPr lang="" altLang="en-US" sz="1200">
                <a:solidFill>
                  <a:schemeClr val="tx1"/>
                </a:solidFill>
              </a:rPr>
              <a:t>in the model</a:t>
            </a:r>
            <a:r>
              <a:rPr lang="en-US" altLang="en-US" sz="1200">
                <a:solidFill>
                  <a:schemeClr val="tx1"/>
                </a:solidFill>
              </a:rPr>
              <a:t>, draw simulated data from Poisson distribution: </a:t>
            </a:r>
            <a:r>
              <a:rPr lang="en-US" altLang="en-US" sz="1200" b="1">
                <a:solidFill>
                  <a:schemeClr val="tx1"/>
                </a:solidFill>
              </a:rPr>
              <a:t>Po(x)</a:t>
            </a:r>
            <a:endParaRPr lang="en-US" altLang="en-US" sz="1200" b="1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2473358" y="5358228"/>
            <a:ext cx="2166348" cy="460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1200" b="1">
                <a:solidFill>
                  <a:schemeClr val="bg1"/>
                </a:solidFill>
              </a:rPr>
              <a:t>Run statistics tests on each time-series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1340" y="1041400"/>
            <a:ext cx="546100" cy="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0555" y="2851785"/>
            <a:ext cx="476885" cy="381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07260" y="1287780"/>
            <a:ext cx="0" cy="19812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3425" y="716280"/>
            <a:ext cx="5646420" cy="42564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557905" y="5083175"/>
            <a:ext cx="4445" cy="21336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125888" y="1536355"/>
            <a:ext cx="2166348" cy="6451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chemeClr val="bg1"/>
                </a:solidFill>
                <a:sym typeface="+mn-ea"/>
              </a:rPr>
              <a:t>Set rise and decay times for each</a:t>
            </a:r>
            <a:r>
              <a:rPr lang="en-US" altLang="en-US" sz="1200" b="1">
                <a:solidFill>
                  <a:schemeClr val="bg1"/>
                </a:solidFill>
              </a:rPr>
              <a:t> t</a:t>
            </a:r>
            <a:r>
              <a:rPr lang="en-US" altLang="en-US" sz="1200" b="1" baseline="-25000">
                <a:solidFill>
                  <a:schemeClr val="bg1"/>
                </a:solidFill>
              </a:rPr>
              <a:t>0</a:t>
            </a:r>
            <a:endParaRPr lang="en-US" altLang="en-US" sz="1200" b="1">
              <a:solidFill>
                <a:schemeClr val="bg1"/>
              </a:solidFill>
            </a:endParaRPr>
          </a:p>
          <a:p>
            <a:endParaRPr lang="en-US" altLang="en-US" sz="1200" b="1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22045" y="4525010"/>
            <a:ext cx="2168525" cy="2755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chemeClr val="bg1"/>
                </a:solidFill>
              </a:rPr>
              <a:t>Add noise to each data set</a:t>
            </a:r>
            <a:endParaRPr lang="en-US" altLang="en-US" sz="1200" b="1" baseline="-25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290570" y="4525010"/>
            <a:ext cx="286893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200"/>
              <a:t>Drawn from Poisson distribution</a:t>
            </a:r>
            <a:r>
              <a:rPr lang="en-US" altLang="en-US" sz="1200">
                <a:sym typeface="+mn-ea"/>
              </a:rPr>
              <a:t>: </a:t>
            </a:r>
            <a:r>
              <a:rPr lang="en-US" altLang="en-US" sz="1200" b="1">
                <a:sym typeface="+mn-ea"/>
              </a:rPr>
              <a:t>Po(</a:t>
            </a:r>
            <a:r>
              <a:rPr lang="en-US" altLang="en-US" sz="1200" b="1">
                <a:latin typeface="Ubuntu" panose="020B0604030602030204" charset="0"/>
                <a:ea typeface="Ubuntu" panose="020B0604030602030204" charset="0"/>
                <a:sym typeface="+mn-ea"/>
              </a:rPr>
              <a:t>σ</a:t>
            </a:r>
            <a:r>
              <a:rPr lang="en-US" altLang="en-US" sz="1200" b="1">
                <a:sym typeface="+mn-ea"/>
              </a:rPr>
              <a:t>)</a:t>
            </a:r>
            <a:endParaRPr lang="en-US" altLang="en-US" sz="120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07260" y="3282315"/>
            <a:ext cx="0" cy="19812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07260" y="4278630"/>
            <a:ext cx="0" cy="19812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290570" y="2533015"/>
            <a:ext cx="286893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F</a:t>
            </a:r>
            <a:r>
              <a:rPr lang="en-US" altLang="en-US" sz="1200"/>
              <a:t>rom narrow uniform distributions:</a:t>
            </a:r>
            <a:endParaRPr lang="en-US" altLang="en-US" sz="1200"/>
          </a:p>
          <a:p>
            <a:r>
              <a:rPr lang="en-US" altLang="en-US" sz="1200" b="1">
                <a:latin typeface="Ubuntu" panose="020B0604030602030204" charset="0"/>
                <a:ea typeface="Ubuntu" panose="020B0604030602030204" charset="0"/>
              </a:rPr>
              <a:t>λ </a:t>
            </a:r>
            <a:r>
              <a:rPr lang="en-US" altLang="en-US" sz="1200" b="1"/>
              <a:t>~ </a:t>
            </a:r>
            <a:r>
              <a:rPr lang="en-US" altLang="en-US" sz="1200" b="1">
                <a:latin typeface="Ubuntu" panose="020B0604030602030204" charset="0"/>
                <a:ea typeface="Ubuntu" panose="020B0604030602030204" charset="0"/>
                <a:sym typeface="+mn-ea"/>
              </a:rPr>
              <a:t>λ </a:t>
            </a:r>
            <a:r>
              <a:rPr lang="en-US" altLang="en-US" sz="1200" b="1">
                <a:sym typeface="+mn-ea"/>
              </a:rPr>
              <a:t>x U(0, 0.01)</a:t>
            </a:r>
            <a:r>
              <a:rPr lang="" altLang="en-US" sz="1200">
                <a:sym typeface="+mn-ea"/>
              </a:rPr>
              <a:t>,</a:t>
            </a:r>
            <a:r>
              <a:rPr lang="" altLang="en-US" sz="1200" b="1">
                <a:sym typeface="+mn-ea"/>
              </a:rPr>
              <a:t> </a:t>
            </a:r>
            <a:r>
              <a:rPr lang="en-US" altLang="en-US" sz="1200" b="1">
                <a:latin typeface="Ubuntu" panose="020B0604030602030204" charset="0"/>
                <a:ea typeface="Ubuntu" panose="020B0604030602030204" charset="0"/>
                <a:sym typeface="+mn-ea"/>
              </a:rPr>
              <a:t>σ</a:t>
            </a:r>
            <a:r>
              <a:rPr lang="en-US" altLang="en-US" sz="1200" b="1">
                <a:latin typeface="Ubuntu" panose="020B0604030602030204" charset="0"/>
                <a:ea typeface="Ubuntu" panose="020B0604030602030204" charset="0"/>
                <a:sym typeface="+mn-ea"/>
              </a:rPr>
              <a:t> </a:t>
            </a:r>
            <a:r>
              <a:rPr lang="en-US" altLang="en-US" sz="1200" b="1">
                <a:sym typeface="+mn-ea"/>
              </a:rPr>
              <a:t>~ </a:t>
            </a:r>
            <a:r>
              <a:rPr lang="en-US" altLang="en-US" sz="1200" b="1">
                <a:latin typeface="Ubuntu" panose="020B0604030602030204" charset="0"/>
                <a:ea typeface="Ubuntu" panose="020B0604030602030204" charset="0"/>
                <a:sym typeface="+mn-ea"/>
              </a:rPr>
              <a:t>σ</a:t>
            </a:r>
            <a:r>
              <a:rPr lang="en-US" altLang="en-US" sz="1200" b="1">
                <a:latin typeface="Ubuntu" panose="020B0604030602030204" charset="0"/>
                <a:ea typeface="Ubuntu" panose="020B0604030602030204" charset="0"/>
                <a:sym typeface="+mn-ea"/>
              </a:rPr>
              <a:t> </a:t>
            </a:r>
            <a:r>
              <a:rPr lang="en-US" altLang="en-US" sz="1200" b="1">
                <a:sym typeface="+mn-ea"/>
              </a:rPr>
              <a:t>x U(0, 0.01) </a:t>
            </a:r>
            <a:r>
              <a:rPr lang="en-US" altLang="en-US" sz="1200" b="1">
                <a:sym typeface="+mn-ea"/>
              </a:rPr>
              <a:t> </a:t>
            </a:r>
            <a:r>
              <a:rPr lang="en-US" altLang="en-US" sz="1200">
                <a:sym typeface="+mn-ea"/>
              </a:rPr>
              <a:t>and </a:t>
            </a:r>
            <a:r>
              <a:rPr lang="en-US" altLang="en-US" sz="1200" b="1">
                <a:sym typeface="+mn-ea"/>
              </a:rPr>
              <a:t>A ~ A x U(0, 0.1)</a:t>
            </a:r>
            <a:endParaRPr lang="en-US" altLang="en-US" sz="12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7895" y="2284730"/>
            <a:ext cx="0" cy="19812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126523" y="2533305"/>
            <a:ext cx="2166348" cy="6451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chemeClr val="bg1"/>
                </a:solidFill>
                <a:sym typeface="+mn-ea"/>
              </a:rPr>
              <a:t>Set GLE amplitudes and </a:t>
            </a:r>
            <a:r>
              <a:rPr lang="en-US" sz="1200" b="1">
                <a:solidFill>
                  <a:schemeClr val="bg1"/>
                </a:solidFill>
                <a:sym typeface="+mn-ea"/>
              </a:rPr>
              <a:t>mean count rates f</a:t>
            </a:r>
            <a:r>
              <a:rPr lang="en-US" altLang="en-US" sz="1200" b="1">
                <a:solidFill>
                  <a:schemeClr val="bg1"/>
                </a:solidFill>
                <a:sym typeface="+mn-ea"/>
              </a:rPr>
              <a:t>or each t</a:t>
            </a:r>
            <a:r>
              <a:rPr lang="en-US" altLang="en-US" sz="1200" b="1" baseline="-25000">
                <a:solidFill>
                  <a:schemeClr val="bg1"/>
                </a:solidFill>
                <a:sym typeface="+mn-ea"/>
              </a:rPr>
              <a:t>0</a:t>
            </a:r>
            <a:r>
              <a:rPr lang="en-US" sz="1200" b="1">
                <a:solidFill>
                  <a:schemeClr val="bg1"/>
                </a:solidFill>
                <a:sym typeface="+mn-ea"/>
              </a:rPr>
              <a:t> </a:t>
            </a:r>
            <a:endParaRPr lang="en-US" sz="1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Rectangle 35"/>
          <p:cNvSpPr/>
          <p:nvPr/>
        </p:nvSpPr>
        <p:spPr>
          <a:xfrm>
            <a:off x="1122680" y="2532380"/>
            <a:ext cx="2167890" cy="6451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23983" y="907070"/>
            <a:ext cx="2166348" cy="2755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chemeClr val="bg1"/>
                </a:solidFill>
              </a:rPr>
              <a:t>Set GLE times (t</a:t>
            </a:r>
            <a:r>
              <a:rPr lang="en-US" altLang="en-US" sz="1200" b="1" baseline="-25000">
                <a:solidFill>
                  <a:schemeClr val="bg1"/>
                </a:solidFill>
              </a:rPr>
              <a:t>0</a:t>
            </a:r>
            <a:r>
              <a:rPr lang="en-US" altLang="en-US" sz="1200" b="1">
                <a:solidFill>
                  <a:schemeClr val="bg1"/>
                </a:solidFill>
              </a:rPr>
              <a:t>)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23348" y="2531749"/>
            <a:ext cx="2166348" cy="580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chemeClr val="bg1"/>
                </a:solidFill>
              </a:rPr>
              <a:t>Compute each model GLE and generate data</a:t>
            </a:r>
            <a:endParaRPr lang="en-US" altLang="en-US" sz="1200" b="1">
              <a:solidFill>
                <a:schemeClr val="bg1"/>
              </a:solidFill>
            </a:endParaRPr>
          </a:p>
          <a:p>
            <a:endParaRPr lang="en-US" altLang="en-US" sz="1200" b="1" baseline="-25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5090" y="904875"/>
            <a:ext cx="5365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en-US" sz="1200" b="1"/>
              <a:t>N</a:t>
            </a:r>
            <a:r>
              <a:rPr lang="en-US" altLang="en-US" sz="1200" b="1">
                <a:sym typeface="+mn-ea"/>
              </a:rPr>
              <a:t>, T</a:t>
            </a:r>
            <a:r>
              <a:rPr lang="en-US" altLang="en-US" sz="1200" b="1" baseline="-25000">
                <a:sym typeface="+mn-ea"/>
              </a:rPr>
              <a:t>d</a:t>
            </a:r>
            <a:endParaRPr lang="en-US" altLang="en-US" sz="1200" b="1"/>
          </a:p>
        </p:txBody>
      </p:sp>
      <p:sp>
        <p:nvSpPr>
          <p:cNvPr id="13" name="Text Box 12"/>
          <p:cNvSpPr txBox="1"/>
          <p:nvPr/>
        </p:nvSpPr>
        <p:spPr>
          <a:xfrm>
            <a:off x="168910" y="3528695"/>
            <a:ext cx="5365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en-US" sz="1200" b="1">
                <a:latin typeface="Ubuntu" panose="020B0604030602030204" charset="0"/>
                <a:ea typeface="Ubuntu" panose="020B0604030602030204" charset="0"/>
                <a:sym typeface="+mn-ea"/>
              </a:rPr>
              <a:t>σ</a:t>
            </a:r>
            <a:endParaRPr lang="en-US" altLang="en-US" sz="1200" b="1"/>
          </a:p>
        </p:txBody>
      </p:sp>
      <p:sp>
        <p:nvSpPr>
          <p:cNvPr id="16" name="Text Box 15"/>
          <p:cNvSpPr txBox="1"/>
          <p:nvPr/>
        </p:nvSpPr>
        <p:spPr>
          <a:xfrm>
            <a:off x="3290570" y="907415"/>
            <a:ext cx="2868295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200"/>
              <a:t>From uniform distribution: </a:t>
            </a:r>
            <a:r>
              <a:rPr lang="en-US" altLang="en-US" sz="1200" b="1"/>
              <a:t>U(0,T</a:t>
            </a:r>
            <a:r>
              <a:rPr lang="en-US" altLang="en-US" sz="1200" b="1" baseline="-25000"/>
              <a:t>d</a:t>
            </a:r>
            <a:r>
              <a:rPr lang="en-US" altLang="en-US" sz="1200" b="1"/>
              <a:t>)</a:t>
            </a:r>
            <a:endParaRPr lang="en-US" altLang="en-US" sz="1200" b="1"/>
          </a:p>
        </p:txBody>
      </p:sp>
      <p:sp>
        <p:nvSpPr>
          <p:cNvPr id="17" name="Text Box 16"/>
          <p:cNvSpPr txBox="1"/>
          <p:nvPr/>
        </p:nvSpPr>
        <p:spPr>
          <a:xfrm>
            <a:off x="3289935" y="1536065"/>
            <a:ext cx="286893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F</a:t>
            </a:r>
            <a:r>
              <a:rPr lang="en-US" altLang="en-US" sz="1200"/>
              <a:t>rom uniform distribution based on Strauss et al. (2017), ensuring: </a:t>
            </a:r>
            <a:endParaRPr lang="en-US" altLang="en-US" sz="1200"/>
          </a:p>
          <a:p>
            <a:r>
              <a:rPr lang="en-US" altLang="en-US" sz="1200">
                <a:latin typeface="Ubuntu" panose="020B0604030602030204" charset="0"/>
                <a:ea typeface="Ubuntu" panose="020B0604030602030204" charset="0"/>
                <a:sym typeface="+mn-ea"/>
              </a:rPr>
              <a:t>τ</a:t>
            </a:r>
            <a:r>
              <a:rPr lang="en-US" altLang="en-US" sz="1200" baseline="-25000">
                <a:latin typeface="Ubuntu" panose="020B0604030602030204" charset="0"/>
                <a:ea typeface="Ubuntu" panose="020B0604030602030204" charset="0"/>
                <a:sym typeface="+mn-ea"/>
              </a:rPr>
              <a:t>d </a:t>
            </a:r>
            <a:r>
              <a:rPr lang="en-US" altLang="en-US" sz="1200">
                <a:latin typeface="Ubuntu" panose="020B0604030602030204" charset="0"/>
                <a:ea typeface="Ubuntu" panose="020B0604030602030204" charset="0"/>
                <a:sym typeface="+mn-ea"/>
              </a:rPr>
              <a:t>&gt; 3.5 </a:t>
            </a:r>
            <a:r>
              <a:rPr lang="en-US" altLang="en-US" sz="1200">
                <a:latin typeface="Ubuntu" panose="020B0604030602030204" charset="0"/>
                <a:ea typeface="Ubuntu" panose="020B0604030602030204" charset="0"/>
              </a:rPr>
              <a:t>τ</a:t>
            </a:r>
            <a:r>
              <a:rPr lang="en-US" altLang="en-US" sz="1200" baseline="-25000">
                <a:latin typeface="Ubuntu" panose="020B0604030602030204" charset="0"/>
                <a:ea typeface="Ubuntu" panose="020B0604030602030204" charset="0"/>
              </a:rPr>
              <a:t>r</a:t>
            </a:r>
            <a:r>
              <a:rPr lang="en-US" altLang="en-US" sz="1200">
                <a:latin typeface="Ubuntu" panose="020B0604030602030204" charset="0"/>
                <a:ea typeface="Ubuntu" panose="020B0604030602030204" charset="0"/>
              </a:rPr>
              <a:t> </a:t>
            </a:r>
            <a:endParaRPr lang="en-US" altLang="en-US" sz="1200"/>
          </a:p>
        </p:txBody>
      </p:sp>
      <p:sp>
        <p:nvSpPr>
          <p:cNvPr id="20" name="Text Box 19"/>
          <p:cNvSpPr txBox="1"/>
          <p:nvPr/>
        </p:nvSpPr>
        <p:spPr>
          <a:xfrm>
            <a:off x="3289935" y="2531745"/>
            <a:ext cx="2868295" cy="645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For each datapoint in the model, draw simulated data from Poisson distribution: </a:t>
            </a:r>
            <a:r>
              <a:rPr lang="en-US" altLang="en-US" sz="1200" b="1">
                <a:solidFill>
                  <a:schemeClr val="tx1"/>
                </a:solidFill>
              </a:rPr>
              <a:t>Po(x)</a:t>
            </a:r>
            <a:endParaRPr lang="en-US" altLang="en-US" sz="1200" b="1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2473358" y="4361913"/>
            <a:ext cx="2166348" cy="460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1200" b="1">
                <a:solidFill>
                  <a:schemeClr val="bg1"/>
                </a:solidFill>
              </a:rPr>
              <a:t>Run statistics tests on each time-series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1340" y="1041400"/>
            <a:ext cx="546100" cy="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0555" y="3664585"/>
            <a:ext cx="476885" cy="381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07260" y="1287780"/>
            <a:ext cx="0" cy="19812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3425" y="716280"/>
            <a:ext cx="5646420" cy="325628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557905" y="4086860"/>
            <a:ext cx="4445" cy="21336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125888" y="1536355"/>
            <a:ext cx="2166348" cy="6451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chemeClr val="bg1"/>
                </a:solidFill>
                <a:sym typeface="+mn-ea"/>
              </a:rPr>
              <a:t>Set rise and decay times for each</a:t>
            </a:r>
            <a:r>
              <a:rPr lang="en-US" altLang="en-US" sz="1200" b="1">
                <a:solidFill>
                  <a:schemeClr val="bg1"/>
                </a:solidFill>
              </a:rPr>
              <a:t> t</a:t>
            </a:r>
            <a:r>
              <a:rPr lang="en-US" altLang="en-US" sz="1200" b="1" baseline="-25000">
                <a:solidFill>
                  <a:schemeClr val="bg1"/>
                </a:solidFill>
              </a:rPr>
              <a:t>0</a:t>
            </a:r>
            <a:endParaRPr lang="en-US" altLang="en-US" sz="1200" b="1">
              <a:solidFill>
                <a:schemeClr val="bg1"/>
              </a:solidFill>
            </a:endParaRPr>
          </a:p>
          <a:p>
            <a:endParaRPr lang="en-US" altLang="en-US" sz="1200" b="1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22045" y="3528695"/>
            <a:ext cx="2168525" cy="2755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chemeClr val="bg1"/>
                </a:solidFill>
              </a:rPr>
              <a:t>Add noise to each data set</a:t>
            </a:r>
            <a:endParaRPr lang="en-US" altLang="en-US" sz="1200" b="1" baseline="-25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290570" y="3528695"/>
            <a:ext cx="286893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200"/>
              <a:t>Drawn from Poisson distribution</a:t>
            </a:r>
            <a:r>
              <a:rPr lang="en-US" altLang="en-US" sz="1200">
                <a:sym typeface="+mn-ea"/>
              </a:rPr>
              <a:t>: </a:t>
            </a:r>
            <a:r>
              <a:rPr lang="en-US" altLang="en-US" sz="1200" b="1">
                <a:sym typeface="+mn-ea"/>
              </a:rPr>
              <a:t>Po(</a:t>
            </a:r>
            <a:r>
              <a:rPr lang="en-US" altLang="en-US" sz="1200" b="1">
                <a:latin typeface="Ubuntu" panose="020B0604030602030204" charset="0"/>
                <a:ea typeface="Ubuntu" panose="020B0604030602030204" charset="0"/>
                <a:sym typeface="+mn-ea"/>
              </a:rPr>
              <a:t>σ</a:t>
            </a:r>
            <a:r>
              <a:rPr lang="en-US" altLang="en-US" sz="1200" b="1">
                <a:sym typeface="+mn-ea"/>
              </a:rPr>
              <a:t>)</a:t>
            </a:r>
            <a:endParaRPr lang="en-US" altLang="en-US" sz="120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07260" y="2286000"/>
            <a:ext cx="0" cy="19812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07260" y="3282315"/>
            <a:ext cx="0" cy="19812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68910" y="2684145"/>
            <a:ext cx="5365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en-US" sz="1200" b="1">
                <a:latin typeface="Ubuntu" panose="020B0604030602030204" charset="0"/>
                <a:ea typeface="Ubuntu" panose="020B0604030602030204" charset="0"/>
              </a:rPr>
              <a:t>λ</a:t>
            </a:r>
            <a:r>
              <a:rPr lang="en-US" altLang="en-US" sz="1200" b="1"/>
              <a:t>, A, </a:t>
            </a:r>
            <a:endParaRPr lang="en-US" altLang="en-US" sz="1200" b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1665" y="2853055"/>
            <a:ext cx="476885" cy="381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WPS Presentation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Ubuntu</vt:lpstr>
      <vt:lpstr>Calibri</vt:lpstr>
      <vt:lpstr>微软雅黑</vt:lpstr>
      <vt:lpstr>Droid Sans Fallback</vt:lpstr>
      <vt:lpstr>Arial Unicode MS</vt:lpstr>
      <vt:lpstr>Calibri Light</vt:lpstr>
      <vt:lpstr>Webdings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exr007</dc:creator>
  <cp:lastModifiedBy>exr007</cp:lastModifiedBy>
  <cp:revision>9</cp:revision>
  <dcterms:created xsi:type="dcterms:W3CDTF">2021-02-01T10:12:00Z</dcterms:created>
  <dcterms:modified xsi:type="dcterms:W3CDTF">2021-02-01T10:12:00Z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