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903460" type="A4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817"/>
            <a:ext cx="5143500" cy="344796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743"/>
            <a:ext cx="5143500" cy="23911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71488" y="527281"/>
            <a:ext cx="5915025" cy="83929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52"/>
            <a:ext cx="5915025" cy="411966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95"/>
            <a:ext cx="5915025" cy="21664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405"/>
            <a:ext cx="2914650" cy="6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405"/>
            <a:ext cx="2914650" cy="6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81"/>
            <a:ext cx="5915025" cy="1914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86"/>
            <a:ext cx="2901255" cy="11898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607"/>
            <a:ext cx="2901255" cy="5320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86"/>
            <a:ext cx="2915543" cy="11898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607"/>
            <a:ext cx="2915543" cy="5320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8"/>
            <a:ext cx="2211883" cy="231086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51"/>
            <a:ext cx="3471863" cy="703805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114"/>
            <a:ext cx="2211883" cy="550435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81"/>
            <a:ext cx="1478756" cy="83929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81"/>
            <a:ext cx="4350544" cy="83929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81"/>
            <a:ext cx="5915025" cy="191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405"/>
            <a:ext cx="5915025" cy="628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276"/>
            <a:ext cx="1543050" cy="527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276"/>
            <a:ext cx="2314575" cy="527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276"/>
            <a:ext cx="1543050" cy="527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Rectangle 35"/>
          <p:cNvSpPr/>
          <p:nvPr/>
        </p:nvSpPr>
        <p:spPr>
          <a:xfrm>
            <a:off x="1135380" y="2513965"/>
            <a:ext cx="2164715" cy="6451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33508" y="945170"/>
            <a:ext cx="2166348" cy="275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</a:rPr>
              <a:t>Set </a:t>
            </a:r>
            <a:r>
              <a:rPr lang="" altLang="en-US" sz="1200" b="1">
                <a:solidFill>
                  <a:schemeClr val="bg1"/>
                </a:solidFill>
              </a:rPr>
              <a:t>GLE </a:t>
            </a:r>
            <a:r>
              <a:rPr lang="en-US" altLang="en-US" sz="1200" b="1">
                <a:solidFill>
                  <a:schemeClr val="bg1"/>
                </a:solidFill>
              </a:rPr>
              <a:t>times (t</a:t>
            </a:r>
            <a:r>
              <a:rPr lang="en-US" altLang="en-US" sz="1200" b="1" baseline="-25000">
                <a:solidFill>
                  <a:schemeClr val="bg1"/>
                </a:solidFill>
              </a:rPr>
              <a:t>0</a:t>
            </a:r>
            <a:r>
              <a:rPr lang="en-US" altLang="en-US" sz="1200" b="1">
                <a:solidFill>
                  <a:schemeClr val="bg1"/>
                </a:solidFill>
              </a:rPr>
              <a:t>)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32873" y="2513334"/>
            <a:ext cx="2166348" cy="580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" altLang="en-US" sz="1200" b="1">
                <a:solidFill>
                  <a:schemeClr val="bg1"/>
                </a:solidFill>
              </a:rPr>
              <a:t>Compute each model GLE and generate data</a:t>
            </a:r>
            <a:endParaRPr lang="" altLang="en-US" sz="1200" b="1">
              <a:solidFill>
                <a:schemeClr val="bg1"/>
              </a:solidFill>
            </a:endParaRPr>
          </a:p>
          <a:p>
            <a:endParaRPr lang="" altLang="en-US" sz="1200" b="1" baseline="-25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4615" y="942975"/>
            <a:ext cx="5365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1200" b="1"/>
              <a:t>N</a:t>
            </a:r>
            <a:r>
              <a:rPr lang="en-US" altLang="en-US" sz="1200" b="1">
                <a:sym typeface="+mn-ea"/>
              </a:rPr>
              <a:t>, T</a:t>
            </a:r>
            <a:r>
              <a:rPr lang="en-US" altLang="en-US" sz="1200" b="1" baseline="-25000">
                <a:sym typeface="+mn-ea"/>
              </a:rPr>
              <a:t>d</a:t>
            </a:r>
            <a:endParaRPr lang="en-US" altLang="en-US" sz="1200" b="1"/>
          </a:p>
        </p:txBody>
      </p:sp>
      <p:sp>
        <p:nvSpPr>
          <p:cNvPr id="13" name="Text Box 12"/>
          <p:cNvSpPr txBox="1"/>
          <p:nvPr/>
        </p:nvSpPr>
        <p:spPr>
          <a:xfrm>
            <a:off x="161290" y="2517140"/>
            <a:ext cx="5365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" altLang="en-US" sz="1200" b="1">
                <a:latin typeface="Ubuntu" panose="020B0604030602030204" charset="0"/>
                <a:ea typeface="Ubuntu" panose="020B0604030602030204" charset="0"/>
              </a:rPr>
              <a:t>λ</a:t>
            </a:r>
            <a:r>
              <a:rPr lang="" altLang="en-US" sz="1200" b="1"/>
              <a:t>, </a:t>
            </a:r>
            <a:r>
              <a:rPr lang="en-US" altLang="en-US" sz="1200" b="1"/>
              <a:t>A</a:t>
            </a:r>
            <a:endParaRPr lang="en-US" altLang="en-US" sz="1200" b="1"/>
          </a:p>
        </p:txBody>
      </p:sp>
      <p:sp>
        <p:nvSpPr>
          <p:cNvPr id="16" name="Text Box 15"/>
          <p:cNvSpPr txBox="1"/>
          <p:nvPr/>
        </p:nvSpPr>
        <p:spPr>
          <a:xfrm>
            <a:off x="3300095" y="945515"/>
            <a:ext cx="2868295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" altLang="en-US" sz="1200"/>
              <a:t>F</a:t>
            </a:r>
            <a:r>
              <a:rPr lang="en-US" altLang="en-US" sz="1200"/>
              <a:t>rom uniform distribution</a:t>
            </a:r>
            <a:r>
              <a:rPr lang="" altLang="en-US" sz="1200"/>
              <a:t>:</a:t>
            </a:r>
            <a:r>
              <a:rPr lang="en-US" altLang="en-US" sz="1200"/>
              <a:t> </a:t>
            </a:r>
            <a:r>
              <a:rPr lang="" altLang="en-US" sz="1200" b="1"/>
              <a:t>U(0,T</a:t>
            </a:r>
            <a:r>
              <a:rPr lang="" altLang="en-US" sz="1200" b="1" baseline="-25000"/>
              <a:t>d</a:t>
            </a:r>
            <a:r>
              <a:rPr lang="" altLang="en-US" sz="1200" b="1"/>
              <a:t>)</a:t>
            </a:r>
            <a:endParaRPr lang="" altLang="en-US" sz="1200" b="1"/>
          </a:p>
        </p:txBody>
      </p:sp>
      <p:sp>
        <p:nvSpPr>
          <p:cNvPr id="17" name="Text Box 16"/>
          <p:cNvSpPr txBox="1"/>
          <p:nvPr/>
        </p:nvSpPr>
        <p:spPr>
          <a:xfrm>
            <a:off x="3299460" y="1545590"/>
            <a:ext cx="28689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" sz="1200"/>
              <a:t>F</a:t>
            </a:r>
            <a:r>
              <a:rPr lang="en-US" altLang="en-US" sz="1200"/>
              <a:t>rom </a:t>
            </a:r>
            <a:r>
              <a:rPr lang="" altLang="en-US" sz="1200"/>
              <a:t>uniform</a:t>
            </a:r>
            <a:r>
              <a:rPr lang="en-US" altLang="en-US" sz="1200"/>
              <a:t> distribution based on </a:t>
            </a:r>
            <a:r>
              <a:rPr lang="" altLang="en-US" sz="1200"/>
              <a:t>Strauss et al. (2017), ensuring: </a:t>
            </a:r>
            <a:endParaRPr lang="" altLang="en-US" sz="1200"/>
          </a:p>
          <a:p>
            <a:r>
              <a:rPr lang="en-US" altLang="en-US" sz="1200">
                <a:latin typeface="Ubuntu" panose="020B0604030602030204" charset="0"/>
                <a:ea typeface="Ubuntu" panose="020B0604030602030204" charset="0"/>
                <a:sym typeface="+mn-ea"/>
              </a:rPr>
              <a:t>τ</a:t>
            </a:r>
            <a:r>
              <a:rPr lang="" altLang="en-US" sz="1200" baseline="-25000">
                <a:latin typeface="Ubuntu" panose="020B0604030602030204" charset="0"/>
                <a:ea typeface="Ubuntu" panose="020B0604030602030204" charset="0"/>
                <a:sym typeface="+mn-ea"/>
              </a:rPr>
              <a:t>d </a:t>
            </a:r>
            <a:r>
              <a:rPr lang="" altLang="en-US" sz="1200">
                <a:latin typeface="Ubuntu" panose="020B0604030602030204" charset="0"/>
                <a:ea typeface="Ubuntu" panose="020B0604030602030204" charset="0"/>
                <a:sym typeface="+mn-ea"/>
              </a:rPr>
              <a:t>&gt; 3.5 </a:t>
            </a:r>
            <a:r>
              <a:rPr lang="" altLang="en-US" sz="1200">
                <a:latin typeface="Ubuntu" panose="020B0604030602030204" charset="0"/>
                <a:ea typeface="Ubuntu" panose="020B0604030602030204" charset="0"/>
              </a:rPr>
              <a:t>τ</a:t>
            </a:r>
            <a:r>
              <a:rPr lang="" altLang="en-US" sz="1200" baseline="-25000">
                <a:latin typeface="Ubuntu" panose="020B0604030602030204" charset="0"/>
                <a:ea typeface="Ubuntu" panose="020B0604030602030204" charset="0"/>
              </a:rPr>
              <a:t>r</a:t>
            </a:r>
            <a:r>
              <a:rPr lang="" altLang="en-US" sz="1200">
                <a:latin typeface="Ubuntu" panose="020B0604030602030204" charset="0"/>
                <a:ea typeface="Ubuntu" panose="020B0604030602030204" charset="0"/>
              </a:rPr>
              <a:t> </a:t>
            </a:r>
            <a:endParaRPr lang="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3299460" y="2513330"/>
            <a:ext cx="2868295" cy="645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" altLang="en-US" sz="1200">
                <a:solidFill>
                  <a:schemeClr val="tx1"/>
                </a:solidFill>
              </a:rPr>
              <a:t>For each model datapoint, draw simulated data from Poisson distribution: </a:t>
            </a:r>
            <a:r>
              <a:rPr lang="" altLang="en-US" sz="1200" b="1">
                <a:solidFill>
                  <a:schemeClr val="tx1"/>
                </a:solidFill>
              </a:rPr>
              <a:t>Po(x)</a:t>
            </a:r>
            <a:endParaRPr lang="" altLang="en-US" sz="1200" b="1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482883" y="4362548"/>
            <a:ext cx="2166348" cy="460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 sz="1200" b="1">
                <a:solidFill>
                  <a:schemeClr val="bg1"/>
                </a:solidFill>
              </a:rPr>
              <a:t>Run statistics tests on each time-series</a:t>
            </a:r>
            <a:endParaRPr lang="" altLang="en-US" sz="1200" b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0865" y="1079500"/>
            <a:ext cx="546100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4045" y="2651125"/>
            <a:ext cx="502920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16785" y="1297305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2950" y="716280"/>
            <a:ext cx="5646420" cy="330136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567430" y="4087495"/>
            <a:ext cx="4445" cy="21336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135413" y="1545880"/>
            <a:ext cx="2166348" cy="645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bg1"/>
                </a:solidFill>
                <a:sym typeface="+mn-ea"/>
              </a:rPr>
              <a:t>Set rise and decay times for each</a:t>
            </a:r>
            <a:r>
              <a:rPr lang="en-US" altLang="en-US" sz="1200" b="1">
                <a:solidFill>
                  <a:schemeClr val="bg1"/>
                </a:solidFill>
              </a:rPr>
              <a:t> t</a:t>
            </a:r>
            <a:r>
              <a:rPr lang="en-US" altLang="en-US" sz="1200" b="1" baseline="-25000">
                <a:solidFill>
                  <a:schemeClr val="bg1"/>
                </a:solidFill>
              </a:rPr>
              <a:t>0</a:t>
            </a:r>
            <a:endParaRPr lang="en-US" altLang="en-US" sz="1200" b="1">
              <a:solidFill>
                <a:schemeClr val="bg1"/>
              </a:solidFill>
            </a:endParaRPr>
          </a:p>
          <a:p>
            <a:endParaRPr lang="en-US" altLang="en-US" sz="12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3508" y="3471891"/>
            <a:ext cx="2166348" cy="275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" altLang="en-US" sz="1200" b="1">
                <a:solidFill>
                  <a:schemeClr val="bg1"/>
                </a:solidFill>
              </a:rPr>
              <a:t>Add noise to each data set</a:t>
            </a:r>
            <a:endParaRPr lang="" altLang="en-US" sz="1200" b="1" baseline="-25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300095" y="3472180"/>
            <a:ext cx="286893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200"/>
              <a:t>Drawn from </a:t>
            </a:r>
            <a:r>
              <a:rPr lang="" altLang="en-US" sz="1200"/>
              <a:t>Poisson </a:t>
            </a:r>
            <a:r>
              <a:rPr lang="en-US" altLang="en-US" sz="1200"/>
              <a:t>distribution</a:t>
            </a:r>
            <a:r>
              <a:rPr lang="en-US" altLang="en-US" sz="1200">
                <a:sym typeface="+mn-ea"/>
              </a:rPr>
              <a:t>: </a:t>
            </a:r>
            <a:r>
              <a:rPr lang="en-US" altLang="en-US" sz="1200" b="1">
                <a:sym typeface="+mn-ea"/>
              </a:rPr>
              <a:t>Po(</a:t>
            </a:r>
            <a:r>
              <a:rPr lang="en-US" altLang="en-US" sz="1200" b="1">
                <a:latin typeface="Ubuntu" panose="020B0604030602030204" charset="0"/>
                <a:ea typeface="Ubuntu" panose="020B0604030602030204" charset="0"/>
                <a:sym typeface="+mn-ea"/>
              </a:rPr>
              <a:t>σ</a:t>
            </a:r>
            <a:r>
              <a:rPr lang="en-US" altLang="en-US" sz="1200" b="1">
                <a:sym typeface="+mn-ea"/>
              </a:rPr>
              <a:t>)</a:t>
            </a:r>
            <a:endParaRPr lang="en-US" alt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94615" y="3472180"/>
            <a:ext cx="5365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1200" b="1">
                <a:latin typeface="Ubuntu" panose="020B0604030602030204" charset="0"/>
                <a:ea typeface="Ubuntu" panose="020B0604030602030204" charset="0"/>
              </a:rPr>
              <a:t>σ</a:t>
            </a:r>
            <a:endParaRPr lang="en-US" altLang="en-US" sz="1200" b="1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2280" y="3609975"/>
            <a:ext cx="654685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16785" y="2267585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16785" y="3225800"/>
            <a:ext cx="0" cy="19812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Presentation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Ubuntu</vt:lpstr>
      <vt:lpstr>Calibri</vt:lpstr>
      <vt:lpstr>微软雅黑</vt:lpstr>
      <vt:lpstr>Droid Sans Fallback</vt:lpstr>
      <vt:lpstr>Arial Unicode MS</vt:lpstr>
      <vt:lpstr>Calibri Light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exr007</dc:creator>
  <cp:lastModifiedBy>exr007</cp:lastModifiedBy>
  <cp:revision>3</cp:revision>
  <dcterms:created xsi:type="dcterms:W3CDTF">2021-01-22T14:47:09Z</dcterms:created>
  <dcterms:modified xsi:type="dcterms:W3CDTF">2021-01-22T14:47:09Z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