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9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64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9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915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01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809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3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41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72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0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D58E34-9918-4656-B6AD-F554E28AE08B}" type="datetimeFigureOut">
              <a:rPr lang="LID4096" smtClean="0"/>
              <a:t>07/19/2020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B4A9F3-F57A-4350-A557-62BEB8F24540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0EAEC-0DEE-4017-8B58-F6992503D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Фрактальное сжатие изображений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05FE24-B71A-45FF-BA1F-564988D85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Туркин Никита, </a:t>
            </a:r>
            <a:r>
              <a:rPr lang="uk-UA" dirty="0"/>
              <a:t>ИТИНФ-18-2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426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3CAE1-E542-4A00-8875-E5801E14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</a:t>
            </a:r>
            <a:r>
              <a:rPr lang="ru-RU" dirty="0"/>
              <a:t>ы</a:t>
            </a:r>
            <a:endParaRPr lang="LID4096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AD700C1-FFF8-4847-940E-932641F3B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21953"/>
              </p:ext>
            </p:extLst>
          </p:nvPr>
        </p:nvGraphicFramePr>
        <p:xfrm>
          <a:off x="1023938" y="2286000"/>
          <a:ext cx="97202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51752776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337999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44801397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25003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сжатия(с)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Коэффициент сжатие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распаковки(с)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8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256х256 (человек) 196(кб)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11сек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3.7 (итоговый файл 52кб)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0.3сек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0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512х512(автомобиль) 770(кб)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123сек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3.92 (итоговый файл 196 кб)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r>
                        <a:rPr lang="ru-RU" dirty="0"/>
                        <a:t>сек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512х512(озеро) 772кб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154сек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 (итоговый файл 192кб)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r>
                        <a:rPr lang="ru-RU" dirty="0"/>
                        <a:t>сек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73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EABB67-A635-43BE-A963-BD9997050A8C}"/>
              </a:ext>
            </a:extLst>
          </p:cNvPr>
          <p:cNvSpPr txBox="1"/>
          <p:nvPr/>
        </p:nvSpPr>
        <p:spPr>
          <a:xfrm>
            <a:off x="1023938" y="4621862"/>
            <a:ext cx="470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процессоре </a:t>
            </a:r>
            <a:r>
              <a:rPr lang="en-US" dirty="0"/>
              <a:t>i7 8550u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789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8CDD8-396C-4163-9610-0A79700A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uk-UA" sz="3500" dirty="0" err="1"/>
              <a:t>Актуальность</a:t>
            </a:r>
            <a:endParaRPr lang="LID4096" sz="3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D9DC1-3992-4932-99B9-40FDF73E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uk-UA" dirty="0"/>
              <a:t>С ростом об</a:t>
            </a:r>
            <a:r>
              <a:rPr lang="ru-RU" dirty="0" err="1"/>
              <a:t>ъёма</a:t>
            </a:r>
            <a:r>
              <a:rPr lang="ru-RU" dirty="0"/>
              <a:t> </a:t>
            </a:r>
            <a:r>
              <a:rPr lang="uk-UA" dirty="0" err="1"/>
              <a:t>данных</a:t>
            </a:r>
            <a:r>
              <a:rPr lang="uk-UA" dirty="0"/>
              <a:t> </a:t>
            </a:r>
            <a:r>
              <a:rPr lang="uk-UA" dirty="0" err="1"/>
              <a:t>появляется</a:t>
            </a:r>
            <a:r>
              <a:rPr lang="uk-UA" dirty="0"/>
              <a:t> </a:t>
            </a:r>
            <a:r>
              <a:rPr lang="uk-UA" dirty="0" err="1"/>
              <a:t>вопрос</a:t>
            </a:r>
            <a:r>
              <a:rPr lang="uk-UA" dirty="0"/>
              <a:t>, </a:t>
            </a:r>
            <a:r>
              <a:rPr lang="uk-UA" dirty="0" err="1"/>
              <a:t>что</a:t>
            </a:r>
            <a:r>
              <a:rPr lang="uk-UA" dirty="0"/>
              <a:t> в </a:t>
            </a:r>
            <a:r>
              <a:rPr lang="uk-UA" dirty="0" err="1"/>
              <a:t>сыром</a:t>
            </a:r>
            <a:r>
              <a:rPr lang="uk-UA" dirty="0"/>
              <a:t> виде </a:t>
            </a:r>
            <a:r>
              <a:rPr lang="uk-UA" dirty="0" err="1"/>
              <a:t>изображения</a:t>
            </a:r>
            <a:r>
              <a:rPr lang="uk-UA" dirty="0"/>
              <a:t> </a:t>
            </a:r>
            <a:r>
              <a:rPr lang="uk-UA" dirty="0" err="1"/>
              <a:t>занимают</a:t>
            </a:r>
            <a:r>
              <a:rPr lang="uk-UA" dirty="0"/>
              <a:t> </a:t>
            </a:r>
            <a:r>
              <a:rPr lang="uk-UA" dirty="0" err="1"/>
              <a:t>много</a:t>
            </a:r>
            <a:r>
              <a:rPr lang="uk-UA" dirty="0"/>
              <a:t> </a:t>
            </a:r>
            <a:r>
              <a:rPr lang="uk-UA" dirty="0" err="1"/>
              <a:t>места</a:t>
            </a:r>
            <a:r>
              <a:rPr lang="uk-UA" dirty="0"/>
              <a:t>. </a:t>
            </a:r>
            <a:r>
              <a:rPr lang="ru-RU" dirty="0"/>
              <a:t>Сжатие данных актуально как для скорости передачи, так и эффективности хранения.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5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69B56-222F-46CD-8FBF-BE9DBFD0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01" y="4959284"/>
            <a:ext cx="6794532" cy="68965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Понятие фрактала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E0648-72EF-4F27-ABFB-050A40EB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0" y="729583"/>
            <a:ext cx="7238460" cy="3829414"/>
          </a:xfrm>
        </p:spPr>
        <p:txBody>
          <a:bodyPr anchor="b">
            <a:normAutofit fontScale="92500"/>
          </a:bodyPr>
          <a:lstStyle/>
          <a:p>
            <a:r>
              <a:rPr lang="ru-RU" dirty="0"/>
              <a:t>Слово фрактал введено в 1975 году Бенуа Мандельбротом. С математической точки зрения фрактал - это, прежде всего множество с дробной размерностью.  Мы хорошо представляем себе, что точка имеет размерность 0, отрезок и окружность - размерность 1, круг и сфера - размерность 2. С одномерными объектами мы связываем понятие длины, с двумерными - площади и так далее. Но как можно представить себе множество с размерностью 3/2? По-видимому, для этого требуется нечто промежуточное между длиной и площадью. В 1919 году Ф. </a:t>
            </a:r>
            <a:r>
              <a:rPr lang="ru-RU" dirty="0" err="1"/>
              <a:t>Хаусдорф</a:t>
            </a:r>
            <a:r>
              <a:rPr lang="ru-RU" dirty="0"/>
              <a:t> действительно определил такую меру и на этой основе каждому множеству в евклидовом пространстве сопоставил число, названное им метрической размерностью. </a:t>
            </a:r>
            <a:endParaRPr lang="LID4096" sz="20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7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724C-5D95-4949-8CBB-A5F2F876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75" y="218405"/>
            <a:ext cx="9720072" cy="1499616"/>
          </a:xfrm>
        </p:spPr>
        <p:txBody>
          <a:bodyPr/>
          <a:lstStyle/>
          <a:p>
            <a:r>
              <a:rPr lang="ru-RU" dirty="0"/>
              <a:t>Способ построения фрактала</a:t>
            </a:r>
            <a:endParaRPr lang="LID4096" dirty="0"/>
          </a:p>
        </p:txBody>
      </p:sp>
      <p:pic>
        <p:nvPicPr>
          <p:cNvPr id="1026" name="Picture 2" descr="Салфетка Серпинского">
            <a:extLst>
              <a:ext uri="{FF2B5EF4-FFF2-40B4-BE49-F238E27FC236}">
                <a16:creationId xmlns:a16="http://schemas.microsoft.com/office/drawing/2014/main" id="{38C629E4-77C5-4CC4-93B1-29EBB9565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6" y="1510632"/>
            <a:ext cx="35528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2E472-1B21-4532-8CD7-2FB2CC9D3E06}"/>
              </a:ext>
            </a:extLst>
          </p:cNvPr>
          <p:cNvSpPr txBox="1"/>
          <p:nvPr/>
        </p:nvSpPr>
        <p:spPr>
          <a:xfrm>
            <a:off x="4202218" y="1390706"/>
            <a:ext cx="6906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середине 80-х годов появился метод Систем Итерируемых Функций - СИФ (</a:t>
            </a:r>
            <a:r>
              <a:rPr lang="ru-RU" dirty="0" err="1"/>
              <a:t>Iterated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- IFS) как простое средство получения фрактальных структур. Вместо детерминированного способа построения регулярных фракталов в алгоритм создания фрактальных структур был включен некоторый элемент случайности, что приводит к построению случайных фракталов.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4537F-47F8-4945-A44E-295E08D721AE}"/>
              </a:ext>
            </a:extLst>
          </p:cNvPr>
          <p:cNvSpPr txBox="1"/>
          <p:nvPr/>
        </p:nvSpPr>
        <p:spPr>
          <a:xfrm>
            <a:off x="402210" y="3277157"/>
            <a:ext cx="113875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/>
              <a:t>Формат задания функции расстояния: </a:t>
            </a:r>
          </a:p>
          <a:p>
            <a:pPr algn="just"/>
            <a:r>
              <a:rPr lang="ru-RU" sz="1400" dirty="0"/>
              <a:t>Расстояния от точки x до y и от точки y до x равны: d(</a:t>
            </a:r>
            <a:r>
              <a:rPr lang="ru-RU" sz="1400" dirty="0" err="1"/>
              <a:t>x,y</a:t>
            </a:r>
            <a:r>
              <a:rPr lang="ru-RU" sz="1400" dirty="0"/>
              <a:t>)=d(</a:t>
            </a:r>
            <a:r>
              <a:rPr lang="ru-RU" sz="1400" dirty="0" err="1"/>
              <a:t>y,x</a:t>
            </a:r>
            <a:r>
              <a:rPr lang="ru-RU" sz="1400" dirty="0"/>
              <a:t>)</a:t>
            </a:r>
          </a:p>
          <a:p>
            <a:pPr algn="just"/>
            <a:r>
              <a:rPr lang="ru-RU" sz="1400" dirty="0"/>
              <a:t>Расстояние от точки x до этой же точки x равно нулю: d(</a:t>
            </a:r>
            <a:r>
              <a:rPr lang="ru-RU" sz="1400" dirty="0" err="1"/>
              <a:t>x,x</a:t>
            </a:r>
            <a:r>
              <a:rPr lang="ru-RU" sz="1400" dirty="0"/>
              <a:t>)=0</a:t>
            </a:r>
          </a:p>
          <a:p>
            <a:pPr algn="just"/>
            <a:r>
              <a:rPr lang="ru-RU" sz="1400" dirty="0"/>
              <a:t>Расстояние по прямой - это кратчайшее расстояние между двумя точками:</a:t>
            </a:r>
          </a:p>
          <a:p>
            <a:pPr algn="just"/>
            <a:r>
              <a:rPr lang="ru-RU" sz="1400" dirty="0"/>
              <a:t>d(</a:t>
            </a:r>
            <a:r>
              <a:rPr lang="ru-RU" sz="1400" dirty="0" err="1"/>
              <a:t>x,y</a:t>
            </a:r>
            <a:r>
              <a:rPr lang="ru-RU" sz="1400" dirty="0"/>
              <a:t>)&lt;=d(</a:t>
            </a:r>
            <a:r>
              <a:rPr lang="ru-RU" sz="1400" dirty="0" err="1"/>
              <a:t>x,z</a:t>
            </a:r>
            <a:r>
              <a:rPr lang="ru-RU" sz="1400" dirty="0"/>
              <a:t>)+d(</a:t>
            </a:r>
            <a:r>
              <a:rPr lang="ru-RU" sz="1400" dirty="0" err="1"/>
              <a:t>z,y</a:t>
            </a:r>
            <a:r>
              <a:rPr lang="ru-RU" sz="1400" dirty="0"/>
              <a:t>)</a:t>
            </a:r>
          </a:p>
          <a:p>
            <a:pPr algn="just"/>
            <a:r>
              <a:rPr lang="ru-RU" sz="1400" dirty="0"/>
              <a:t>Для двух точек x и y функция расстояния должна быть вещественной, конечной и положительной: Свойство функции расстояния</a:t>
            </a:r>
          </a:p>
          <a:p>
            <a:pPr algn="just"/>
            <a:r>
              <a:rPr lang="ru-RU" sz="1400" b="1" dirty="0"/>
              <a:t>Метрика </a:t>
            </a:r>
            <a:r>
              <a:rPr lang="ru-RU" sz="1400" dirty="0"/>
              <a:t>- функция расстояния, удовлетворяющая вышеперечисленным свойствам.</a:t>
            </a:r>
          </a:p>
          <a:p>
            <a:pPr algn="just"/>
            <a:r>
              <a:rPr lang="ru-RU" sz="1400" b="1" dirty="0"/>
              <a:t>Метрическое пространство </a:t>
            </a:r>
            <a:r>
              <a:rPr lang="ru-RU" sz="1400" dirty="0"/>
              <a:t>(</a:t>
            </a:r>
            <a:r>
              <a:rPr lang="ru-RU" sz="1400" dirty="0" err="1"/>
              <a:t>X,d</a:t>
            </a:r>
            <a:r>
              <a:rPr lang="ru-RU" sz="1400" dirty="0"/>
              <a:t>) - множество точек X вместе с метрикой d, определенной на X.</a:t>
            </a:r>
          </a:p>
          <a:p>
            <a:pPr algn="just"/>
            <a:r>
              <a:rPr lang="ru-RU" sz="1400" b="1" dirty="0"/>
              <a:t>Преобразование</a:t>
            </a:r>
            <a:r>
              <a:rPr lang="ru-RU" sz="1400" dirty="0"/>
              <a:t> - сопоставление, согласно заранее определенному правилу, точке в одном пространстве точки в другом (возможно и в том же самом пространстве).</a:t>
            </a:r>
          </a:p>
          <a:p>
            <a:pPr algn="just"/>
            <a:r>
              <a:rPr lang="ru-RU" sz="1400" b="1" dirty="0"/>
              <a:t>Отображение</a:t>
            </a:r>
            <a:r>
              <a:rPr lang="ru-RU" sz="1400" dirty="0"/>
              <a:t> - обозначается, </a:t>
            </a:r>
            <a:r>
              <a:rPr lang="ru-RU" sz="1400" dirty="0" err="1"/>
              <a:t>fn</a:t>
            </a:r>
            <a:r>
              <a:rPr lang="ru-RU" sz="1400" dirty="0"/>
              <a:t>: X-&gt;X, это преобразование которое переводит пространство X1 в пространство X2.</a:t>
            </a:r>
          </a:p>
          <a:p>
            <a:pPr algn="just"/>
            <a:r>
              <a:rPr lang="ru-RU" sz="1400" b="1" dirty="0"/>
              <a:t>Сжимающее отображение </a:t>
            </a:r>
            <a:r>
              <a:rPr lang="ru-RU" sz="1400" dirty="0"/>
              <a:t>- преобразование R2 в метрическом пространстве f: X-&gt;X при условии существования коэффициента сжатия преобразования f: 0&lt;=s&lt;1 такого, что d(f(x1),f(x2))&lt;=s*d(x1,x2) для всех </a:t>
            </a:r>
            <a:r>
              <a:rPr lang="ru-RU" sz="1400" dirty="0" err="1"/>
              <a:t>x,y</a:t>
            </a:r>
            <a:r>
              <a:rPr lang="ru-RU" sz="1400" dirty="0"/>
              <a:t> принадлежит Х.</a:t>
            </a:r>
          </a:p>
          <a:p>
            <a:pPr algn="just"/>
            <a:r>
              <a:rPr lang="ru-RU" sz="1400" b="1" dirty="0"/>
              <a:t>Система итерируемых функций </a:t>
            </a:r>
            <a:r>
              <a:rPr lang="ru-RU" sz="1400" dirty="0"/>
              <a:t>состоит из полного метрического пространства (</a:t>
            </a:r>
            <a:r>
              <a:rPr lang="ru-RU" sz="1400" dirty="0" err="1"/>
              <a:t>X,d</a:t>
            </a:r>
            <a:r>
              <a:rPr lang="ru-RU" sz="1400" dirty="0"/>
              <a:t>) и конечного множества сжимающих отображений</a:t>
            </a:r>
          </a:p>
          <a:p>
            <a:pPr algn="just"/>
            <a:r>
              <a:rPr lang="ru-RU" sz="1400" dirty="0" err="1"/>
              <a:t>fn</a:t>
            </a:r>
            <a:r>
              <a:rPr lang="ru-RU" sz="1400" dirty="0"/>
              <a:t>: X-&gt;X с коэффициентами сжатия </a:t>
            </a:r>
            <a:r>
              <a:rPr lang="ru-RU" sz="1400" dirty="0" err="1"/>
              <a:t>Sn</a:t>
            </a:r>
            <a:r>
              <a:rPr lang="ru-RU" sz="1400" dirty="0"/>
              <a:t>.</a:t>
            </a:r>
            <a:endParaRPr lang="LID4096" sz="1400" dirty="0"/>
          </a:p>
          <a:p>
            <a:pPr algn="just"/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88500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4F164-6EC6-4EEB-BECF-4E1CA4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Фрактальное сжатие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1FBF2-DFA0-4BD2-ACEE-6C46709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73" y="2084832"/>
            <a:ext cx="9720073" cy="4023360"/>
          </a:xfrm>
        </p:spPr>
        <p:txBody>
          <a:bodyPr>
            <a:normAutofit fontScale="92500"/>
          </a:bodyPr>
          <a:lstStyle/>
          <a:p>
            <a:r>
              <a:rPr lang="ru-RU" dirty="0"/>
              <a:t>IFS метод базируется на самоподобии элементов изображения, откуда становится ясна идея фрактального сжатия - сжатие осуществляется за счет поиска </a:t>
            </a:r>
            <a:r>
              <a:rPr lang="ru-RU" dirty="0" err="1"/>
              <a:t>самоподобных</a:t>
            </a:r>
            <a:r>
              <a:rPr lang="ru-RU" dirty="0"/>
              <a:t> участков в изображении. В общем случае идея фрактального сжатия заключается в хранении не всего изображения в исходном его виде, а информации о его самоподобии, которой оказывается достаточно для восстановления исходного изображения. Другими словами, достаточно хранить только параметры аффинных преобразований, а именно несколько чисел, которые их описывают. Таким образом, огромная совокупность пикселов сводится к нескольким числам. Количество хранимых аффинных преобразований зависит от сложности изображения, т.е. в данном случае от степени самоподобия изображения. В некоторых кодированных изображениях может использоваться 100 и более аффинных преобразований. Чем менее оно </a:t>
            </a:r>
            <a:r>
              <a:rPr lang="ru-RU" dirty="0" err="1"/>
              <a:t>самоподобно</a:t>
            </a:r>
            <a:r>
              <a:rPr lang="ru-RU" dirty="0"/>
              <a:t>, тем сложнее оказывается процедура его сжатия с помощью фрактального метода. Таким образом, фрактальное сжатие изображений можно применять не только к изображениям фракталов, а и в отношении любого растрового изображения.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08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EF936958-1A6E-4841-8289-4F7904B2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496451F-B44A-451D-AA20-B1DAA958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033E876-9C10-4610-867C-3F1C1290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9632F-6972-49B1-9A2A-4264175EF755}"/>
              </a:ext>
            </a:extLst>
          </p:cNvPr>
          <p:cNvSpPr txBox="1"/>
          <p:nvPr/>
        </p:nvSpPr>
        <p:spPr>
          <a:xfrm>
            <a:off x="643466" y="643466"/>
            <a:ext cx="109050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Сначала мы разделим изображение на </a:t>
            </a:r>
            <a:r>
              <a:rPr lang="ru-RU" sz="1600" i="1" dirty="0"/>
              <a:t>конечные</a:t>
            </a:r>
            <a:r>
              <a:rPr lang="ru-RU" sz="1600" dirty="0"/>
              <a:t> или </a:t>
            </a:r>
            <a:r>
              <a:rPr lang="ru-RU" sz="1600" i="1" dirty="0"/>
              <a:t>интервальные</a:t>
            </a:r>
            <a:r>
              <a:rPr lang="ru-RU" sz="1600" dirty="0"/>
              <a:t> блоки R1,...,RL. Эти блоки разделены и покрывают изображение целиком.</a:t>
            </a:r>
          </a:p>
          <a:p>
            <a:r>
              <a:rPr lang="ru-RU" sz="1600" dirty="0"/>
              <a:t>Затем мы разделяем изображение на блоки </a:t>
            </a:r>
            <a:r>
              <a:rPr lang="ru-RU" sz="1600" i="1" dirty="0"/>
              <a:t>источников</a:t>
            </a:r>
            <a:r>
              <a:rPr lang="ru-RU" sz="1600" dirty="0"/>
              <a:t> или </a:t>
            </a:r>
            <a:r>
              <a:rPr lang="ru-RU" sz="1600" i="1" dirty="0"/>
              <a:t>доменов</a:t>
            </a:r>
            <a:r>
              <a:rPr lang="ru-RU" sz="1600" dirty="0"/>
              <a:t> D1,...,DK. Эти блоки необязательно разделены и необязательно покрывают всё изображение.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Затем для каждого блока интервала </a:t>
            </a:r>
            <a:r>
              <a:rPr lang="ru-RU" sz="1600" dirty="0" err="1"/>
              <a:t>Rl</a:t>
            </a:r>
            <a:r>
              <a:rPr lang="ru-RU" sz="1600" dirty="0"/>
              <a:t> мы выбираем блок домена </a:t>
            </a:r>
            <a:r>
              <a:rPr lang="ru-RU" sz="1600" dirty="0" err="1"/>
              <a:t>Dkl</a:t>
            </a:r>
            <a:r>
              <a:rPr lang="ru-RU" sz="1600" dirty="0"/>
              <a:t> и отображение </a:t>
            </a:r>
            <a:r>
              <a:rPr lang="ru-RU" sz="1600" dirty="0" err="1"/>
              <a:t>fl</a:t>
            </a:r>
            <a:r>
              <a:rPr lang="ru-RU" sz="1600" dirty="0"/>
              <a:t>:[0,1]</a:t>
            </a:r>
            <a:r>
              <a:rPr lang="ru-RU" sz="1600" dirty="0" err="1"/>
              <a:t>Dkl</a:t>
            </a:r>
            <a:r>
              <a:rPr lang="ru-RU" sz="1600" dirty="0"/>
              <a:t>→[0,1]</a:t>
            </a:r>
            <a:r>
              <a:rPr lang="ru-RU" sz="1600" dirty="0" err="1"/>
              <a:t>Rl</a:t>
            </a:r>
            <a:r>
              <a:rPr lang="ru-RU" sz="1600" dirty="0"/>
              <a:t>. Остаётся один вопрос, на который нужно ответить: как выбрать </a:t>
            </a:r>
            <a:r>
              <a:rPr lang="ru-RU" sz="1600" dirty="0" err="1"/>
              <a:t>Dkl</a:t>
            </a:r>
            <a:r>
              <a:rPr lang="ru-RU" sz="1600" dirty="0"/>
              <a:t> и </a:t>
            </a:r>
            <a:r>
              <a:rPr lang="ru-RU" sz="1600" dirty="0" err="1"/>
              <a:t>fl</a:t>
            </a:r>
            <a:r>
              <a:rPr lang="ru-RU" sz="1600" dirty="0"/>
              <a:t>?</a:t>
            </a:r>
            <a:br>
              <a:rPr lang="ru-RU" sz="1600" dirty="0"/>
            </a:br>
            <a:r>
              <a:rPr lang="ru-RU" sz="1600" dirty="0"/>
              <a:t>Теорема коллажа предлагает способ их выбора: если </a:t>
            </a:r>
            <a:r>
              <a:rPr lang="ru-RU" sz="1600" dirty="0" err="1"/>
              <a:t>xRl</a:t>
            </a:r>
            <a:r>
              <a:rPr lang="ru-RU" sz="1600" dirty="0"/>
              <a:t> находится близко к f(</a:t>
            </a:r>
            <a:r>
              <a:rPr lang="ru-RU" sz="1600" dirty="0" err="1"/>
              <a:t>xDkl</a:t>
            </a:r>
            <a:r>
              <a:rPr lang="ru-RU" sz="1600" dirty="0"/>
              <a:t>) для всех l, то x находится близко к f(x) и по теореме коллажа x и x0 тоже находятся близко.</a:t>
            </a:r>
            <a:br>
              <a:rPr lang="ru-RU" sz="1600" dirty="0"/>
            </a:br>
            <a:r>
              <a:rPr lang="ru-RU" sz="1600" dirty="0"/>
              <a:t>Таким образом мы независимо для каждого l можем построить множество сжимающих отображений из каждого </a:t>
            </a:r>
            <a:r>
              <a:rPr lang="ru-RU" sz="1600" dirty="0" err="1"/>
              <a:t>Dk</a:t>
            </a:r>
            <a:r>
              <a:rPr lang="ru-RU" sz="1600" dirty="0"/>
              <a:t> на </a:t>
            </a:r>
            <a:r>
              <a:rPr lang="ru-RU" sz="1600" dirty="0" err="1"/>
              <a:t>Rl</a:t>
            </a:r>
            <a:r>
              <a:rPr lang="ru-RU" sz="1600" dirty="0"/>
              <a:t> и выбрать наилучшее. В следующем разделе мы покажем все подробности этой операции.</a:t>
            </a:r>
            <a:endParaRPr lang="LID4096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730B9D-60B1-44C5-992C-263B2812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0590" y="1613444"/>
            <a:ext cx="6174556" cy="28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6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A518-C1CB-411A-829A-C693640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" y="804333"/>
            <a:ext cx="4290696" cy="5249334"/>
          </a:xfrm>
        </p:spPr>
        <p:txBody>
          <a:bodyPr>
            <a:normAutofit/>
          </a:bodyPr>
          <a:lstStyle/>
          <a:p>
            <a:pPr algn="r"/>
            <a:r>
              <a:rPr lang="ru-RU" sz="3600" dirty="0"/>
              <a:t>Преобразования</a:t>
            </a:r>
            <a:endParaRPr lang="LID4096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26170-8590-4560-834C-BC99F445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uk-UA" dirty="0"/>
              <a:t>М</a:t>
            </a:r>
            <a:r>
              <a:rPr lang="ru-RU" dirty="0"/>
              <a:t>ы хотим сгенерировать такое отображение </a:t>
            </a:r>
            <a:r>
              <a:rPr lang="ru-RU" dirty="0" err="1"/>
              <a:t>fl</a:t>
            </a:r>
            <a:r>
              <a:rPr lang="ru-RU" dirty="0"/>
              <a:t>, чтобы f(</a:t>
            </a:r>
            <a:r>
              <a:rPr lang="ru-RU" dirty="0" err="1"/>
              <a:t>xDk</a:t>
            </a:r>
            <a:r>
              <a:rPr lang="ru-RU" dirty="0"/>
              <a:t>) было близко к </a:t>
            </a:r>
            <a:r>
              <a:rPr lang="ru-RU" dirty="0" err="1"/>
              <a:t>xRl</a:t>
            </a:r>
            <a:r>
              <a:rPr lang="ru-RU" dirty="0"/>
              <a:t>. То есть чем больше отображений мы сгенерируем, тем больше вероятность найти хорошее.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Однако качество сжатия зависит от количества битов, необходимых для сохранения </a:t>
            </a:r>
            <a:r>
              <a:rPr lang="ru-RU" dirty="0" err="1"/>
              <a:t>fl</a:t>
            </a:r>
            <a:r>
              <a:rPr lang="ru-RU" dirty="0"/>
              <a:t>. То есть если множество функций будет слишком большим, то сжатие окажется плохим. Здесь нужно искать компромисс.</a:t>
            </a:r>
          </a:p>
          <a:p>
            <a:r>
              <a:rPr lang="ru-RU" dirty="0"/>
              <a:t>Использовалась формула (на сохранения коэффициентов которой ушло 11 бит): </a:t>
            </a:r>
          </a:p>
          <a:p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6F19C-6BBA-4A8D-B8A3-29B27B40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07" y="5118175"/>
            <a:ext cx="473458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C5E4A-E5C4-4EA6-8F1C-4F2BF3BE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Сжатие</a:t>
            </a:r>
            <a:br>
              <a:rPr lang="ru-RU" dirty="0"/>
            </a:br>
            <a:endParaRPr lang="LID409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593CA-02C6-460D-AECE-B187E32C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ru-RU" dirty="0"/>
              <a:t>Сначала мы генерируем все возможные аффинные преобразования всех блоков источников. Затем для каждого конечного блока мы проверяем все ранее сгенерированные преобразованные блоки источников. Для каждого мы оптимизируем контрастность и яркость и если протестированное преобразование наилучшее из всех пока найденных, то сохраняем его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8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B328F-A005-4D5E-A55D-7B75261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9" y="804333"/>
            <a:ext cx="3967579" cy="524933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Распаковка</a:t>
            </a:r>
            <a:br>
              <a:rPr lang="ru-RU" dirty="0"/>
            </a:br>
            <a:endParaRPr lang="LID409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ABFD1-9CBB-4EEF-AB64-512D9478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ru-RU" dirty="0"/>
              <a:t>Мы начинаем с полностью случайного изображения, а затем несколько раз применяем сжимающее отображение f</a:t>
            </a:r>
            <a:br>
              <a:rPr lang="ru-RU" dirty="0"/>
            </a:br>
            <a:r>
              <a:rPr lang="ru-RU" dirty="0"/>
              <a:t>Этот алгоритм срабатывает, потому что сжимающее отображение имеет уникальную неподвижную точку, и какое бы исходное изображение мы ни выбрали, мы будем стремиться к нему.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396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1014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Интеграл</vt:lpstr>
      <vt:lpstr>Фрактальное сжатие изображений</vt:lpstr>
      <vt:lpstr>Актуальность</vt:lpstr>
      <vt:lpstr>Понятие фрактала</vt:lpstr>
      <vt:lpstr>Способ построения фрактала</vt:lpstr>
      <vt:lpstr>Фрактальное сжатие</vt:lpstr>
      <vt:lpstr>Презентация PowerPoint</vt:lpstr>
      <vt:lpstr>Преобразования</vt:lpstr>
      <vt:lpstr>Сжатие </vt:lpstr>
      <vt:lpstr>Распаковка </vt:lpstr>
      <vt:lpstr>Тесты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Фрактальное сжатие изображений</dc:title>
  <dc:creator>Exsa Nik</dc:creator>
  <cp:lastModifiedBy>Exsa Nik</cp:lastModifiedBy>
  <cp:revision>6</cp:revision>
  <dcterms:created xsi:type="dcterms:W3CDTF">2020-07-19T10:32:26Z</dcterms:created>
  <dcterms:modified xsi:type="dcterms:W3CDTF">2020-07-19T12:34:26Z</dcterms:modified>
</cp:coreProperties>
</file>