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C681BF-B071-419E-B25E-83E53FC9A00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6EFF93-2D30-4B33-B691-94F309B85917}">
      <dgm:prSet/>
      <dgm:spPr/>
      <dgm:t>
        <a:bodyPr/>
        <a:lstStyle/>
        <a:p>
          <a:r>
            <a:rPr lang="ru-RU"/>
            <a:t>Грамматика </a:t>
          </a:r>
          <a:r>
            <a:rPr lang="en-US"/>
            <a:t>(BNF</a:t>
          </a:r>
          <a:r>
            <a:rPr lang="ru-RU"/>
            <a:t>)</a:t>
          </a:r>
          <a:endParaRPr lang="en-US"/>
        </a:p>
      </dgm:t>
    </dgm:pt>
    <dgm:pt modelId="{021419FF-5DE7-4219-BA02-8DE819C53BD2}" type="parTrans" cxnId="{F28218FB-66ED-4EF4-944D-51E77183FBE0}">
      <dgm:prSet/>
      <dgm:spPr/>
      <dgm:t>
        <a:bodyPr/>
        <a:lstStyle/>
        <a:p>
          <a:endParaRPr lang="en-US"/>
        </a:p>
      </dgm:t>
    </dgm:pt>
    <dgm:pt modelId="{72FC0AA2-43FC-4C51-BD2A-D3E7B03C5D6D}" type="sibTrans" cxnId="{F28218FB-66ED-4EF4-944D-51E77183FBE0}">
      <dgm:prSet/>
      <dgm:spPr/>
      <dgm:t>
        <a:bodyPr/>
        <a:lstStyle/>
        <a:p>
          <a:endParaRPr lang="en-US"/>
        </a:p>
      </dgm:t>
    </dgm:pt>
    <dgm:pt modelId="{B3ADBD0E-CEE8-439B-AD70-4AEEAE4932F7}">
      <dgm:prSet/>
      <dgm:spPr/>
      <dgm:t>
        <a:bodyPr/>
        <a:lstStyle/>
        <a:p>
          <a:r>
            <a:rPr lang="ru-RU" dirty="0" err="1"/>
            <a:t>Парсер</a:t>
          </a:r>
          <a:r>
            <a:rPr lang="ru-RU" dirty="0"/>
            <a:t> (</a:t>
          </a:r>
          <a:r>
            <a:rPr lang="en-US" dirty="0"/>
            <a:t>recursive descent</a:t>
          </a:r>
          <a:r>
            <a:rPr lang="ru-RU" dirty="0"/>
            <a:t>)</a:t>
          </a:r>
          <a:endParaRPr lang="en-US" dirty="0"/>
        </a:p>
      </dgm:t>
    </dgm:pt>
    <dgm:pt modelId="{AD9655E4-6EDD-4CEC-A2B0-077942EB5160}" type="parTrans" cxnId="{0F4C7A5D-632F-4892-BAC5-3F25B2AA08FE}">
      <dgm:prSet/>
      <dgm:spPr/>
      <dgm:t>
        <a:bodyPr/>
        <a:lstStyle/>
        <a:p>
          <a:endParaRPr lang="en-US"/>
        </a:p>
      </dgm:t>
    </dgm:pt>
    <dgm:pt modelId="{A5EEC96A-2032-4B68-BD28-58F19F1BAA86}" type="sibTrans" cxnId="{0F4C7A5D-632F-4892-BAC5-3F25B2AA08FE}">
      <dgm:prSet/>
      <dgm:spPr/>
      <dgm:t>
        <a:bodyPr/>
        <a:lstStyle/>
        <a:p>
          <a:endParaRPr lang="en-US"/>
        </a:p>
      </dgm:t>
    </dgm:pt>
    <dgm:pt modelId="{5CD19E5D-00BC-48DF-AE3A-DFA3BDDC702D}">
      <dgm:prSet/>
      <dgm:spPr/>
      <dgm:t>
        <a:bodyPr/>
        <a:lstStyle/>
        <a:p>
          <a:r>
            <a:rPr lang="en-US"/>
            <a:t>AST </a:t>
          </a:r>
          <a:r>
            <a:rPr lang="ru-RU"/>
            <a:t>интерпретатор</a:t>
          </a:r>
          <a:endParaRPr lang="en-US"/>
        </a:p>
      </dgm:t>
    </dgm:pt>
    <dgm:pt modelId="{C622A2D1-1E9F-4E47-BA6B-F1E663EB1CE2}" type="parTrans" cxnId="{80932DF6-17AC-4DD8-849A-AB327EDDC117}">
      <dgm:prSet/>
      <dgm:spPr/>
      <dgm:t>
        <a:bodyPr/>
        <a:lstStyle/>
        <a:p>
          <a:endParaRPr lang="en-US"/>
        </a:p>
      </dgm:t>
    </dgm:pt>
    <dgm:pt modelId="{9F3881D5-F146-4E64-96E7-EA02184414F7}" type="sibTrans" cxnId="{80932DF6-17AC-4DD8-849A-AB327EDDC117}">
      <dgm:prSet/>
      <dgm:spPr/>
      <dgm:t>
        <a:bodyPr/>
        <a:lstStyle/>
        <a:p>
          <a:endParaRPr lang="en-US"/>
        </a:p>
      </dgm:t>
    </dgm:pt>
    <dgm:pt modelId="{4A14058D-CE0F-D24F-B80F-415EBB8E6CA7}" type="pres">
      <dgm:prSet presAssocID="{39C681BF-B071-419E-B25E-83E53FC9A00F}" presName="linear" presStyleCnt="0">
        <dgm:presLayoutVars>
          <dgm:animLvl val="lvl"/>
          <dgm:resizeHandles val="exact"/>
        </dgm:presLayoutVars>
      </dgm:prSet>
      <dgm:spPr/>
    </dgm:pt>
    <dgm:pt modelId="{C8C96788-34E1-BA47-A811-1FF2F9F04824}" type="pres">
      <dgm:prSet presAssocID="{BE6EFF93-2D30-4B33-B691-94F309B859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EB65680-DE16-144C-8B41-0DD8DFA01B8D}" type="pres">
      <dgm:prSet presAssocID="{72FC0AA2-43FC-4C51-BD2A-D3E7B03C5D6D}" presName="spacer" presStyleCnt="0"/>
      <dgm:spPr/>
    </dgm:pt>
    <dgm:pt modelId="{F05C3A3A-B0CA-0148-A582-43E7F59FC0D6}" type="pres">
      <dgm:prSet presAssocID="{B3ADBD0E-CEE8-439B-AD70-4AEEAE4932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57340D-2F14-6D4E-B764-9D341FF25E15}" type="pres">
      <dgm:prSet presAssocID="{A5EEC96A-2032-4B68-BD28-58F19F1BAA86}" presName="spacer" presStyleCnt="0"/>
      <dgm:spPr/>
    </dgm:pt>
    <dgm:pt modelId="{519B0FFB-AA06-FC40-B487-2A08126C341C}" type="pres">
      <dgm:prSet presAssocID="{5CD19E5D-00BC-48DF-AE3A-DFA3BDDC702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6F2DF50-1D83-A841-9F46-990B823931D1}" type="presOf" srcId="{BE6EFF93-2D30-4B33-B691-94F309B85917}" destId="{C8C96788-34E1-BA47-A811-1FF2F9F04824}" srcOrd="0" destOrd="0" presId="urn:microsoft.com/office/officeart/2005/8/layout/vList2"/>
    <dgm:cxn modelId="{0F4C7A5D-632F-4892-BAC5-3F25B2AA08FE}" srcId="{39C681BF-B071-419E-B25E-83E53FC9A00F}" destId="{B3ADBD0E-CEE8-439B-AD70-4AEEAE4932F7}" srcOrd="1" destOrd="0" parTransId="{AD9655E4-6EDD-4CEC-A2B0-077942EB5160}" sibTransId="{A5EEC96A-2032-4B68-BD28-58F19F1BAA86}"/>
    <dgm:cxn modelId="{E00D04AD-5E11-7148-BC6C-61265E753573}" type="presOf" srcId="{B3ADBD0E-CEE8-439B-AD70-4AEEAE4932F7}" destId="{F05C3A3A-B0CA-0148-A582-43E7F59FC0D6}" srcOrd="0" destOrd="0" presId="urn:microsoft.com/office/officeart/2005/8/layout/vList2"/>
    <dgm:cxn modelId="{19B38BEA-F1F7-264D-A868-1EF87852EF43}" type="presOf" srcId="{5CD19E5D-00BC-48DF-AE3A-DFA3BDDC702D}" destId="{519B0FFB-AA06-FC40-B487-2A08126C341C}" srcOrd="0" destOrd="0" presId="urn:microsoft.com/office/officeart/2005/8/layout/vList2"/>
    <dgm:cxn modelId="{80932DF6-17AC-4DD8-849A-AB327EDDC117}" srcId="{39C681BF-B071-419E-B25E-83E53FC9A00F}" destId="{5CD19E5D-00BC-48DF-AE3A-DFA3BDDC702D}" srcOrd="2" destOrd="0" parTransId="{C622A2D1-1E9F-4E47-BA6B-F1E663EB1CE2}" sibTransId="{9F3881D5-F146-4E64-96E7-EA02184414F7}"/>
    <dgm:cxn modelId="{F9F708FB-0983-5D40-BACD-5ABFB7A12106}" type="presOf" srcId="{39C681BF-B071-419E-B25E-83E53FC9A00F}" destId="{4A14058D-CE0F-D24F-B80F-415EBB8E6CA7}" srcOrd="0" destOrd="0" presId="urn:microsoft.com/office/officeart/2005/8/layout/vList2"/>
    <dgm:cxn modelId="{F28218FB-66ED-4EF4-944D-51E77183FBE0}" srcId="{39C681BF-B071-419E-B25E-83E53FC9A00F}" destId="{BE6EFF93-2D30-4B33-B691-94F309B85917}" srcOrd="0" destOrd="0" parTransId="{021419FF-5DE7-4219-BA02-8DE819C53BD2}" sibTransId="{72FC0AA2-43FC-4C51-BD2A-D3E7B03C5D6D}"/>
    <dgm:cxn modelId="{CA951439-B947-C34C-AE65-2D2513DEF41D}" type="presParOf" srcId="{4A14058D-CE0F-D24F-B80F-415EBB8E6CA7}" destId="{C8C96788-34E1-BA47-A811-1FF2F9F04824}" srcOrd="0" destOrd="0" presId="urn:microsoft.com/office/officeart/2005/8/layout/vList2"/>
    <dgm:cxn modelId="{9BD3ABCD-DFC8-F44F-AC44-A16935CC23CC}" type="presParOf" srcId="{4A14058D-CE0F-D24F-B80F-415EBB8E6CA7}" destId="{2EB65680-DE16-144C-8B41-0DD8DFA01B8D}" srcOrd="1" destOrd="0" presId="urn:microsoft.com/office/officeart/2005/8/layout/vList2"/>
    <dgm:cxn modelId="{52EAED2B-1A0E-3649-9683-E81C6130BAED}" type="presParOf" srcId="{4A14058D-CE0F-D24F-B80F-415EBB8E6CA7}" destId="{F05C3A3A-B0CA-0148-A582-43E7F59FC0D6}" srcOrd="2" destOrd="0" presId="urn:microsoft.com/office/officeart/2005/8/layout/vList2"/>
    <dgm:cxn modelId="{13B5A3D9-766F-9E4A-9E00-329F6FF32989}" type="presParOf" srcId="{4A14058D-CE0F-D24F-B80F-415EBB8E6CA7}" destId="{6257340D-2F14-6D4E-B764-9D341FF25E15}" srcOrd="3" destOrd="0" presId="urn:microsoft.com/office/officeart/2005/8/layout/vList2"/>
    <dgm:cxn modelId="{169B8F25-A05F-EF44-99F2-F4B73C6597EF}" type="presParOf" srcId="{4A14058D-CE0F-D24F-B80F-415EBB8E6CA7}" destId="{519B0FFB-AA06-FC40-B487-2A08126C34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96788-34E1-BA47-A811-1FF2F9F04824}">
      <dsp:nvSpPr>
        <dsp:cNvPr id="0" name=""/>
        <dsp:cNvSpPr/>
      </dsp:nvSpPr>
      <dsp:spPr>
        <a:xfrm>
          <a:off x="0" y="17347"/>
          <a:ext cx="5891471" cy="16287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/>
            <a:t>Грамматика </a:t>
          </a:r>
          <a:r>
            <a:rPr lang="en-US" sz="4100" kern="1200"/>
            <a:t>(BNF</a:t>
          </a:r>
          <a:r>
            <a:rPr lang="ru-RU" sz="4100" kern="1200"/>
            <a:t>)</a:t>
          </a:r>
          <a:endParaRPr lang="en-US" sz="4100" kern="1200"/>
        </a:p>
      </dsp:txBody>
      <dsp:txXfrm>
        <a:off x="79508" y="96855"/>
        <a:ext cx="5732455" cy="1469715"/>
      </dsp:txXfrm>
    </dsp:sp>
    <dsp:sp modelId="{F05C3A3A-B0CA-0148-A582-43E7F59FC0D6}">
      <dsp:nvSpPr>
        <dsp:cNvPr id="0" name=""/>
        <dsp:cNvSpPr/>
      </dsp:nvSpPr>
      <dsp:spPr>
        <a:xfrm>
          <a:off x="0" y="1764158"/>
          <a:ext cx="5891471" cy="1628731"/>
        </a:xfrm>
        <a:prstGeom prst="roundRect">
          <a:avLst/>
        </a:prstGeom>
        <a:solidFill>
          <a:schemeClr val="accent2">
            <a:hueOff val="-4028383"/>
            <a:satOff val="-7204"/>
            <a:lumOff val="10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 err="1"/>
            <a:t>Парсер</a:t>
          </a:r>
          <a:r>
            <a:rPr lang="ru-RU" sz="4100" kern="1200" dirty="0"/>
            <a:t> (</a:t>
          </a:r>
          <a:r>
            <a:rPr lang="en-US" sz="4100" kern="1200" dirty="0"/>
            <a:t>recursive descent</a:t>
          </a:r>
          <a:r>
            <a:rPr lang="ru-RU" sz="4100" kern="1200" dirty="0"/>
            <a:t>)</a:t>
          </a:r>
          <a:endParaRPr lang="en-US" sz="4100" kern="1200" dirty="0"/>
        </a:p>
      </dsp:txBody>
      <dsp:txXfrm>
        <a:off x="79508" y="1843666"/>
        <a:ext cx="5732455" cy="1469715"/>
      </dsp:txXfrm>
    </dsp:sp>
    <dsp:sp modelId="{519B0FFB-AA06-FC40-B487-2A08126C341C}">
      <dsp:nvSpPr>
        <dsp:cNvPr id="0" name=""/>
        <dsp:cNvSpPr/>
      </dsp:nvSpPr>
      <dsp:spPr>
        <a:xfrm>
          <a:off x="0" y="3510970"/>
          <a:ext cx="5891471" cy="1628731"/>
        </a:xfrm>
        <a:prstGeom prst="roundRect">
          <a:avLst/>
        </a:prstGeom>
        <a:solidFill>
          <a:schemeClr val="accent2">
            <a:hueOff val="-8056765"/>
            <a:satOff val="-14407"/>
            <a:lumOff val="2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AST </a:t>
          </a:r>
          <a:r>
            <a:rPr lang="ru-RU" sz="4100" kern="1200"/>
            <a:t>интерпретатор</a:t>
          </a:r>
          <a:endParaRPr lang="en-US" sz="4100" kern="1200"/>
        </a:p>
      </dsp:txBody>
      <dsp:txXfrm>
        <a:off x="79508" y="3590478"/>
        <a:ext cx="5732455" cy="1469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F6E0C-1595-8D49-9FA7-8C8701E022DA}" type="datetimeFigureOut">
              <a:rPr lang="en-UA" smtClean="0"/>
              <a:t>11.06.2021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9E836-A3EC-CB44-9E6C-CCFAD9EE190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4262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9E836-A3EC-CB44-9E6C-CCFAD9EE1902}" type="slidenum">
              <a:rPr lang="en-UA" smtClean="0"/>
              <a:t>3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4269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9E836-A3EC-CB44-9E6C-CCFAD9EE1902}" type="slidenum">
              <a:rPr lang="en-UA" smtClean="0"/>
              <a:t>5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0690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3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2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7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8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6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8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7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6/11/21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519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29" r:id="rId7"/>
    <p:sldLayoutId id="2147483930" r:id="rId8"/>
    <p:sldLayoutId id="2147483931" r:id="rId9"/>
    <p:sldLayoutId id="2147483932" r:id="rId10"/>
    <p:sldLayoutId id="21474839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7050A3-B1DE-4865-BAE7-B35015408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01EF1-C054-4118-87E7-1621168A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E3757-1716-9942-AC7B-3099ECC5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5047488" cy="2387600"/>
          </a:xfrm>
        </p:spPr>
        <p:txBody>
          <a:bodyPr>
            <a:normAutofit/>
          </a:bodyPr>
          <a:lstStyle/>
          <a:p>
            <a:pPr algn="l"/>
            <a:r>
              <a:rPr lang="en-UA" dirty="0">
                <a:latin typeface=""/>
              </a:rPr>
              <a:t>Exsa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0D7DF-A0F1-8C48-B740-6ABF6E708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602038"/>
            <a:ext cx="5047488" cy="1655762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Туркин Никита ИТИНФ-18-2</a:t>
            </a:r>
            <a:endParaRPr lang="en-UA" dirty="0"/>
          </a:p>
        </p:txBody>
      </p:sp>
      <p:grpSp>
        <p:nvGrpSpPr>
          <p:cNvPr id="20" name="decorative circles">
            <a:extLst>
              <a:ext uri="{FF2B5EF4-FFF2-40B4-BE49-F238E27FC236}">
                <a16:creationId xmlns:a16="http://schemas.microsoft.com/office/drawing/2014/main" id="{499E7689-E646-4066-9AD0-62F46B462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FEBC98-1CAB-474C-8458-BEB70D8F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1741FF-E9EA-44E7-90AD-0009B23D9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1A188E-5A43-4269-BD7A-89A6C8F39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6BB9FB-66A8-4DC7-BE6D-04F08DFF1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9D76882-E899-4E4C-8818-FDEA473A7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bstract blue and black geometric background">
            <a:extLst>
              <a:ext uri="{FF2B5EF4-FFF2-40B4-BE49-F238E27FC236}">
                <a16:creationId xmlns:a16="http://schemas.microsoft.com/office/drawing/2014/main" id="{DC83D599-FC1D-4C0C-922D-CDF0AA9AB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19" r="25126" b="-1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734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E646D-0F7D-E448-8A10-495B50F4DA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387" r="-1" b="23953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0EFD73-10B6-034B-AAF2-DBF91B54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987" y="777240"/>
            <a:ext cx="8069392" cy="2932912"/>
          </a:xfrm>
        </p:spPr>
        <p:txBody>
          <a:bodyPr anchor="b">
            <a:normAutofit/>
          </a:bodyPr>
          <a:lstStyle/>
          <a:p>
            <a:pPr algn="ctr"/>
            <a:r>
              <a:rPr lang="ru-RU" sz="6000" dirty="0">
                <a:solidFill>
                  <a:srgbClr val="FFFFFF"/>
                </a:solidFill>
              </a:rPr>
              <a:t>Спасибо за Внимание!</a:t>
            </a:r>
            <a:endParaRPr lang="en-UA" sz="6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B281-860D-E641-A944-1624A343E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722" y="3429000"/>
            <a:ext cx="5782804" cy="2333562"/>
          </a:xfrm>
        </p:spPr>
        <p:txBody>
          <a:bodyPr anchor="t">
            <a:normAutofit/>
          </a:bodyPr>
          <a:lstStyle/>
          <a:p>
            <a:pPr algn="ctr"/>
            <a:endParaRPr lang="en-U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8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2663A72-E771-41D4-96AA-28C1B2172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164F59-4B09-4DB4-A99F-97C71DE4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29A5B-DDCA-4C42-8E54-13806743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ru-RU" sz="4400"/>
              <a:t>Из чего состоит язык</a:t>
            </a:r>
            <a:endParaRPr lang="en-UA" sz="440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B336017-F12B-485C-B5E1-B6971DA0C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099" y="238175"/>
            <a:ext cx="6735901" cy="6619825"/>
          </a:xfrm>
          <a:custGeom>
            <a:avLst/>
            <a:gdLst>
              <a:gd name="connsiteX0" fmla="*/ 1224540 w 2115556"/>
              <a:gd name="connsiteY0" fmla="*/ 0 h 2079100"/>
              <a:gd name="connsiteX1" fmla="*/ 2090421 w 2115556"/>
              <a:gd name="connsiteY1" fmla="*/ 358660 h 2079100"/>
              <a:gd name="connsiteX2" fmla="*/ 2115556 w 2115556"/>
              <a:gd name="connsiteY2" fmla="*/ 386315 h 2079100"/>
              <a:gd name="connsiteX3" fmla="*/ 2115556 w 2115556"/>
              <a:gd name="connsiteY3" fmla="*/ 2062765 h 2079100"/>
              <a:gd name="connsiteX4" fmla="*/ 2100710 w 2115556"/>
              <a:gd name="connsiteY4" fmla="*/ 2079100 h 2079100"/>
              <a:gd name="connsiteX5" fmla="*/ 348370 w 2115556"/>
              <a:gd name="connsiteY5" fmla="*/ 2079100 h 2079100"/>
              <a:gd name="connsiteX6" fmla="*/ 279625 w 2115556"/>
              <a:gd name="connsiteY6" fmla="*/ 2003461 h 2079100"/>
              <a:gd name="connsiteX7" fmla="*/ 0 w 2115556"/>
              <a:gd name="connsiteY7" fmla="*/ 1224540 h 2079100"/>
              <a:gd name="connsiteX8" fmla="*/ 1224540 w 2115556"/>
              <a:gd name="connsiteY8" fmla="*/ 0 h 20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556" h="2079100">
                <a:moveTo>
                  <a:pt x="1224540" y="0"/>
                </a:moveTo>
                <a:cubicBezTo>
                  <a:pt x="1562687" y="0"/>
                  <a:pt x="1868823" y="137062"/>
                  <a:pt x="2090421" y="358660"/>
                </a:cubicBezTo>
                <a:lnTo>
                  <a:pt x="2115556" y="386315"/>
                </a:lnTo>
                <a:lnTo>
                  <a:pt x="2115556" y="2062765"/>
                </a:lnTo>
                <a:lnTo>
                  <a:pt x="2100710" y="2079100"/>
                </a:lnTo>
                <a:lnTo>
                  <a:pt x="348370" y="2079100"/>
                </a:lnTo>
                <a:lnTo>
                  <a:pt x="279625" y="2003461"/>
                </a:lnTo>
                <a:cubicBezTo>
                  <a:pt x="104938" y="1791789"/>
                  <a:pt x="0" y="1520419"/>
                  <a:pt x="0" y="1224540"/>
                </a:cubicBezTo>
                <a:cubicBezTo>
                  <a:pt x="0" y="548245"/>
                  <a:pt x="548245" y="0"/>
                  <a:pt x="12245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2" name="decorative circles">
            <a:extLst>
              <a:ext uri="{FF2B5EF4-FFF2-40B4-BE49-F238E27FC236}">
                <a16:creationId xmlns:a16="http://schemas.microsoft.com/office/drawing/2014/main" id="{C2C078FA-5775-45CB-A8F3-53B3F1AD2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99808"/>
            <a:ext cx="1668948" cy="6421669"/>
            <a:chOff x="9951383" y="299808"/>
            <a:chExt cx="1668948" cy="642166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2F8EDD-839D-426F-9EBD-55A382BA0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031250"/>
              </p:ext>
            </p:extLst>
          </p:nvPr>
        </p:nvGraphicFramePr>
        <p:xfrm>
          <a:off x="5855597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73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9669A-1E14-8249-A159-50DB637CE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4387" r="-1" b="23953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6" name="Oval 13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14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15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16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18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E0A141-FEA5-7242-B3A0-9C2477C9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71" y="-897230"/>
            <a:ext cx="5782804" cy="2493876"/>
          </a:xfrm>
        </p:spPr>
        <p:txBody>
          <a:bodyPr anchor="b">
            <a:normAutofit/>
          </a:bodyPr>
          <a:lstStyle/>
          <a:p>
            <a:pPr algn="ctr"/>
            <a:r>
              <a:rPr lang="ru-RU" sz="4400" dirty="0">
                <a:solidFill>
                  <a:srgbClr val="FFFFFF"/>
                </a:solidFill>
              </a:rPr>
              <a:t>Грамматика</a:t>
            </a:r>
            <a:endParaRPr lang="en-UA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A4E9-FF01-6247-8CBE-273EAD110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37" y="1816331"/>
            <a:ext cx="5782804" cy="2333562"/>
          </a:xfrm>
        </p:spPr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r>
              <a:rPr lang="ru-RU" sz="2800" dirty="0">
                <a:solidFill>
                  <a:srgbClr val="FFFFFF"/>
                </a:solidFill>
              </a:rPr>
              <a:t>Грамматика сделана в формате БНФ, формальная система описания синтаксиса, в которой одни синтаксические категории последовательно определяются через другие категории.</a:t>
            </a:r>
            <a:endParaRPr lang="en-UA" sz="2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29A92-7714-8C43-B737-F295BEA6D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349" y="538633"/>
            <a:ext cx="35179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D8679-D80E-1F42-8AF8-7E3447AF5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387" r="-1" b="23953"/>
          <a:stretch/>
        </p:blipFill>
        <p:spPr>
          <a:xfrm>
            <a:off x="3049" y="-1826"/>
            <a:ext cx="12188951" cy="6857990"/>
          </a:xfrm>
          <a:prstGeom prst="rect">
            <a:avLst/>
          </a:prstGeom>
        </p:spPr>
      </p:pic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C73FBE-83B6-8542-9446-33EAB302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073" y="-186318"/>
            <a:ext cx="5782804" cy="2493876"/>
          </a:xfrm>
        </p:spPr>
        <p:txBody>
          <a:bodyPr anchor="b">
            <a:normAutofit/>
          </a:bodyPr>
          <a:lstStyle/>
          <a:p>
            <a:pPr lvl="0" algn="ctr"/>
            <a:r>
              <a:rPr lang="en-US" sz="4400" dirty="0">
                <a:solidFill>
                  <a:srgbClr val="FFFFFF"/>
                </a:solidFill>
              </a:rPr>
              <a:t>Recursive descent parser</a:t>
            </a:r>
            <a:endParaRPr lang="en-GB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AD11-D78E-1648-B827-EB2136AF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073" y="3061028"/>
            <a:ext cx="5782804" cy="2333562"/>
          </a:xfrm>
        </p:spPr>
        <p:txBody>
          <a:bodyPr anchor="t">
            <a:normAutofit fontScale="92500"/>
          </a:bodyPr>
          <a:lstStyle/>
          <a:p>
            <a:pPr marL="0" indent="0" algn="ctr">
              <a:buNone/>
            </a:pPr>
            <a:r>
              <a:rPr lang="ru-RU" sz="2400" dirty="0">
                <a:solidFill>
                  <a:srgbClr val="FFFFFF"/>
                </a:solidFill>
              </a:rPr>
              <a:t>Метод рекурсивного спуска (англ. </a:t>
            </a:r>
            <a:r>
              <a:rPr lang="en-GB" sz="2400" dirty="0">
                <a:solidFill>
                  <a:srgbClr val="FFFFFF"/>
                </a:solidFill>
              </a:rPr>
              <a:t>Recursive descent parser) — </a:t>
            </a:r>
            <a:r>
              <a:rPr lang="ru-RU" sz="2400" dirty="0">
                <a:solidFill>
                  <a:srgbClr val="FFFFFF"/>
                </a:solidFill>
              </a:rPr>
              <a:t>алгоритм нисходящего синтаксического анализа, реализуемый путём взаимного вызова процедур, где каждая процедура соответствует одному из правил контекстно-свободной грамматики или БНФ.</a:t>
            </a:r>
            <a:endParaRPr lang="en-US" sz="24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ru-RU" sz="2400" dirty="0">
                <a:solidFill>
                  <a:srgbClr val="FFFFFF"/>
                </a:solidFill>
              </a:rPr>
              <a:t>Состоит из модуля </a:t>
            </a:r>
            <a:r>
              <a:rPr lang="ru-RU" sz="2400" dirty="0" err="1">
                <a:solidFill>
                  <a:srgbClr val="FFFFFF"/>
                </a:solidFill>
              </a:rPr>
              <a:t>парсера</a:t>
            </a:r>
            <a:r>
              <a:rPr lang="ru-RU" sz="2400" dirty="0">
                <a:solidFill>
                  <a:srgbClr val="FFFFFF"/>
                </a:solidFill>
              </a:rPr>
              <a:t> и </a:t>
            </a:r>
            <a:r>
              <a:rPr lang="ru-RU" sz="2400" dirty="0" err="1">
                <a:solidFill>
                  <a:srgbClr val="FFFFFF"/>
                </a:solidFill>
              </a:rPr>
              <a:t>лексера</a:t>
            </a:r>
            <a:r>
              <a:rPr lang="ru-RU" sz="2400" dirty="0">
                <a:solidFill>
                  <a:srgbClr val="FFFFFF"/>
                </a:solidFill>
              </a:rPr>
              <a:t>.</a:t>
            </a:r>
            <a:endParaRPr lang="en-UA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6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9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1EE062-BC1A-E840-A8F8-2220B0BD0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14395" b="2396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C2BD3211-5B9B-40DA-8BD0-C3426AE7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9872" y="0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D8121B6-45E6-447F-87B8-58EDD064E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8414" y="63468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C95B8E3-CBB0-4A5C-B65B-59C12D44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370" y="655738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EA710C0-F536-4B31-8D0F-28E2F089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9769" y="57979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1EB61F8-34CD-4251-9B31-59AB92843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0824" y="374048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33FA5DB-69DC-4137-9264-5F838B990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5468" y="971670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E98D956-6B7A-4A94-B508-F7A30E642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334" y="512240"/>
            <a:ext cx="703889" cy="703889"/>
          </a:xfrm>
          <a:prstGeom prst="ellipse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6A3D2FC-6F98-4157-94A8-7D7FBD56E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1428" y="81514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7AE16AB-F0AB-4AC3-BD8F-336B5D98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7435" y="1096664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9A8FA30-D272-C249-8832-39EC50F1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477" y="1629718"/>
            <a:ext cx="8731683" cy="11604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6000" dirty="0" err="1">
                <a:solidFill>
                  <a:srgbClr val="FFFFFF"/>
                </a:solidFill>
              </a:rPr>
              <a:t>Лексер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0BE49C6-06E3-4324-91A8-F25B7DA1D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66319" y="198982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78ABC8A-B58F-4AAE-8F6F-A07EB9D6D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30" y="2808040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2AC9F7C1-798A-FC4B-AAA8-FB7366F2C748}"/>
              </a:ext>
            </a:extLst>
          </p:cNvPr>
          <p:cNvSpPr txBox="1">
            <a:spLocks/>
          </p:cNvSpPr>
          <p:nvPr/>
        </p:nvSpPr>
        <p:spPr>
          <a:xfrm>
            <a:off x="216515" y="3295573"/>
            <a:ext cx="5782804" cy="233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 err="1">
                <a:solidFill>
                  <a:srgbClr val="FFFFFF"/>
                </a:solidFill>
              </a:rPr>
              <a:t>Лексер</a:t>
            </a:r>
            <a:r>
              <a:rPr lang="ru-RU" sz="2400" dirty="0">
                <a:solidFill>
                  <a:srgbClr val="FFFFFF"/>
                </a:solidFill>
              </a:rPr>
              <a:t> отвечает за разбиение входящего текста на </a:t>
            </a:r>
            <a:r>
              <a:rPr lang="ru-RU" sz="2400" dirty="0" err="1">
                <a:solidFill>
                  <a:srgbClr val="FFFFFF"/>
                </a:solidFill>
              </a:rPr>
              <a:t>токены</a:t>
            </a:r>
            <a:r>
              <a:rPr lang="ru-RU" sz="2400" dirty="0">
                <a:solidFill>
                  <a:srgbClr val="FFFFFF"/>
                </a:solidFill>
              </a:rPr>
              <a:t>, которые потом можно </a:t>
            </a:r>
            <a:r>
              <a:rPr lang="ru-RU" sz="2400" dirty="0" err="1">
                <a:solidFill>
                  <a:srgbClr val="FFFFFF"/>
                </a:solidFill>
              </a:rPr>
              <a:t>парсить</a:t>
            </a:r>
            <a:r>
              <a:rPr lang="ru-RU" sz="2400" dirty="0">
                <a:solidFill>
                  <a:srgbClr val="FFFFFF"/>
                </a:solidFill>
              </a:rPr>
              <a:t>. Для определения </a:t>
            </a:r>
            <a:r>
              <a:rPr lang="ru-RU" sz="2400" dirty="0" err="1">
                <a:solidFill>
                  <a:srgbClr val="FFFFFF"/>
                </a:solidFill>
              </a:rPr>
              <a:t>токенов</a:t>
            </a:r>
            <a:r>
              <a:rPr lang="ru-RU" sz="2400" dirty="0">
                <a:solidFill>
                  <a:srgbClr val="FFFFFF"/>
                </a:solidFill>
              </a:rPr>
              <a:t> используются регулярные выражения.</a:t>
            </a:r>
            <a:endParaRPr lang="en-UA" sz="24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ACAA0-A1CE-9742-97B7-56D97E5AF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377" y="-63468"/>
            <a:ext cx="622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2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375C00A8-2250-4F87-9F80-E3E8053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CC528D8-C318-4E44-BB11-0CAE58C2A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86E36-3333-6142-A80C-27D09656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85" y="1974979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/>
              <a:t>Набор</a:t>
            </a:r>
            <a:r>
              <a:rPr lang="en-US" sz="5000" dirty="0"/>
              <a:t> </a:t>
            </a:r>
            <a:r>
              <a:rPr lang="en-US" sz="5000" dirty="0" err="1"/>
              <a:t>доступных</a:t>
            </a:r>
            <a:r>
              <a:rPr lang="en-US" sz="5000" dirty="0"/>
              <a:t> </a:t>
            </a:r>
            <a:r>
              <a:rPr lang="en-US" sz="5000" dirty="0" err="1"/>
              <a:t>ключевых</a:t>
            </a:r>
            <a:r>
              <a:rPr lang="en-US" sz="5000" dirty="0"/>
              <a:t> </a:t>
            </a:r>
            <a:r>
              <a:rPr lang="en-US" sz="5000" dirty="0" err="1"/>
              <a:t>слов</a:t>
            </a:r>
            <a:r>
              <a:rPr lang="en-US" sz="5000" dirty="0"/>
              <a:t> </a:t>
            </a:r>
            <a:r>
              <a:rPr lang="en-US" sz="5000" dirty="0" err="1"/>
              <a:t>в</a:t>
            </a:r>
            <a:r>
              <a:rPr lang="en-US" sz="5000" dirty="0"/>
              <a:t> </a:t>
            </a:r>
            <a:r>
              <a:rPr lang="en-US" sz="5000" dirty="0" err="1"/>
              <a:t>языке</a:t>
            </a:r>
            <a:endParaRPr lang="en-US" sz="5000" dirty="0"/>
          </a:p>
        </p:txBody>
      </p:sp>
      <p:grpSp>
        <p:nvGrpSpPr>
          <p:cNvPr id="125" name="decorative circles">
            <a:extLst>
              <a:ext uri="{FF2B5EF4-FFF2-40B4-BE49-F238E27FC236}">
                <a16:creationId xmlns:a16="http://schemas.microsoft.com/office/drawing/2014/main" id="{6F84FFF5-4ABC-42CD-9D4C-9F3AB50FD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65D367D-2240-48ED-BB65-1221C6EA9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B0EEF61-DBF2-4BF2-9887-F74596FEE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BF84F4A-F257-4091-A50A-DD38D7A15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2976B4-BD0D-4EBA-928D-2F97FA6B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29C1743-B3CB-4A6A-9DD6-3E9023B26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Oval 1">
            <a:extLst>
              <a:ext uri="{FF2B5EF4-FFF2-40B4-BE49-F238E27FC236}">
                <a16:creationId xmlns:a16="http://schemas.microsoft.com/office/drawing/2014/main" id="{6FA27A92-E95C-4CE7-A034-1729B3C62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389F56-48E4-FE42-A064-9A761A6E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5" r="2633" b="-3"/>
          <a:stretch/>
        </p:blipFill>
        <p:spPr>
          <a:xfrm>
            <a:off x="6094581" y="551823"/>
            <a:ext cx="5664768" cy="56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9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C4DB-E60F-7D4F-B3E1-AFAE34A8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844" y="1532236"/>
            <a:ext cx="3496962" cy="3608173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парсинга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B5185-BFA8-2C4D-B96C-8945D565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268" y="435532"/>
            <a:ext cx="6989855" cy="580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6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75C00A8-2250-4F87-9F80-E3E8053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C528D8-C318-4E44-BB11-0CAE58C2A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8D668-E9C8-B24A-8ECE-DF212895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20" y="1148844"/>
            <a:ext cx="4177820" cy="278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Алгоритм</a:t>
            </a:r>
            <a:r>
              <a:rPr lang="en-US" sz="4400" dirty="0"/>
              <a:t> </a:t>
            </a:r>
            <a:r>
              <a:rPr lang="en-US" sz="4400" dirty="0" err="1"/>
              <a:t>интерпретации</a:t>
            </a:r>
            <a:endParaRPr lang="en-US" sz="4400" dirty="0"/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6F84FFF5-4ABC-42CD-9D4C-9F3AB50FD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65D367D-2240-48ED-BB65-1221C6EA9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0EEF61-DBF2-4BF2-9887-F74596FEE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BF84F4A-F257-4091-A50A-DD38D7A15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2976B4-BD0D-4EBA-928D-2F97FA6B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9C1743-B3CB-4A6A-9DD6-3E9023B26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1">
            <a:extLst>
              <a:ext uri="{FF2B5EF4-FFF2-40B4-BE49-F238E27FC236}">
                <a16:creationId xmlns:a16="http://schemas.microsoft.com/office/drawing/2014/main" id="{6FA27A92-E95C-4CE7-A034-1729B3C62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7D6225-03FB-7446-9CFF-6638D40AF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573" y="1473357"/>
            <a:ext cx="6781176" cy="340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1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38AF65-CF0A-6B48-BDB3-F5A0275B2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14391" b="23957"/>
          <a:stretch/>
        </p:blipFill>
        <p:spPr>
          <a:xfrm>
            <a:off x="20" y="10"/>
            <a:ext cx="12190456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52F1BB8-9F6C-45D6-898D-65348D26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93446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2EF90-0312-4743-BEFE-1A181C68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039" y="214104"/>
            <a:ext cx="9923708" cy="1020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Тесты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работы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парсера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A09ABEB-FBB2-4784-AB42-132C2B7B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65714" y="236341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19B7D6-ACF5-4FD5-9847-AA489F05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840" y="538627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C3951C-8573-4092-BB1C-895AB62DC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3509" y="516637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897F30D-1513-46A2-A047-AEC827A0E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8803" y="1206077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84E33B-84C6-44AB-B37B-AD40DD864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142" y="4588038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32C2FFF-1C26-4710-B2B8-9DB486DAE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3540" y="61691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D50462-DF3B-4889-8D2A-9B6BE7741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2793" y="5536248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4661B72-AE95-451D-822D-E19815CF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02762" y="6299355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Content Placeholder 3">
            <a:extLst>
              <a:ext uri="{FF2B5EF4-FFF2-40B4-BE49-F238E27FC236}">
                <a16:creationId xmlns:a16="http://schemas.microsoft.com/office/drawing/2014/main" id="{00CFCF70-F5D1-A542-9442-A6CEF17DA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68" y="1552640"/>
            <a:ext cx="5824857" cy="4739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43BABD-EA30-1241-8635-CF929BA6A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62" y="1319444"/>
            <a:ext cx="3947698" cy="53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1963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128</Words>
  <Application>Microsoft Macintosh PowerPoint</Application>
  <PresentationFormat>Widescreen</PresentationFormat>
  <Paragraphs>20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AvenirNext LT Pro Medium</vt:lpstr>
      <vt:lpstr>Calibri</vt:lpstr>
      <vt:lpstr>Gill Sans Nova</vt:lpstr>
      <vt:lpstr>ConfettiVTI</vt:lpstr>
      <vt:lpstr>Exsa language</vt:lpstr>
      <vt:lpstr>Из чего состоит язык</vt:lpstr>
      <vt:lpstr>Грамматика</vt:lpstr>
      <vt:lpstr>Recursive descent parser</vt:lpstr>
      <vt:lpstr>Лексер</vt:lpstr>
      <vt:lpstr>Набор доступных ключевых слов в языке</vt:lpstr>
      <vt:lpstr>Алгоритм парсинга</vt:lpstr>
      <vt:lpstr>Алгоритм интерпретации</vt:lpstr>
      <vt:lpstr>Тесты работы парсера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Exsa language</dc:title>
  <dc:creator>Микита Туркін</dc:creator>
  <cp:lastModifiedBy>Микита Туркін</cp:lastModifiedBy>
  <cp:revision>4</cp:revision>
  <dcterms:created xsi:type="dcterms:W3CDTF">2021-06-11T16:24:37Z</dcterms:created>
  <dcterms:modified xsi:type="dcterms:W3CDTF">2021-06-11T17:09:09Z</dcterms:modified>
</cp:coreProperties>
</file>