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19381-F0A3-4AC7-A90E-FB229498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43F1E4-56F6-493F-970A-4B820CF5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D3A22-8036-47B5-8231-6CABB54D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30F8A-E6EA-425D-9FA7-5C34E505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630D27-BBAB-4A8E-B6EA-3DD4F61F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B7275-0E21-4D12-BA9F-63FD74BD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0E5AE0-9A86-4D22-806E-9765674E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FDD24-D5AE-455B-A5D3-B98DA8C7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A2BE89-0431-4E37-8D9D-F2258D37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409A-63B3-4AE6-B7CA-7B2FFA17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52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F1C438-BBBD-475D-ADB7-549CFE5F2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616B22-EEBC-4194-A936-32197D7C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A3B8D-8AE9-4F89-BA5D-8A81DCD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E96256-DC4D-45A4-8E54-359A06A5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DEEBA-6887-47DE-BE84-2512608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5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D2AA0-B3A1-4568-83B1-3CA988B4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F3086-0AF7-41C1-BFC7-FB1B80AB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2C8AD-ADF4-4B66-AE19-DB0FA3A3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17E5C-AEFF-49C7-8655-DF70BF23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D4AE9-140F-4BDE-96F5-BB475C93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65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8CECE-5373-4A4D-B07E-FBC086FE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B7E5E2-E8C6-4D6F-B2E8-8C662214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2F40A-3DA0-43A3-B86C-7A3DC6C6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6DF650-1ADA-4B25-95D0-3C35B53B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428E0-DC45-4A93-BD0B-4A9D35A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F0278-4EBF-4E90-82D0-18FBA0E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CE10B-E488-4891-AE2D-6C250620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AD9083-14B5-43F3-A7CF-A14978F4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4B689-F8F1-495D-95EB-0ECC3820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A392E-6131-4CF1-BCCF-B8137B0B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6DFB93-C6DD-46E5-A460-4F817F6B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7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0F0E-904A-44AA-AE30-F26CA298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B639D-DCE6-451B-81F2-95DA8506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C76AAB-5FA6-4B62-ACD1-1EF20756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B69CBB-1445-46A9-9EFE-89D257140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2BEDBF-7ECA-4CDE-AA13-D93C654C1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D452A9-476C-4F72-B765-21F1F88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928C86-148C-4F8E-AC3D-FBBEC94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783DD4-EE03-40E1-AF4D-7554033D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8B1BC-8E11-4386-AA21-1E74654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D73941-3F04-4995-885C-9413E423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F1BBA-BB00-4CF1-9CDD-55E2387E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622DE1-3817-48C6-BC03-0389777B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00F564-B2B1-4F4F-9734-48CD69C8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1A37BB-2F0A-474A-9A6E-219AC496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4201ED-C40C-462A-8DC6-84767A6F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3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63E7A-729F-4700-A381-A202076E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6450F-A7C0-4817-81A4-8B5AD24B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C40C90-C5E2-4E4F-934C-8264D83D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7B6C3-4354-46BC-887A-0A2DDBC1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FF6CB-3D60-4620-87A7-226E37A0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B74F9-D84A-4869-A626-C36FB608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1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184CA-57E8-4319-BED1-AD1EA5ED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A9F6E5-E91C-4DEA-8A67-C1FA768C8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E6D2CD-FE68-4CE8-A65D-AB0B2478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5872EA-68C0-4FB2-8717-BE896453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AA4446-2BAD-4E1B-A30F-5BCA2224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4351F-0BD7-4ABD-BCB6-B35085EB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2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4D971F-4417-45C3-B0A4-83029E75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B68EBC-BC37-4633-8A92-8F379BE0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570D30-5BCD-4420-9714-F8D6DB4D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B75B-057A-4FB6-9B0E-6F2A4F4BA933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ADF53-594B-44F1-A3C0-218A87082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61794D-3232-4911-8EFC-E2710A8E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C7D6-3DD1-4B8A-AE24-820C75FA6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0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ojiru.net/article/426426278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FC525-7DAB-42FC-886D-ADDEE68F8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勉強会 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7372C2-A868-4052-82B7-593CE3163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作成者：石橋 友哉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5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9ADD059-C671-4B3D-B398-FB748F1A2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65814"/>
              </p:ext>
            </p:extLst>
          </p:nvPr>
        </p:nvGraphicFramePr>
        <p:xfrm>
          <a:off x="838200" y="393250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54802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09842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826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3395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0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00830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59CD051-52E4-4F73-9E2D-643261D9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マルチプレクサ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33F3371-5751-447F-B283-7DF97D04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32240"/>
              </p:ext>
            </p:extLst>
          </p:nvPr>
        </p:nvGraphicFramePr>
        <p:xfrm>
          <a:off x="838200" y="1690688"/>
          <a:ext cx="8128000" cy="298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70571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5146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88220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4137483"/>
                    </a:ext>
                  </a:extLst>
                </a:gridCol>
              </a:tblGrid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Out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1581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5328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1337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35072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90854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4755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13139"/>
                  </a:ext>
                </a:extLst>
              </a:tr>
              <a:tr h="3731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959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96454D-F04D-4DE1-B752-E40CF473D682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・真理値表</a:t>
            </a:r>
          </a:p>
        </p:txBody>
      </p:sp>
    </p:spTree>
    <p:extLst>
      <p:ext uri="{BB962C8B-B14F-4D97-AF65-F5344CB8AC3E}">
        <p14:creationId xmlns:p14="http://schemas.microsoft.com/office/powerpoint/2010/main" val="2549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9463F-409C-4262-9282-F4C22C7F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マルチプレクサ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FA20A09-E498-4121-A5A5-3EFD78D3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0" y="1726169"/>
            <a:ext cx="6118449" cy="170283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BB7771-E247-414E-ABA8-F0671BB67809}"/>
              </a:ext>
            </a:extLst>
          </p:cNvPr>
          <p:cNvSpPr txBox="1"/>
          <p:nvPr/>
        </p:nvSpPr>
        <p:spPr>
          <a:xfrm>
            <a:off x="838200" y="1321356"/>
            <a:ext cx="165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・カルノー図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256BEB4-F1A5-444C-A5A1-23ED0E931925}"/>
                  </a:ext>
                </a:extLst>
              </p:cNvPr>
              <p:cNvSpPr txBox="1"/>
              <p:nvPr/>
            </p:nvSpPr>
            <p:spPr>
              <a:xfrm>
                <a:off x="942680" y="3883843"/>
                <a:ext cx="3418885" cy="1212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赤枠</a:t>
                </a:r>
                <a:r>
                  <a:rPr kumimoji="1" lang="en-US" altLang="ja-JP" dirty="0"/>
                  <a:t>) = x</a:t>
                </a:r>
                <a:r>
                  <a:rPr kumimoji="1" lang="ja-JP" altLang="en-US" dirty="0"/>
                  <a:t>・</a:t>
                </a:r>
                <a:r>
                  <a:rPr kumimoji="1" lang="en-US" altLang="ja-JP" dirty="0"/>
                  <a:t>y</a:t>
                </a:r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+ x</a:t>
                </a:r>
                <a:r>
                  <a:rPr kumimoji="1" lang="ja-JP" altLang="en-US" dirty="0"/>
                  <a:t>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・</m:t>
                    </m:r>
                    <m:acc>
                      <m:accPr>
                        <m:chr m:val="̅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      = x</a:t>
                </a:r>
                <a:r>
                  <a:rPr lang="ja-JP" altLang="en-US" dirty="0"/>
                  <a:t>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ja-JP" b="0" dirty="0"/>
              </a:p>
              <a:p>
                <a:r>
                  <a:rPr lang="ja-JP" altLang="en-US" dirty="0"/>
                  <a:t>ここで、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dirty="0"/>
                  <a:t> = 1</a:t>
                </a:r>
                <a:r>
                  <a:rPr kumimoji="1" lang="ja-JP" altLang="en-US" dirty="0" err="1"/>
                  <a:t>なの</a:t>
                </a:r>
                <a:r>
                  <a:rPr kumimoji="1" lang="ja-JP" altLang="en-US" dirty="0"/>
                  <a:t>で</a:t>
                </a:r>
                <a:endParaRPr kumimoji="1"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 dirty="0"/>
                  <a:t>赤枠</a:t>
                </a:r>
                <a:r>
                  <a:rPr lang="en-US" altLang="ja-JP" dirty="0"/>
                  <a:t>) = x</a:t>
                </a:r>
                <a:r>
                  <a:rPr lang="ja-JP" altLang="en-US" dirty="0"/>
                  <a:t>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256BEB4-F1A5-444C-A5A1-23ED0E931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3883843"/>
                <a:ext cx="3418885" cy="1212511"/>
              </a:xfrm>
              <a:prstGeom prst="rect">
                <a:avLst/>
              </a:prstGeom>
              <a:blipFill>
                <a:blip r:embed="rId3"/>
                <a:stretch>
                  <a:fillRect l="-1607" t="-1508" b="-8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37DEE6-3B07-42A8-8A52-DB958B4623C3}"/>
                  </a:ext>
                </a:extLst>
              </p:cNvPr>
              <p:cNvSpPr txBox="1"/>
              <p:nvPr/>
            </p:nvSpPr>
            <p:spPr>
              <a:xfrm>
                <a:off x="4790387" y="3883843"/>
                <a:ext cx="34899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</a:t>
                </a:r>
                <a:r>
                  <a:rPr lang="ja-JP" altLang="en-US" dirty="0"/>
                  <a:t>青</a:t>
                </a:r>
                <a:r>
                  <a:rPr kumimoji="1" lang="ja-JP" altLang="en-US" dirty="0"/>
                  <a:t>枠</a:t>
                </a:r>
                <a:r>
                  <a:rPr kumimoji="1" lang="en-US" altLang="ja-JP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𝑠𝑒𝑙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+ x</a:t>
                </a:r>
                <a:r>
                  <a:rPr kumimoji="1" lang="ja-JP" altLang="en-US" dirty="0"/>
                  <a:t>・</a:t>
                </a:r>
                <a:r>
                  <a:rPr kumimoji="1" lang="en-US" altLang="ja-JP" dirty="0"/>
                  <a:t>y</a:t>
                </a:r>
                <a:r>
                  <a:rPr lang="ja-JP" altLang="en-US" dirty="0"/>
                  <a:t>・</a:t>
                </a:r>
                <a:r>
                  <a:rPr lang="en-US" altLang="ja-JP" dirty="0" err="1"/>
                  <a:t>sel</a:t>
                </a:r>
                <a:endParaRPr kumimoji="1" lang="en-US" altLang="ja-JP" dirty="0"/>
              </a:p>
              <a:p>
                <a:r>
                  <a:rPr lang="en-US" altLang="ja-JP" dirty="0"/>
                  <a:t>           = y</a:t>
                </a:r>
                <a:r>
                  <a:rPr lang="ja-JP" altLang="en-US" dirty="0"/>
                  <a:t>・</a:t>
                </a:r>
                <a:r>
                  <a:rPr lang="en-US" altLang="ja-JP" dirty="0"/>
                  <a:t>sel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ja-JP" b="0" dirty="0"/>
              </a:p>
              <a:p>
                <a:r>
                  <a:rPr lang="ja-JP" altLang="en-US" dirty="0"/>
                  <a:t>ここで、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= 1</a:t>
                </a:r>
                <a:r>
                  <a:rPr kumimoji="1" lang="ja-JP" altLang="en-US" dirty="0" err="1"/>
                  <a:t>なの</a:t>
                </a:r>
                <a:r>
                  <a:rPr kumimoji="1" lang="ja-JP" altLang="en-US" dirty="0"/>
                  <a:t>で</a:t>
                </a:r>
                <a:endParaRPr kumimoji="1"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 dirty="0"/>
                  <a:t>青枠</a:t>
                </a:r>
                <a:r>
                  <a:rPr lang="en-US" altLang="ja-JP" dirty="0"/>
                  <a:t>) = y</a:t>
                </a:r>
                <a:r>
                  <a:rPr lang="ja-JP" altLang="en-US" dirty="0"/>
                  <a:t>・</a:t>
                </a:r>
                <a:r>
                  <a:rPr lang="en-US" altLang="ja-JP" dirty="0" err="1"/>
                  <a:t>sel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37DEE6-3B07-42A8-8A52-DB958B46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87" y="3883843"/>
                <a:ext cx="3489930" cy="1200329"/>
              </a:xfrm>
              <a:prstGeom prst="rect">
                <a:avLst/>
              </a:prstGeom>
              <a:blipFill>
                <a:blip r:embed="rId4"/>
                <a:stretch>
                  <a:fillRect l="-1573" t="-2030" r="-874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8DC88EA-5455-4D78-8888-A03567E31C05}"/>
                  </a:ext>
                </a:extLst>
              </p:cNvPr>
              <p:cNvSpPr txBox="1"/>
              <p:nvPr/>
            </p:nvSpPr>
            <p:spPr>
              <a:xfrm>
                <a:off x="942680" y="5210432"/>
                <a:ext cx="3904530" cy="1010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上記より、</a:t>
                </a:r>
                <a:endParaRPr kumimoji="1" lang="en-US" altLang="ja-JP" dirty="0"/>
              </a:p>
              <a:p>
                <a:r>
                  <a:rPr lang="ja-JP" altLang="en-US" dirty="0"/>
                  <a:t>マルチプレクサ </a:t>
                </a:r>
                <a:r>
                  <a:rPr lang="en-US" altLang="ja-JP" dirty="0"/>
                  <a:t>= x</a:t>
                </a:r>
                <a:r>
                  <a:rPr lang="ja-JP" altLang="en-US" dirty="0"/>
                  <a:t>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+ </a:t>
                </a:r>
                <a:r>
                  <a:rPr lang="en-US" altLang="ja-JP" dirty="0"/>
                  <a:t>y</a:t>
                </a:r>
                <a:r>
                  <a:rPr lang="ja-JP" altLang="en-US" dirty="0"/>
                  <a:t>・</a:t>
                </a:r>
                <a:r>
                  <a:rPr lang="en-US" altLang="ja-JP" dirty="0" err="1"/>
                  <a:t>sel</a:t>
                </a:r>
                <a:endParaRPr lang="en-US" altLang="ja-JP" dirty="0"/>
              </a:p>
              <a:p>
                <a:r>
                  <a:rPr kumimoji="1" lang="en-US" altLang="ja-JP" dirty="0"/>
                  <a:t>                        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x</m:t>
                            </m:r>
                            <m: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  <m:t>・</m:t>
                            </m:r>
                            <m:acc>
                              <m:accPr>
                                <m:chr m:val="̅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𝑠𝑒𝑙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acc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acc>
                          <m:accPr>
                            <m:chr m:val="̅"/>
                            <m:ctrlP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y</m:t>
                            </m:r>
                            <m: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  <m:t>・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sel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8DC88EA-5455-4D78-8888-A03567E31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5210432"/>
                <a:ext cx="3904530" cy="1010790"/>
              </a:xfrm>
              <a:prstGeom prst="rect">
                <a:avLst/>
              </a:prstGeom>
              <a:blipFill>
                <a:blip r:embed="rId5"/>
                <a:stretch>
                  <a:fillRect l="-1406" t="-3614" b="-9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44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A5DD-33CA-4D58-88C9-FFBFC7C8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マルチプレクサ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E6B5C9A-F0B9-478C-B2A0-1D966E39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8092"/>
            <a:ext cx="10397179" cy="30898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1C1609-0E64-4DA6-A709-1D44D6005E2A}"/>
              </a:ext>
            </a:extLst>
          </p:cNvPr>
          <p:cNvSpPr txBox="1"/>
          <p:nvPr/>
        </p:nvSpPr>
        <p:spPr>
          <a:xfrm>
            <a:off x="838200" y="1178760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・回路図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DBCE1B-9C3A-4554-944F-C6570F9422D1}"/>
              </a:ext>
            </a:extLst>
          </p:cNvPr>
          <p:cNvSpPr txBox="1"/>
          <p:nvPr/>
        </p:nvSpPr>
        <p:spPr>
          <a:xfrm>
            <a:off x="838200" y="4650705"/>
            <a:ext cx="160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HDL</a:t>
            </a:r>
            <a:r>
              <a:rPr kumimoji="1" lang="ja-JP" altLang="en-US" dirty="0"/>
              <a:t>コード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E93C7-3BD5-44CB-8E57-AA5CE67666D9}"/>
              </a:ext>
            </a:extLst>
          </p:cNvPr>
          <p:cNvSpPr txBox="1"/>
          <p:nvPr/>
        </p:nvSpPr>
        <p:spPr>
          <a:xfrm>
            <a:off x="838199" y="5007320"/>
            <a:ext cx="3714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</a:t>
            </a:r>
            <a:r>
              <a:rPr kumimoji="1" lang="en-US" altLang="ja-JP" dirty="0" err="1"/>
              <a:t>sel</a:t>
            </a:r>
            <a:r>
              <a:rPr kumimoji="1" lang="en-US" altLang="ja-JP" dirty="0"/>
              <a:t>, b = </a:t>
            </a:r>
            <a:r>
              <a:rPr kumimoji="1" lang="en-US" altLang="ja-JP" dirty="0" err="1"/>
              <a:t>sel</a:t>
            </a:r>
            <a:r>
              <a:rPr kumimoji="1" lang="en-US" altLang="ja-JP" dirty="0"/>
              <a:t>, out = w1);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a, b = w1, out = w2);</a:t>
            </a:r>
          </a:p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b, b = </a:t>
            </a:r>
            <a:r>
              <a:rPr kumimoji="1" lang="en-US" altLang="ja-JP" dirty="0" err="1"/>
              <a:t>sel</a:t>
            </a:r>
            <a:r>
              <a:rPr kumimoji="1" lang="en-US" altLang="ja-JP" dirty="0"/>
              <a:t>, out = w3);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w2, b = w3, out = out);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C3D3E3-6C81-4744-A759-4B17C6E7C778}"/>
              </a:ext>
            </a:extLst>
          </p:cNvPr>
          <p:cNvSpPr txBox="1"/>
          <p:nvPr/>
        </p:nvSpPr>
        <p:spPr>
          <a:xfrm>
            <a:off x="4375385" y="262743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w1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7D87E5-7BFB-4ADB-BCE7-74E20F34867D}"/>
              </a:ext>
            </a:extLst>
          </p:cNvPr>
          <p:cNvSpPr txBox="1"/>
          <p:nvPr/>
        </p:nvSpPr>
        <p:spPr>
          <a:xfrm>
            <a:off x="6904139" y="206002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w2</a:t>
            </a:r>
            <a:endParaRPr kumimoji="1" lang="ja-JP" altLang="en-US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E80B50-1DA6-415E-96E8-6AE84828346F}"/>
              </a:ext>
            </a:extLst>
          </p:cNvPr>
          <p:cNvSpPr txBox="1"/>
          <p:nvPr/>
        </p:nvSpPr>
        <p:spPr>
          <a:xfrm>
            <a:off x="6904139" y="388410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w3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7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E9A6D-B423-49C5-BE42-DA307018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デマルチプレクサ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382D3E3-6A10-4218-AC96-7ED1E2E3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99306"/>
              </p:ext>
            </p:extLst>
          </p:nvPr>
        </p:nvGraphicFramePr>
        <p:xfrm>
          <a:off x="838200" y="169068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4326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37160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6079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5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5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491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C435C5-7684-40BF-9D17-D414013271F3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・真理値表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017DB5-1D49-4A02-ACDC-4C858177DDF7}"/>
              </a:ext>
            </a:extLst>
          </p:cNvPr>
          <p:cNvSpPr txBox="1"/>
          <p:nvPr/>
        </p:nvSpPr>
        <p:spPr>
          <a:xfrm>
            <a:off x="838200" y="2831585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・回路図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39492A8-8AB0-4AB9-BD0F-881AE642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917"/>
            <a:ext cx="9495740" cy="32919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A0D977-DB95-46B4-83EC-F5C0FAB03C96}"/>
              </a:ext>
            </a:extLst>
          </p:cNvPr>
          <p:cNvSpPr txBox="1"/>
          <p:nvPr/>
        </p:nvSpPr>
        <p:spPr>
          <a:xfrm>
            <a:off x="4144161" y="487656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w1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6496E-913E-4B69-B1A9-3AA824F9C0FD}"/>
              </a:ext>
            </a:extLst>
          </p:cNvPr>
          <p:cNvSpPr txBox="1"/>
          <p:nvPr/>
        </p:nvSpPr>
        <p:spPr>
          <a:xfrm>
            <a:off x="6417579" y="380021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w2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828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B21C0-6FF8-4E8D-BA67-F1B6205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デマルチプレクサ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937949-645B-40AC-BB8F-10E701EE79E4}"/>
              </a:ext>
            </a:extLst>
          </p:cNvPr>
          <p:cNvSpPr txBox="1"/>
          <p:nvPr/>
        </p:nvSpPr>
        <p:spPr>
          <a:xfrm>
            <a:off x="696798" y="1321356"/>
            <a:ext cx="16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HDL</a:t>
            </a:r>
            <a:r>
              <a:rPr kumimoji="1" lang="ja-JP" altLang="en-US" dirty="0"/>
              <a:t>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64E5C-D380-4221-8B7A-4CFE772E90DA}"/>
              </a:ext>
            </a:extLst>
          </p:cNvPr>
          <p:cNvSpPr txBox="1"/>
          <p:nvPr/>
        </p:nvSpPr>
        <p:spPr>
          <a:xfrm>
            <a:off x="696798" y="1690688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in, b = </a:t>
            </a:r>
            <a:r>
              <a:rPr kumimoji="1" lang="en-US" altLang="ja-JP" dirty="0" err="1"/>
              <a:t>sel</a:t>
            </a:r>
            <a:r>
              <a:rPr kumimoji="1" lang="en-US" altLang="ja-JP" dirty="0"/>
              <a:t>, out = w1);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w1, b = w1, out = b);</a:t>
            </a:r>
          </a:p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in, b = w1, out = w2);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w2, b = w2, out = a);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20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3C720-B038-449D-83C0-0BEF01EE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62FA9-CAD6-4BB4-A92F-AFFD7234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ひとり</a:t>
            </a:r>
            <a:r>
              <a:rPr lang="en-US" altLang="ja-JP" dirty="0"/>
              <a:t>Nand2Tetris(1) -NAND</a:t>
            </a:r>
            <a:r>
              <a:rPr lang="ja-JP" altLang="en-US" dirty="0"/>
              <a:t>から他のゲートを作る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en-US" altLang="ja-JP" dirty="0">
                <a:hlinkClick r:id="rId2"/>
              </a:rPr>
              <a:t>http://blog.tojiru.net/article/426426278.html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</a:t>
            </a:r>
            <a:r>
              <a:rPr lang="en-US" altLang="ja-JP" dirty="0"/>
              <a:t>(</a:t>
            </a:r>
            <a:r>
              <a:rPr lang="ja-JP" altLang="en-US" dirty="0"/>
              <a:t>参照 </a:t>
            </a:r>
            <a:r>
              <a:rPr lang="en-US" altLang="ja-JP" dirty="0"/>
              <a:t>2021-1-16)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1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4C1DD-74B7-41FB-9849-985FC42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Not</a:t>
            </a:r>
            <a:r>
              <a:rPr kumimoji="1" lang="ja-JP" altLang="en-US" dirty="0"/>
              <a:t>ゲート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F54E6BDC-295E-457A-AC2C-EDCA9FDCD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303285"/>
                  </p:ext>
                </p:extLst>
              </p:nvPr>
            </p:nvGraphicFramePr>
            <p:xfrm>
              <a:off x="838200" y="1863332"/>
              <a:ext cx="4261702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0851">
                      <a:extLst>
                        <a:ext uri="{9D8B030D-6E8A-4147-A177-3AD203B41FA5}">
                          <a16:colId xmlns:a16="http://schemas.microsoft.com/office/drawing/2014/main" val="2207008089"/>
                        </a:ext>
                      </a:extLst>
                    </a:gridCol>
                    <a:gridCol w="2130851">
                      <a:extLst>
                        <a:ext uri="{9D8B030D-6E8A-4147-A177-3AD203B41FA5}">
                          <a16:colId xmlns:a16="http://schemas.microsoft.com/office/drawing/2014/main" val="867297739"/>
                        </a:ext>
                      </a:extLst>
                    </a:gridCol>
                  </a:tblGrid>
                  <a:tr h="1822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ja-JP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baseline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ja-JP" b="1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974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45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3555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F54E6BDC-295E-457A-AC2C-EDCA9FDCD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303285"/>
                  </p:ext>
                </p:extLst>
              </p:nvPr>
            </p:nvGraphicFramePr>
            <p:xfrm>
              <a:off x="838200" y="1863332"/>
              <a:ext cx="4261702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0851">
                      <a:extLst>
                        <a:ext uri="{9D8B030D-6E8A-4147-A177-3AD203B41FA5}">
                          <a16:colId xmlns:a16="http://schemas.microsoft.com/office/drawing/2014/main" val="2207008089"/>
                        </a:ext>
                      </a:extLst>
                    </a:gridCol>
                    <a:gridCol w="2130851">
                      <a:extLst>
                        <a:ext uri="{9D8B030D-6E8A-4147-A177-3AD203B41FA5}">
                          <a16:colId xmlns:a16="http://schemas.microsoft.com/office/drawing/2014/main" val="8672977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86" t="-1667" r="-10114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86" t="-1667" r="-1143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974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45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3555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3E70E-C481-4095-AE57-46DAA1E750A3}"/>
              </a:ext>
            </a:extLst>
          </p:cNvPr>
          <p:cNvSpPr txBox="1"/>
          <p:nvPr/>
        </p:nvSpPr>
        <p:spPr>
          <a:xfrm>
            <a:off x="782033" y="1517714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・真理値表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BAE009-86B3-4BC9-A56B-342E0DB55B3F}"/>
              </a:ext>
            </a:extLst>
          </p:cNvPr>
          <p:cNvSpPr txBox="1"/>
          <p:nvPr/>
        </p:nvSpPr>
        <p:spPr>
          <a:xfrm>
            <a:off x="782030" y="3247117"/>
            <a:ext cx="121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・回路図</a:t>
            </a:r>
            <a:endParaRPr lang="en-US" altLang="ja-JP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C83E456F-69C7-4D09-B1E4-7E8243AA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3666"/>
            <a:ext cx="5800488" cy="17266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C767E3-4355-4382-B93D-0AD4FFD5D7B4}"/>
              </a:ext>
            </a:extLst>
          </p:cNvPr>
          <p:cNvSpPr txBox="1"/>
          <p:nvPr/>
        </p:nvSpPr>
        <p:spPr>
          <a:xfrm>
            <a:off x="782030" y="5403917"/>
            <a:ext cx="163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HDL</a:t>
            </a:r>
            <a:r>
              <a:rPr lang="ja-JP" altLang="en-US" dirty="0"/>
              <a:t>コード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3BA4F2-39CB-435B-A747-DD67AA52C1AE}"/>
              </a:ext>
            </a:extLst>
          </p:cNvPr>
          <p:cNvSpPr txBox="1"/>
          <p:nvPr/>
        </p:nvSpPr>
        <p:spPr>
          <a:xfrm>
            <a:off x="782031" y="5773249"/>
            <a:ext cx="36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Nand</a:t>
            </a:r>
            <a:r>
              <a:rPr lang="en-US" altLang="ja-JP" dirty="0"/>
              <a:t>(a = in, b = in, out =out);</a:t>
            </a:r>
          </a:p>
        </p:txBody>
      </p:sp>
    </p:spTree>
    <p:extLst>
      <p:ext uri="{BB962C8B-B14F-4D97-AF65-F5344CB8AC3E}">
        <p14:creationId xmlns:p14="http://schemas.microsoft.com/office/powerpoint/2010/main" val="36711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D9EF2-3236-44DE-8125-D8572D6A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7A21E8C-55E6-4554-9401-8154B741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3822"/>
              </p:ext>
            </p:extLst>
          </p:nvPr>
        </p:nvGraphicFramePr>
        <p:xfrm>
          <a:off x="838200" y="16906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23319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3071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623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And(</a:t>
                      </a:r>
                      <a:r>
                        <a:rPr kumimoji="1" lang="en-US" altLang="ja-JP" dirty="0" err="1"/>
                        <a:t>a,b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4078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40CE6D-AAFB-498D-BACC-E9C7F765BDFF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・真理値表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2DFCC9-E0F0-44D7-97EE-D8D6B582549C}"/>
              </a:ext>
            </a:extLst>
          </p:cNvPr>
          <p:cNvSpPr txBox="1"/>
          <p:nvPr/>
        </p:nvSpPr>
        <p:spPr>
          <a:xfrm>
            <a:off x="838200" y="3914220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・回路図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59DA-FEBA-4A67-A603-8B485047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3552"/>
            <a:ext cx="8006384" cy="1854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E4EA06-82B0-4F45-90E5-A6EA7643CEE5}"/>
              </a:ext>
            </a:extLst>
          </p:cNvPr>
          <p:cNvSpPr txBox="1"/>
          <p:nvPr/>
        </p:nvSpPr>
        <p:spPr>
          <a:xfrm>
            <a:off x="4447110" y="4964431"/>
            <a:ext cx="3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w1</a:t>
            </a:r>
          </a:p>
        </p:txBody>
      </p:sp>
    </p:spTree>
    <p:extLst>
      <p:ext uri="{BB962C8B-B14F-4D97-AF65-F5344CB8AC3E}">
        <p14:creationId xmlns:p14="http://schemas.microsoft.com/office/powerpoint/2010/main" val="357278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DE57B-2ACE-4AE8-83C6-07D84EEA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F4D4B5-8D6F-4D4B-86FE-C98A39F2F1A5}"/>
              </a:ext>
            </a:extLst>
          </p:cNvPr>
          <p:cNvSpPr txBox="1"/>
          <p:nvPr/>
        </p:nvSpPr>
        <p:spPr>
          <a:xfrm>
            <a:off x="838200" y="1321356"/>
            <a:ext cx="171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HDL</a:t>
            </a:r>
            <a:r>
              <a:rPr kumimoji="1" lang="ja-JP" altLang="en-US" dirty="0"/>
              <a:t>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11E51D-24C2-444B-B052-B06BC9F12F01}"/>
              </a:ext>
            </a:extLst>
          </p:cNvPr>
          <p:cNvSpPr txBox="1"/>
          <p:nvPr/>
        </p:nvSpPr>
        <p:spPr>
          <a:xfrm>
            <a:off x="838199" y="1690688"/>
            <a:ext cx="3969471" cy="65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Nand</a:t>
            </a:r>
            <a:r>
              <a:rPr lang="en-US" altLang="ja-JP" dirty="0"/>
              <a:t>(a = a, b = b, out = w1);</a:t>
            </a:r>
          </a:p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w1, b = w1, out = out);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6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3BB76-9123-4AC6-A11D-5D73C1F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Or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70A0428-99CA-4E28-B093-5D2DA1E0D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37612"/>
              </p:ext>
            </p:extLst>
          </p:nvPr>
        </p:nvGraphicFramePr>
        <p:xfrm>
          <a:off x="838200" y="16906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23319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3071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623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Or(</a:t>
                      </a:r>
                      <a:r>
                        <a:rPr kumimoji="1" lang="en-US" altLang="ja-JP" dirty="0" err="1"/>
                        <a:t>a,b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4078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8C8BF9-7737-4884-A533-CC17CDEDBC18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・真理値表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16C2AF-EBAA-4B6F-894F-9A40759E9733}"/>
              </a:ext>
            </a:extLst>
          </p:cNvPr>
          <p:cNvSpPr txBox="1"/>
          <p:nvPr/>
        </p:nvSpPr>
        <p:spPr>
          <a:xfrm>
            <a:off x="838200" y="3544888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・式変形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8732FA8-8C11-47A6-BAE3-CFF33DB1F3AE}"/>
                  </a:ext>
                </a:extLst>
              </p:cNvPr>
              <p:cNvSpPr txBox="1"/>
              <p:nvPr/>
            </p:nvSpPr>
            <p:spPr>
              <a:xfrm>
                <a:off x="838200" y="4281866"/>
                <a:ext cx="1735318" cy="40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A + 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8732FA8-8C11-47A6-BAE3-CFF33DB1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1866"/>
                <a:ext cx="1735318" cy="406714"/>
              </a:xfrm>
              <a:prstGeom prst="rect">
                <a:avLst/>
              </a:prstGeom>
              <a:blipFill>
                <a:blip r:embed="rId2"/>
                <a:stretch>
                  <a:fillRect l="-3169" r="-11972" b="-23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5F0AAC-CF95-4D9A-8219-5A87B106130D}"/>
              </a:ext>
            </a:extLst>
          </p:cNvPr>
          <p:cNvSpPr txBox="1"/>
          <p:nvPr/>
        </p:nvSpPr>
        <p:spPr>
          <a:xfrm>
            <a:off x="838200" y="3912534"/>
            <a:ext cx="600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ドモルガンの定理を用いて下記のように式変形を行う</a:t>
            </a:r>
          </a:p>
        </p:txBody>
      </p:sp>
    </p:spTree>
    <p:extLst>
      <p:ext uri="{BB962C8B-B14F-4D97-AF65-F5344CB8AC3E}">
        <p14:creationId xmlns:p14="http://schemas.microsoft.com/office/powerpoint/2010/main" val="7120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C2B41-9F96-40A8-8C31-7EEC72B3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Or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033C4E-D82A-4D92-95E2-D73D00FC5A36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・回路図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739A2F-416E-4CD3-8FA0-425BA8FB4538}"/>
              </a:ext>
            </a:extLst>
          </p:cNvPr>
          <p:cNvSpPr txBox="1"/>
          <p:nvPr/>
        </p:nvSpPr>
        <p:spPr>
          <a:xfrm>
            <a:off x="838200" y="4975664"/>
            <a:ext cx="16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HDL</a:t>
            </a:r>
            <a:r>
              <a:rPr kumimoji="1" lang="ja-JP" altLang="en-US" dirty="0"/>
              <a:t>コード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6326E1-2D0F-42E2-827A-F8771D25E18E}"/>
              </a:ext>
            </a:extLst>
          </p:cNvPr>
          <p:cNvSpPr txBox="1"/>
          <p:nvPr/>
        </p:nvSpPr>
        <p:spPr>
          <a:xfrm>
            <a:off x="838200" y="5338679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a, b = a, out = w1);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b, b = b, out = w2);</a:t>
            </a:r>
          </a:p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w1, b = w2, out = out);</a:t>
            </a:r>
            <a:endParaRPr kumimoji="1" lang="ja-JP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F034B3A-57C3-42A0-84D7-B456B7D0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79178"/>
            <a:ext cx="7118023" cy="328933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CE1356-1CCD-4D9C-B8B2-9E579E56C37E}"/>
              </a:ext>
            </a:extLst>
          </p:cNvPr>
          <p:cNvSpPr txBox="1"/>
          <p:nvPr/>
        </p:nvSpPr>
        <p:spPr>
          <a:xfrm>
            <a:off x="4042626" y="227341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w1</a:t>
            </a:r>
            <a:endParaRPr kumimoji="1" lang="ja-JP" altLang="en-US" sz="1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78D33D-418C-4D87-BA8E-246142E549EC}"/>
              </a:ext>
            </a:extLst>
          </p:cNvPr>
          <p:cNvSpPr txBox="1"/>
          <p:nvPr/>
        </p:nvSpPr>
        <p:spPr>
          <a:xfrm>
            <a:off x="4042626" y="409214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w2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721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802EE-D430-4E1D-B202-77BD3257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DA86F2-CC10-453B-83C0-8B09D8883C66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・真理値表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71E108F-0C62-42D4-99A2-1E14E3C91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4260"/>
              </p:ext>
            </p:extLst>
          </p:nvPr>
        </p:nvGraphicFramePr>
        <p:xfrm>
          <a:off x="838200" y="16906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23319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3071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623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Xor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a,b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4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3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6F4E9-1F19-4C7C-9D77-9E86F18C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B2D737-4A1D-424E-9AF6-C736794AE307}"/>
              </a:ext>
            </a:extLst>
          </p:cNvPr>
          <p:cNvSpPr txBox="1"/>
          <p:nvPr/>
        </p:nvSpPr>
        <p:spPr>
          <a:xfrm>
            <a:off x="838200" y="1321356"/>
            <a:ext cx="13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・式変形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98CDCA-BF9B-4D74-8CCD-035BEFD3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4370"/>
            <a:ext cx="3532464" cy="2781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36A34F5-89A8-4D5D-8C99-362CE08C5034}"/>
                  </a:ext>
                </a:extLst>
              </p:cNvPr>
              <p:cNvSpPr txBox="1"/>
              <p:nvPr/>
            </p:nvSpPr>
            <p:spPr>
              <a:xfrm>
                <a:off x="838200" y="4676766"/>
                <a:ext cx="6261458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上記より、</a:t>
                </a:r>
                <a:endParaRPr kumimoji="1" lang="en-US" altLang="ja-JP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が共通であるため</a:t>
                </a:r>
                <a:r>
                  <a:rPr lang="en-US" altLang="ja-JP" dirty="0"/>
                  <a:t>NAND</a:t>
                </a:r>
                <a:r>
                  <a:rPr lang="ja-JP" altLang="en-US" dirty="0"/>
                  <a:t>ゲート</a:t>
                </a:r>
                <a:r>
                  <a:rPr lang="en-US" altLang="ja-JP" dirty="0"/>
                  <a:t>4</a:t>
                </a:r>
                <a:r>
                  <a:rPr lang="ja-JP" altLang="en-US" dirty="0" err="1"/>
                  <a:t>つでの</a:t>
                </a:r>
                <a:r>
                  <a:rPr lang="ja-JP" altLang="en-US" dirty="0"/>
                  <a:t>構成が可能</a:t>
                </a:r>
                <a:endParaRPr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36A34F5-89A8-4D5D-8C99-362CE08C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6766"/>
                <a:ext cx="6261458" cy="646908"/>
              </a:xfrm>
              <a:prstGeom prst="rect">
                <a:avLst/>
              </a:prstGeom>
              <a:blipFill>
                <a:blip r:embed="rId3"/>
                <a:stretch>
                  <a:fillRect l="-876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9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BCEFD-6AFC-43FB-94F2-9BBE1C33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ゲート</a:t>
            </a:r>
            <a:r>
              <a:rPr kumimoji="1" lang="en-US" altLang="ja-JP" dirty="0"/>
              <a:t>(</a:t>
            </a:r>
            <a:r>
              <a:rPr lang="en-US" altLang="ja-JP" dirty="0"/>
              <a:t>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E4898D-066F-4838-B68A-C68B24A1B9F3}"/>
              </a:ext>
            </a:extLst>
          </p:cNvPr>
          <p:cNvSpPr txBox="1"/>
          <p:nvPr/>
        </p:nvSpPr>
        <p:spPr>
          <a:xfrm>
            <a:off x="696798" y="4706072"/>
            <a:ext cx="16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HDL</a:t>
            </a:r>
            <a:r>
              <a:rPr kumimoji="1" lang="ja-JP" altLang="en-US" dirty="0"/>
              <a:t>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3899DF-7E85-45D4-8C3B-A839B96D3A9D}"/>
              </a:ext>
            </a:extLst>
          </p:cNvPr>
          <p:cNvSpPr txBox="1"/>
          <p:nvPr/>
        </p:nvSpPr>
        <p:spPr>
          <a:xfrm>
            <a:off x="696798" y="5050205"/>
            <a:ext cx="3714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a, b = b, out = w1);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a, b = w1, out = w2);</a:t>
            </a:r>
          </a:p>
          <a:p>
            <a:r>
              <a:rPr kumimoji="1" lang="en-US" altLang="ja-JP" dirty="0" err="1"/>
              <a:t>Nand</a:t>
            </a:r>
            <a:r>
              <a:rPr kumimoji="1" lang="en-US" altLang="ja-JP" dirty="0"/>
              <a:t>(a = w1, b = b, out = w3);</a:t>
            </a:r>
          </a:p>
          <a:p>
            <a:r>
              <a:rPr lang="en-US" altLang="ja-JP" dirty="0" err="1"/>
              <a:t>Nand</a:t>
            </a:r>
            <a:r>
              <a:rPr lang="en-US" altLang="ja-JP" dirty="0"/>
              <a:t>(a = w2, b = w3, out = out);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1A26DAB-6525-48C1-A6D2-05E89EF6E1BC}"/>
              </a:ext>
            </a:extLst>
          </p:cNvPr>
          <p:cNvGrpSpPr/>
          <p:nvPr/>
        </p:nvGrpSpPr>
        <p:grpSpPr>
          <a:xfrm>
            <a:off x="696798" y="1321356"/>
            <a:ext cx="8287473" cy="3242410"/>
            <a:chOff x="838199" y="3544888"/>
            <a:chExt cx="8287473" cy="324241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B069A39-577E-4372-9D2C-5B3AE1BDE260}"/>
                </a:ext>
              </a:extLst>
            </p:cNvPr>
            <p:cNvSpPr txBox="1"/>
            <p:nvPr/>
          </p:nvSpPr>
          <p:spPr>
            <a:xfrm>
              <a:off x="838200" y="3544888"/>
              <a:ext cx="13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・回路図</a:t>
              </a:r>
            </a:p>
          </p:txBody>
        </p:sp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9906C25B-58FA-4B64-AA22-B1E31AD4E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914219"/>
              <a:ext cx="8287473" cy="2873079"/>
            </a:xfrm>
            <a:prstGeom prst="rect">
              <a:avLst/>
            </a:prstGeom>
            <a:solidFill>
              <a:srgbClr val="FFFFFF"/>
            </a:solidFill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33C354-0F5B-457E-8CAB-6A194FD0C4E9}"/>
              </a:ext>
            </a:extLst>
          </p:cNvPr>
          <p:cNvSpPr txBox="1"/>
          <p:nvPr/>
        </p:nvSpPr>
        <p:spPr>
          <a:xfrm>
            <a:off x="3447876" y="300411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w1</a:t>
            </a:r>
            <a:endParaRPr kumimoji="1" lang="ja-JP" altLang="en-US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0958D5-1DE9-4069-9805-C4A6615472F8}"/>
              </a:ext>
            </a:extLst>
          </p:cNvPr>
          <p:cNvSpPr txBox="1"/>
          <p:nvPr/>
        </p:nvSpPr>
        <p:spPr>
          <a:xfrm>
            <a:off x="5536735" y="216436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w2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430DF5-3461-4D99-86BB-0BF520FBE1B6}"/>
              </a:ext>
            </a:extLst>
          </p:cNvPr>
          <p:cNvSpPr txBox="1"/>
          <p:nvPr/>
        </p:nvSpPr>
        <p:spPr>
          <a:xfrm>
            <a:off x="5536735" y="383377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w3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73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645</Words>
  <Application>Microsoft Office PowerPoint</Application>
  <PresentationFormat>ワイド画面</PresentationFormat>
  <Paragraphs>180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勉強会 第1章</vt:lpstr>
      <vt:lpstr>Notゲート</vt:lpstr>
      <vt:lpstr>Andゲート(1)</vt:lpstr>
      <vt:lpstr>Andゲート(2)</vt:lpstr>
      <vt:lpstr>Orゲート(1)</vt:lpstr>
      <vt:lpstr>Orゲート(2)</vt:lpstr>
      <vt:lpstr>Xorゲート(1)</vt:lpstr>
      <vt:lpstr>Xorゲート(2)</vt:lpstr>
      <vt:lpstr>Xorゲート(3)</vt:lpstr>
      <vt:lpstr>マルチプレクサ(1)</vt:lpstr>
      <vt:lpstr>マルチプレクサ(2)</vt:lpstr>
      <vt:lpstr>マルチプレクサ(3)</vt:lpstr>
      <vt:lpstr>デマルチプレクサ(1)</vt:lpstr>
      <vt:lpstr>デマルチプレクサ(2)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勉強会 第1章</dc:title>
  <dc:creator>石橋 友哉</dc:creator>
  <cp:lastModifiedBy>石橋 友哉</cp:lastModifiedBy>
  <cp:revision>25</cp:revision>
  <dcterms:created xsi:type="dcterms:W3CDTF">2021-01-16T00:12:36Z</dcterms:created>
  <dcterms:modified xsi:type="dcterms:W3CDTF">2021-05-20T09:56:11Z</dcterms:modified>
</cp:coreProperties>
</file>