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51"/>
  </p:notesMasterIdLst>
  <p:handoutMasterIdLst>
    <p:handoutMasterId r:id="rId52"/>
  </p:handoutMasterIdLst>
  <p:sldIdLst>
    <p:sldId id="1312" r:id="rId3"/>
    <p:sldId id="1605" r:id="rId4"/>
    <p:sldId id="1606" r:id="rId5"/>
    <p:sldId id="1622" r:id="rId6"/>
    <p:sldId id="1607" r:id="rId7"/>
    <p:sldId id="1608" r:id="rId8"/>
    <p:sldId id="1629" r:id="rId9"/>
    <p:sldId id="1630" r:id="rId10"/>
    <p:sldId id="1631" r:id="rId11"/>
    <p:sldId id="1632" r:id="rId12"/>
    <p:sldId id="1633" r:id="rId13"/>
    <p:sldId id="1634" r:id="rId14"/>
    <p:sldId id="1635" r:id="rId15"/>
    <p:sldId id="1636" r:id="rId16"/>
    <p:sldId id="1637" r:id="rId17"/>
    <p:sldId id="1638" r:id="rId18"/>
    <p:sldId id="1639" r:id="rId19"/>
    <p:sldId id="1640" r:id="rId20"/>
    <p:sldId id="1641" r:id="rId21"/>
    <p:sldId id="1642" r:id="rId22"/>
    <p:sldId id="1643" r:id="rId23"/>
    <p:sldId id="1644" r:id="rId24"/>
    <p:sldId id="1645" r:id="rId25"/>
    <p:sldId id="1646" r:id="rId26"/>
    <p:sldId id="1647" r:id="rId27"/>
    <p:sldId id="1648" r:id="rId28"/>
    <p:sldId id="1649" r:id="rId29"/>
    <p:sldId id="1650" r:id="rId30"/>
    <p:sldId id="1651" r:id="rId31"/>
    <p:sldId id="1652" r:id="rId32"/>
    <p:sldId id="1653" r:id="rId33"/>
    <p:sldId id="1654" r:id="rId34"/>
    <p:sldId id="1655" r:id="rId35"/>
    <p:sldId id="1656" r:id="rId36"/>
    <p:sldId id="1657" r:id="rId37"/>
    <p:sldId id="1658" r:id="rId38"/>
    <p:sldId id="1659" r:id="rId39"/>
    <p:sldId id="1660" r:id="rId40"/>
    <p:sldId id="1661" r:id="rId41"/>
    <p:sldId id="1662" r:id="rId42"/>
    <p:sldId id="1663" r:id="rId43"/>
    <p:sldId id="1664" r:id="rId44"/>
    <p:sldId id="1665" r:id="rId45"/>
    <p:sldId id="1666" r:id="rId46"/>
    <p:sldId id="1667" r:id="rId47"/>
    <p:sldId id="1668" r:id="rId48"/>
    <p:sldId id="1669" r:id="rId49"/>
    <p:sldId id="1670" r:id="rId50"/>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5" autoAdjust="0"/>
    <p:restoredTop sz="90149" autoAdjust="0"/>
  </p:normalViewPr>
  <p:slideViewPr>
    <p:cSldViewPr snapToGrid="0">
      <p:cViewPr varScale="1">
        <p:scale>
          <a:sx n="189" d="100"/>
          <a:sy n="189" d="100"/>
        </p:scale>
        <p:origin x="168" y="396"/>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498"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200">
                <a:latin typeface="メイリオ" panose="020B0604030504040204" pitchFamily="50" charset="-128"/>
                <a:ea typeface="メイリオ" panose="020B0604030504040204" pitchFamily="50" charset="-128"/>
                <a:cs typeface="メイリオ" panose="020B0604030504040204" pitchFamily="50" charset="-128"/>
              </a:defRPr>
            </a:lvl1pPr>
            <a:lvl2pPr>
              <a:defRPr sz="22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200">
                <a:latin typeface="メイリオ" panose="020B0604030504040204" pitchFamily="50" charset="-128"/>
                <a:ea typeface="メイリオ" panose="020B0604030504040204" pitchFamily="50" charset="-128"/>
                <a:cs typeface="メイリオ" panose="020B0604030504040204" pitchFamily="50" charset="-128"/>
              </a:defRPr>
            </a:lvl3pPr>
            <a:lvl4pPr>
              <a:defRPr sz="2200">
                <a:latin typeface="メイリオ" panose="020B0604030504040204" pitchFamily="50" charset="-128"/>
                <a:ea typeface="メイリオ" panose="020B0604030504040204" pitchFamily="50" charset="-128"/>
                <a:cs typeface="メイリオ" panose="020B0604030504040204" pitchFamily="50" charset="-128"/>
              </a:defRPr>
            </a:lvl4pPr>
            <a:lvl5pPr>
              <a:defRPr sz="22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a:t>A64</a:t>
            </a:r>
            <a:r>
              <a:rPr lang="ja-JP" altLang="en-US" sz="3600" dirty="0"/>
              <a:t>命令セット</a:t>
            </a:r>
            <a:r>
              <a:rPr lang="en-US" altLang="ja-JP" sz="3600" dirty="0"/>
              <a:t>(6</a:t>
            </a:r>
            <a:r>
              <a:rPr lang="ja-JP" altLang="en-US" sz="3600" dirty="0"/>
              <a:t>章</a:t>
            </a:r>
            <a:r>
              <a:rPr lang="en-US" altLang="ja-JP" sz="3600" dirty="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7631520" y="903288"/>
            <a:ext cx="2028417"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r" eaLnBrk="1" hangingPunct="1"/>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東海ソフト勉強会</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eaLnBrk="1" hangingPunct="1"/>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2019</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18</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日</a:t>
            </a:r>
            <a:endParaRPr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命令の乗算と除算</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32</a:t>
            </a:r>
            <a:r>
              <a:rPr lang="ja-JP" altLang="en-US" sz="2000" dirty="0"/>
              <a:t>ビットまたは</a:t>
            </a:r>
            <a:r>
              <a:rPr lang="en-US" altLang="ja-JP" sz="2000" dirty="0"/>
              <a:t>64</a:t>
            </a:r>
            <a:r>
              <a:rPr lang="ja-JP" altLang="en-US" sz="2000" dirty="0"/>
              <a:t>ビット値を操作してオペランドと同じサイズの結果を返す乗算命令があります。 たとえば、</a:t>
            </a:r>
            <a:r>
              <a:rPr lang="en-US" altLang="ja-JP" sz="2000" dirty="0"/>
              <a:t>2</a:t>
            </a:r>
            <a:r>
              <a:rPr lang="ja-JP" altLang="en-US" sz="2000" dirty="0" err="1"/>
              <a:t>つの</a:t>
            </a:r>
            <a:r>
              <a:rPr lang="en-US" altLang="ja-JP" sz="2000" dirty="0"/>
              <a:t>64</a:t>
            </a:r>
            <a:r>
              <a:rPr lang="ja-JP" altLang="en-US" sz="2000" dirty="0"/>
              <a:t>ビットレジスタを乗算して</a:t>
            </a:r>
            <a:r>
              <a:rPr lang="en-US" altLang="ja-JP" sz="2000" dirty="0"/>
              <a:t>MUL</a:t>
            </a:r>
            <a:r>
              <a:rPr lang="ja-JP" altLang="en-US" sz="2000" dirty="0"/>
              <a:t>命令で</a:t>
            </a:r>
            <a:r>
              <a:rPr lang="en-US" altLang="ja-JP" sz="2000" dirty="0"/>
              <a:t>64</a:t>
            </a:r>
            <a:r>
              <a:rPr lang="ja-JP" altLang="en-US" sz="2000" dirty="0"/>
              <a:t>ビットの結果を生成することができます</a:t>
            </a:r>
            <a:r>
              <a:rPr lang="ja-JP" altLang="en-US" sz="2000" dirty="0" smtClean="0"/>
              <a:t>。</a:t>
            </a:r>
            <a:endParaRPr lang="en-US" altLang="ja-JP" sz="2000" dirty="0" smtClean="0"/>
          </a:p>
          <a:p>
            <a:pPr marL="0" indent="0">
              <a:buNone/>
            </a:pPr>
            <a:r>
              <a:rPr lang="ja-JP" altLang="en-US" sz="2000" dirty="0" smtClean="0"/>
              <a:t>　　</a:t>
            </a:r>
            <a:r>
              <a:rPr lang="en-US" altLang="ja-JP" sz="2000" dirty="0" smtClean="0"/>
              <a:t>MUL </a:t>
            </a:r>
            <a:r>
              <a:rPr lang="en-US" altLang="ja-JP" sz="2000" dirty="0"/>
              <a:t>X0, X1, X2 // X0 = X1 * X2</a:t>
            </a:r>
          </a:p>
          <a:p>
            <a:endParaRPr lang="en-US" altLang="ja-JP" sz="2000" dirty="0"/>
          </a:p>
          <a:p>
            <a:r>
              <a:rPr lang="en-US" altLang="ja-JP" sz="2000" dirty="0"/>
              <a:t>MADD</a:t>
            </a:r>
            <a:r>
              <a:rPr lang="ja-JP" altLang="en-US" sz="2000" dirty="0"/>
              <a:t>または</a:t>
            </a:r>
            <a:r>
              <a:rPr lang="en-US" altLang="ja-JP" sz="2000" dirty="0"/>
              <a:t>MSUB</a:t>
            </a:r>
            <a:r>
              <a:rPr lang="ja-JP" altLang="en-US" sz="2000" dirty="0"/>
              <a:t>命令を使用して、</a:t>
            </a:r>
            <a:r>
              <a:rPr lang="en-US" altLang="ja-JP" sz="2000" dirty="0"/>
              <a:t>3</a:t>
            </a:r>
            <a:r>
              <a:rPr lang="ja-JP" altLang="en-US" sz="2000" dirty="0"/>
              <a:t>番目のソースレジスタのアキュムレータ値を加算または減算する機能もあります。</a:t>
            </a:r>
          </a:p>
          <a:p>
            <a:endParaRPr lang="en-US" altLang="ja-JP" sz="2000" dirty="0" smtClean="0"/>
          </a:p>
          <a:p>
            <a:r>
              <a:rPr lang="en-US" altLang="ja-JP" sz="2000" dirty="0" smtClean="0"/>
              <a:t>MNEG</a:t>
            </a:r>
            <a:r>
              <a:rPr lang="ja-JP" altLang="en-US" sz="2000" dirty="0"/>
              <a:t>命令を使用して結果を否定することができます。次に例を示します</a:t>
            </a:r>
            <a:r>
              <a:rPr lang="en-US" altLang="ja-JP" sz="2000" dirty="0"/>
              <a:t>:</a:t>
            </a:r>
          </a:p>
          <a:p>
            <a:pPr marL="0" indent="0">
              <a:buNone/>
            </a:pPr>
            <a:r>
              <a:rPr lang="ja-JP" altLang="en-US" sz="2000" dirty="0" smtClean="0"/>
              <a:t>　　</a:t>
            </a:r>
            <a:r>
              <a:rPr lang="en-US" altLang="ja-JP" sz="2000" dirty="0" smtClean="0"/>
              <a:t>MNEG </a:t>
            </a:r>
            <a:r>
              <a:rPr lang="en-US" altLang="ja-JP" sz="2000" dirty="0"/>
              <a:t>X0, X1, X2 // X0 = -(X1 * X2</a:t>
            </a:r>
            <a:r>
              <a:rPr lang="en-US" altLang="ja-JP" sz="2000" dirty="0" smtClean="0"/>
              <a:t>)</a:t>
            </a:r>
          </a:p>
          <a:p>
            <a:pPr marL="0" indent="0">
              <a:buNone/>
            </a:pPr>
            <a:endParaRPr lang="en-US" altLang="ja-JP" sz="2000" dirty="0"/>
          </a:p>
          <a:p>
            <a:endParaRPr lang="en-US" altLang="ja-JP" sz="2000" dirty="0" smtClean="0"/>
          </a:p>
          <a:p>
            <a:pPr marL="3267075" lvl="8"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267075" lvl="8"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373450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命令の乗算と除算</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さらに、長い結果、つまり</a:t>
            </a:r>
            <a:r>
              <a:rPr lang="en-US" altLang="ja-JP" sz="2000" dirty="0"/>
              <a:t>2</a:t>
            </a:r>
            <a:r>
              <a:rPr lang="ja-JP" altLang="en-US" sz="2000" dirty="0" err="1"/>
              <a:t>つの</a:t>
            </a:r>
            <a:r>
              <a:rPr lang="en-US" altLang="ja-JP" sz="2000" dirty="0"/>
              <a:t>32</a:t>
            </a:r>
            <a:r>
              <a:rPr lang="ja-JP" altLang="en-US" sz="2000" dirty="0"/>
              <a:t>ビット数を乗算して</a:t>
            </a:r>
            <a:r>
              <a:rPr lang="en-US" altLang="ja-JP" sz="2000" dirty="0"/>
              <a:t>64</a:t>
            </a:r>
            <a:r>
              <a:rPr lang="ja-JP" altLang="en-US" sz="2000" dirty="0"/>
              <a:t>ビットの結果を生成する一連の乗算命令があります。 符号付きと符号なしの両方の長い乗数（</a:t>
            </a:r>
            <a:r>
              <a:rPr lang="en-US" altLang="ja-JP" sz="2000" dirty="0"/>
              <a:t>UMULL</a:t>
            </a:r>
            <a:r>
              <a:rPr lang="ja-JP" altLang="en-US" sz="2000" dirty="0" err="1"/>
              <a:t>、</a:t>
            </a:r>
            <a:r>
              <a:rPr lang="en-US" altLang="ja-JP" sz="2000" dirty="0"/>
              <a:t>SMULL</a:t>
            </a:r>
            <a:r>
              <a:rPr lang="ja-JP" altLang="en-US" sz="2000" dirty="0"/>
              <a:t>）があります。 他のレジスタから値を累積する（</a:t>
            </a:r>
            <a:r>
              <a:rPr lang="en-US" altLang="ja-JP" sz="2000" dirty="0"/>
              <a:t>UMADDL</a:t>
            </a:r>
            <a:r>
              <a:rPr lang="ja-JP" altLang="en-US" sz="2000" dirty="0" err="1"/>
              <a:t>、</a:t>
            </a:r>
            <a:r>
              <a:rPr lang="en-US" altLang="ja-JP" sz="2000" dirty="0"/>
              <a:t>SMADDL</a:t>
            </a:r>
            <a:r>
              <a:rPr lang="ja-JP" altLang="en-US" sz="2000" dirty="0"/>
              <a:t>）、または否定する（</a:t>
            </a:r>
            <a:r>
              <a:rPr lang="en-US" altLang="ja-JP" sz="2000" dirty="0"/>
              <a:t>UMNEGL</a:t>
            </a:r>
            <a:r>
              <a:rPr lang="ja-JP" altLang="en-US" sz="2000" dirty="0" err="1"/>
              <a:t>、</a:t>
            </a:r>
            <a:r>
              <a:rPr lang="en-US" altLang="ja-JP" sz="2000" dirty="0"/>
              <a:t>SMNEGL</a:t>
            </a:r>
            <a:r>
              <a:rPr lang="ja-JP" altLang="en-US" sz="2000" dirty="0"/>
              <a:t>）オプションもあります</a:t>
            </a:r>
            <a:r>
              <a:rPr lang="ja-JP" altLang="en-US" sz="2000" dirty="0" smtClean="0"/>
              <a:t>。</a:t>
            </a:r>
            <a:endParaRPr lang="en-US" altLang="ja-JP" sz="2000" dirty="0" smtClean="0"/>
          </a:p>
          <a:p>
            <a:endParaRPr kumimoji="1" lang="en-US" altLang="ja-JP" sz="2000" dirty="0"/>
          </a:p>
          <a:p>
            <a:r>
              <a:rPr lang="en-US" altLang="ja-JP" sz="2000" dirty="0"/>
              <a:t>32</a:t>
            </a:r>
            <a:r>
              <a:rPr lang="ja-JP" altLang="ja-JP" sz="2000" dirty="0"/>
              <a:t>ビットと</a:t>
            </a:r>
            <a:r>
              <a:rPr lang="en-US" altLang="ja-JP" sz="2000" dirty="0"/>
              <a:t>64</a:t>
            </a:r>
            <a:r>
              <a:rPr lang="ja-JP" altLang="ja-JP" sz="2000" dirty="0"/>
              <a:t>ビットの乗算とオプションの累算を含めると、結果サイズはオペランドと同じサイズになります</a:t>
            </a:r>
            <a:r>
              <a:rPr lang="en-US" altLang="ja-JP" sz="2000" dirty="0"/>
              <a:t>:</a:t>
            </a:r>
            <a:endParaRPr lang="ja-JP" altLang="ja-JP" sz="2000" dirty="0"/>
          </a:p>
          <a:p>
            <a:pPr lvl="1"/>
            <a:r>
              <a:rPr lang="en-US" altLang="ja-JP" sz="2000" dirty="0" smtClean="0"/>
              <a:t>32</a:t>
            </a:r>
            <a:r>
              <a:rPr lang="ja-JP" altLang="ja-JP" sz="2000" dirty="0"/>
              <a:t>±（</a:t>
            </a:r>
            <a:r>
              <a:rPr lang="en-US" altLang="ja-JP" sz="2000" dirty="0"/>
              <a:t>32</a:t>
            </a:r>
            <a:r>
              <a:rPr lang="ja-JP" altLang="ja-JP" sz="2000" dirty="0"/>
              <a:t>×</a:t>
            </a:r>
            <a:r>
              <a:rPr lang="en-US" altLang="ja-JP" sz="2000" dirty="0"/>
              <a:t>32</a:t>
            </a:r>
            <a:r>
              <a:rPr lang="ja-JP" altLang="ja-JP" sz="2000" dirty="0"/>
              <a:t>）は</a:t>
            </a:r>
            <a:r>
              <a:rPr lang="en-US" altLang="ja-JP" sz="2000" dirty="0"/>
              <a:t>32</a:t>
            </a:r>
            <a:r>
              <a:rPr lang="ja-JP" altLang="ja-JP" sz="2000" dirty="0"/>
              <a:t>ビットの結果を返します。</a:t>
            </a:r>
          </a:p>
          <a:p>
            <a:pPr lvl="1"/>
            <a:r>
              <a:rPr lang="en-US" altLang="ja-JP" sz="2000" dirty="0" smtClean="0"/>
              <a:t>64</a:t>
            </a:r>
            <a:r>
              <a:rPr lang="ja-JP" altLang="ja-JP" sz="2000" dirty="0"/>
              <a:t>±（</a:t>
            </a:r>
            <a:r>
              <a:rPr lang="en-US" altLang="ja-JP" sz="2000" dirty="0"/>
              <a:t>64</a:t>
            </a:r>
            <a:r>
              <a:rPr lang="ja-JP" altLang="ja-JP" sz="2000" dirty="0"/>
              <a:t>×</a:t>
            </a:r>
            <a:r>
              <a:rPr lang="en-US" altLang="ja-JP" sz="2000" dirty="0"/>
              <a:t>64</a:t>
            </a:r>
            <a:r>
              <a:rPr lang="ja-JP" altLang="ja-JP" sz="2000" dirty="0"/>
              <a:t>）は</a:t>
            </a:r>
            <a:r>
              <a:rPr lang="en-US" altLang="ja-JP" sz="2000" dirty="0"/>
              <a:t>64</a:t>
            </a:r>
            <a:r>
              <a:rPr lang="ja-JP" altLang="ja-JP" sz="2000" dirty="0"/>
              <a:t>ビットの結果を返します。</a:t>
            </a:r>
          </a:p>
          <a:p>
            <a:pPr lvl="1"/>
            <a:r>
              <a:rPr lang="ja-JP" altLang="ja-JP" sz="2000" dirty="0" smtClean="0"/>
              <a:t>±</a:t>
            </a:r>
            <a:r>
              <a:rPr lang="ja-JP" altLang="ja-JP" sz="2000" dirty="0"/>
              <a:t>（</a:t>
            </a:r>
            <a:r>
              <a:rPr lang="en-US" altLang="ja-JP" sz="2000" dirty="0"/>
              <a:t>32</a:t>
            </a:r>
            <a:r>
              <a:rPr lang="ja-JP" altLang="ja-JP" sz="2000" dirty="0"/>
              <a:t>×</a:t>
            </a:r>
            <a:r>
              <a:rPr lang="en-US" altLang="ja-JP" sz="2000" dirty="0"/>
              <a:t>32</a:t>
            </a:r>
            <a:r>
              <a:rPr lang="ja-JP" altLang="ja-JP" sz="2000" dirty="0"/>
              <a:t>）は</a:t>
            </a:r>
            <a:r>
              <a:rPr lang="en-US" altLang="ja-JP" sz="2000" dirty="0"/>
              <a:t>32</a:t>
            </a:r>
            <a:r>
              <a:rPr lang="ja-JP" altLang="ja-JP" sz="2000" dirty="0"/>
              <a:t>ビットの結果を返します。</a:t>
            </a:r>
          </a:p>
          <a:p>
            <a:pPr lvl="1"/>
            <a:r>
              <a:rPr lang="ja-JP" altLang="ja-JP" sz="2000" dirty="0" smtClean="0"/>
              <a:t>±</a:t>
            </a:r>
            <a:r>
              <a:rPr lang="ja-JP" altLang="ja-JP" sz="2000" dirty="0"/>
              <a:t>（</a:t>
            </a:r>
            <a:r>
              <a:rPr lang="en-US" altLang="ja-JP" sz="2000" dirty="0"/>
              <a:t>64</a:t>
            </a:r>
            <a:r>
              <a:rPr lang="ja-JP" altLang="ja-JP" sz="2000" dirty="0"/>
              <a:t>×</a:t>
            </a:r>
            <a:r>
              <a:rPr lang="en-US" altLang="ja-JP" sz="2000" dirty="0"/>
              <a:t>64</a:t>
            </a:r>
            <a:r>
              <a:rPr lang="ja-JP" altLang="ja-JP" sz="2000" dirty="0"/>
              <a:t>）は</a:t>
            </a:r>
            <a:r>
              <a:rPr lang="en-US" altLang="ja-JP" sz="2000" dirty="0"/>
              <a:t>64</a:t>
            </a:r>
            <a:r>
              <a:rPr lang="ja-JP" altLang="ja-JP" sz="2000" dirty="0"/>
              <a:t>ビットの結果を返します。</a:t>
            </a: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113906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命令の乗算と除算</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符号付きと符号なしの積を加算して乗算を広げると、単一の</a:t>
            </a:r>
            <a:r>
              <a:rPr lang="en-US" altLang="ja-JP" sz="2000" dirty="0"/>
              <a:t>64</a:t>
            </a:r>
            <a:r>
              <a:rPr lang="ja-JP" altLang="en-US" sz="2000" dirty="0"/>
              <a:t>ビット結果が得られます</a:t>
            </a:r>
            <a:r>
              <a:rPr lang="en-US" altLang="ja-JP" sz="2000" dirty="0"/>
              <a:t>:</a:t>
            </a:r>
          </a:p>
          <a:p>
            <a:pPr lvl="1"/>
            <a:r>
              <a:rPr lang="en-US" altLang="ja-JP" sz="2000" dirty="0" smtClean="0"/>
              <a:t>64</a:t>
            </a:r>
            <a:r>
              <a:rPr lang="en-US" altLang="ja-JP" sz="2000" dirty="0"/>
              <a:t>±</a:t>
            </a:r>
            <a:r>
              <a:rPr lang="ja-JP" altLang="en-US" sz="2000" dirty="0"/>
              <a:t>（</a:t>
            </a:r>
            <a:r>
              <a:rPr lang="en-US" altLang="ja-JP" sz="2000" dirty="0"/>
              <a:t>32×32</a:t>
            </a:r>
            <a:r>
              <a:rPr lang="ja-JP" altLang="en-US" sz="2000" dirty="0"/>
              <a:t>）は</a:t>
            </a:r>
            <a:r>
              <a:rPr lang="en-US" altLang="ja-JP" sz="2000" dirty="0"/>
              <a:t>64</a:t>
            </a:r>
            <a:r>
              <a:rPr lang="ja-JP" altLang="en-US" sz="2000" dirty="0"/>
              <a:t>ビットの結果を返します。</a:t>
            </a:r>
          </a:p>
          <a:p>
            <a:pPr lvl="1"/>
            <a:r>
              <a:rPr lang="en-US" altLang="ja-JP" sz="2000" dirty="0" smtClean="0"/>
              <a:t>±</a:t>
            </a:r>
            <a:r>
              <a:rPr lang="ja-JP" altLang="en-US" sz="2000" dirty="0"/>
              <a:t>（</a:t>
            </a:r>
            <a:r>
              <a:rPr lang="en-US" altLang="ja-JP" sz="2000" dirty="0"/>
              <a:t>32×32</a:t>
            </a:r>
            <a:r>
              <a:rPr lang="ja-JP" altLang="en-US" sz="2000" dirty="0"/>
              <a:t>）は</a:t>
            </a:r>
            <a:r>
              <a:rPr lang="en-US" altLang="ja-JP" sz="2000" dirty="0"/>
              <a:t>64</a:t>
            </a:r>
            <a:r>
              <a:rPr lang="ja-JP" altLang="en-US" sz="2000" dirty="0"/>
              <a:t>ビットの結果を返します</a:t>
            </a:r>
            <a:r>
              <a:rPr lang="ja-JP" altLang="en-US" sz="2000" dirty="0" smtClean="0"/>
              <a:t>。</a:t>
            </a:r>
            <a:endParaRPr lang="en-US" altLang="ja-JP" sz="2000" dirty="0" smtClean="0"/>
          </a:p>
          <a:p>
            <a:pPr lvl="1"/>
            <a:endParaRPr lang="ja-JP" altLang="en-US" sz="2000" dirty="0"/>
          </a:p>
          <a:p>
            <a:r>
              <a:rPr lang="en-US" altLang="ja-JP" sz="2000" dirty="0"/>
              <a:t>64×64</a:t>
            </a:r>
            <a:r>
              <a:rPr lang="ja-JP" altLang="en-US" sz="2000" dirty="0"/>
              <a:t>から</a:t>
            </a:r>
            <a:r>
              <a:rPr lang="en-US" altLang="ja-JP" sz="2000" dirty="0"/>
              <a:t>128</a:t>
            </a:r>
            <a:r>
              <a:rPr lang="ja-JP" altLang="en-US" sz="2000" dirty="0"/>
              <a:t>ビットの乗算では、</a:t>
            </a:r>
            <a:r>
              <a:rPr lang="en-US" altLang="ja-JP" sz="2000" dirty="0"/>
              <a:t>64</a:t>
            </a:r>
            <a:r>
              <a:rPr lang="ja-JP" altLang="en-US" sz="2000" dirty="0"/>
              <a:t>ビットの結果レジスタのペアを生成するために</a:t>
            </a:r>
            <a:r>
              <a:rPr lang="en-US" altLang="ja-JP" sz="2000" dirty="0"/>
              <a:t>2</a:t>
            </a:r>
            <a:r>
              <a:rPr lang="ja-JP" altLang="en-US" sz="2000" dirty="0" err="1"/>
              <a:t>つの</a:t>
            </a:r>
            <a:r>
              <a:rPr lang="ja-JP" altLang="en-US" sz="2000" dirty="0"/>
              <a:t>命令のシーケンスが必要です</a:t>
            </a:r>
            <a:r>
              <a:rPr lang="en-US" altLang="ja-JP" sz="2000" dirty="0"/>
              <a:t>:</a:t>
            </a:r>
          </a:p>
          <a:p>
            <a:pPr lvl="1"/>
            <a:r>
              <a:rPr lang="en-US" altLang="ja-JP" sz="2000" dirty="0" smtClean="0"/>
              <a:t>±</a:t>
            </a:r>
            <a:r>
              <a:rPr lang="ja-JP" altLang="en-US" sz="2000" dirty="0"/>
              <a:t>（</a:t>
            </a:r>
            <a:r>
              <a:rPr lang="en-US" altLang="ja-JP" sz="2000" dirty="0"/>
              <a:t>64×64</a:t>
            </a:r>
            <a:r>
              <a:rPr lang="ja-JP" altLang="en-US" sz="2000" dirty="0"/>
              <a:t>）は、結果</a:t>
            </a:r>
            <a:r>
              <a:rPr lang="en-US" altLang="ja-JP" sz="2000" dirty="0"/>
              <a:t>[63</a:t>
            </a:r>
            <a:r>
              <a:rPr lang="ja-JP" altLang="en-US" sz="2000" dirty="0"/>
              <a:t>：</a:t>
            </a:r>
            <a:r>
              <a:rPr lang="en-US" altLang="ja-JP" sz="2000" dirty="0"/>
              <a:t>0]</a:t>
            </a:r>
            <a:r>
              <a:rPr lang="ja-JP" altLang="en-US" sz="2000" dirty="0"/>
              <a:t>の下位</a:t>
            </a:r>
            <a:r>
              <a:rPr lang="en-US" altLang="ja-JP" sz="2000" dirty="0"/>
              <a:t>64</a:t>
            </a:r>
            <a:r>
              <a:rPr lang="ja-JP" altLang="en-US" sz="2000" dirty="0"/>
              <a:t>ビットを表します。</a:t>
            </a:r>
          </a:p>
          <a:p>
            <a:pPr lvl="1"/>
            <a:r>
              <a:rPr lang="ja-JP" altLang="en-US" sz="2000" dirty="0" smtClean="0"/>
              <a:t>（</a:t>
            </a:r>
            <a:r>
              <a:rPr lang="en-US" altLang="ja-JP" sz="2000" dirty="0"/>
              <a:t>64×64</a:t>
            </a:r>
            <a:r>
              <a:rPr lang="ja-JP" altLang="en-US" sz="2000" dirty="0"/>
              <a:t>）は、結果</a:t>
            </a:r>
            <a:r>
              <a:rPr lang="en-US" altLang="ja-JP" sz="2000" dirty="0"/>
              <a:t>[127</a:t>
            </a:r>
            <a:r>
              <a:rPr lang="ja-JP" altLang="en-US" sz="2000" dirty="0"/>
              <a:t>：</a:t>
            </a:r>
            <a:r>
              <a:rPr lang="en-US" altLang="ja-JP" sz="2000" dirty="0"/>
              <a:t>64]</a:t>
            </a:r>
            <a:r>
              <a:rPr lang="ja-JP" altLang="en-US" sz="2000" dirty="0"/>
              <a:t>の上位</a:t>
            </a:r>
            <a:r>
              <a:rPr lang="en-US" altLang="ja-JP" sz="2000" dirty="0"/>
              <a:t>64</a:t>
            </a:r>
            <a:r>
              <a:rPr lang="ja-JP" altLang="en-US" sz="2000" dirty="0"/>
              <a:t>ビットを表します。</a:t>
            </a:r>
          </a:p>
          <a:p>
            <a:endParaRPr lang="en-US" altLang="ja-JP" sz="2000" dirty="0" smtClean="0"/>
          </a:p>
          <a:p>
            <a:pPr marL="0" indent="0">
              <a:buNone/>
            </a:pPr>
            <a:r>
              <a:rPr lang="en-US" altLang="ja-JP" sz="1600" dirty="0" smtClean="0"/>
              <a:t>&lt;Note&gt;</a:t>
            </a:r>
            <a:endParaRPr lang="en-US" altLang="ja-JP" sz="1600" dirty="0"/>
          </a:p>
          <a:p>
            <a:pPr marL="360000" indent="0">
              <a:buNone/>
            </a:pPr>
            <a:r>
              <a:rPr lang="ja-JP" altLang="en-US" sz="1600" dirty="0" smtClean="0"/>
              <a:t>リスト</a:t>
            </a:r>
            <a:r>
              <a:rPr lang="ja-JP" altLang="en-US" sz="1600" dirty="0"/>
              <a:t>には</a:t>
            </a:r>
            <a:r>
              <a:rPr lang="en-US" altLang="ja-JP" sz="1600" dirty="0"/>
              <a:t>32×64</a:t>
            </a:r>
            <a:r>
              <a:rPr lang="ja-JP" altLang="en-US" sz="1600" dirty="0"/>
              <a:t>のオプションはありません</a:t>
            </a:r>
            <a:r>
              <a:rPr lang="ja-JP" altLang="en-US" sz="1600" dirty="0" smtClean="0"/>
              <a:t>。</a:t>
            </a:r>
            <a:endParaRPr lang="en-US" altLang="ja-JP" sz="1600" dirty="0" smtClean="0"/>
          </a:p>
          <a:p>
            <a:pPr marL="360000" indent="0">
              <a:buNone/>
            </a:pPr>
            <a:r>
              <a:rPr lang="en-US" altLang="ja-JP" sz="1600" dirty="0" smtClean="0"/>
              <a:t>32</a:t>
            </a:r>
            <a:r>
              <a:rPr lang="ja-JP" altLang="en-US" sz="1600" dirty="0"/>
              <a:t>ビットの</a:t>
            </a:r>
            <a:r>
              <a:rPr lang="en-US" altLang="ja-JP" sz="1600" dirty="0"/>
              <a:t>W</a:t>
            </a:r>
            <a:r>
              <a:rPr lang="ja-JP" altLang="en-US" sz="1600" dirty="0"/>
              <a:t>レジスタに</a:t>
            </a:r>
            <a:r>
              <a:rPr lang="en-US" altLang="ja-JP" sz="1600" dirty="0"/>
              <a:t>64</a:t>
            </a:r>
            <a:r>
              <a:rPr lang="ja-JP" altLang="en-US" sz="1600" dirty="0"/>
              <a:t>ビットの</a:t>
            </a:r>
            <a:r>
              <a:rPr lang="en-US" altLang="ja-JP" sz="1600" dirty="0"/>
              <a:t>X</a:t>
            </a:r>
            <a:r>
              <a:rPr lang="ja-JP" altLang="en-US" sz="1600" dirty="0"/>
              <a:t>レジスタを直接乗算することはできません。</a:t>
            </a:r>
          </a:p>
          <a:p>
            <a:pPr marL="0" indent="0">
              <a:buNone/>
            </a:pPr>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spTree>
    <p:extLst>
      <p:ext uri="{BB962C8B-B14F-4D97-AF65-F5344CB8AC3E}">
        <p14:creationId xmlns:p14="http://schemas.microsoft.com/office/powerpoint/2010/main" val="2661656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命令の乗算と除算</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ARMv8-A</a:t>
            </a:r>
            <a:r>
              <a:rPr lang="ja-JP" altLang="ja-JP" sz="2000" dirty="0"/>
              <a:t>アーキテクチャは、</a:t>
            </a:r>
            <a:r>
              <a:rPr lang="en-US" altLang="ja-JP" sz="2000" dirty="0"/>
              <a:t>32</a:t>
            </a:r>
            <a:r>
              <a:rPr lang="ja-JP" altLang="ja-JP" sz="2000" dirty="0"/>
              <a:t>ビットおよび</a:t>
            </a:r>
            <a:r>
              <a:rPr lang="en-US" altLang="ja-JP" sz="2000" dirty="0"/>
              <a:t>64</a:t>
            </a:r>
            <a:r>
              <a:rPr lang="ja-JP" altLang="ja-JP" sz="2000" dirty="0"/>
              <a:t>ビットサイズの値の符号付きおよび符号なし除算をサポートしています。 例えば</a:t>
            </a:r>
            <a:r>
              <a:rPr lang="en-US" altLang="ja-JP" sz="2000" dirty="0"/>
              <a:t>:</a:t>
            </a:r>
            <a:endParaRPr lang="ja-JP" altLang="ja-JP" sz="2000" dirty="0"/>
          </a:p>
          <a:p>
            <a:pPr marL="0" indent="0">
              <a:buNone/>
            </a:pPr>
            <a:endParaRPr lang="en-US" altLang="ja-JP" sz="2000" dirty="0" smtClean="0"/>
          </a:p>
          <a:p>
            <a:pPr marL="0" indent="0">
              <a:buNone/>
            </a:pPr>
            <a:endParaRPr lang="en-US" altLang="ja-JP" sz="2000" dirty="0" smtClean="0"/>
          </a:p>
          <a:p>
            <a:r>
              <a:rPr lang="ja-JP" altLang="ja-JP" sz="2000" dirty="0"/>
              <a:t>オーバーフローとゼロ除算はトラップされません</a:t>
            </a:r>
            <a:r>
              <a:rPr lang="en-US" altLang="ja-JP" sz="2000" dirty="0"/>
              <a:t>:</a:t>
            </a:r>
            <a:endParaRPr lang="ja-JP" altLang="ja-JP" sz="2000" dirty="0"/>
          </a:p>
          <a:p>
            <a:pPr lvl="1"/>
            <a:r>
              <a:rPr lang="ja-JP" altLang="ja-JP" sz="2000" dirty="0" smtClean="0"/>
              <a:t>ゼロ</a:t>
            </a:r>
            <a:r>
              <a:rPr lang="ja-JP" altLang="ja-JP" sz="2000" dirty="0"/>
              <a:t>による整数除算は、ゼロを返します。</a:t>
            </a:r>
          </a:p>
          <a:p>
            <a:pPr lvl="1"/>
            <a:r>
              <a:rPr lang="ja-JP" altLang="ja-JP" sz="2000" dirty="0" smtClean="0"/>
              <a:t>オーバーフロー</a:t>
            </a:r>
            <a:r>
              <a:rPr lang="ja-JP" altLang="ja-JP" sz="2000" dirty="0"/>
              <a:t>は</a:t>
            </a:r>
            <a:r>
              <a:rPr lang="en-US" altLang="ja-JP" sz="2000" dirty="0"/>
              <a:t>SDIV</a:t>
            </a:r>
            <a:r>
              <a:rPr lang="ja-JP" altLang="ja-JP" sz="2000" dirty="0"/>
              <a:t>でのみ発生する可能性があります</a:t>
            </a:r>
            <a:r>
              <a:rPr lang="en-US" altLang="ja-JP" sz="2000" dirty="0"/>
              <a:t>:</a:t>
            </a:r>
            <a:endParaRPr lang="ja-JP" altLang="ja-JP" sz="2000" dirty="0"/>
          </a:p>
          <a:p>
            <a:pPr lvl="2"/>
            <a:r>
              <a:rPr lang="en-US" altLang="ja-JP" sz="2000" dirty="0" smtClean="0"/>
              <a:t>INT_MIN/-</a:t>
            </a:r>
            <a:r>
              <a:rPr lang="en-US" altLang="ja-JP" sz="2000" dirty="0"/>
              <a:t>1</a:t>
            </a:r>
            <a:r>
              <a:rPr lang="ja-JP" altLang="ja-JP" sz="2000" dirty="0"/>
              <a:t>は</a:t>
            </a:r>
            <a:r>
              <a:rPr lang="en-US" altLang="ja-JP" sz="2000" dirty="0"/>
              <a:t>INT_MIN</a:t>
            </a:r>
            <a:r>
              <a:rPr lang="ja-JP" altLang="ja-JP" sz="2000" dirty="0"/>
              <a:t>を返します。ここで、</a:t>
            </a:r>
            <a:r>
              <a:rPr lang="en-US" altLang="ja-JP" sz="2000" dirty="0"/>
              <a:t>INT_MIN</a:t>
            </a:r>
            <a:r>
              <a:rPr lang="ja-JP" altLang="ja-JP" sz="2000" dirty="0"/>
              <a:t>は演算に使用されるレジスタにエンコードできる最小の負の数です</a:t>
            </a:r>
            <a:r>
              <a:rPr lang="ja-JP" altLang="ja-JP" sz="2000" dirty="0" smtClean="0"/>
              <a:t>。ほとんど</a:t>
            </a:r>
            <a:r>
              <a:rPr lang="ja-JP" altLang="ja-JP" sz="2000" dirty="0"/>
              <a:t>の</a:t>
            </a:r>
            <a:r>
              <a:rPr lang="en-US" altLang="ja-JP" sz="2000" dirty="0" smtClean="0"/>
              <a:t>C/C++</a:t>
            </a:r>
            <a:r>
              <a:rPr lang="ja-JP" altLang="ja-JP" sz="2000" dirty="0"/>
              <a:t>方言と同様に、結果は常にゼロに丸められます。</a:t>
            </a:r>
          </a:p>
          <a:p>
            <a:pPr marL="0" indent="0">
              <a:buNone/>
            </a:pPr>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pic>
        <p:nvPicPr>
          <p:cNvPr id="5" name="図 4"/>
          <p:cNvPicPr>
            <a:picLocks noChangeAspect="1"/>
          </p:cNvPicPr>
          <p:nvPr/>
        </p:nvPicPr>
        <p:blipFill>
          <a:blip r:embed="rId2"/>
          <a:stretch>
            <a:fillRect/>
          </a:stretch>
        </p:blipFill>
        <p:spPr>
          <a:xfrm>
            <a:off x="621004" y="1676757"/>
            <a:ext cx="6676110" cy="588647"/>
          </a:xfrm>
          <a:prstGeom prst="rect">
            <a:avLst/>
          </a:prstGeom>
        </p:spPr>
      </p:pic>
    </p:spTree>
    <p:extLst>
      <p:ext uri="{BB962C8B-B14F-4D97-AF65-F5344CB8AC3E}">
        <p14:creationId xmlns:p14="http://schemas.microsoft.com/office/powerpoint/2010/main" val="32062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シフト操作</a:t>
            </a:r>
            <a:endParaRPr kumimoji="1" lang="ja-JP" altLang="en-US" dirty="0"/>
          </a:p>
        </p:txBody>
      </p:sp>
      <p:sp>
        <p:nvSpPr>
          <p:cNvPr id="3" name="コンテンツ プレースホルダー 2"/>
          <p:cNvSpPr>
            <a:spLocks noGrp="1"/>
          </p:cNvSpPr>
          <p:nvPr>
            <p:ph idx="1"/>
          </p:nvPr>
        </p:nvSpPr>
        <p:spPr/>
        <p:txBody>
          <a:bodyPr/>
          <a:lstStyle/>
          <a:p>
            <a:r>
              <a:rPr lang="ja-JP" altLang="ja-JP" sz="2000" dirty="0"/>
              <a:t>次の指示は特にシフトのためのものです</a:t>
            </a:r>
            <a:r>
              <a:rPr lang="en-US" altLang="ja-JP" sz="2000" dirty="0"/>
              <a:t>:</a:t>
            </a:r>
            <a:endParaRPr lang="ja-JP" altLang="ja-JP" sz="2000" dirty="0"/>
          </a:p>
          <a:p>
            <a:pPr lvl="1"/>
            <a:r>
              <a:rPr lang="ja-JP" altLang="ja-JP" sz="2000" dirty="0" smtClean="0"/>
              <a:t>論理</a:t>
            </a:r>
            <a:r>
              <a:rPr lang="ja-JP" altLang="ja-JP" sz="2000" dirty="0"/>
              <a:t>左シフト（</a:t>
            </a:r>
            <a:r>
              <a:rPr lang="en-US" altLang="ja-JP" sz="2000" dirty="0"/>
              <a:t>LSL</a:t>
            </a:r>
            <a:r>
              <a:rPr lang="ja-JP" altLang="ja-JP" sz="2000" dirty="0"/>
              <a:t>）。</a:t>
            </a:r>
            <a:r>
              <a:rPr lang="en-US" altLang="ja-JP" sz="2000" dirty="0"/>
              <a:t> LSL</a:t>
            </a:r>
            <a:r>
              <a:rPr lang="ja-JP" altLang="ja-JP" sz="2000" dirty="0"/>
              <a:t>命令は</a:t>
            </a:r>
            <a:r>
              <a:rPr lang="en-US" altLang="ja-JP" sz="2000" dirty="0"/>
              <a:t>2</a:t>
            </a:r>
            <a:r>
              <a:rPr lang="ja-JP" altLang="ja-JP" sz="2000" dirty="0"/>
              <a:t>のべき乗で乗算を実行します。</a:t>
            </a:r>
          </a:p>
          <a:p>
            <a:pPr lvl="1"/>
            <a:r>
              <a:rPr lang="ja-JP" altLang="ja-JP" sz="2000" dirty="0" smtClean="0"/>
              <a:t>論理</a:t>
            </a:r>
            <a:r>
              <a:rPr lang="ja-JP" altLang="ja-JP" sz="2000" dirty="0"/>
              <a:t>右シフト（</a:t>
            </a:r>
            <a:r>
              <a:rPr lang="en-US" altLang="ja-JP" sz="2000" dirty="0"/>
              <a:t>LSR</a:t>
            </a:r>
            <a:r>
              <a:rPr lang="ja-JP" altLang="ja-JP" sz="2000" dirty="0"/>
              <a:t>）。</a:t>
            </a:r>
            <a:r>
              <a:rPr lang="en-US" altLang="ja-JP" sz="2000" dirty="0"/>
              <a:t> LSR</a:t>
            </a:r>
            <a:r>
              <a:rPr lang="ja-JP" altLang="ja-JP" sz="2000" dirty="0"/>
              <a:t>命令は</a:t>
            </a:r>
            <a:r>
              <a:rPr lang="en-US" altLang="ja-JP" sz="2000" dirty="0"/>
              <a:t>2</a:t>
            </a:r>
            <a:r>
              <a:rPr lang="ja-JP" altLang="ja-JP" sz="2000" dirty="0"/>
              <a:t>のべき乗で除算します。</a:t>
            </a:r>
          </a:p>
          <a:p>
            <a:pPr lvl="1"/>
            <a:r>
              <a:rPr lang="ja-JP" altLang="ja-JP" sz="2000" dirty="0" smtClean="0"/>
              <a:t>算術</a:t>
            </a:r>
            <a:r>
              <a:rPr lang="ja-JP" altLang="ja-JP" sz="2000" dirty="0"/>
              <a:t>右シフト（</a:t>
            </a:r>
            <a:r>
              <a:rPr lang="en-US" altLang="ja-JP" sz="2000" dirty="0"/>
              <a:t>ASR</a:t>
            </a:r>
            <a:r>
              <a:rPr lang="ja-JP" altLang="ja-JP" sz="2000" dirty="0"/>
              <a:t>）。</a:t>
            </a:r>
            <a:r>
              <a:rPr lang="en-US" altLang="ja-JP" sz="2000" dirty="0"/>
              <a:t> ASR</a:t>
            </a:r>
            <a:r>
              <a:rPr lang="ja-JP" altLang="ja-JP" sz="2000" dirty="0"/>
              <a:t>命令は、符号ビットを保持したまま</a:t>
            </a:r>
            <a:r>
              <a:rPr lang="en-US" altLang="ja-JP" sz="2000" dirty="0"/>
              <a:t>2</a:t>
            </a:r>
            <a:r>
              <a:rPr lang="ja-JP" altLang="ja-JP" sz="2000" dirty="0"/>
              <a:t>の累乗で除算を実行します。</a:t>
            </a:r>
          </a:p>
          <a:p>
            <a:pPr lvl="1"/>
            <a:r>
              <a:rPr lang="ja-JP" altLang="ja-JP" sz="2000" dirty="0" smtClean="0"/>
              <a:t>右</a:t>
            </a:r>
            <a:r>
              <a:rPr lang="ja-JP" altLang="ja-JP" sz="2000" dirty="0"/>
              <a:t>に回転（</a:t>
            </a:r>
            <a:r>
              <a:rPr lang="en-US" altLang="ja-JP" sz="2000" dirty="0"/>
              <a:t>ROR</a:t>
            </a:r>
            <a:r>
              <a:rPr lang="ja-JP" altLang="ja-JP" sz="2000" dirty="0"/>
              <a:t>）します。</a:t>
            </a:r>
            <a:r>
              <a:rPr lang="en-US" altLang="ja-JP" sz="2000" dirty="0"/>
              <a:t> ROR</a:t>
            </a:r>
            <a:r>
              <a:rPr lang="ja-JP" altLang="ja-JP" sz="2000" dirty="0"/>
              <a:t>命令は、</a:t>
            </a:r>
            <a:r>
              <a:rPr lang="en-US" altLang="ja-JP" sz="2000" dirty="0"/>
              <a:t>LSB</a:t>
            </a:r>
            <a:r>
              <a:rPr lang="ja-JP" altLang="ja-JP" sz="2000" dirty="0"/>
              <a:t>から</a:t>
            </a:r>
            <a:r>
              <a:rPr lang="en-US" altLang="ja-JP" sz="2000" dirty="0"/>
              <a:t>MSB</a:t>
            </a:r>
            <a:r>
              <a:rPr lang="ja-JP" altLang="ja-JP" sz="2000" dirty="0"/>
              <a:t>に回転したビットをラップして、ビット単位の回転を実行します</a:t>
            </a:r>
            <a:r>
              <a:rPr lang="ja-JP" altLang="ja-JP" sz="2000" dirty="0" smtClean="0"/>
              <a:t>。</a:t>
            </a:r>
            <a:endParaRPr lang="en-US" altLang="ja-JP" sz="2000" dirty="0" smtClean="0"/>
          </a:p>
          <a:p>
            <a:pPr lvl="1"/>
            <a:endParaRPr lang="ja-JP" altLang="ja-JP" sz="2000" dirty="0"/>
          </a:p>
          <a:p>
            <a:endParaRPr lang="ja-JP" altLang="ja-JP" sz="2000" dirty="0"/>
          </a:p>
          <a:p>
            <a:pPr marL="0" indent="0">
              <a:buNone/>
            </a:pPr>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pic>
        <p:nvPicPr>
          <p:cNvPr id="6" name="図 5"/>
          <p:cNvPicPr>
            <a:picLocks noChangeAspect="1"/>
          </p:cNvPicPr>
          <p:nvPr/>
        </p:nvPicPr>
        <p:blipFill>
          <a:blip r:embed="rId2"/>
          <a:stretch>
            <a:fillRect/>
          </a:stretch>
        </p:blipFill>
        <p:spPr>
          <a:xfrm>
            <a:off x="733940" y="3516699"/>
            <a:ext cx="3534268" cy="2924583"/>
          </a:xfrm>
          <a:prstGeom prst="rect">
            <a:avLst/>
          </a:prstGeom>
        </p:spPr>
      </p:pic>
      <p:pic>
        <p:nvPicPr>
          <p:cNvPr id="7" name="図 6"/>
          <p:cNvPicPr>
            <a:picLocks noChangeAspect="1"/>
          </p:cNvPicPr>
          <p:nvPr/>
        </p:nvPicPr>
        <p:blipFill>
          <a:blip r:embed="rId3"/>
          <a:stretch>
            <a:fillRect/>
          </a:stretch>
        </p:blipFill>
        <p:spPr>
          <a:xfrm>
            <a:off x="4268208" y="3516699"/>
            <a:ext cx="5177503" cy="2812665"/>
          </a:xfrm>
          <a:prstGeom prst="rect">
            <a:avLst/>
          </a:prstGeom>
        </p:spPr>
      </p:pic>
    </p:spTree>
    <p:extLst>
      <p:ext uri="{BB962C8B-B14F-4D97-AF65-F5344CB8AC3E}">
        <p14:creationId xmlns:p14="http://schemas.microsoft.com/office/powerpoint/2010/main" val="1275846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シフト操作</a:t>
            </a:r>
            <a:endParaRPr kumimoji="1" lang="ja-JP" altLang="en-US" dirty="0"/>
          </a:p>
        </p:txBody>
      </p:sp>
      <p:sp>
        <p:nvSpPr>
          <p:cNvPr id="3" name="コンテンツ プレースホルダー 2"/>
          <p:cNvSpPr>
            <a:spLocks noGrp="1"/>
          </p:cNvSpPr>
          <p:nvPr>
            <p:ph idx="1"/>
          </p:nvPr>
        </p:nvSpPr>
        <p:spPr/>
        <p:txBody>
          <a:bodyPr/>
          <a:lstStyle/>
          <a:p>
            <a:r>
              <a:rPr lang="ja-JP" altLang="ja-JP" sz="2000" dirty="0"/>
              <a:t>シフトに指定されているレジスタは、</a:t>
            </a:r>
            <a:r>
              <a:rPr lang="en-US" altLang="ja-JP" sz="2000" dirty="0"/>
              <a:t>32</a:t>
            </a:r>
            <a:r>
              <a:rPr lang="ja-JP" altLang="ja-JP" sz="2000" dirty="0"/>
              <a:t>ビットまたは</a:t>
            </a:r>
            <a:r>
              <a:rPr lang="en-US" altLang="ja-JP" sz="2000" dirty="0"/>
              <a:t>64</a:t>
            </a:r>
            <a:r>
              <a:rPr lang="ja-JP" altLang="ja-JP" sz="2000" dirty="0"/>
              <a:t>ビットです。 シフトする量は、イミディエート（最大レジスタサイズ</a:t>
            </a:r>
            <a:r>
              <a:rPr lang="en-US" altLang="ja-JP" sz="2000" dirty="0"/>
              <a:t> -  1</a:t>
            </a:r>
            <a:r>
              <a:rPr lang="ja-JP" altLang="ja-JP" sz="2000" dirty="0"/>
              <a:t>）、または値が下位</a:t>
            </a:r>
            <a:r>
              <a:rPr lang="en-US" altLang="ja-JP" sz="2000" dirty="0"/>
              <a:t>5</a:t>
            </a:r>
            <a:r>
              <a:rPr lang="ja-JP" altLang="ja-JP" sz="2000" dirty="0"/>
              <a:t>（</a:t>
            </a:r>
            <a:r>
              <a:rPr lang="en-US" altLang="ja-JP" sz="2000" dirty="0"/>
              <a:t>modulo-32</a:t>
            </a:r>
            <a:r>
              <a:rPr lang="ja-JP" altLang="ja-JP" sz="2000" dirty="0"/>
              <a:t>）または</a:t>
            </a:r>
            <a:r>
              <a:rPr lang="en-US" altLang="ja-JP" sz="2000" dirty="0"/>
              <a:t>6</a:t>
            </a:r>
            <a:r>
              <a:rPr lang="ja-JP" altLang="ja-JP" sz="2000" dirty="0"/>
              <a:t>（</a:t>
            </a:r>
            <a:r>
              <a:rPr lang="en-US" altLang="ja-JP" sz="2000" dirty="0"/>
              <a:t>modulo-64</a:t>
            </a:r>
            <a:r>
              <a:rPr lang="ja-JP" altLang="ja-JP" sz="2000" dirty="0"/>
              <a:t>）ビットからのみ取得されるレジスタとして指定できます。</a:t>
            </a:r>
          </a:p>
          <a:p>
            <a:endParaRPr lang="en-US" altLang="ja-JP" sz="2000" dirty="0" smtClean="0"/>
          </a:p>
          <a:p>
            <a:endParaRPr lang="ja-JP" altLang="ja-JP" sz="2000" dirty="0"/>
          </a:p>
          <a:p>
            <a:pPr marL="0" indent="0">
              <a:buNone/>
            </a:pPr>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Tree>
    <p:extLst>
      <p:ext uri="{BB962C8B-B14F-4D97-AF65-F5344CB8AC3E}">
        <p14:creationId xmlns:p14="http://schemas.microsoft.com/office/powerpoint/2010/main" val="272093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6.2.4 </a:t>
            </a:r>
            <a:r>
              <a:rPr lang="ja-JP" altLang="en-US" dirty="0" smtClean="0"/>
              <a:t>ビットフィールド</a:t>
            </a:r>
            <a:r>
              <a:rPr lang="ja-JP" altLang="en-US" dirty="0"/>
              <a:t>とバイト操作命令</a:t>
            </a:r>
          </a:p>
        </p:txBody>
      </p:sp>
      <p:sp>
        <p:nvSpPr>
          <p:cNvPr id="3" name="コンテンツ プレースホルダー 2"/>
          <p:cNvSpPr>
            <a:spLocks noGrp="1"/>
          </p:cNvSpPr>
          <p:nvPr>
            <p:ph idx="1"/>
          </p:nvPr>
        </p:nvSpPr>
        <p:spPr/>
        <p:txBody>
          <a:bodyPr/>
          <a:lstStyle/>
          <a:p>
            <a:r>
              <a:rPr lang="ja-JP" altLang="en-US" sz="2000" dirty="0" smtClean="0"/>
              <a:t>バイト</a:t>
            </a:r>
            <a:r>
              <a:rPr lang="ja-JP" altLang="en-US" sz="2000" dirty="0"/>
              <a:t>、ハーフワード</a:t>
            </a:r>
            <a:r>
              <a:rPr lang="ja-JP" altLang="en-US" sz="2000" dirty="0" smtClean="0"/>
              <a:t>、ワード</a:t>
            </a:r>
            <a:r>
              <a:rPr lang="ja-JP" altLang="en-US" sz="2000" dirty="0"/>
              <a:t>をレジスタサイズに拡張する命令が</a:t>
            </a:r>
            <a:r>
              <a:rPr lang="ja-JP" altLang="en-US" sz="2000" dirty="0" smtClean="0"/>
              <a:t>ある</a:t>
            </a:r>
            <a:endParaRPr lang="en-US" altLang="ja-JP" sz="2000" dirty="0" smtClean="0"/>
          </a:p>
          <a:p>
            <a:r>
              <a:rPr lang="ja-JP" altLang="en-US" sz="2000" dirty="0"/>
              <a:t>これらの命令は、符号付き</a:t>
            </a:r>
            <a:r>
              <a:rPr lang="en-US" altLang="ja-JP" sz="2000" dirty="0"/>
              <a:t>(SXTB</a:t>
            </a:r>
            <a:r>
              <a:rPr lang="ja-JP" altLang="en-US" sz="2000" dirty="0" err="1"/>
              <a:t>、</a:t>
            </a:r>
            <a:r>
              <a:rPr lang="en-US" altLang="ja-JP" sz="2000" dirty="0"/>
              <a:t>SXTH</a:t>
            </a:r>
            <a:r>
              <a:rPr lang="ja-JP" altLang="en-US" sz="2000" dirty="0" err="1"/>
              <a:t>、</a:t>
            </a:r>
            <a:r>
              <a:rPr lang="en-US" altLang="ja-JP" sz="2000" dirty="0"/>
              <a:t>SXTW)</a:t>
            </a:r>
            <a:r>
              <a:rPr lang="ja-JP" altLang="en-US" sz="2000" dirty="0" smtClean="0"/>
              <a:t>と、符号</a:t>
            </a:r>
            <a:r>
              <a:rPr lang="ja-JP" altLang="en-US" sz="2000" dirty="0"/>
              <a:t>なし</a:t>
            </a:r>
            <a:r>
              <a:rPr lang="en-US" altLang="ja-JP" sz="2000" dirty="0"/>
              <a:t>(UXTB</a:t>
            </a:r>
            <a:r>
              <a:rPr lang="ja-JP" altLang="en-US" sz="2000" dirty="0" err="1"/>
              <a:t>、</a:t>
            </a:r>
            <a:r>
              <a:rPr lang="en-US" altLang="ja-JP" sz="2000" dirty="0"/>
              <a:t>UXTH</a:t>
            </a:r>
            <a:r>
              <a:rPr lang="en-US" altLang="ja-JP" sz="2000" dirty="0" smtClean="0"/>
              <a:t>)</a:t>
            </a:r>
            <a:r>
              <a:rPr lang="ja-JP" altLang="en-US" sz="2000" dirty="0"/>
              <a:t>の両方の</a:t>
            </a:r>
            <a:r>
              <a:rPr lang="ja-JP" altLang="en-US" sz="2000" dirty="0" smtClean="0"/>
              <a:t>種類がある</a:t>
            </a:r>
            <a:endParaRPr lang="en-US" altLang="ja-JP" sz="2000" dirty="0" smtClean="0"/>
          </a:p>
          <a:p>
            <a:endParaRPr lang="en-US" altLang="ja-JP" sz="2000" dirty="0" smtClean="0"/>
          </a:p>
          <a:p>
            <a:pPr marL="0" indent="0">
              <a:buNone/>
            </a:pPr>
            <a:r>
              <a:rPr lang="en-US" altLang="ja-JP" sz="2000" dirty="0"/>
              <a:t> </a:t>
            </a:r>
            <a:r>
              <a:rPr lang="en-US" altLang="ja-JP" sz="2000" dirty="0" smtClean="0"/>
              <a:t> </a:t>
            </a:r>
            <a:r>
              <a:rPr lang="ja-JP" altLang="en-US" sz="2000" dirty="0" smtClean="0"/>
              <a:t>例）</a:t>
            </a:r>
            <a:endParaRPr lang="en-US" altLang="ja-JP" sz="2000" dirty="0" smtClean="0"/>
          </a:p>
          <a:p>
            <a:pPr marL="0" indent="0">
              <a:buNone/>
            </a:pPr>
            <a:r>
              <a:rPr lang="ja-JP" altLang="en-US" sz="1600" dirty="0" smtClean="0"/>
              <a:t>　左端</a:t>
            </a:r>
            <a:r>
              <a:rPr lang="ja-JP" altLang="en-US" sz="1600" dirty="0"/>
              <a:t>のビットを</a:t>
            </a:r>
            <a:r>
              <a:rPr lang="ja-JP" altLang="en-US" sz="1600" dirty="0" smtClean="0"/>
              <a:t>繰り返し、レジスタ</a:t>
            </a:r>
            <a:r>
              <a:rPr lang="en-US" altLang="ja-JP" sz="1600" dirty="0"/>
              <a:t>W1</a:t>
            </a:r>
            <a:r>
              <a:rPr lang="ja-JP" altLang="en-US" sz="1600" dirty="0"/>
              <a:t>の最下位バイトを</a:t>
            </a:r>
            <a:r>
              <a:rPr lang="en-US" altLang="ja-JP" sz="1600" dirty="0"/>
              <a:t>8</a:t>
            </a:r>
            <a:r>
              <a:rPr lang="ja-JP" altLang="en-US" sz="1600" dirty="0"/>
              <a:t>ビットから</a:t>
            </a:r>
            <a:r>
              <a:rPr lang="en-US" altLang="ja-JP" sz="1600" dirty="0"/>
              <a:t>64</a:t>
            </a:r>
            <a:r>
              <a:rPr lang="ja-JP" altLang="en-US" sz="1600" dirty="0"/>
              <a:t>ビットに符号拡張</a:t>
            </a:r>
            <a:r>
              <a:rPr lang="ja-JP" altLang="en-US" sz="1600" dirty="0" smtClean="0"/>
              <a:t>する</a:t>
            </a:r>
            <a:endParaRPr lang="en-US" altLang="ja-JP" sz="1600" dirty="0" smtClean="0"/>
          </a:p>
          <a:p>
            <a:pPr marL="0" indent="0">
              <a:buNone/>
            </a:pPr>
            <a:endParaRPr lang="en-US" altLang="ja-JP" sz="1400" dirty="0" smtClean="0"/>
          </a:p>
          <a:p>
            <a:pPr marL="0" indent="0">
              <a:buNone/>
            </a:pPr>
            <a:endParaRPr lang="en-US" altLang="ja-JP" sz="1400" dirty="0" smtClean="0"/>
          </a:p>
          <a:p>
            <a:r>
              <a:rPr lang="ja-JP" altLang="en-US" sz="2000" dirty="0"/>
              <a:t>ビットフィールド命令は</a:t>
            </a:r>
            <a:r>
              <a:rPr lang="en-US" altLang="ja-JP" sz="2000" dirty="0"/>
              <a:t>ARMv7</a:t>
            </a:r>
            <a:r>
              <a:rPr lang="ja-JP" altLang="en-US" sz="2000" dirty="0"/>
              <a:t>に存在するものと似ており、ビットフィールド挿入</a:t>
            </a:r>
            <a:r>
              <a:rPr lang="en-US" altLang="ja-JP" sz="2000" dirty="0"/>
              <a:t>(BFI</a:t>
            </a:r>
            <a:r>
              <a:rPr lang="en-US" altLang="ja-JP" sz="2000" dirty="0" smtClean="0"/>
              <a:t>)</a:t>
            </a:r>
            <a:r>
              <a:rPr lang="ja-JP" altLang="en-US" sz="2000" dirty="0" err="1" smtClean="0"/>
              <a:t>、</a:t>
            </a:r>
            <a:r>
              <a:rPr lang="ja-JP" altLang="en-US" sz="2000" dirty="0" smtClean="0"/>
              <a:t>符号付き</a:t>
            </a:r>
            <a:r>
              <a:rPr lang="ja-JP" altLang="en-US" sz="2000" dirty="0"/>
              <a:t>および符号なしビットフィールド抽出</a:t>
            </a:r>
            <a:r>
              <a:rPr lang="en-US" altLang="ja-JP" sz="2000" dirty="0"/>
              <a:t>((S/U)BFX)</a:t>
            </a:r>
            <a:r>
              <a:rPr lang="ja-JP" altLang="en-US" sz="2000" dirty="0"/>
              <a:t>を</a:t>
            </a:r>
            <a:r>
              <a:rPr lang="ja-JP" altLang="en-US" sz="2000" dirty="0" smtClean="0"/>
              <a:t>含む</a:t>
            </a:r>
            <a:endParaRPr lang="en-US" altLang="ja-JP" sz="2000" dirty="0" smtClean="0"/>
          </a:p>
          <a:p>
            <a:r>
              <a:rPr lang="en-US" altLang="ja-JP" sz="2000" dirty="0"/>
              <a:t>BFXIL(</a:t>
            </a:r>
            <a:r>
              <a:rPr lang="ja-JP" altLang="en-US" sz="2000" dirty="0"/>
              <a:t>ビットフィールド抽出および低位挿入</a:t>
            </a:r>
            <a:r>
              <a:rPr lang="en-US" altLang="ja-JP" sz="2000" dirty="0" smtClean="0"/>
              <a:t>)</a:t>
            </a:r>
            <a:r>
              <a:rPr lang="ja-JP" altLang="en-US" sz="2000" dirty="0" err="1" smtClean="0"/>
              <a:t>、</a:t>
            </a:r>
            <a:r>
              <a:rPr lang="en-US" altLang="ja-JP" sz="2000" dirty="0" smtClean="0"/>
              <a:t>UBFIZ</a:t>
            </a:r>
            <a:r>
              <a:rPr lang="en-US" altLang="ja-JP" sz="2000" dirty="0"/>
              <a:t>(</a:t>
            </a:r>
            <a:r>
              <a:rPr lang="ja-JP" altLang="en-US" sz="2000" dirty="0"/>
              <a:t>ゼロ内符号なしビットフィールド挿入</a:t>
            </a:r>
            <a:r>
              <a:rPr lang="en-US" altLang="ja-JP" sz="2000" dirty="0" smtClean="0"/>
              <a:t>)</a:t>
            </a:r>
            <a:r>
              <a:rPr lang="ja-JP" altLang="en-US" sz="2000" dirty="0" err="1" smtClean="0"/>
              <a:t>、</a:t>
            </a:r>
            <a:r>
              <a:rPr lang="ja-JP" altLang="en-US" sz="2000" dirty="0" smtClean="0"/>
              <a:t>および</a:t>
            </a:r>
            <a:r>
              <a:rPr lang="en-US" altLang="ja-JP" sz="2000" dirty="0"/>
              <a:t>SBFIZ(</a:t>
            </a:r>
            <a:r>
              <a:rPr lang="ja-JP" altLang="en-US" sz="2000" dirty="0"/>
              <a:t>ゼロ内符号付きビットフィールド挿入</a:t>
            </a:r>
            <a:r>
              <a:rPr lang="en-US" altLang="ja-JP" sz="2000" dirty="0"/>
              <a:t>)</a:t>
            </a:r>
            <a:r>
              <a:rPr lang="ja-JP" altLang="en-US" sz="2000" dirty="0"/>
              <a:t>などの追加のビットフィールド命令もある</a:t>
            </a:r>
            <a:endParaRPr kumimoji="1" lang="en-US" altLang="ja-JP" sz="2000" dirty="0" smtClean="0"/>
          </a:p>
          <a:p>
            <a:endParaRPr kumimoji="1"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pic>
        <p:nvPicPr>
          <p:cNvPr id="7" name="図 6"/>
          <p:cNvPicPr>
            <a:picLocks noChangeAspect="1"/>
          </p:cNvPicPr>
          <p:nvPr/>
        </p:nvPicPr>
        <p:blipFill>
          <a:blip r:embed="rId2"/>
          <a:stretch>
            <a:fillRect/>
          </a:stretch>
        </p:blipFill>
        <p:spPr>
          <a:xfrm>
            <a:off x="1019227" y="2369278"/>
            <a:ext cx="1219200" cy="371475"/>
          </a:xfrm>
          <a:prstGeom prst="rect">
            <a:avLst/>
          </a:prstGeom>
        </p:spPr>
      </p:pic>
    </p:spTree>
    <p:extLst>
      <p:ext uri="{BB962C8B-B14F-4D97-AF65-F5344CB8AC3E}">
        <p14:creationId xmlns:p14="http://schemas.microsoft.com/office/powerpoint/2010/main" val="581239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2"/>
          <p:cNvSpPr txBox="1">
            <a:spLocks/>
          </p:cNvSpPr>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pPr>
              <a:lnSpc>
                <a:spcPct val="100000"/>
              </a:lnSpc>
            </a:pPr>
            <a:endParaRPr lang="en-US" altLang="ja-JP" sz="2000" kern="0" dirty="0" smtClean="0"/>
          </a:p>
          <a:p>
            <a:pPr>
              <a:lnSpc>
                <a:spcPct val="100000"/>
              </a:lnSpc>
            </a:pPr>
            <a:endParaRPr lang="en-US" altLang="ja-JP" sz="2000" kern="0" dirty="0"/>
          </a:p>
          <a:p>
            <a:pPr>
              <a:lnSpc>
                <a:spcPct val="100000"/>
              </a:lnSpc>
            </a:pPr>
            <a:endParaRPr lang="en-US" altLang="ja-JP" sz="2000" kern="0" dirty="0" smtClean="0"/>
          </a:p>
          <a:p>
            <a:pPr>
              <a:lnSpc>
                <a:spcPct val="100000"/>
              </a:lnSpc>
            </a:pPr>
            <a:endParaRPr lang="en-US" altLang="ja-JP" sz="2000" kern="0" dirty="0"/>
          </a:p>
          <a:p>
            <a:pPr>
              <a:lnSpc>
                <a:spcPct val="100000"/>
              </a:lnSpc>
            </a:pPr>
            <a:endParaRPr lang="en-US" altLang="ja-JP" sz="2000" kern="0" dirty="0" smtClean="0"/>
          </a:p>
          <a:p>
            <a:pPr>
              <a:lnSpc>
                <a:spcPct val="100000"/>
              </a:lnSpc>
            </a:pPr>
            <a:endParaRPr lang="en-US" altLang="ja-JP" sz="2000" kern="0" dirty="0"/>
          </a:p>
          <a:p>
            <a:pPr>
              <a:lnSpc>
                <a:spcPct val="100000"/>
              </a:lnSpc>
            </a:pPr>
            <a:endParaRPr lang="en-US" altLang="ja-JP" sz="2000" kern="0" dirty="0" smtClean="0"/>
          </a:p>
          <a:p>
            <a:pPr>
              <a:lnSpc>
                <a:spcPct val="100000"/>
              </a:lnSpc>
            </a:pPr>
            <a:endParaRPr lang="en-US" altLang="ja-JP" sz="2000" kern="0" dirty="0"/>
          </a:p>
          <a:p>
            <a:pPr>
              <a:lnSpc>
                <a:spcPct val="100000"/>
              </a:lnSpc>
            </a:pPr>
            <a:endParaRPr lang="en-US" altLang="ja-JP" sz="2000" kern="0" dirty="0" smtClean="0"/>
          </a:p>
          <a:p>
            <a:pPr marL="0" indent="0">
              <a:lnSpc>
                <a:spcPct val="100000"/>
              </a:lnSpc>
              <a:buNone/>
            </a:pPr>
            <a:endParaRPr lang="en-US" altLang="ja-JP" sz="1600" kern="0" dirty="0" smtClean="0"/>
          </a:p>
          <a:p>
            <a:pPr marL="0" indent="0">
              <a:lnSpc>
                <a:spcPct val="100000"/>
              </a:lnSpc>
              <a:buNone/>
            </a:pPr>
            <a:endParaRPr lang="en-US" altLang="ja-JP" sz="1600" kern="0" dirty="0"/>
          </a:p>
          <a:p>
            <a:pPr marL="0" indent="0">
              <a:lnSpc>
                <a:spcPct val="100000"/>
              </a:lnSpc>
              <a:buNone/>
            </a:pPr>
            <a:r>
              <a:rPr lang="en-US" altLang="ja-JP" sz="1600" kern="0" dirty="0" smtClean="0"/>
              <a:t>※BFM</a:t>
            </a:r>
            <a:r>
              <a:rPr lang="ja-JP" altLang="en-US" sz="1600" kern="0" dirty="0" err="1"/>
              <a:t>、</a:t>
            </a:r>
            <a:r>
              <a:rPr lang="en-US" altLang="ja-JP" sz="1600" kern="0" dirty="0"/>
              <a:t>UBFM</a:t>
            </a:r>
            <a:r>
              <a:rPr lang="ja-JP" altLang="en-US" sz="1600" kern="0" dirty="0" err="1"/>
              <a:t>、</a:t>
            </a:r>
            <a:r>
              <a:rPr lang="ja-JP" altLang="en-US" sz="1600" kern="0" dirty="0"/>
              <a:t>および</a:t>
            </a:r>
            <a:r>
              <a:rPr lang="en-US" altLang="ja-JP" sz="1600" kern="0" dirty="0"/>
              <a:t>SBFM</a:t>
            </a:r>
            <a:r>
              <a:rPr lang="ja-JP" altLang="en-US" sz="1600" kern="0" dirty="0"/>
              <a:t>命令も</a:t>
            </a:r>
            <a:r>
              <a:rPr lang="ja-JP" altLang="en-US" sz="1600" kern="0" dirty="0" smtClean="0"/>
              <a:t>ある</a:t>
            </a:r>
            <a:r>
              <a:rPr lang="en-US" altLang="ja-JP" sz="1600" kern="0" dirty="0"/>
              <a:t>(ARMv8</a:t>
            </a:r>
            <a:r>
              <a:rPr lang="ja-JP" altLang="en-US" sz="1600" kern="0" dirty="0"/>
              <a:t>で新しく追加されたビットフィールド移動命令</a:t>
            </a:r>
            <a:r>
              <a:rPr lang="en-US" altLang="ja-JP" sz="1600" kern="0" dirty="0" smtClean="0"/>
              <a:t>)</a:t>
            </a:r>
            <a:endParaRPr lang="en-US" altLang="ja-JP" sz="1600" kern="0" dirty="0"/>
          </a:p>
          <a:p>
            <a:pPr>
              <a:lnSpc>
                <a:spcPct val="100000"/>
              </a:lnSpc>
            </a:pPr>
            <a:endParaRPr lang="en-US" altLang="ja-JP" sz="2000" kern="0" dirty="0" smtClean="0"/>
          </a:p>
        </p:txBody>
      </p:sp>
      <p:sp>
        <p:nvSpPr>
          <p:cNvPr id="2" name="タイトル 1"/>
          <p:cNvSpPr>
            <a:spLocks noGrp="1"/>
          </p:cNvSpPr>
          <p:nvPr>
            <p:ph type="title"/>
          </p:nvPr>
        </p:nvSpPr>
        <p:spPr/>
        <p:txBody>
          <a:bodyPr/>
          <a:lstStyle/>
          <a:p>
            <a:r>
              <a:rPr lang="en-US" altLang="ja-JP" dirty="0"/>
              <a:t>6.2.4 </a:t>
            </a:r>
            <a:r>
              <a:rPr lang="ja-JP" altLang="en-US" dirty="0"/>
              <a:t>ビットフィールドとバイト操作命令</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pic>
        <p:nvPicPr>
          <p:cNvPr id="7" name="コンテンツ プレースホルダー 6"/>
          <p:cNvPicPr>
            <a:picLocks noGrp="1" noChangeAspect="1"/>
          </p:cNvPicPr>
          <p:nvPr>
            <p:ph idx="1"/>
          </p:nvPr>
        </p:nvPicPr>
        <p:blipFill>
          <a:blip r:embed="rId2"/>
          <a:stretch>
            <a:fillRect/>
          </a:stretch>
        </p:blipFill>
        <p:spPr>
          <a:xfrm>
            <a:off x="630864" y="923655"/>
            <a:ext cx="6406763" cy="3734228"/>
          </a:xfrm>
          <a:prstGeom prst="rect">
            <a:avLst/>
          </a:prstGeom>
        </p:spPr>
      </p:pic>
    </p:spTree>
    <p:extLst>
      <p:ext uri="{BB962C8B-B14F-4D97-AF65-F5344CB8AC3E}">
        <p14:creationId xmlns:p14="http://schemas.microsoft.com/office/powerpoint/2010/main" val="3285131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6.2.4 </a:t>
            </a:r>
            <a:r>
              <a:rPr lang="ja-JP" altLang="en-US" dirty="0"/>
              <a:t>ビットフィールドとバイト操作命令</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ARMv7</a:t>
            </a:r>
            <a:r>
              <a:rPr lang="ja-JP" altLang="en-US" sz="2000" dirty="0"/>
              <a:t>アーキテクチャに精通している場合は、他のビット操作</a:t>
            </a:r>
            <a:r>
              <a:rPr lang="ja-JP" altLang="en-US" sz="2000" dirty="0" smtClean="0"/>
              <a:t>命令も理解</a:t>
            </a:r>
            <a:r>
              <a:rPr lang="ja-JP" altLang="en-US" sz="2000" dirty="0"/>
              <a:t>することが</a:t>
            </a:r>
            <a:r>
              <a:rPr lang="ja-JP" altLang="en-US" sz="2000" dirty="0" smtClean="0"/>
              <a:t>できる</a:t>
            </a:r>
            <a:endParaRPr kumimoji="1" lang="en-US" altLang="ja-JP" sz="2000" dirty="0" smtClean="0"/>
          </a:p>
          <a:p>
            <a:pPr lvl="1"/>
            <a:r>
              <a:rPr lang="en-US" altLang="ja-JP" sz="2000" dirty="0"/>
              <a:t>CLZ</a:t>
            </a:r>
            <a:r>
              <a:rPr lang="ja-JP" altLang="en-US" sz="2000" dirty="0"/>
              <a:t>　レジスタ内の先頭の</a:t>
            </a:r>
            <a:r>
              <a:rPr lang="en-US" altLang="ja-JP" sz="2000" dirty="0"/>
              <a:t>0</a:t>
            </a:r>
            <a:r>
              <a:rPr lang="ja-JP" altLang="en-US" sz="2000" dirty="0"/>
              <a:t>ビットをカウント</a:t>
            </a:r>
            <a:r>
              <a:rPr lang="ja-JP" altLang="en-US" sz="2000" dirty="0" smtClean="0"/>
              <a:t>する</a:t>
            </a:r>
            <a:endParaRPr lang="en-US" altLang="ja-JP" sz="2000" dirty="0" smtClean="0"/>
          </a:p>
          <a:p>
            <a:pPr lvl="1"/>
            <a:r>
              <a:rPr lang="en-US" altLang="ja-JP" sz="2000" dirty="0"/>
              <a:t>RBIT</a:t>
            </a:r>
            <a:r>
              <a:rPr lang="ja-JP" altLang="en-US" sz="2000" dirty="0"/>
              <a:t>　全ビットを反転</a:t>
            </a:r>
            <a:r>
              <a:rPr lang="ja-JP" altLang="en-US" sz="2000" dirty="0" smtClean="0"/>
              <a:t>する</a:t>
            </a:r>
            <a:endParaRPr lang="en-US" altLang="ja-JP" sz="2000" dirty="0" smtClean="0"/>
          </a:p>
          <a:p>
            <a:pPr lvl="1"/>
            <a:r>
              <a:rPr lang="en-US" altLang="ja-JP" sz="2000" dirty="0"/>
              <a:t>REV</a:t>
            </a:r>
            <a:r>
              <a:rPr lang="ja-JP" altLang="en-US" sz="2000" dirty="0"/>
              <a:t>　レジスタのバイト順を逆に</a:t>
            </a:r>
            <a:r>
              <a:rPr lang="ja-JP" altLang="en-US" sz="2000" dirty="0" smtClean="0"/>
              <a:t>する</a:t>
            </a:r>
            <a:endParaRPr lang="en-US" altLang="ja-JP" sz="2000" dirty="0" smtClean="0"/>
          </a:p>
          <a:p>
            <a:pPr lvl="1"/>
            <a:r>
              <a:rPr lang="en-US" altLang="ja-JP" sz="2000" dirty="0"/>
              <a:t>REV16</a:t>
            </a:r>
            <a:r>
              <a:rPr lang="ja-JP" altLang="en-US" sz="2000" dirty="0"/>
              <a:t>　レジスタ内の各ハーフワードのバイト順を逆に</a:t>
            </a:r>
            <a:r>
              <a:rPr lang="ja-JP" altLang="en-US" sz="2000" dirty="0" smtClean="0"/>
              <a:t>する</a:t>
            </a:r>
            <a:endParaRPr lang="en-US" altLang="ja-JP" sz="2000" dirty="0" smtClean="0"/>
          </a:p>
          <a:p>
            <a:pPr marL="360363" lvl="1" indent="0">
              <a:buNone/>
            </a:pPr>
            <a:endParaRPr lang="en-US" altLang="ja-JP" sz="2000" dirty="0" smtClean="0"/>
          </a:p>
          <a:p>
            <a:pPr lvl="1"/>
            <a:r>
              <a:rPr lang="en-US" altLang="ja-JP" sz="2000" dirty="0"/>
              <a:t>REV32</a:t>
            </a:r>
            <a:r>
              <a:rPr lang="ja-JP" altLang="en-US" sz="2000" dirty="0"/>
              <a:t>　レジスタ内の各ワードのバイト順を逆に</a:t>
            </a:r>
            <a:r>
              <a:rPr lang="ja-JP" altLang="en-US" sz="2000" dirty="0" smtClean="0"/>
              <a:t>する</a:t>
            </a:r>
            <a:endParaRPr lang="en-US" altLang="ja-JP" sz="2000" dirty="0" smtClean="0"/>
          </a:p>
          <a:p>
            <a:pPr lvl="1"/>
            <a:endParaRPr kumimoji="1" lang="en-US" altLang="ja-JP" sz="2000" dirty="0"/>
          </a:p>
          <a:p>
            <a:pPr lvl="1"/>
            <a:endParaRPr lang="en-US" altLang="ja-JP" sz="2000" dirty="0" smtClean="0"/>
          </a:p>
          <a:p>
            <a:pPr marL="360363" lvl="1" indent="0">
              <a:buNone/>
            </a:pPr>
            <a:r>
              <a:rPr lang="ja-JP" altLang="en-US" sz="2000" dirty="0" smtClean="0"/>
              <a:t>これらの</a:t>
            </a:r>
            <a:r>
              <a:rPr lang="ja-JP" altLang="en-US" sz="2000" dirty="0"/>
              <a:t>操作は、</a:t>
            </a:r>
            <a:r>
              <a:rPr lang="en-US" altLang="ja-JP" sz="2000" dirty="0"/>
              <a:t>64</a:t>
            </a:r>
            <a:r>
              <a:rPr lang="ja-JP" altLang="en-US" sz="2000" dirty="0"/>
              <a:t>ビットレジスタにのみ適用される</a:t>
            </a:r>
            <a:r>
              <a:rPr lang="en-US" altLang="ja-JP" sz="2000" dirty="0"/>
              <a:t>REV32</a:t>
            </a:r>
            <a:r>
              <a:rPr lang="ja-JP" altLang="en-US" sz="2000" dirty="0"/>
              <a:t>を除き、ワードサイズ</a:t>
            </a:r>
            <a:r>
              <a:rPr lang="en-US" altLang="ja-JP" sz="2000" dirty="0"/>
              <a:t>(32</a:t>
            </a:r>
            <a:r>
              <a:rPr lang="ja-JP" altLang="en-US" sz="2000" dirty="0"/>
              <a:t>ビット</a:t>
            </a:r>
            <a:r>
              <a:rPr lang="en-US" altLang="ja-JP" sz="2000" dirty="0"/>
              <a:t>)</a:t>
            </a:r>
            <a:r>
              <a:rPr lang="ja-JP" altLang="en-US" sz="2000" dirty="0"/>
              <a:t>またはダブルワードサイズ</a:t>
            </a:r>
            <a:r>
              <a:rPr lang="en-US" altLang="ja-JP" sz="2000" dirty="0"/>
              <a:t>(64</a:t>
            </a:r>
            <a:r>
              <a:rPr lang="ja-JP" altLang="en-US" sz="2000" dirty="0"/>
              <a:t>ビット</a:t>
            </a:r>
            <a:r>
              <a:rPr lang="en-US" altLang="ja-JP" sz="2000" dirty="0"/>
              <a:t>)</a:t>
            </a:r>
            <a:r>
              <a:rPr lang="ja-JP" altLang="en-US" sz="2000" dirty="0"/>
              <a:t>のレジスタで実行できる</a:t>
            </a:r>
            <a:endParaRPr kumimoji="1" lang="en-US" altLang="ja-JP"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pic>
        <p:nvPicPr>
          <p:cNvPr id="7" name="図 6"/>
          <p:cNvPicPr>
            <a:picLocks noChangeAspect="1"/>
          </p:cNvPicPr>
          <p:nvPr/>
        </p:nvPicPr>
        <p:blipFill>
          <a:blip r:embed="rId2"/>
          <a:stretch>
            <a:fillRect/>
          </a:stretch>
        </p:blipFill>
        <p:spPr>
          <a:xfrm>
            <a:off x="7935593" y="2615597"/>
            <a:ext cx="1543520" cy="708575"/>
          </a:xfrm>
          <a:prstGeom prst="rect">
            <a:avLst/>
          </a:prstGeom>
        </p:spPr>
      </p:pic>
      <p:pic>
        <p:nvPicPr>
          <p:cNvPr id="8" name="図 7"/>
          <p:cNvPicPr>
            <a:picLocks noChangeAspect="1"/>
          </p:cNvPicPr>
          <p:nvPr/>
        </p:nvPicPr>
        <p:blipFill>
          <a:blip r:embed="rId3"/>
          <a:stretch>
            <a:fillRect/>
          </a:stretch>
        </p:blipFill>
        <p:spPr>
          <a:xfrm>
            <a:off x="7937417" y="3419351"/>
            <a:ext cx="1514546" cy="685152"/>
          </a:xfrm>
          <a:prstGeom prst="rect">
            <a:avLst/>
          </a:prstGeom>
        </p:spPr>
      </p:pic>
    </p:spTree>
    <p:extLst>
      <p:ext uri="{BB962C8B-B14F-4D97-AF65-F5344CB8AC3E}">
        <p14:creationId xmlns:p14="http://schemas.microsoft.com/office/powerpoint/2010/main" val="4083596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6.2.5 </a:t>
            </a:r>
            <a:r>
              <a:rPr lang="ja-JP" altLang="en-US" dirty="0"/>
              <a:t>条件付き命令</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A64</a:t>
            </a:r>
            <a:r>
              <a:rPr lang="ja-JP" altLang="en-US" sz="2000" dirty="0"/>
              <a:t>命令セットは、すべての命令の条件付き実行をサポートして</a:t>
            </a:r>
            <a:r>
              <a:rPr lang="ja-JP" altLang="en-US" sz="2000" dirty="0" smtClean="0"/>
              <a:t>いない</a:t>
            </a:r>
            <a:endParaRPr lang="en-US" altLang="ja-JP" sz="2000" dirty="0" smtClean="0"/>
          </a:p>
          <a:p>
            <a:r>
              <a:rPr lang="ja-JP" altLang="en-US" sz="2000" dirty="0"/>
              <a:t>命令の予測実行は、オペコード空間の重要な使用を正当化するのに十分な利点は提供</a:t>
            </a:r>
            <a:r>
              <a:rPr lang="ja-JP" altLang="en-US" sz="2000" dirty="0" smtClean="0"/>
              <a:t>しない</a:t>
            </a:r>
            <a:endParaRPr lang="en-US" altLang="ja-JP" sz="2000" dirty="0" smtClean="0"/>
          </a:p>
          <a:p>
            <a:endParaRPr lang="en-US" altLang="ja-JP" sz="2000" dirty="0" smtClean="0"/>
          </a:p>
          <a:p>
            <a:r>
              <a:rPr lang="ja-JP" altLang="en-US" sz="2000" dirty="0"/>
              <a:t>以下</a:t>
            </a:r>
            <a:r>
              <a:rPr lang="ja-JP" altLang="en-US" sz="2000" dirty="0" smtClean="0"/>
              <a:t>に、フラグ</a:t>
            </a:r>
            <a:r>
              <a:rPr lang="ja-JP" altLang="en-US" sz="2000" dirty="0"/>
              <a:t>設定動作時</a:t>
            </a:r>
            <a:r>
              <a:rPr lang="ja-JP" altLang="en-US" sz="2000" dirty="0" smtClean="0"/>
              <a:t>のビット</a:t>
            </a:r>
            <a:r>
              <a:rPr lang="ja-JP" altLang="en-US" sz="2000" dirty="0"/>
              <a:t>の値を</a:t>
            </a:r>
            <a:r>
              <a:rPr lang="ja-JP" altLang="en-US" sz="2000" dirty="0" smtClean="0"/>
              <a:t>示す</a:t>
            </a:r>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pPr marL="0" indent="0">
              <a:buNone/>
            </a:pPr>
            <a:endParaRPr lang="en-US" altLang="ja-JP" sz="1600" dirty="0" smtClean="0"/>
          </a:p>
          <a:p>
            <a:pPr marL="0" indent="0">
              <a:buNone/>
            </a:pPr>
            <a:r>
              <a:rPr lang="en-US" altLang="ja-JP" sz="1600" dirty="0" smtClean="0"/>
              <a:t>※</a:t>
            </a:r>
            <a:r>
              <a:rPr lang="ja-JP" altLang="en-US" sz="1600" dirty="0"/>
              <a:t>条件フラグ</a:t>
            </a:r>
            <a:r>
              <a:rPr lang="en-US" altLang="ja-JP" sz="1600" dirty="0"/>
              <a:t>(NZCV)</a:t>
            </a:r>
            <a:r>
              <a:rPr lang="ja-JP" altLang="en-US" sz="1600" dirty="0"/>
              <a:t>および条件コードは、</a:t>
            </a:r>
            <a:r>
              <a:rPr lang="en-US" altLang="ja-JP" sz="1600" dirty="0"/>
              <a:t>A32</a:t>
            </a:r>
            <a:r>
              <a:rPr lang="ja-JP" altLang="en-US" sz="1600" dirty="0"/>
              <a:t>および</a:t>
            </a:r>
            <a:r>
              <a:rPr lang="en-US" altLang="ja-JP" sz="1600" dirty="0"/>
              <a:t>T32</a:t>
            </a:r>
            <a:r>
              <a:rPr lang="ja-JP" altLang="en-US" sz="1600" dirty="0"/>
              <a:t>と同じ</a:t>
            </a:r>
            <a:endParaRPr lang="en-US" altLang="ja-JP" sz="2000" dirty="0" smtClean="0"/>
          </a:p>
          <a:p>
            <a:endParaRPr lang="en-US" altLang="ja-JP" sz="2000" dirty="0"/>
          </a:p>
          <a:p>
            <a:endParaRPr lang="en-US" altLang="ja-JP" sz="2000" dirty="0" smtClean="0"/>
          </a:p>
          <a:p>
            <a:endParaRPr lang="en-US" altLang="ja-JP"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pic>
        <p:nvPicPr>
          <p:cNvPr id="5" name="図 4"/>
          <p:cNvPicPr>
            <a:picLocks noChangeAspect="1"/>
          </p:cNvPicPr>
          <p:nvPr/>
        </p:nvPicPr>
        <p:blipFill>
          <a:blip r:embed="rId2"/>
          <a:stretch>
            <a:fillRect/>
          </a:stretch>
        </p:blipFill>
        <p:spPr>
          <a:xfrm>
            <a:off x="572029" y="2856080"/>
            <a:ext cx="6288498" cy="2345328"/>
          </a:xfrm>
          <a:prstGeom prst="rect">
            <a:avLst/>
          </a:prstGeom>
        </p:spPr>
      </p:pic>
    </p:spTree>
    <p:extLst>
      <p:ext uri="{BB962C8B-B14F-4D97-AF65-F5344CB8AC3E}">
        <p14:creationId xmlns:p14="http://schemas.microsoft.com/office/powerpoint/2010/main" val="939268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Chapter 6</a:t>
            </a:r>
            <a:r>
              <a:rPr kumimoji="1" lang="en-US" altLang="ja-JP" dirty="0" smtClean="0"/>
              <a:t> : </a:t>
            </a:r>
            <a:r>
              <a:rPr lang="en-US" altLang="ja-JP" dirty="0"/>
              <a:t>A64</a:t>
            </a:r>
            <a:r>
              <a:rPr lang="ja-JP" altLang="en-US" dirty="0"/>
              <a:t>命令セット</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アプリケーションレベルで書くプログラマーの多くは、アセンブリ言語でコードを書く必要はありません</a:t>
            </a:r>
            <a:r>
              <a:rPr lang="ja-JP" altLang="en-US" sz="2000" dirty="0" smtClean="0"/>
              <a:t>。</a:t>
            </a:r>
            <a:endParaRPr lang="en-US" altLang="ja-JP" sz="2000" dirty="0" smtClean="0"/>
          </a:p>
          <a:p>
            <a:r>
              <a:rPr lang="ja-JP" altLang="en-US" sz="2000" dirty="0" smtClean="0"/>
              <a:t>ブートコード</a:t>
            </a:r>
            <a:r>
              <a:rPr lang="ja-JP" altLang="en-US" sz="2000" dirty="0"/>
              <a:t>の一部、デバイスドライバ、またはオペレーティングシステムの開発時に必要になることがあります</a:t>
            </a:r>
            <a:r>
              <a:rPr lang="ja-JP" altLang="en-US" sz="2000" dirty="0" smtClean="0"/>
              <a:t>。</a:t>
            </a:r>
            <a:endParaRPr lang="en-US" altLang="ja-JP" sz="2000" dirty="0" smtClean="0"/>
          </a:p>
          <a:p>
            <a:r>
              <a:rPr lang="en-US" altLang="ja-JP" sz="2000" dirty="0" smtClean="0"/>
              <a:t>C</a:t>
            </a:r>
            <a:r>
              <a:rPr lang="ja-JP" altLang="en-US" sz="2000" dirty="0"/>
              <a:t>をデバッグするときにアセンブリコードを読むことができ、特にアセンブリ命令と</a:t>
            </a:r>
            <a:r>
              <a:rPr lang="en-US" altLang="ja-JP" sz="2000" dirty="0"/>
              <a:t>C</a:t>
            </a:r>
            <a:r>
              <a:rPr lang="ja-JP" altLang="en-US" sz="2000" dirty="0"/>
              <a:t>ステートメントの間のマッピングを理解するのに役立つことがあります。</a:t>
            </a:r>
            <a:endParaRPr lang="en-US" altLang="ja-JP" sz="2000" dirty="0" smtClean="0"/>
          </a:p>
          <a:p>
            <a:pPr marL="0" indent="0">
              <a:buNone/>
            </a:pPr>
            <a:endParaRPr kumimoji="1"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922280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6.2.5 </a:t>
            </a:r>
            <a:r>
              <a:rPr lang="ja-JP" altLang="en-US" dirty="0"/>
              <a:t>条件付き命令</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pic>
        <p:nvPicPr>
          <p:cNvPr id="7" name="図 6"/>
          <p:cNvPicPr>
            <a:picLocks noChangeAspect="1"/>
          </p:cNvPicPr>
          <p:nvPr/>
        </p:nvPicPr>
        <p:blipFill>
          <a:blip r:embed="rId2"/>
          <a:stretch>
            <a:fillRect/>
          </a:stretch>
        </p:blipFill>
        <p:spPr>
          <a:xfrm>
            <a:off x="834463" y="935712"/>
            <a:ext cx="6086686" cy="5349814"/>
          </a:xfrm>
          <a:prstGeom prst="rect">
            <a:avLst/>
          </a:prstGeom>
        </p:spPr>
      </p:pic>
    </p:spTree>
    <p:extLst>
      <p:ext uri="{BB962C8B-B14F-4D97-AF65-F5344CB8AC3E}">
        <p14:creationId xmlns:p14="http://schemas.microsoft.com/office/powerpoint/2010/main" val="4035714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6.2.5 </a:t>
            </a:r>
            <a:r>
              <a:rPr lang="ja-JP" altLang="en-US" dirty="0"/>
              <a:t>条件付き命令</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条件フラグを読み取る命令タイプは次の</a:t>
            </a:r>
            <a:r>
              <a:rPr lang="ja-JP" altLang="en-US" sz="2000" dirty="0" smtClean="0"/>
              <a:t>とおり</a:t>
            </a:r>
            <a:endParaRPr lang="en-US" altLang="ja-JP" sz="2000" dirty="0" smtClean="0"/>
          </a:p>
          <a:p>
            <a:pPr lvl="1"/>
            <a:r>
              <a:rPr lang="ja-JP" altLang="en-US" sz="2000" dirty="0" smtClean="0"/>
              <a:t>キャリー付き</a:t>
            </a:r>
            <a:r>
              <a:rPr lang="ja-JP" altLang="en-US" sz="2000" dirty="0"/>
              <a:t>の加減算</a:t>
            </a:r>
            <a:endParaRPr lang="en-US" altLang="ja-JP" sz="2000" dirty="0" smtClean="0"/>
          </a:p>
          <a:p>
            <a:pPr lvl="2">
              <a:buFont typeface="Wingdings" panose="05000000000000000000" pitchFamily="2" charset="2"/>
              <a:buChar char="Ø"/>
            </a:pPr>
            <a:r>
              <a:rPr lang="ja-JP" altLang="en-US" sz="1800" dirty="0"/>
              <a:t>従来の</a:t>
            </a:r>
            <a:r>
              <a:rPr lang="en-US" altLang="ja-JP" sz="1800" dirty="0"/>
              <a:t>ARM</a:t>
            </a:r>
            <a:r>
              <a:rPr lang="ja-JP" altLang="en-US" sz="1800" dirty="0"/>
              <a:t>命令</a:t>
            </a:r>
            <a:r>
              <a:rPr lang="en-US" altLang="ja-JP" sz="1800" dirty="0"/>
              <a:t>(</a:t>
            </a:r>
            <a:r>
              <a:rPr lang="ja-JP" altLang="en-US" sz="1800" dirty="0"/>
              <a:t>例：多倍長算術演算とチェックサム</a:t>
            </a:r>
            <a:r>
              <a:rPr lang="en-US" altLang="ja-JP" sz="1800" dirty="0"/>
              <a:t>)</a:t>
            </a:r>
          </a:p>
          <a:p>
            <a:pPr marL="1076325" lvl="3" indent="0">
              <a:buNone/>
            </a:pPr>
            <a:endParaRPr lang="en-US" altLang="ja-JP" sz="2000" dirty="0" smtClean="0"/>
          </a:p>
          <a:p>
            <a:pPr lvl="1"/>
            <a:r>
              <a:rPr lang="ja-JP" altLang="en-US" sz="2000" dirty="0"/>
              <a:t>オプションの</a:t>
            </a:r>
            <a:r>
              <a:rPr lang="ja-JP" altLang="en-US" sz="2000" dirty="0" smtClean="0"/>
              <a:t>増分</a:t>
            </a:r>
            <a:r>
              <a:rPr lang="ja-JP" altLang="en-US" sz="2000" dirty="0"/>
              <a:t>、否定、または反転を伴う条件付き</a:t>
            </a:r>
            <a:r>
              <a:rPr lang="ja-JP" altLang="en-US" sz="2000" dirty="0" smtClean="0"/>
              <a:t>選択</a:t>
            </a:r>
            <a:endParaRPr lang="en-US" altLang="ja-JP" sz="2000" dirty="0" smtClean="0"/>
          </a:p>
          <a:p>
            <a:pPr lvl="2">
              <a:buFont typeface="Wingdings" panose="05000000000000000000" pitchFamily="2" charset="2"/>
              <a:buChar char="Ø"/>
            </a:pPr>
            <a:r>
              <a:rPr lang="en-US" altLang="ja-JP" sz="1800" dirty="0"/>
              <a:t>1</a:t>
            </a:r>
            <a:r>
              <a:rPr lang="ja-JP" altLang="en-US" sz="1800" dirty="0" err="1"/>
              <a:t>つの</a:t>
            </a:r>
            <a:r>
              <a:rPr lang="ja-JP" altLang="en-US" sz="1800" dirty="0"/>
              <a:t>ソースレジスタと</a:t>
            </a:r>
            <a:r>
              <a:rPr lang="en-US" altLang="ja-JP" sz="1800" dirty="0"/>
              <a:t>2</a:t>
            </a:r>
            <a:r>
              <a:rPr lang="ja-JP" altLang="en-US" sz="1800" dirty="0"/>
              <a:t>つ目のインクリメント、ネゲート、反転、または未変更のソースレジスタの間で条件付きで選択する</a:t>
            </a:r>
            <a:endParaRPr lang="en-US" altLang="ja-JP" sz="1800" dirty="0"/>
          </a:p>
          <a:p>
            <a:pPr lvl="2">
              <a:buFont typeface="Wingdings" panose="05000000000000000000" pitchFamily="2" charset="2"/>
              <a:buChar char="Ø"/>
            </a:pPr>
            <a:r>
              <a:rPr lang="en-US" altLang="ja-JP" sz="1800" dirty="0"/>
              <a:t>A32</a:t>
            </a:r>
            <a:r>
              <a:rPr lang="ja-JP" altLang="en-US" sz="1800" dirty="0"/>
              <a:t>と</a:t>
            </a:r>
            <a:r>
              <a:rPr lang="en-US" altLang="ja-JP" sz="1800" dirty="0"/>
              <a:t>T32</a:t>
            </a:r>
            <a:r>
              <a:rPr lang="ja-JP" altLang="en-US" sz="1800" dirty="0"/>
              <a:t>では、これらが単一の条件付き命令の最も一般的な使用方法</a:t>
            </a:r>
            <a:endParaRPr lang="en-US" altLang="ja-JP" sz="1800" dirty="0"/>
          </a:p>
          <a:p>
            <a:pPr lvl="2">
              <a:buFont typeface="Wingdings" panose="05000000000000000000" pitchFamily="2" charset="2"/>
              <a:buChar char="Ø"/>
            </a:pPr>
            <a:r>
              <a:rPr lang="ja-JP" altLang="en-US" sz="1800" dirty="0"/>
              <a:t>典型的な用途は、条件付きカウントや符号付き数量の絶対値の計算など</a:t>
            </a:r>
            <a:endParaRPr lang="en-US" altLang="ja-JP" sz="1800" dirty="0"/>
          </a:p>
          <a:p>
            <a:pPr lvl="1"/>
            <a:endParaRPr lang="en-US" altLang="ja-JP" sz="2000" dirty="0" smtClean="0"/>
          </a:p>
          <a:p>
            <a:pPr lvl="1"/>
            <a:r>
              <a:rPr lang="ja-JP" altLang="en-US" sz="2000" dirty="0" smtClean="0"/>
              <a:t>条件付き操作</a:t>
            </a:r>
            <a:endParaRPr lang="en-US" altLang="ja-JP" sz="2000" dirty="0" smtClean="0"/>
          </a:p>
          <a:p>
            <a:pPr lvl="2">
              <a:buFont typeface="Wingdings" panose="05000000000000000000" pitchFamily="2" charset="2"/>
              <a:buChar char="Ø"/>
            </a:pPr>
            <a:r>
              <a:rPr lang="en-US" altLang="ja-JP" sz="1800" dirty="0"/>
              <a:t>A64</a:t>
            </a:r>
            <a:r>
              <a:rPr lang="ja-JP" altLang="en-US" sz="1800" dirty="0"/>
              <a:t>命令セットは、プログラムフロー制御分岐命令のみの</a:t>
            </a:r>
            <a:r>
              <a:rPr lang="ja-JP" altLang="en-US" sz="1800" dirty="0" smtClean="0"/>
              <a:t>条件付き実行を可能にする</a:t>
            </a:r>
            <a:endParaRPr lang="en-US" altLang="ja-JP" sz="1800" dirty="0" smtClean="0"/>
          </a:p>
          <a:p>
            <a:pPr lvl="2">
              <a:buFont typeface="Wingdings" panose="05000000000000000000" pitchFamily="2" charset="2"/>
              <a:buChar char="Ø"/>
            </a:pPr>
            <a:r>
              <a:rPr lang="ja-JP" altLang="en-US" sz="1800" dirty="0"/>
              <a:t>これら</a:t>
            </a:r>
            <a:r>
              <a:rPr lang="ja-JP" altLang="en-US" sz="1800" dirty="0" smtClean="0"/>
              <a:t>は次頁のように</a:t>
            </a:r>
            <a:r>
              <a:rPr lang="ja-JP" altLang="en-US" sz="1800" dirty="0"/>
              <a:t>まとめることができる</a:t>
            </a:r>
            <a:endParaRPr kumimoji="1" lang="en-US" altLang="ja-JP" sz="1800" dirty="0" smtClean="0"/>
          </a:p>
          <a:p>
            <a:pPr lvl="1">
              <a:buFont typeface="Wingdings" panose="05000000000000000000" pitchFamily="2" charset="2"/>
              <a:buChar char="Ø"/>
            </a:pPr>
            <a:endParaRPr kumimoji="1" lang="en-US" altLang="ja-JP" dirty="0"/>
          </a:p>
          <a:p>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spTree>
    <p:extLst>
      <p:ext uri="{BB962C8B-B14F-4D97-AF65-F5344CB8AC3E}">
        <p14:creationId xmlns:p14="http://schemas.microsoft.com/office/powerpoint/2010/main" val="576525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6.2.5 </a:t>
            </a:r>
            <a:r>
              <a:rPr lang="ja-JP" altLang="en-US" dirty="0"/>
              <a:t>条件付き命令</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条件付き</a:t>
            </a:r>
            <a:r>
              <a:rPr lang="ja-JP" altLang="en-US" sz="2000" dirty="0"/>
              <a:t>選択</a:t>
            </a:r>
            <a:r>
              <a:rPr lang="en-US" altLang="ja-JP" sz="2000" dirty="0"/>
              <a:t>(</a:t>
            </a:r>
            <a:r>
              <a:rPr lang="ja-JP" altLang="en-US" sz="2000" dirty="0"/>
              <a:t>移動</a:t>
            </a:r>
            <a:r>
              <a:rPr lang="en-US" altLang="ja-JP" sz="2000" dirty="0"/>
              <a:t>)</a:t>
            </a:r>
          </a:p>
          <a:p>
            <a:pPr lvl="1"/>
            <a:r>
              <a:rPr lang="en-US" altLang="ja-JP" sz="1600" dirty="0"/>
              <a:t>CSEL</a:t>
            </a:r>
            <a:r>
              <a:rPr lang="ja-JP" altLang="en-US" sz="1600" dirty="0"/>
              <a:t>　条件により</a:t>
            </a:r>
            <a:r>
              <a:rPr lang="en-US" altLang="ja-JP" sz="1600" dirty="0"/>
              <a:t>2</a:t>
            </a:r>
            <a:r>
              <a:rPr lang="ja-JP" altLang="en-US" sz="1600" dirty="0" err="1"/>
              <a:t>つの</a:t>
            </a:r>
            <a:r>
              <a:rPr lang="ja-JP" altLang="en-US" sz="1600" dirty="0"/>
              <a:t>レジスタから選択</a:t>
            </a:r>
            <a:r>
              <a:rPr lang="ja-JP" altLang="en-US" sz="1600" dirty="0" smtClean="0"/>
              <a:t>する</a:t>
            </a:r>
            <a:endParaRPr lang="en-US" altLang="ja-JP" sz="1600" dirty="0" smtClean="0"/>
          </a:p>
          <a:p>
            <a:pPr marL="360363" lvl="1" indent="0">
              <a:buNone/>
            </a:pPr>
            <a:r>
              <a:rPr lang="ja-JP" altLang="en-US" sz="1600" dirty="0" smtClean="0"/>
              <a:t>無条件</a:t>
            </a:r>
            <a:r>
              <a:rPr lang="ja-JP" altLang="en-US" sz="1600" dirty="0"/>
              <a:t>命令とそれに続く条件付き選択は、短い条件付きシーケンスを置き換えることができる</a:t>
            </a:r>
            <a:endParaRPr lang="en-US" altLang="ja-JP" sz="1600" dirty="0"/>
          </a:p>
          <a:p>
            <a:pPr lvl="1"/>
            <a:r>
              <a:rPr lang="en-US" altLang="ja-JP" sz="1600" dirty="0"/>
              <a:t>CSINC</a:t>
            </a:r>
            <a:r>
              <a:rPr lang="ja-JP" altLang="en-US" sz="1600" dirty="0"/>
              <a:t>　条件により</a:t>
            </a:r>
            <a:r>
              <a:rPr lang="en-US" altLang="ja-JP" sz="1600" dirty="0"/>
              <a:t>2</a:t>
            </a:r>
            <a:r>
              <a:rPr lang="ja-JP" altLang="en-US" sz="1600" dirty="0" err="1"/>
              <a:t>つの</a:t>
            </a:r>
            <a:r>
              <a:rPr lang="ja-JP" altLang="en-US" sz="1600" dirty="0"/>
              <a:t>レジスタから選択</a:t>
            </a:r>
            <a:r>
              <a:rPr lang="ja-JP" altLang="en-US" sz="1600" dirty="0" smtClean="0"/>
              <a:t>する</a:t>
            </a:r>
            <a:endParaRPr lang="en-US" altLang="ja-JP" sz="1600" dirty="0" smtClean="0"/>
          </a:p>
          <a:p>
            <a:pPr marL="360363" lvl="1" indent="0">
              <a:buNone/>
            </a:pPr>
            <a:r>
              <a:rPr lang="en-US" altLang="ja-JP" sz="1600" dirty="0"/>
              <a:t>1</a:t>
            </a:r>
            <a:r>
              <a:rPr lang="ja-JP" altLang="en-US" sz="1600" dirty="0"/>
              <a:t>つ増やした</a:t>
            </a:r>
            <a:r>
              <a:rPr lang="en-US" altLang="ja-JP" sz="1600" dirty="0"/>
              <a:t>1</a:t>
            </a:r>
            <a:r>
              <a:rPr lang="ja-JP" altLang="en-US" sz="1600" dirty="0"/>
              <a:t>番目のソースレジスタまたは</a:t>
            </a:r>
            <a:r>
              <a:rPr lang="en-US" altLang="ja-JP" sz="1600" dirty="0"/>
              <a:t>2</a:t>
            </a:r>
            <a:r>
              <a:rPr lang="ja-JP" altLang="en-US" sz="1600" dirty="0"/>
              <a:t>番目のソースレジスタを返す</a:t>
            </a:r>
            <a:endParaRPr lang="en-US" altLang="ja-JP" sz="1600" dirty="0"/>
          </a:p>
          <a:p>
            <a:pPr lvl="1"/>
            <a:r>
              <a:rPr lang="en-US" altLang="ja-JP" sz="1600" dirty="0" smtClean="0"/>
              <a:t>CSINV</a:t>
            </a:r>
            <a:r>
              <a:rPr lang="ja-JP" altLang="en-US" sz="1600" dirty="0"/>
              <a:t>　条件により</a:t>
            </a:r>
            <a:r>
              <a:rPr lang="en-US" altLang="ja-JP" sz="1600" dirty="0"/>
              <a:t>2</a:t>
            </a:r>
            <a:r>
              <a:rPr lang="ja-JP" altLang="en-US" sz="1600" dirty="0" err="1"/>
              <a:t>つの</a:t>
            </a:r>
            <a:r>
              <a:rPr lang="ja-JP" altLang="en-US" sz="1600" dirty="0"/>
              <a:t>レジスタから選択</a:t>
            </a:r>
            <a:r>
              <a:rPr lang="ja-JP" altLang="en-US" sz="1600" dirty="0" smtClean="0"/>
              <a:t>する</a:t>
            </a:r>
            <a:endParaRPr lang="en-US" altLang="ja-JP" sz="1600" dirty="0" smtClean="0"/>
          </a:p>
          <a:p>
            <a:pPr marL="360363" lvl="1" indent="0">
              <a:buNone/>
            </a:pPr>
            <a:r>
              <a:rPr lang="ja-JP" altLang="en-US" sz="1600" dirty="0"/>
              <a:t>最初のソースレジスタまたは反転した</a:t>
            </a:r>
            <a:r>
              <a:rPr lang="en-US" altLang="ja-JP" sz="1600" dirty="0"/>
              <a:t>2</a:t>
            </a:r>
            <a:r>
              <a:rPr lang="ja-JP" altLang="en-US" sz="1600" dirty="0"/>
              <a:t>番目のソースレジスタを返す</a:t>
            </a:r>
            <a:endParaRPr lang="en-US" altLang="ja-JP" sz="1600" dirty="0" smtClean="0"/>
          </a:p>
          <a:p>
            <a:pPr lvl="1"/>
            <a:r>
              <a:rPr lang="en-US" altLang="ja-JP" sz="1600" dirty="0"/>
              <a:t>CSNEG</a:t>
            </a:r>
            <a:r>
              <a:rPr lang="ja-JP" altLang="en-US" sz="1600" dirty="0"/>
              <a:t>　条件により</a:t>
            </a:r>
            <a:r>
              <a:rPr lang="en-US" altLang="ja-JP" sz="1600" dirty="0"/>
              <a:t>2</a:t>
            </a:r>
            <a:r>
              <a:rPr lang="ja-JP" altLang="en-US" sz="1600" dirty="0" err="1"/>
              <a:t>つの</a:t>
            </a:r>
            <a:r>
              <a:rPr lang="ja-JP" altLang="en-US" sz="1600" dirty="0"/>
              <a:t>レジスタから選択</a:t>
            </a:r>
            <a:r>
              <a:rPr lang="ja-JP" altLang="en-US" sz="1600" dirty="0" smtClean="0"/>
              <a:t>する</a:t>
            </a:r>
            <a:endParaRPr lang="en-US" altLang="ja-JP" sz="1600" dirty="0" smtClean="0"/>
          </a:p>
          <a:p>
            <a:pPr marL="360363" lvl="1" indent="0">
              <a:buNone/>
            </a:pPr>
            <a:r>
              <a:rPr lang="ja-JP" altLang="en-US" sz="1600" dirty="0"/>
              <a:t>最初のソースレジスタまたは否定された</a:t>
            </a:r>
            <a:r>
              <a:rPr lang="en-US" altLang="ja-JP" sz="1600" dirty="0"/>
              <a:t>2</a:t>
            </a:r>
            <a:r>
              <a:rPr lang="ja-JP" altLang="en-US" sz="1600" dirty="0"/>
              <a:t>番目のソースレジスタを返す</a:t>
            </a:r>
            <a:endParaRPr lang="en-US" altLang="ja-JP" sz="1600" dirty="0"/>
          </a:p>
          <a:p>
            <a:r>
              <a:rPr lang="ja-JP" altLang="en-US" sz="2000" dirty="0" smtClean="0"/>
              <a:t>条件セット</a:t>
            </a:r>
            <a:endParaRPr lang="en-US" altLang="ja-JP" sz="1800" dirty="0"/>
          </a:p>
          <a:p>
            <a:pPr lvl="1"/>
            <a:r>
              <a:rPr lang="en-US" altLang="ja-JP" sz="1600" dirty="0"/>
              <a:t>0</a:t>
            </a:r>
            <a:r>
              <a:rPr lang="ja-JP" altLang="en-US" sz="1600" dirty="0"/>
              <a:t>から</a:t>
            </a:r>
            <a:r>
              <a:rPr lang="en-US" altLang="ja-JP" sz="1600" dirty="0"/>
              <a:t>1(CSET)</a:t>
            </a:r>
            <a:r>
              <a:rPr lang="ja-JP" altLang="en-US" sz="1600" dirty="0"/>
              <a:t>または</a:t>
            </a:r>
            <a:r>
              <a:rPr lang="en-US" altLang="ja-JP" sz="1600" dirty="0"/>
              <a:t>0</a:t>
            </a:r>
            <a:r>
              <a:rPr lang="ja-JP" altLang="en-US" sz="1600" dirty="0"/>
              <a:t>から</a:t>
            </a:r>
            <a:r>
              <a:rPr lang="en-US" altLang="ja-JP" sz="1600" dirty="0"/>
              <a:t>-1(CSETM)</a:t>
            </a:r>
            <a:r>
              <a:rPr lang="ja-JP" altLang="en-US" sz="1600" dirty="0"/>
              <a:t>の間で条件付きで選択する</a:t>
            </a:r>
            <a:endParaRPr lang="en-US" altLang="ja-JP" sz="1600" dirty="0" smtClean="0"/>
          </a:p>
          <a:p>
            <a:r>
              <a:rPr lang="ja-JP" altLang="en-US" sz="2000" dirty="0" smtClean="0"/>
              <a:t>条件付き比較</a:t>
            </a:r>
            <a:endParaRPr lang="en-US" altLang="ja-JP" sz="1800" dirty="0"/>
          </a:p>
          <a:p>
            <a:pPr lvl="1"/>
            <a:r>
              <a:rPr lang="en-US" altLang="ja-JP" sz="1600" dirty="0"/>
              <a:t>(CMP</a:t>
            </a:r>
            <a:r>
              <a:rPr lang="ja-JP" altLang="en-US" sz="1600" dirty="0"/>
              <a:t>および</a:t>
            </a:r>
            <a:r>
              <a:rPr lang="en-US" altLang="ja-JP" sz="1600" dirty="0"/>
              <a:t>CMN)</a:t>
            </a:r>
            <a:r>
              <a:rPr lang="ja-JP" altLang="en-US" sz="1600" dirty="0"/>
              <a:t>元の条件が真の場合、条件フラグを比較結果に設定</a:t>
            </a:r>
            <a:r>
              <a:rPr lang="ja-JP" altLang="en-US" sz="1600" dirty="0" smtClean="0"/>
              <a:t>する</a:t>
            </a:r>
            <a:endParaRPr lang="en-US" altLang="ja-JP" sz="1600" dirty="0" smtClean="0"/>
          </a:p>
          <a:p>
            <a:pPr lvl="1"/>
            <a:r>
              <a:rPr lang="ja-JP" altLang="en-US" sz="1600" dirty="0"/>
              <a:t>真でなければ、条件付きフラグは指定された条件フラグ状態に設定</a:t>
            </a:r>
            <a:r>
              <a:rPr lang="ja-JP" altLang="en-US" sz="1600" dirty="0" smtClean="0"/>
              <a:t>する</a:t>
            </a:r>
            <a:endParaRPr lang="en-US" altLang="ja-JP" sz="1600" dirty="0" smtClean="0"/>
          </a:p>
          <a:p>
            <a:pPr marL="360363" lvl="1" indent="0">
              <a:buNone/>
            </a:pPr>
            <a:endParaRPr lang="en-US" altLang="ja-JP" sz="1600" dirty="0" smtClean="0"/>
          </a:p>
          <a:p>
            <a:pPr marL="6350" indent="0">
              <a:buNone/>
            </a:pPr>
            <a:r>
              <a:rPr lang="en-US" altLang="ja-JP" sz="1600" dirty="0" smtClean="0"/>
              <a:t>※FCSEL</a:t>
            </a:r>
            <a:r>
              <a:rPr lang="ja-JP" altLang="en-US" sz="1600" dirty="0" smtClean="0"/>
              <a:t>命令と</a:t>
            </a:r>
            <a:r>
              <a:rPr lang="en-US" altLang="ja-JP" sz="1600" dirty="0" smtClean="0"/>
              <a:t>FCCMP</a:t>
            </a:r>
            <a:r>
              <a:rPr lang="ja-JP" altLang="en-US" sz="1600" dirty="0" smtClean="0"/>
              <a:t>命令を使用して、浮動小数点レジスタに対して条件付き選択と条件付き比較も可能</a:t>
            </a:r>
            <a:endParaRPr lang="en-US" altLang="ja-JP" sz="1600" dirty="0" smtClean="0"/>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spTree>
    <p:extLst>
      <p:ext uri="{BB962C8B-B14F-4D97-AF65-F5344CB8AC3E}">
        <p14:creationId xmlns:p14="http://schemas.microsoft.com/office/powerpoint/2010/main" val="1059672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 </a:t>
            </a:r>
            <a:r>
              <a:rPr lang="ja-JP" altLang="en-US" dirty="0"/>
              <a:t>メモリアクセス命令</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以前のすべての</a:t>
            </a:r>
            <a:r>
              <a:rPr lang="en-US" altLang="ja-JP" sz="2000" dirty="0"/>
              <a:t>ARM</a:t>
            </a:r>
            <a:r>
              <a:rPr lang="ja-JP" altLang="en-US" sz="2000" dirty="0"/>
              <a:t>プロセッサと同様に、</a:t>
            </a:r>
            <a:r>
              <a:rPr lang="en-US" altLang="ja-JP" sz="2000" dirty="0"/>
              <a:t>ARMv8</a:t>
            </a:r>
            <a:r>
              <a:rPr lang="ja-JP" altLang="en-US" sz="2000" dirty="0"/>
              <a:t>アーキテクチャはロード</a:t>
            </a:r>
            <a:r>
              <a:rPr lang="en-US" altLang="ja-JP" sz="2000" dirty="0"/>
              <a:t>/</a:t>
            </a:r>
            <a:r>
              <a:rPr lang="ja-JP" altLang="en-US" sz="2000" dirty="0"/>
              <a:t>ストアアーキテクチャで</a:t>
            </a:r>
            <a:r>
              <a:rPr lang="ja-JP" altLang="en-US" sz="2000" dirty="0" smtClean="0"/>
              <a:t>ある</a:t>
            </a:r>
            <a:endParaRPr lang="en-US" altLang="ja-JP" sz="2000" dirty="0" smtClean="0"/>
          </a:p>
          <a:p>
            <a:r>
              <a:rPr lang="ja-JP" altLang="en-US" sz="2000" dirty="0" smtClean="0"/>
              <a:t>データ</a:t>
            </a:r>
            <a:r>
              <a:rPr lang="ja-JP" altLang="en-US" sz="2000" dirty="0"/>
              <a:t>は最初にレジスタにロードされ、修正され、そしてメモリに格納されなければ</a:t>
            </a:r>
            <a:r>
              <a:rPr lang="ja-JP" altLang="en-US" sz="2000" dirty="0" smtClean="0"/>
              <a:t>ならない</a:t>
            </a:r>
            <a:endParaRPr lang="en-US" altLang="ja-JP" sz="2000" dirty="0" smtClean="0"/>
          </a:p>
          <a:p>
            <a:r>
              <a:rPr lang="ja-JP" altLang="en-US" sz="2000" dirty="0"/>
              <a:t>プログラムはアドレス、転送されるデータのサイズ、およびソースレジスタまたはデスティネーションレジスタを指定する必要が</a:t>
            </a:r>
            <a:r>
              <a:rPr lang="ja-JP" altLang="en-US" sz="2000" dirty="0" smtClean="0"/>
              <a:t>ある</a:t>
            </a:r>
            <a:endParaRPr lang="en-US" altLang="ja-JP" sz="2000" dirty="0" smtClean="0"/>
          </a:p>
          <a:p>
            <a:r>
              <a:rPr lang="ja-JP" altLang="en-US" sz="2000" dirty="0"/>
              <a:t>一時的でないロード</a:t>
            </a:r>
            <a:r>
              <a:rPr lang="en-US" altLang="ja-JP" sz="2000" dirty="0"/>
              <a:t>/</a:t>
            </a:r>
            <a:r>
              <a:rPr lang="ja-JP" altLang="en-US" sz="2000" dirty="0"/>
              <a:t>ストア、ロード</a:t>
            </a:r>
            <a:r>
              <a:rPr lang="en-US" altLang="ja-JP" sz="2000" dirty="0"/>
              <a:t>/</a:t>
            </a:r>
            <a:r>
              <a:rPr lang="ja-JP" altLang="en-US" sz="2000" dirty="0"/>
              <a:t>ストア排他、および取得</a:t>
            </a:r>
            <a:r>
              <a:rPr lang="en-US" altLang="ja-JP" sz="2000" dirty="0"/>
              <a:t>/</a:t>
            </a:r>
            <a:r>
              <a:rPr lang="ja-JP" altLang="en-US" sz="2000" dirty="0"/>
              <a:t>解放などの追加オプションを提供する追加のロードおよびストア命令が</a:t>
            </a:r>
            <a:r>
              <a:rPr lang="ja-JP" altLang="en-US" sz="2000" dirty="0" smtClean="0"/>
              <a:t>ある</a:t>
            </a:r>
            <a:endParaRPr lang="en-US" altLang="ja-JP" sz="2000" dirty="0" smtClean="0"/>
          </a:p>
          <a:p>
            <a:endParaRPr lang="en-US" altLang="ja-JP" sz="2000" dirty="0" smtClean="0"/>
          </a:p>
          <a:p>
            <a:r>
              <a:rPr lang="ja-JP" altLang="en-US" sz="2000" dirty="0" smtClean="0"/>
              <a:t>メモリ</a:t>
            </a:r>
            <a:r>
              <a:rPr lang="ja-JP" altLang="en-US" sz="2000" dirty="0"/>
              <a:t>命令は、整列されていない方法で通常のメモリにアクセスできる</a:t>
            </a:r>
            <a:r>
              <a:rPr lang="en-US" altLang="ja-JP" sz="2000" dirty="0"/>
              <a:t>(</a:t>
            </a:r>
            <a:r>
              <a:rPr lang="ja-JP" altLang="en-US" sz="2000" dirty="0"/>
              <a:t>第</a:t>
            </a:r>
            <a:r>
              <a:rPr lang="en-US" altLang="ja-JP" sz="2000" dirty="0"/>
              <a:t>13</a:t>
            </a:r>
            <a:r>
              <a:rPr lang="ja-JP" altLang="en-US" sz="2000" dirty="0"/>
              <a:t>章メモリの順序を参照</a:t>
            </a:r>
            <a:r>
              <a:rPr lang="en-US" altLang="ja-JP" sz="2000" dirty="0" smtClean="0"/>
              <a:t>)</a:t>
            </a:r>
          </a:p>
          <a:p>
            <a:r>
              <a:rPr lang="ja-JP" altLang="en-US" sz="2000" dirty="0"/>
              <a:t>これは、排他アクセス、ロード取得、またはリリースリリースバリアントではサポート</a:t>
            </a:r>
            <a:r>
              <a:rPr lang="ja-JP" altLang="en-US" sz="2000" dirty="0" smtClean="0"/>
              <a:t>されない</a:t>
            </a:r>
            <a:endParaRPr lang="en-US" altLang="ja-JP" sz="2000" dirty="0" smtClean="0"/>
          </a:p>
          <a:p>
            <a:r>
              <a:rPr lang="ja-JP" altLang="en-US" sz="2000" dirty="0"/>
              <a:t>整列されていないアクセスが望ましくない場合は、失敗するように設定できる</a:t>
            </a:r>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spTree>
    <p:extLst>
      <p:ext uri="{BB962C8B-B14F-4D97-AF65-F5344CB8AC3E}">
        <p14:creationId xmlns:p14="http://schemas.microsoft.com/office/powerpoint/2010/main" val="1079441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6.3.1 </a:t>
            </a:r>
            <a:r>
              <a:rPr lang="ja-JP" altLang="en-US" dirty="0" smtClean="0"/>
              <a:t>ロード命令フォーマット</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smtClean="0"/>
              <a:t>ロード命令の一般形式は次のとおり</a:t>
            </a:r>
            <a:endParaRPr lang="en-US" altLang="ja-JP" sz="2000" dirty="0" smtClean="0"/>
          </a:p>
          <a:p>
            <a:endParaRPr kumimoji="1" lang="en-US" altLang="ja-JP" sz="2000" dirty="0"/>
          </a:p>
          <a:p>
            <a:endParaRPr lang="en-US" altLang="ja-JP" sz="2000" dirty="0" smtClean="0"/>
          </a:p>
          <a:p>
            <a:r>
              <a:rPr lang="ja-JP" altLang="en-US" sz="2000" dirty="0"/>
              <a:t>整数レジスタへのロードでは、ロードするサイズを選択できる</a:t>
            </a:r>
            <a:endParaRPr lang="en-US" altLang="ja-JP" sz="2000" dirty="0" smtClean="0"/>
          </a:p>
          <a:p>
            <a:pPr lvl="1"/>
            <a:r>
              <a:rPr lang="en-US" altLang="ja-JP" sz="2000" dirty="0" smtClean="0"/>
              <a:t>LDRB </a:t>
            </a:r>
            <a:r>
              <a:rPr lang="en-US" altLang="ja-JP" sz="2000" dirty="0"/>
              <a:t>(8-bit, zero extended</a:t>
            </a:r>
            <a:r>
              <a:rPr lang="en-US" altLang="ja-JP" sz="2000" dirty="0" smtClean="0"/>
              <a:t>)</a:t>
            </a:r>
          </a:p>
          <a:p>
            <a:pPr lvl="1"/>
            <a:r>
              <a:rPr lang="en-US" altLang="ja-JP" sz="2000" dirty="0"/>
              <a:t>LDRSB (8-bit, sign extended</a:t>
            </a:r>
            <a:r>
              <a:rPr lang="en-US" altLang="ja-JP" sz="2000" dirty="0" smtClean="0"/>
              <a:t>)</a:t>
            </a:r>
          </a:p>
          <a:p>
            <a:pPr lvl="1"/>
            <a:r>
              <a:rPr lang="en-US" altLang="ja-JP" sz="2000" dirty="0"/>
              <a:t>LDRH (16-bit, zero extended</a:t>
            </a:r>
            <a:r>
              <a:rPr lang="en-US" altLang="ja-JP" sz="2000" dirty="0" smtClean="0"/>
              <a:t>)</a:t>
            </a:r>
          </a:p>
          <a:p>
            <a:pPr lvl="1"/>
            <a:r>
              <a:rPr lang="en-US" altLang="ja-JP" sz="2000" dirty="0"/>
              <a:t>LDRSH (16-bit, sign extended</a:t>
            </a:r>
            <a:r>
              <a:rPr lang="en-US" altLang="ja-JP" sz="2000" dirty="0" smtClean="0"/>
              <a:t>)</a:t>
            </a:r>
          </a:p>
          <a:p>
            <a:pPr lvl="1"/>
            <a:r>
              <a:rPr lang="en-US" altLang="ja-JP" sz="2000" dirty="0"/>
              <a:t>LDRSW (32-bit, sign extended</a:t>
            </a:r>
            <a:r>
              <a:rPr lang="en-US" altLang="ja-JP" sz="2000" dirty="0" smtClean="0"/>
              <a:t>)</a:t>
            </a:r>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pic>
        <p:nvPicPr>
          <p:cNvPr id="6" name="図 5"/>
          <p:cNvPicPr>
            <a:picLocks noChangeAspect="1"/>
          </p:cNvPicPr>
          <p:nvPr/>
        </p:nvPicPr>
        <p:blipFill>
          <a:blip r:embed="rId2"/>
          <a:stretch>
            <a:fillRect/>
          </a:stretch>
        </p:blipFill>
        <p:spPr>
          <a:xfrm>
            <a:off x="960341" y="1456456"/>
            <a:ext cx="1276350" cy="257175"/>
          </a:xfrm>
          <a:prstGeom prst="rect">
            <a:avLst/>
          </a:prstGeom>
        </p:spPr>
      </p:pic>
      <p:pic>
        <p:nvPicPr>
          <p:cNvPr id="7" name="図 6"/>
          <p:cNvPicPr>
            <a:picLocks noChangeAspect="1"/>
          </p:cNvPicPr>
          <p:nvPr/>
        </p:nvPicPr>
        <p:blipFill>
          <a:blip r:embed="rId3"/>
          <a:stretch>
            <a:fillRect/>
          </a:stretch>
        </p:blipFill>
        <p:spPr>
          <a:xfrm>
            <a:off x="5075785" y="2408769"/>
            <a:ext cx="4392851" cy="2602750"/>
          </a:xfrm>
          <a:prstGeom prst="rect">
            <a:avLst/>
          </a:prstGeom>
        </p:spPr>
      </p:pic>
    </p:spTree>
    <p:extLst>
      <p:ext uri="{BB962C8B-B14F-4D97-AF65-F5344CB8AC3E}">
        <p14:creationId xmlns:p14="http://schemas.microsoft.com/office/powerpoint/2010/main" val="1424388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6.3.2 </a:t>
            </a:r>
            <a:r>
              <a:rPr lang="ja-JP" altLang="en-US" dirty="0"/>
              <a:t>ストア命令フォーマット</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sp>
        <p:nvSpPr>
          <p:cNvPr id="6" name="コンテンツ プレースホルダー 5"/>
          <p:cNvSpPr>
            <a:spLocks noGrp="1"/>
          </p:cNvSpPr>
          <p:nvPr>
            <p:ph idx="1"/>
          </p:nvPr>
        </p:nvSpPr>
        <p:spPr/>
        <p:txBody>
          <a:bodyPr/>
          <a:lstStyle/>
          <a:p>
            <a:r>
              <a:rPr lang="ja-JP" altLang="en-US" sz="2000" dirty="0" smtClean="0"/>
              <a:t>ストア命令</a:t>
            </a:r>
            <a:r>
              <a:rPr lang="ja-JP" altLang="en-US" sz="2000" dirty="0"/>
              <a:t>の一般形式は次のとおり</a:t>
            </a:r>
            <a:endParaRPr lang="en-US" altLang="ja-JP" sz="2000" dirty="0"/>
          </a:p>
          <a:p>
            <a:endParaRPr lang="en-US" altLang="ja-JP" sz="2000" dirty="0"/>
          </a:p>
          <a:p>
            <a:endParaRPr lang="en-US" altLang="ja-JP" sz="2000" dirty="0"/>
          </a:p>
          <a:p>
            <a:r>
              <a:rPr lang="ja-JP" altLang="en-US" sz="2000" dirty="0"/>
              <a:t>格納されるサイズはレジスタより小さいかも</a:t>
            </a:r>
            <a:r>
              <a:rPr lang="ja-JP" altLang="en-US" sz="2000" dirty="0" smtClean="0"/>
              <a:t>しれない</a:t>
            </a:r>
            <a:endParaRPr lang="en-US" altLang="ja-JP" sz="2000" dirty="0" smtClean="0"/>
          </a:p>
          <a:p>
            <a:pPr marL="0" indent="0">
              <a:buNone/>
            </a:pPr>
            <a:r>
              <a:rPr lang="ja-JP" altLang="en-US" sz="2000" dirty="0"/>
              <a:t> </a:t>
            </a:r>
            <a:r>
              <a:rPr lang="ja-JP" altLang="en-US" sz="2000" dirty="0" smtClean="0"/>
              <a:t> これ</a:t>
            </a:r>
            <a:r>
              <a:rPr lang="ja-JP" altLang="en-US" sz="2000" dirty="0"/>
              <a:t>を指定するに</a:t>
            </a:r>
            <a:r>
              <a:rPr lang="ja-JP" altLang="en-US" sz="2000" dirty="0" smtClean="0"/>
              <a:t>は、</a:t>
            </a:r>
            <a:r>
              <a:rPr lang="en-US" altLang="ja-JP" sz="2000" dirty="0"/>
              <a:t>B</a:t>
            </a:r>
            <a:r>
              <a:rPr lang="ja-JP" altLang="en-US" sz="2000" dirty="0"/>
              <a:t>または</a:t>
            </a:r>
            <a:r>
              <a:rPr lang="en-US" altLang="ja-JP" sz="2000" dirty="0"/>
              <a:t>H</a:t>
            </a:r>
            <a:r>
              <a:rPr lang="ja-JP" altLang="en-US" sz="2000" dirty="0" err="1"/>
              <a:t>の接尾辞を</a:t>
            </a:r>
            <a:r>
              <a:rPr lang="en-US" altLang="ja-JP" sz="2000" dirty="0"/>
              <a:t>STR</a:t>
            </a:r>
            <a:r>
              <a:rPr lang="ja-JP" altLang="en-US" sz="2000" dirty="0"/>
              <a:t>に追加</a:t>
            </a:r>
            <a:r>
              <a:rPr lang="ja-JP" altLang="en-US" sz="2000" dirty="0" smtClean="0"/>
              <a:t>する</a:t>
            </a:r>
            <a:endParaRPr lang="en-US" altLang="ja-JP" sz="2000" dirty="0" smtClean="0"/>
          </a:p>
          <a:p>
            <a:r>
              <a:rPr lang="ja-JP" altLang="en-US" sz="2000" dirty="0"/>
              <a:t>そのような場合に格納されるのは、常にレジスタの最下位部分</a:t>
            </a:r>
            <a:endParaRPr lang="en-US" altLang="ja-JP" sz="2000" dirty="0" smtClean="0"/>
          </a:p>
        </p:txBody>
      </p:sp>
      <p:pic>
        <p:nvPicPr>
          <p:cNvPr id="7" name="図 6"/>
          <p:cNvPicPr>
            <a:picLocks noChangeAspect="1"/>
          </p:cNvPicPr>
          <p:nvPr/>
        </p:nvPicPr>
        <p:blipFill>
          <a:blip r:embed="rId2"/>
          <a:stretch>
            <a:fillRect/>
          </a:stretch>
        </p:blipFill>
        <p:spPr>
          <a:xfrm>
            <a:off x="951684" y="1421961"/>
            <a:ext cx="1323975" cy="285750"/>
          </a:xfrm>
          <a:prstGeom prst="rect">
            <a:avLst/>
          </a:prstGeom>
        </p:spPr>
      </p:pic>
    </p:spTree>
    <p:extLst>
      <p:ext uri="{BB962C8B-B14F-4D97-AF65-F5344CB8AC3E}">
        <p14:creationId xmlns:p14="http://schemas.microsoft.com/office/powerpoint/2010/main" val="3141432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6.3.3 </a:t>
            </a:r>
            <a:r>
              <a:rPr lang="ja-JP" altLang="en-US" sz="2400" dirty="0"/>
              <a:t>浮動小数点および</a:t>
            </a:r>
            <a:r>
              <a:rPr lang="en-US" altLang="ja-JP" sz="2400" dirty="0"/>
              <a:t>NEON</a:t>
            </a:r>
            <a:r>
              <a:rPr lang="ja-JP" altLang="en-US" sz="2400" dirty="0"/>
              <a:t>スカラロードおよびストア</a:t>
            </a:r>
            <a:endParaRPr kumimoji="1" lang="ja-JP" altLang="en-US" sz="2400" dirty="0"/>
          </a:p>
        </p:txBody>
      </p:sp>
      <p:sp>
        <p:nvSpPr>
          <p:cNvPr id="3" name="コンテンツ プレースホルダー 2"/>
          <p:cNvSpPr>
            <a:spLocks noGrp="1"/>
          </p:cNvSpPr>
          <p:nvPr>
            <p:ph idx="1"/>
          </p:nvPr>
        </p:nvSpPr>
        <p:spPr/>
        <p:txBody>
          <a:bodyPr/>
          <a:lstStyle/>
          <a:p>
            <a:r>
              <a:rPr lang="ja-JP" altLang="en-US" sz="2000" dirty="0"/>
              <a:t>ロードおよびストア命令は、浮動小数点</a:t>
            </a:r>
            <a:r>
              <a:rPr lang="en-US" altLang="ja-JP" sz="2000" dirty="0" smtClean="0"/>
              <a:t>/NEON</a:t>
            </a:r>
            <a:r>
              <a:rPr lang="ja-JP" altLang="en-US" sz="2000" dirty="0"/>
              <a:t>レジスタにもアクセス</a:t>
            </a:r>
            <a:r>
              <a:rPr lang="ja-JP" altLang="en-US" sz="2000" dirty="0" smtClean="0"/>
              <a:t>できる</a:t>
            </a:r>
            <a:endParaRPr lang="en-US" altLang="ja-JP" sz="2000" dirty="0" smtClean="0"/>
          </a:p>
          <a:p>
            <a:r>
              <a:rPr lang="ja-JP" altLang="en-US" sz="2000" dirty="0"/>
              <a:t>サイズはロードまたは格納されるレジスタによってのみ決定される</a:t>
            </a:r>
            <a:r>
              <a:rPr lang="en-US" altLang="ja-JP" sz="2000" dirty="0"/>
              <a:t>(</a:t>
            </a:r>
            <a:r>
              <a:rPr lang="ja-JP" altLang="en-US" sz="2000" dirty="0"/>
              <a:t>レジスタは</a:t>
            </a:r>
            <a:r>
              <a:rPr lang="en-US" altLang="ja-JP" sz="2000" dirty="0"/>
              <a:t>B</a:t>
            </a:r>
            <a:r>
              <a:rPr lang="ja-JP" altLang="en-US" sz="2000" dirty="0" err="1"/>
              <a:t>、</a:t>
            </a:r>
            <a:r>
              <a:rPr lang="en-US" altLang="ja-JP" sz="2000" dirty="0"/>
              <a:t>H</a:t>
            </a:r>
            <a:r>
              <a:rPr lang="ja-JP" altLang="en-US" sz="2000" dirty="0" err="1"/>
              <a:t>、</a:t>
            </a:r>
            <a:r>
              <a:rPr lang="en-US" altLang="ja-JP" sz="2000" dirty="0"/>
              <a:t>S</a:t>
            </a:r>
            <a:r>
              <a:rPr lang="ja-JP" altLang="en-US" sz="2000" dirty="0" err="1"/>
              <a:t>、</a:t>
            </a:r>
            <a:r>
              <a:rPr lang="en-US" altLang="ja-JP" sz="2000" dirty="0"/>
              <a:t>D</a:t>
            </a:r>
            <a:r>
              <a:rPr lang="ja-JP" altLang="en-US" sz="2000" dirty="0" err="1"/>
              <a:t>、</a:t>
            </a:r>
            <a:r>
              <a:rPr lang="ja-JP" altLang="en-US" sz="2000" dirty="0"/>
              <a:t>または</a:t>
            </a:r>
            <a:r>
              <a:rPr lang="en-US" altLang="ja-JP" sz="2000" dirty="0"/>
              <a:t>Q</a:t>
            </a:r>
            <a:r>
              <a:rPr lang="ja-JP" altLang="en-US" sz="2000" dirty="0"/>
              <a:t>レジスタのいずれか</a:t>
            </a:r>
            <a:r>
              <a:rPr lang="en-US" altLang="ja-JP" sz="2000" dirty="0" smtClean="0"/>
              <a:t>)</a:t>
            </a:r>
          </a:p>
          <a:p>
            <a:endParaRPr kumimoji="1" lang="en-US" altLang="ja-JP" sz="2000" dirty="0"/>
          </a:p>
          <a:p>
            <a:endParaRPr lang="en-US" altLang="ja-JP" sz="2000" dirty="0" smtClean="0"/>
          </a:p>
          <a:p>
            <a:endParaRPr kumimoji="1" lang="en-US" altLang="ja-JP" sz="2000" dirty="0"/>
          </a:p>
          <a:p>
            <a:endParaRPr lang="en-US" altLang="ja-JP" sz="2000" dirty="0" smtClean="0"/>
          </a:p>
          <a:p>
            <a:endParaRPr kumimoji="1" lang="en-US" altLang="ja-JP" sz="2000" dirty="0"/>
          </a:p>
          <a:p>
            <a:endParaRPr lang="en-US" altLang="ja-JP" sz="2000" dirty="0" smtClean="0"/>
          </a:p>
          <a:p>
            <a:endParaRPr kumimoji="1" lang="en-US" altLang="ja-JP" sz="2000" dirty="0"/>
          </a:p>
          <a:p>
            <a:endParaRPr lang="en-US" altLang="ja-JP" sz="2000" dirty="0" smtClean="0"/>
          </a:p>
          <a:p>
            <a:pPr marL="0" indent="0">
              <a:buNone/>
            </a:pPr>
            <a:r>
              <a:rPr lang="en-US" altLang="ja-JP" sz="1800" dirty="0"/>
              <a:t>※</a:t>
            </a:r>
            <a:r>
              <a:rPr lang="ja-JP" altLang="en-US" sz="1800" dirty="0" smtClean="0"/>
              <a:t>浮動</a:t>
            </a:r>
            <a:r>
              <a:rPr lang="ja-JP" altLang="en-US" sz="1800" dirty="0"/>
              <a:t>小数点およびスカラーの</a:t>
            </a:r>
            <a:r>
              <a:rPr lang="en-US" altLang="ja-JP" sz="1800" dirty="0"/>
              <a:t>NEON</a:t>
            </a:r>
            <a:r>
              <a:rPr lang="ja-JP" altLang="en-US" sz="1800" dirty="0"/>
              <a:t>ロードおよびストアは、整数ロードおよびストアと同じアドレッシングモードを使用する</a:t>
            </a:r>
            <a:endParaRPr kumimoji="1" lang="en-US" altLang="ja-JP" sz="1800" dirty="0"/>
          </a:p>
          <a:p>
            <a:endParaRPr lang="en-US" altLang="ja-JP" sz="2000" dirty="0" smtClean="0"/>
          </a:p>
          <a:p>
            <a:endParaRPr kumimoji="1" lang="en-US" altLang="ja-JP"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pic>
        <p:nvPicPr>
          <p:cNvPr id="7" name="図 6"/>
          <p:cNvPicPr>
            <a:picLocks noChangeAspect="1"/>
          </p:cNvPicPr>
          <p:nvPr/>
        </p:nvPicPr>
        <p:blipFill>
          <a:blip r:embed="rId2"/>
          <a:stretch>
            <a:fillRect/>
          </a:stretch>
        </p:blipFill>
        <p:spPr>
          <a:xfrm>
            <a:off x="497408" y="2215720"/>
            <a:ext cx="4194447" cy="2391524"/>
          </a:xfrm>
          <a:prstGeom prst="rect">
            <a:avLst/>
          </a:prstGeom>
        </p:spPr>
      </p:pic>
      <p:pic>
        <p:nvPicPr>
          <p:cNvPr id="8" name="図 7"/>
          <p:cNvPicPr>
            <a:picLocks noChangeAspect="1"/>
          </p:cNvPicPr>
          <p:nvPr/>
        </p:nvPicPr>
        <p:blipFill>
          <a:blip r:embed="rId3"/>
          <a:stretch>
            <a:fillRect/>
          </a:stretch>
        </p:blipFill>
        <p:spPr>
          <a:xfrm>
            <a:off x="4753504" y="2215848"/>
            <a:ext cx="4517907" cy="1662087"/>
          </a:xfrm>
          <a:prstGeom prst="rect">
            <a:avLst/>
          </a:prstGeom>
        </p:spPr>
      </p:pic>
    </p:spTree>
    <p:extLst>
      <p:ext uri="{BB962C8B-B14F-4D97-AF65-F5344CB8AC3E}">
        <p14:creationId xmlns:p14="http://schemas.microsoft.com/office/powerpoint/2010/main" val="2090924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6.3.4 </a:t>
            </a:r>
            <a:r>
              <a:rPr lang="ja-JP" altLang="en-US" sz="2800" dirty="0"/>
              <a:t>ロード命令またはストア命令のアドレスの指定</a:t>
            </a:r>
            <a:endParaRPr kumimoji="1" lang="ja-JP" altLang="en-US" sz="2800" dirty="0"/>
          </a:p>
        </p:txBody>
      </p:sp>
      <p:sp>
        <p:nvSpPr>
          <p:cNvPr id="3" name="コンテンツ プレースホルダー 2"/>
          <p:cNvSpPr>
            <a:spLocks noGrp="1"/>
          </p:cNvSpPr>
          <p:nvPr>
            <p:ph idx="1"/>
          </p:nvPr>
        </p:nvSpPr>
        <p:spPr/>
        <p:txBody>
          <a:bodyPr/>
          <a:lstStyle/>
          <a:p>
            <a:r>
              <a:rPr lang="en-US" altLang="ja-JP" sz="2000" dirty="0"/>
              <a:t>A64</a:t>
            </a:r>
            <a:r>
              <a:rPr lang="ja-JP" altLang="en-US" sz="2000" dirty="0"/>
              <a:t>で使用可能なアドレッシングモードは、</a:t>
            </a:r>
            <a:r>
              <a:rPr lang="en-US" altLang="ja-JP" sz="2000" dirty="0"/>
              <a:t>A32</a:t>
            </a:r>
            <a:r>
              <a:rPr lang="ja-JP" altLang="en-US" sz="2000" dirty="0"/>
              <a:t>と</a:t>
            </a:r>
            <a:r>
              <a:rPr lang="en-US" altLang="ja-JP" sz="2000" dirty="0"/>
              <a:t>T32</a:t>
            </a:r>
            <a:r>
              <a:rPr lang="ja-JP" altLang="en-US" sz="2000" dirty="0"/>
              <a:t>のアドレッシングモードと</a:t>
            </a:r>
            <a:r>
              <a:rPr lang="ja-JP" altLang="en-US" sz="2000" dirty="0" smtClean="0"/>
              <a:t>同じ</a:t>
            </a:r>
            <a:endParaRPr lang="en-US" altLang="ja-JP" sz="2000" dirty="0" smtClean="0"/>
          </a:p>
          <a:p>
            <a:r>
              <a:rPr lang="en-US" altLang="ja-JP" sz="2000" dirty="0"/>
              <a:t>A64</a:t>
            </a:r>
            <a:r>
              <a:rPr lang="ja-JP" altLang="en-US" sz="2000" dirty="0"/>
              <a:t>では、アドレスオペランドのベースレジスタは常に</a:t>
            </a:r>
            <a:r>
              <a:rPr lang="en-US" altLang="ja-JP" sz="2000" dirty="0"/>
              <a:t>X</a:t>
            </a:r>
            <a:r>
              <a:rPr lang="ja-JP" altLang="en-US" sz="2000" dirty="0"/>
              <a:t>レジスタでなければ</a:t>
            </a:r>
            <a:r>
              <a:rPr lang="ja-JP" altLang="en-US" sz="2000" dirty="0" smtClean="0"/>
              <a:t>ならない</a:t>
            </a:r>
            <a:endParaRPr lang="en-US" altLang="ja-JP" sz="2000" dirty="0" smtClean="0"/>
          </a:p>
          <a:p>
            <a:endParaRPr kumimoji="1" lang="en-US" altLang="ja-JP" sz="2000" dirty="0"/>
          </a:p>
          <a:p>
            <a:pPr marL="0" indent="0">
              <a:buNone/>
            </a:pPr>
            <a:r>
              <a:rPr kumimoji="1" lang="ja-JP" altLang="en-US" sz="2000" dirty="0" smtClean="0"/>
              <a:t>＜オフセットモード＞</a:t>
            </a:r>
            <a:endParaRPr kumimoji="1" lang="en-US" altLang="ja-JP" sz="2000" dirty="0" smtClean="0"/>
          </a:p>
          <a:p>
            <a:r>
              <a:rPr lang="ja-JP" altLang="en-US" sz="2000" dirty="0"/>
              <a:t>オフセットアドレッシングモードは、アドレスを生成するために</a:t>
            </a:r>
            <a:r>
              <a:rPr lang="en-US" altLang="ja-JP" sz="2000" dirty="0"/>
              <a:t>64</a:t>
            </a:r>
            <a:r>
              <a:rPr lang="ja-JP" altLang="en-US" sz="2000" dirty="0"/>
              <a:t>ビットのベースレジスタに即値またはオプションで変更されたレジスタ値を追加する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pic>
        <p:nvPicPr>
          <p:cNvPr id="5" name="図 4"/>
          <p:cNvPicPr>
            <a:picLocks noChangeAspect="1"/>
          </p:cNvPicPr>
          <p:nvPr/>
        </p:nvPicPr>
        <p:blipFill>
          <a:blip r:embed="rId2"/>
          <a:stretch>
            <a:fillRect/>
          </a:stretch>
        </p:blipFill>
        <p:spPr>
          <a:xfrm>
            <a:off x="2749596" y="3973865"/>
            <a:ext cx="4606688" cy="2214754"/>
          </a:xfrm>
          <a:prstGeom prst="rect">
            <a:avLst/>
          </a:prstGeom>
        </p:spPr>
      </p:pic>
    </p:spTree>
    <p:extLst>
      <p:ext uri="{BB962C8B-B14F-4D97-AF65-F5344CB8AC3E}">
        <p14:creationId xmlns:p14="http://schemas.microsoft.com/office/powerpoint/2010/main" val="20790190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6.3.4 </a:t>
            </a:r>
            <a:r>
              <a:rPr lang="ja-JP" altLang="en-US" sz="2800" dirty="0"/>
              <a:t>ロード命令またはストア命令のアドレスの指定</a:t>
            </a:r>
            <a:endParaRPr kumimoji="1" lang="ja-JP" altLang="en-US" sz="2800" dirty="0"/>
          </a:p>
        </p:txBody>
      </p:sp>
      <p:sp>
        <p:nvSpPr>
          <p:cNvPr id="3" name="コンテンツ プレースホルダー 2"/>
          <p:cNvSpPr>
            <a:spLocks noGrp="1"/>
          </p:cNvSpPr>
          <p:nvPr>
            <p:ph idx="1"/>
          </p:nvPr>
        </p:nvSpPr>
        <p:spPr/>
        <p:txBody>
          <a:bodyPr/>
          <a:lstStyle/>
          <a:p>
            <a:pPr marL="0" indent="0">
              <a:buNone/>
            </a:pPr>
            <a:r>
              <a:rPr kumimoji="1" lang="ja-JP" altLang="en-US" sz="2000" dirty="0" smtClean="0"/>
              <a:t>＜インデックスモード＞</a:t>
            </a:r>
            <a:endParaRPr kumimoji="1" lang="en-US" altLang="ja-JP" sz="2000" dirty="0" smtClean="0"/>
          </a:p>
          <a:p>
            <a:r>
              <a:rPr lang="ja-JP" altLang="en-US" sz="2000" dirty="0"/>
              <a:t>インデックスモードはオフセットモードに似ているが、ベースレジスタも更新</a:t>
            </a:r>
            <a:r>
              <a:rPr lang="ja-JP" altLang="en-US" sz="2000" dirty="0" smtClean="0"/>
              <a:t>する</a:t>
            </a:r>
            <a:endParaRPr lang="en-US" altLang="ja-JP" sz="2000" dirty="0" smtClean="0"/>
          </a:p>
          <a:p>
            <a:r>
              <a:rPr lang="ja-JP" altLang="en-US" sz="2000" dirty="0"/>
              <a:t>構文は</a:t>
            </a:r>
            <a:r>
              <a:rPr lang="en-US" altLang="ja-JP" sz="2000" dirty="0"/>
              <a:t>A32</a:t>
            </a:r>
            <a:r>
              <a:rPr lang="ja-JP" altLang="en-US" sz="2000" dirty="0"/>
              <a:t>および</a:t>
            </a:r>
            <a:r>
              <a:rPr lang="en-US" altLang="ja-JP" sz="2000" dirty="0"/>
              <a:t>T32</a:t>
            </a:r>
            <a:r>
              <a:rPr lang="ja-JP" altLang="en-US" sz="2000" dirty="0"/>
              <a:t>と同じだが、操作のセットはより</a:t>
            </a:r>
            <a:r>
              <a:rPr lang="ja-JP" altLang="en-US" sz="2000" dirty="0" smtClean="0"/>
              <a:t>限定的</a:t>
            </a:r>
            <a:endParaRPr lang="en-US" altLang="ja-JP" sz="2000" dirty="0" smtClean="0"/>
          </a:p>
          <a:p>
            <a:r>
              <a:rPr lang="ja-JP" altLang="en-US" sz="2000" dirty="0"/>
              <a:t>通常、インデックスモードには即時オフセット</a:t>
            </a:r>
            <a:r>
              <a:rPr lang="ja-JP" altLang="en-US" sz="2000" dirty="0" smtClean="0"/>
              <a:t>のみ</a:t>
            </a:r>
            <a:r>
              <a:rPr lang="ja-JP" altLang="en-US" sz="2000" dirty="0"/>
              <a:t>を指定</a:t>
            </a:r>
            <a:r>
              <a:rPr lang="ja-JP" altLang="en-US" sz="2000" dirty="0" smtClean="0"/>
              <a:t>できる</a:t>
            </a:r>
            <a:endParaRPr lang="en-US" altLang="ja-JP" sz="2000" dirty="0" smtClean="0"/>
          </a:p>
          <a:p>
            <a:r>
              <a:rPr lang="ja-JP" altLang="en-US" sz="2000" dirty="0"/>
              <a:t>メモリにアクセスする前にオフセットを適用するプレインデックスモードと、メモリにアクセスした後にオフセットを適用する</a:t>
            </a:r>
            <a:r>
              <a:rPr lang="ja-JP" altLang="en-US" sz="2000" dirty="0" smtClean="0"/>
              <a:t>ポストインデックスモードがある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pic>
        <p:nvPicPr>
          <p:cNvPr id="6" name="図 5"/>
          <p:cNvPicPr>
            <a:picLocks noChangeAspect="1"/>
          </p:cNvPicPr>
          <p:nvPr/>
        </p:nvPicPr>
        <p:blipFill>
          <a:blip r:embed="rId2"/>
          <a:stretch>
            <a:fillRect/>
          </a:stretch>
        </p:blipFill>
        <p:spPr>
          <a:xfrm>
            <a:off x="1374125" y="3985253"/>
            <a:ext cx="6956355" cy="1882399"/>
          </a:xfrm>
          <a:prstGeom prst="rect">
            <a:avLst/>
          </a:prstGeom>
        </p:spPr>
      </p:pic>
    </p:spTree>
    <p:extLst>
      <p:ext uri="{BB962C8B-B14F-4D97-AF65-F5344CB8AC3E}">
        <p14:creationId xmlns:p14="http://schemas.microsoft.com/office/powerpoint/2010/main" val="3069099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6.3.4 </a:t>
            </a:r>
            <a:r>
              <a:rPr lang="ja-JP" altLang="en-US" sz="2800" dirty="0"/>
              <a:t>ロード命令またはストア命令のアドレスの指定</a:t>
            </a:r>
            <a:endParaRPr kumimoji="1" lang="ja-JP" altLang="en-US" sz="2800" dirty="0"/>
          </a:p>
        </p:txBody>
      </p:sp>
      <p:sp>
        <p:nvSpPr>
          <p:cNvPr id="3" name="コンテンツ プレースホルダー 2"/>
          <p:cNvSpPr>
            <a:spLocks noGrp="1"/>
          </p:cNvSpPr>
          <p:nvPr>
            <p:ph idx="1"/>
          </p:nvPr>
        </p:nvSpPr>
        <p:spPr/>
        <p:txBody>
          <a:bodyPr/>
          <a:lstStyle/>
          <a:p>
            <a:pPr marL="0" indent="0">
              <a:buNone/>
            </a:pPr>
            <a:r>
              <a:rPr kumimoji="1" lang="ja-JP" altLang="en-US" sz="2000" dirty="0" smtClean="0"/>
              <a:t>＜</a:t>
            </a:r>
            <a:r>
              <a:rPr lang="en-US" altLang="ja-JP" sz="2000" dirty="0"/>
              <a:t>PC</a:t>
            </a:r>
            <a:r>
              <a:rPr lang="ja-JP" altLang="en-US" sz="2000" dirty="0"/>
              <a:t>相対モード</a:t>
            </a:r>
            <a:r>
              <a:rPr lang="en-US" altLang="ja-JP" sz="2000" dirty="0"/>
              <a:t>(</a:t>
            </a:r>
            <a:r>
              <a:rPr lang="ja-JP" altLang="en-US" sz="2000" dirty="0"/>
              <a:t>ロードリテラル</a:t>
            </a:r>
            <a:r>
              <a:rPr lang="en-US" altLang="ja-JP" sz="2000" dirty="0"/>
              <a:t>)</a:t>
            </a:r>
            <a:r>
              <a:rPr kumimoji="1" lang="ja-JP" altLang="en-US" sz="2000" dirty="0" smtClean="0"/>
              <a:t>＞</a:t>
            </a:r>
            <a:endParaRPr kumimoji="1" lang="en-US" altLang="ja-JP" sz="2000" dirty="0" smtClean="0"/>
          </a:p>
          <a:p>
            <a:r>
              <a:rPr lang="en-US" altLang="ja-JP" sz="2000" dirty="0"/>
              <a:t>A64</a:t>
            </a:r>
            <a:r>
              <a:rPr lang="ja-JP" altLang="en-US" sz="2000" dirty="0"/>
              <a:t>では、リテラルプールにアクセスするための特別なアドレッシングモードが追加されて</a:t>
            </a:r>
            <a:r>
              <a:rPr lang="ja-JP" altLang="en-US" sz="2000" dirty="0" smtClean="0"/>
              <a:t>いる</a:t>
            </a:r>
            <a:endParaRPr lang="en-US" altLang="ja-JP" sz="2000" dirty="0" smtClean="0"/>
          </a:p>
          <a:p>
            <a:r>
              <a:rPr lang="ja-JP" altLang="en-US" sz="2000" dirty="0"/>
              <a:t>リテラルプールは、命令ストリームにエンコードされたデータの</a:t>
            </a:r>
            <a:r>
              <a:rPr lang="ja-JP" altLang="en-US" sz="2000" dirty="0" smtClean="0"/>
              <a:t>ブロック</a:t>
            </a:r>
            <a:endParaRPr lang="en-US" altLang="ja-JP" sz="2000" dirty="0" smtClean="0"/>
          </a:p>
          <a:p>
            <a:r>
              <a:rPr lang="ja-JP" altLang="en-US" sz="2000" dirty="0"/>
              <a:t>プールは実行されないが、それらのデータは、</a:t>
            </a:r>
            <a:r>
              <a:rPr lang="en-US" altLang="ja-JP" sz="2000" dirty="0"/>
              <a:t>PC</a:t>
            </a:r>
            <a:r>
              <a:rPr lang="ja-JP" altLang="en-US" sz="2000" dirty="0"/>
              <a:t>相対メモリアドレスを使用して周囲のコードからアクセス</a:t>
            </a:r>
            <a:r>
              <a:rPr lang="ja-JP" altLang="en-US" sz="2000" dirty="0" smtClean="0"/>
              <a:t>できる</a:t>
            </a:r>
            <a:endParaRPr lang="en-US" altLang="ja-JP" sz="2000" dirty="0" smtClean="0"/>
          </a:p>
          <a:p>
            <a:r>
              <a:rPr lang="en-US" altLang="ja-JP" sz="2000" dirty="0"/>
              <a:t>A32</a:t>
            </a:r>
            <a:r>
              <a:rPr lang="ja-JP" altLang="en-US" sz="2000" dirty="0" err="1"/>
              <a:t>、</a:t>
            </a:r>
            <a:r>
              <a:rPr lang="en-US" altLang="ja-JP" sz="2000" dirty="0"/>
              <a:t>T32</a:t>
            </a:r>
            <a:r>
              <a:rPr lang="ja-JP" altLang="en-US" sz="2000" dirty="0"/>
              <a:t>では、</a:t>
            </a:r>
            <a:r>
              <a:rPr lang="en-US" altLang="ja-JP" sz="2000" dirty="0"/>
              <a:t>PC</a:t>
            </a:r>
            <a:r>
              <a:rPr lang="ja-JP" altLang="en-US" sz="2000" dirty="0"/>
              <a:t>は汎用レジスタのように読み出せるため、</a:t>
            </a:r>
            <a:r>
              <a:rPr lang="en-US" altLang="ja-JP" sz="2000" dirty="0"/>
              <a:t>PC</a:t>
            </a:r>
            <a:r>
              <a:rPr lang="ja-JP" altLang="en-US" sz="2000" dirty="0"/>
              <a:t>をベースレジスタに指定するだけでリテラルプールにアクセス</a:t>
            </a:r>
            <a:r>
              <a:rPr lang="ja-JP" altLang="en-US" sz="2000" dirty="0" smtClean="0"/>
              <a:t>できる</a:t>
            </a:r>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pPr marL="0" indent="0">
              <a:buNone/>
            </a:pPr>
            <a:r>
              <a:rPr lang="ja-JP" altLang="en-US" sz="1200" dirty="0" smtClean="0"/>
              <a:t>　　　　　　　　　　　</a:t>
            </a:r>
            <a:r>
              <a:rPr lang="en-US" altLang="ja-JP" sz="1200" dirty="0" smtClean="0"/>
              <a:t>※&lt;</a:t>
            </a:r>
            <a:r>
              <a:rPr lang="en-US" altLang="ja-JP" sz="1200" dirty="0"/>
              <a:t>label&gt;</a:t>
            </a:r>
            <a:r>
              <a:rPr lang="ja-JP" altLang="en-US" sz="1200" dirty="0"/>
              <a:t>は、すべてのバリアントに対して</a:t>
            </a:r>
            <a:r>
              <a:rPr lang="en-US" altLang="ja-JP" sz="1200" dirty="0"/>
              <a:t>4</a:t>
            </a:r>
            <a:r>
              <a:rPr lang="ja-JP" altLang="en-US" sz="1200" dirty="0"/>
              <a:t>バイト境界でなければならない</a:t>
            </a:r>
            <a:endParaRPr lang="en-US" altLang="ja-JP" sz="1200" dirty="0" smtClean="0"/>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29</a:t>
            </a:fld>
            <a:endParaRPr lang="en-US" altLang="ja-JP"/>
          </a:p>
        </p:txBody>
      </p:sp>
      <p:pic>
        <p:nvPicPr>
          <p:cNvPr id="5" name="図 4"/>
          <p:cNvPicPr>
            <a:picLocks noChangeAspect="1"/>
          </p:cNvPicPr>
          <p:nvPr/>
        </p:nvPicPr>
        <p:blipFill>
          <a:blip r:embed="rId2"/>
          <a:stretch>
            <a:fillRect/>
          </a:stretch>
        </p:blipFill>
        <p:spPr>
          <a:xfrm>
            <a:off x="2549275" y="3814210"/>
            <a:ext cx="4094018" cy="2105869"/>
          </a:xfrm>
          <a:prstGeom prst="rect">
            <a:avLst/>
          </a:prstGeom>
        </p:spPr>
      </p:pic>
    </p:spTree>
    <p:extLst>
      <p:ext uri="{BB962C8B-B14F-4D97-AF65-F5344CB8AC3E}">
        <p14:creationId xmlns:p14="http://schemas.microsoft.com/office/powerpoint/2010/main" val="4136907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命令ニーモニック</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A64</a:t>
            </a:r>
            <a:r>
              <a:rPr lang="ja-JP" altLang="en-US" sz="2000" dirty="0"/>
              <a:t>アセンブリ言語は命令ニーモニックをオーバーロードし、オペランドレジスタ名に基づいて命令のさまざまな形式を区別します。 たとえば、以下の</a:t>
            </a:r>
            <a:r>
              <a:rPr lang="en-US" altLang="ja-JP" sz="2000" dirty="0"/>
              <a:t>ADD</a:t>
            </a:r>
            <a:r>
              <a:rPr lang="ja-JP" altLang="en-US" sz="2000" dirty="0"/>
              <a:t>命令はすべて異なるエンコーディングを持っていますが、覚えておく必要があるニーモニックは</a:t>
            </a:r>
            <a:r>
              <a:rPr lang="en-US" altLang="ja-JP" sz="2000" dirty="0"/>
              <a:t>1</a:t>
            </a:r>
            <a:r>
              <a:rPr lang="ja-JP" altLang="en-US" sz="2000" dirty="0"/>
              <a:t>つだけで、アセンブラはオペランドに基づいて正しいエンコーディングを自動的に選択します</a:t>
            </a:r>
            <a:r>
              <a:rPr lang="ja-JP" altLang="en-US" sz="2000" dirty="0" smtClean="0"/>
              <a:t>。</a:t>
            </a:r>
            <a:endParaRPr lang="en-US" altLang="ja-JP" sz="2000" dirty="0" smtClean="0"/>
          </a:p>
          <a:p>
            <a:endParaRPr lang="en-US" altLang="ja-JP" sz="2000" dirty="0"/>
          </a:p>
          <a:p>
            <a:endParaRPr lang="en-US" altLang="ja-JP"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pic>
        <p:nvPicPr>
          <p:cNvPr id="5" name="図 4"/>
          <p:cNvPicPr>
            <a:picLocks noChangeAspect="1"/>
          </p:cNvPicPr>
          <p:nvPr/>
        </p:nvPicPr>
        <p:blipFill>
          <a:blip r:embed="rId2"/>
          <a:stretch>
            <a:fillRect/>
          </a:stretch>
        </p:blipFill>
        <p:spPr>
          <a:xfrm>
            <a:off x="601244" y="2881236"/>
            <a:ext cx="8402588" cy="1707240"/>
          </a:xfrm>
          <a:prstGeom prst="rect">
            <a:avLst/>
          </a:prstGeom>
        </p:spPr>
      </p:pic>
    </p:spTree>
    <p:extLst>
      <p:ext uri="{BB962C8B-B14F-4D97-AF65-F5344CB8AC3E}">
        <p14:creationId xmlns:p14="http://schemas.microsoft.com/office/powerpoint/2010/main" val="3396082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6.3.5 </a:t>
            </a:r>
            <a:r>
              <a:rPr lang="ja-JP" altLang="en-US" dirty="0"/>
              <a:t>複数のメモリ位置へのアクセス</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A64</a:t>
            </a:r>
            <a:r>
              <a:rPr lang="ja-JP" altLang="en-US" sz="1800" dirty="0"/>
              <a:t>には、</a:t>
            </a:r>
            <a:r>
              <a:rPr lang="en-US" altLang="ja-JP" sz="1800" dirty="0"/>
              <a:t>A32</a:t>
            </a:r>
            <a:r>
              <a:rPr lang="ja-JP" altLang="en-US" sz="1800" dirty="0"/>
              <a:t>および</a:t>
            </a:r>
            <a:r>
              <a:rPr lang="en-US" altLang="ja-JP" sz="1800" dirty="0"/>
              <a:t>T32</a:t>
            </a:r>
            <a:r>
              <a:rPr lang="ja-JP" altLang="en-US" sz="1800" dirty="0"/>
              <a:t>コードで使用可能な複数ロード</a:t>
            </a:r>
            <a:r>
              <a:rPr lang="en-US" altLang="ja-JP" sz="1800" dirty="0"/>
              <a:t>(LDM)</a:t>
            </a:r>
            <a:r>
              <a:rPr lang="ja-JP" altLang="en-US" sz="1800" dirty="0"/>
              <a:t>命令または複数ストア</a:t>
            </a:r>
            <a:r>
              <a:rPr lang="en-US" altLang="ja-JP" sz="1800" dirty="0"/>
              <a:t>(STM)</a:t>
            </a:r>
            <a:r>
              <a:rPr lang="ja-JP" altLang="en-US" sz="1800" dirty="0"/>
              <a:t>命令は含まれて</a:t>
            </a:r>
            <a:r>
              <a:rPr lang="ja-JP" altLang="en-US" sz="1800" dirty="0" smtClean="0"/>
              <a:t>いない</a:t>
            </a:r>
            <a:endParaRPr lang="en-US" altLang="ja-JP" sz="1800" dirty="0" smtClean="0"/>
          </a:p>
          <a:p>
            <a:r>
              <a:rPr lang="en-US" altLang="ja-JP" sz="1800" dirty="0"/>
              <a:t>A64</a:t>
            </a:r>
            <a:r>
              <a:rPr lang="ja-JP" altLang="en-US" sz="1800" dirty="0"/>
              <a:t>コードには、</a:t>
            </a:r>
            <a:r>
              <a:rPr lang="en-US" altLang="ja-JP" sz="1800" dirty="0"/>
              <a:t>Load Pair(LDP)</a:t>
            </a:r>
            <a:r>
              <a:rPr lang="ja-JP" altLang="en-US" sz="1800" dirty="0"/>
              <a:t>と</a:t>
            </a:r>
            <a:r>
              <a:rPr lang="en-US" altLang="ja-JP" sz="1800" dirty="0"/>
              <a:t>Store Pair(STP)</a:t>
            </a:r>
            <a:r>
              <a:rPr lang="ja-JP" altLang="en-US" sz="1800" dirty="0"/>
              <a:t>の命令が</a:t>
            </a:r>
            <a:r>
              <a:rPr lang="ja-JP" altLang="en-US" sz="1800" dirty="0" smtClean="0"/>
              <a:t>ある</a:t>
            </a:r>
            <a:endParaRPr lang="en-US" altLang="ja-JP" sz="1800" dirty="0" smtClean="0"/>
          </a:p>
          <a:p>
            <a:r>
              <a:rPr lang="en-US" altLang="ja-JP" sz="1800" dirty="0"/>
              <a:t>A32 LDRD</a:t>
            </a:r>
            <a:r>
              <a:rPr lang="ja-JP" altLang="en-US" sz="1800" dirty="0"/>
              <a:t>および</a:t>
            </a:r>
            <a:r>
              <a:rPr lang="en-US" altLang="ja-JP" sz="1800" dirty="0"/>
              <a:t>STRD</a:t>
            </a:r>
            <a:r>
              <a:rPr lang="ja-JP" altLang="en-US" sz="1800" dirty="0"/>
              <a:t>命令とは異なり、任意の</a:t>
            </a:r>
            <a:r>
              <a:rPr lang="en-US" altLang="ja-JP" sz="1800" dirty="0"/>
              <a:t>2</a:t>
            </a:r>
            <a:r>
              <a:rPr lang="ja-JP" altLang="en-US" sz="1800" dirty="0" err="1"/>
              <a:t>つの</a:t>
            </a:r>
            <a:r>
              <a:rPr lang="ja-JP" altLang="en-US" sz="1800" dirty="0"/>
              <a:t>整数レジスタを読み書き</a:t>
            </a:r>
            <a:r>
              <a:rPr lang="ja-JP" altLang="en-US" sz="1800" dirty="0" smtClean="0"/>
              <a:t>できる</a:t>
            </a:r>
            <a:endParaRPr lang="en-US" altLang="ja-JP" sz="1800" dirty="0" smtClean="0"/>
          </a:p>
          <a:p>
            <a:r>
              <a:rPr lang="ja-JP" altLang="en-US" sz="1800" dirty="0"/>
              <a:t>データは隣接するメモリ位置との間で読み書き</a:t>
            </a:r>
            <a:r>
              <a:rPr lang="ja-JP" altLang="en-US" sz="1800" dirty="0" smtClean="0"/>
              <a:t>される</a:t>
            </a:r>
            <a:endParaRPr lang="en-US" altLang="ja-JP" sz="1800" dirty="0" smtClean="0"/>
          </a:p>
          <a:p>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30</a:t>
            </a:fld>
            <a:endParaRPr lang="en-US" altLang="ja-JP"/>
          </a:p>
        </p:txBody>
      </p:sp>
      <p:pic>
        <p:nvPicPr>
          <p:cNvPr id="5" name="図 4"/>
          <p:cNvPicPr>
            <a:picLocks noChangeAspect="1"/>
          </p:cNvPicPr>
          <p:nvPr/>
        </p:nvPicPr>
        <p:blipFill>
          <a:blip r:embed="rId2"/>
          <a:stretch>
            <a:fillRect/>
          </a:stretch>
        </p:blipFill>
        <p:spPr>
          <a:xfrm>
            <a:off x="3096125" y="2622203"/>
            <a:ext cx="3410766" cy="2378895"/>
          </a:xfrm>
          <a:prstGeom prst="rect">
            <a:avLst/>
          </a:prstGeom>
        </p:spPr>
      </p:pic>
      <p:pic>
        <p:nvPicPr>
          <p:cNvPr id="6" name="図 5"/>
          <p:cNvPicPr>
            <a:picLocks noChangeAspect="1"/>
          </p:cNvPicPr>
          <p:nvPr/>
        </p:nvPicPr>
        <p:blipFill>
          <a:blip r:embed="rId3"/>
          <a:stretch>
            <a:fillRect/>
          </a:stretch>
        </p:blipFill>
        <p:spPr>
          <a:xfrm>
            <a:off x="519508" y="5249590"/>
            <a:ext cx="3996080" cy="999020"/>
          </a:xfrm>
          <a:prstGeom prst="rect">
            <a:avLst/>
          </a:prstGeom>
        </p:spPr>
      </p:pic>
      <p:pic>
        <p:nvPicPr>
          <p:cNvPr id="7" name="図 6"/>
          <p:cNvPicPr>
            <a:picLocks noChangeAspect="1"/>
          </p:cNvPicPr>
          <p:nvPr/>
        </p:nvPicPr>
        <p:blipFill>
          <a:blip r:embed="rId4"/>
          <a:stretch>
            <a:fillRect/>
          </a:stretch>
        </p:blipFill>
        <p:spPr>
          <a:xfrm>
            <a:off x="5308425" y="5224934"/>
            <a:ext cx="3854625" cy="999020"/>
          </a:xfrm>
          <a:prstGeom prst="rect">
            <a:avLst/>
          </a:prstGeom>
        </p:spPr>
      </p:pic>
    </p:spTree>
    <p:extLst>
      <p:ext uri="{BB962C8B-B14F-4D97-AF65-F5344CB8AC3E}">
        <p14:creationId xmlns:p14="http://schemas.microsoft.com/office/powerpoint/2010/main" val="416906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6.3.6 </a:t>
            </a:r>
            <a:r>
              <a:rPr lang="ja-JP" altLang="en-US" dirty="0"/>
              <a:t>特権のないアクセス</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A64 LDTR</a:t>
            </a:r>
            <a:r>
              <a:rPr lang="ja-JP" altLang="en-US" sz="2000" dirty="0"/>
              <a:t>命令および</a:t>
            </a:r>
            <a:r>
              <a:rPr lang="en-US" altLang="ja-JP" sz="2000" dirty="0"/>
              <a:t>STTR</a:t>
            </a:r>
            <a:r>
              <a:rPr lang="ja-JP" altLang="en-US" sz="2000" dirty="0"/>
              <a:t>命令は、特権のないロードまたはストアを実行する</a:t>
            </a:r>
            <a:r>
              <a:rPr lang="en-US" altLang="ja-JP" sz="2000" dirty="0"/>
              <a:t>(『ARMv8-A</a:t>
            </a:r>
            <a:r>
              <a:rPr lang="ja-JP" altLang="en-US" sz="2000" dirty="0"/>
              <a:t>アーキテクチャリファレンスマニュアル</a:t>
            </a:r>
            <a:r>
              <a:rPr lang="en-US" altLang="ja-JP" sz="2000" dirty="0"/>
              <a:t>』</a:t>
            </a:r>
            <a:r>
              <a:rPr lang="ja-JP" altLang="en-US" sz="2000" dirty="0"/>
              <a:t>の「</a:t>
            </a:r>
            <a:r>
              <a:rPr lang="en-US" altLang="ja-JP" sz="2000" dirty="0"/>
              <a:t>LDTR</a:t>
            </a:r>
            <a:r>
              <a:rPr lang="ja-JP" altLang="en-US" sz="2000" dirty="0"/>
              <a:t>および</a:t>
            </a:r>
            <a:r>
              <a:rPr lang="en-US" altLang="ja-JP" sz="2000" dirty="0"/>
              <a:t>STTR</a:t>
            </a:r>
            <a:r>
              <a:rPr lang="ja-JP" altLang="en-US" sz="2000" dirty="0"/>
              <a:t>」を参照</a:t>
            </a:r>
            <a:r>
              <a:rPr lang="en-US" altLang="ja-JP" sz="2000" dirty="0" smtClean="0"/>
              <a:t>)</a:t>
            </a:r>
            <a:endParaRPr lang="en-US" altLang="ja-JP" sz="2000" dirty="0"/>
          </a:p>
          <a:p>
            <a:pPr lvl="1"/>
            <a:r>
              <a:rPr lang="en-US" altLang="ja-JP" sz="2000" dirty="0" smtClean="0"/>
              <a:t>EL0</a:t>
            </a:r>
            <a:r>
              <a:rPr lang="ja-JP" altLang="en-US" sz="2000" dirty="0" err="1"/>
              <a:t>、</a:t>
            </a:r>
            <a:r>
              <a:rPr lang="en-US" altLang="ja-JP" sz="2000" dirty="0"/>
              <a:t>EL2</a:t>
            </a:r>
            <a:r>
              <a:rPr lang="ja-JP" altLang="en-US" sz="2000" dirty="0" err="1"/>
              <a:t>、</a:t>
            </a:r>
            <a:r>
              <a:rPr lang="en-US" altLang="ja-JP" sz="2000" dirty="0"/>
              <a:t>EL3</a:t>
            </a:r>
            <a:r>
              <a:rPr lang="ja-JP" altLang="en-US" sz="2000" dirty="0"/>
              <a:t>では、通常のロードまたはストアとして動作</a:t>
            </a:r>
            <a:r>
              <a:rPr lang="ja-JP" altLang="en-US" sz="2000" dirty="0" smtClean="0"/>
              <a:t>する</a:t>
            </a:r>
            <a:endParaRPr lang="en-US" altLang="ja-JP" sz="2000" dirty="0" smtClean="0"/>
          </a:p>
          <a:p>
            <a:pPr lvl="1"/>
            <a:r>
              <a:rPr lang="en-US" altLang="ja-JP" sz="2000" dirty="0"/>
              <a:t>EL1</a:t>
            </a:r>
            <a:r>
              <a:rPr lang="ja-JP" altLang="en-US" sz="2000" dirty="0"/>
              <a:t>で実行されると、特権レベル</a:t>
            </a:r>
            <a:r>
              <a:rPr lang="en-US" altLang="ja-JP" sz="2000" dirty="0"/>
              <a:t>EL0</a:t>
            </a:r>
            <a:r>
              <a:rPr lang="ja-JP" altLang="en-US" sz="2000" dirty="0"/>
              <a:t>で実行されたように</a:t>
            </a:r>
            <a:r>
              <a:rPr lang="ja-JP" altLang="en-US" sz="2000" dirty="0" smtClean="0"/>
              <a:t>振る舞う</a:t>
            </a:r>
            <a:endParaRPr lang="en-US" altLang="ja-JP" sz="2000" dirty="0" smtClean="0"/>
          </a:p>
          <a:p>
            <a:pPr marL="360363" lvl="1" indent="0">
              <a:buNone/>
            </a:pPr>
            <a:r>
              <a:rPr lang="ja-JP" altLang="en-US" sz="2000" dirty="0"/>
              <a:t> </a:t>
            </a:r>
            <a:r>
              <a:rPr lang="ja-JP" altLang="en-US" sz="2000" dirty="0" smtClean="0"/>
              <a:t> これら</a:t>
            </a:r>
            <a:r>
              <a:rPr lang="ja-JP" altLang="en-US" sz="2000" dirty="0"/>
              <a:t>の命令は、</a:t>
            </a:r>
            <a:r>
              <a:rPr lang="en-US" altLang="ja-JP" sz="2000" dirty="0"/>
              <a:t>A32 LDRT</a:t>
            </a:r>
            <a:r>
              <a:rPr lang="ja-JP" altLang="en-US" sz="2000" dirty="0"/>
              <a:t>命令と</a:t>
            </a:r>
            <a:r>
              <a:rPr lang="en-US" altLang="ja-JP" sz="2000" dirty="0"/>
              <a:t>STRT</a:t>
            </a:r>
            <a:r>
              <a:rPr lang="ja-JP" altLang="en-US" sz="2000" dirty="0"/>
              <a:t>命令に相当する</a:t>
            </a:r>
            <a:endParaRPr lang="en-US" altLang="ja-JP" sz="2000" dirty="0" smtClean="0"/>
          </a:p>
          <a:p>
            <a:pPr lvl="1"/>
            <a:endParaRPr lang="en-US" altLang="ja-JP" sz="2000" dirty="0" smtClean="0"/>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31</a:t>
            </a:fld>
            <a:endParaRPr lang="en-US" altLang="ja-JP"/>
          </a:p>
        </p:txBody>
      </p:sp>
    </p:spTree>
    <p:extLst>
      <p:ext uri="{BB962C8B-B14F-4D97-AF65-F5344CB8AC3E}">
        <p14:creationId xmlns:p14="http://schemas.microsoft.com/office/powerpoint/2010/main" val="7409162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6.3.7 </a:t>
            </a:r>
            <a:r>
              <a:rPr lang="ja-JP" altLang="en-US" dirty="0"/>
              <a:t>メモリの先読み</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メモリからのプリフェッチ</a:t>
            </a:r>
            <a:r>
              <a:rPr lang="en-US" altLang="ja-JP" dirty="0"/>
              <a:t>(PRFM)</a:t>
            </a:r>
            <a:r>
              <a:rPr lang="ja-JP" altLang="en-US" dirty="0"/>
              <a:t>を使用すると、コードは、特定のアドレスからのデータがすぐにプログラムによって使用されるというヒントをメモリシステムに提供することが</a:t>
            </a:r>
            <a:r>
              <a:rPr lang="ja-JP" altLang="en-US" dirty="0" smtClean="0"/>
              <a:t>できる</a:t>
            </a:r>
            <a:endParaRPr lang="en-US" altLang="ja-JP" dirty="0" smtClean="0"/>
          </a:p>
          <a:p>
            <a:endParaRPr kumimoji="1" lang="en-US" altLang="ja-JP" dirty="0"/>
          </a:p>
          <a:p>
            <a:r>
              <a:rPr lang="ja-JP" altLang="en-US" dirty="0"/>
              <a:t>命令の構文は次の</a:t>
            </a:r>
            <a:r>
              <a:rPr lang="ja-JP" altLang="en-US" dirty="0" smtClean="0"/>
              <a:t>とおり</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32</a:t>
            </a:fld>
            <a:endParaRPr lang="en-US" altLang="ja-JP"/>
          </a:p>
        </p:txBody>
      </p:sp>
      <p:pic>
        <p:nvPicPr>
          <p:cNvPr id="5" name="図 4"/>
          <p:cNvPicPr>
            <a:picLocks noChangeAspect="1"/>
          </p:cNvPicPr>
          <p:nvPr/>
        </p:nvPicPr>
        <p:blipFill>
          <a:blip r:embed="rId2"/>
          <a:stretch>
            <a:fillRect/>
          </a:stretch>
        </p:blipFill>
        <p:spPr>
          <a:xfrm>
            <a:off x="856223" y="2981272"/>
            <a:ext cx="2505075" cy="228600"/>
          </a:xfrm>
          <a:prstGeom prst="rect">
            <a:avLst/>
          </a:prstGeom>
        </p:spPr>
      </p:pic>
    </p:spTree>
    <p:extLst>
      <p:ext uri="{BB962C8B-B14F-4D97-AF65-F5344CB8AC3E}">
        <p14:creationId xmlns:p14="http://schemas.microsoft.com/office/powerpoint/2010/main" val="3411048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6.3.8 </a:t>
            </a:r>
            <a:r>
              <a:rPr lang="ja-JP" altLang="en-US" dirty="0"/>
              <a:t>非一時的なロードとストアのペア</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ARMv8</a:t>
            </a:r>
            <a:r>
              <a:rPr lang="ja-JP" altLang="en-US" sz="2000" dirty="0"/>
              <a:t>の新しいコンセプトは、非一時的なロードと</a:t>
            </a:r>
            <a:r>
              <a:rPr lang="ja-JP" altLang="en-US" sz="2000" dirty="0" smtClean="0"/>
              <a:t>ストア</a:t>
            </a:r>
            <a:endParaRPr lang="en-US" altLang="ja-JP" sz="2000" dirty="0" smtClean="0"/>
          </a:p>
          <a:p>
            <a:r>
              <a:rPr lang="ja-JP" altLang="en-US" sz="2000" dirty="0"/>
              <a:t>これらは、一対のレジスタ値の読み取りまたは書き込みを実行する</a:t>
            </a:r>
            <a:r>
              <a:rPr lang="en-US" altLang="ja-JP" sz="2000" dirty="0"/>
              <a:t>LDNP</a:t>
            </a:r>
            <a:r>
              <a:rPr lang="ja-JP" altLang="en-US" sz="2000" dirty="0"/>
              <a:t>および</a:t>
            </a:r>
            <a:r>
              <a:rPr lang="en-US" altLang="ja-JP" sz="2000" dirty="0"/>
              <a:t>STNP</a:t>
            </a:r>
            <a:r>
              <a:rPr lang="ja-JP" altLang="en-US" sz="2000" dirty="0" smtClean="0"/>
              <a:t>命令</a:t>
            </a:r>
            <a:endParaRPr lang="en-US" altLang="ja-JP" sz="2000" dirty="0" smtClean="0"/>
          </a:p>
          <a:p>
            <a:r>
              <a:rPr lang="ja-JP" altLang="en-US" sz="2000" dirty="0"/>
              <a:t>彼らはまた、キャッシングがこのデータには役に立たないことをメモリシステムに示唆して</a:t>
            </a:r>
            <a:r>
              <a:rPr lang="ja-JP" altLang="en-US" sz="2000" dirty="0" smtClean="0"/>
              <a:t>いる</a:t>
            </a:r>
            <a:endParaRPr lang="en-US" altLang="ja-JP" sz="2000" dirty="0" smtClean="0"/>
          </a:p>
          <a:p>
            <a:r>
              <a:rPr lang="ja-JP" altLang="en-US" sz="2000" dirty="0"/>
              <a:t>ヒントは、アドレスのキャッシュ、プリロード、または収集などのメモリシステムの動作を禁止するものでは</a:t>
            </a:r>
            <a:r>
              <a:rPr lang="ja-JP" altLang="en-US" sz="2000" dirty="0" smtClean="0"/>
              <a:t>ない</a:t>
            </a:r>
            <a:endParaRPr lang="en-US" altLang="ja-JP" sz="2000" dirty="0" smtClean="0"/>
          </a:p>
          <a:p>
            <a:r>
              <a:rPr lang="ja-JP" altLang="en-US" sz="2000" dirty="0"/>
              <a:t>ただし、キャッシュによってパフォーマンスが向上する可能性は低いことを示して</a:t>
            </a:r>
            <a:r>
              <a:rPr lang="ja-JP" altLang="en-US" sz="2000" dirty="0" smtClean="0"/>
              <a:t>いる</a:t>
            </a:r>
            <a:endParaRPr lang="en-US" altLang="ja-JP" sz="2000" dirty="0" smtClean="0"/>
          </a:p>
          <a:p>
            <a:r>
              <a:rPr lang="ja-JP" altLang="en-US" sz="2000" dirty="0"/>
              <a:t>典型的なユースケースはストリーミングデータだが、これらの命令を効果的に使用するにはマイクロアーキテクチャ固有のアプローチが</a:t>
            </a:r>
            <a:r>
              <a:rPr lang="ja-JP" altLang="en-US" sz="2000" dirty="0" smtClean="0"/>
              <a:t>必要</a:t>
            </a:r>
            <a:endParaRPr lang="en-US" altLang="ja-JP" sz="2000" dirty="0" smtClean="0"/>
          </a:p>
          <a:p>
            <a:endParaRPr lang="en-US" altLang="ja-JP" sz="2000" dirty="0" smtClean="0"/>
          </a:p>
          <a:p>
            <a:r>
              <a:rPr lang="ja-JP" altLang="en-US" sz="2000" dirty="0"/>
              <a:t>非一時的なロードおよびストアは、メモリの順序付けの要件を緩和</a:t>
            </a:r>
            <a:r>
              <a:rPr lang="ja-JP" altLang="en-US" sz="2000" dirty="0" smtClean="0"/>
              <a:t>する</a:t>
            </a:r>
            <a:endParaRPr lang="en-US" altLang="ja-JP" sz="2000" dirty="0" smtClean="0"/>
          </a:p>
          <a:p>
            <a:r>
              <a:rPr lang="ja-JP" altLang="en-US" sz="2000" dirty="0"/>
              <a:t>上記の場合、</a:t>
            </a:r>
            <a:r>
              <a:rPr lang="en-US" altLang="ja-JP" sz="2000" dirty="0"/>
              <a:t>LDNP</a:t>
            </a:r>
            <a:r>
              <a:rPr lang="ja-JP" altLang="en-US" sz="2000" dirty="0"/>
              <a:t>命令は前の</a:t>
            </a:r>
            <a:r>
              <a:rPr lang="en-US" altLang="ja-JP" sz="2000" dirty="0"/>
              <a:t>LDR</a:t>
            </a:r>
            <a:r>
              <a:rPr lang="ja-JP" altLang="en-US" sz="2000" dirty="0"/>
              <a:t>命令の前に観測される可能性があり、その結果、</a:t>
            </a:r>
            <a:r>
              <a:rPr lang="en-US" altLang="ja-JP" sz="2000" dirty="0"/>
              <a:t>X0</a:t>
            </a:r>
            <a:r>
              <a:rPr lang="ja-JP" altLang="en-US" sz="2000" dirty="0"/>
              <a:t>内の不確定アドレスからの読み出しが発生する可能性がある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33</a:t>
            </a:fld>
            <a:endParaRPr lang="en-US" altLang="ja-JP"/>
          </a:p>
        </p:txBody>
      </p:sp>
    </p:spTree>
    <p:extLst>
      <p:ext uri="{BB962C8B-B14F-4D97-AF65-F5344CB8AC3E}">
        <p14:creationId xmlns:p14="http://schemas.microsoft.com/office/powerpoint/2010/main" val="8556471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6.3.9 </a:t>
            </a:r>
            <a:r>
              <a:rPr lang="ja-JP" altLang="en-US" dirty="0"/>
              <a:t>メモリアクセス不可分性</a:t>
            </a:r>
            <a:endParaRPr kumimoji="1" lang="ja-JP" altLang="en-US" dirty="0"/>
          </a:p>
        </p:txBody>
      </p:sp>
      <p:sp>
        <p:nvSpPr>
          <p:cNvPr id="3" name="コンテンツ プレースホルダー 2"/>
          <p:cNvSpPr>
            <a:spLocks noGrp="1"/>
          </p:cNvSpPr>
          <p:nvPr>
            <p:ph idx="1"/>
          </p:nvPr>
        </p:nvSpPr>
        <p:spPr/>
        <p:txBody>
          <a:bodyPr/>
          <a:lstStyle/>
          <a:p>
            <a:r>
              <a:rPr lang="ja-JP" altLang="en-US" dirty="0"/>
              <a:t>単一の汎用レジスタを使用した整列メモリアクセスは、アトミックであることが保証されて</a:t>
            </a:r>
            <a:r>
              <a:rPr lang="ja-JP" altLang="en-US" dirty="0" smtClean="0"/>
              <a:t>いる</a:t>
            </a:r>
            <a:endParaRPr lang="en-US" altLang="ja-JP" dirty="0" smtClean="0"/>
          </a:p>
          <a:p>
            <a:r>
              <a:rPr lang="ja-JP" altLang="en-US" dirty="0"/>
              <a:t>位置合わせされたメモリアドレスを使用して、一対の汎用レジスタにペア命令とストアペア命令をロードすることは、</a:t>
            </a:r>
            <a:r>
              <a:rPr lang="en-US" altLang="ja-JP" dirty="0"/>
              <a:t>2</a:t>
            </a:r>
            <a:r>
              <a:rPr lang="ja-JP" altLang="en-US" dirty="0" err="1"/>
              <a:t>つの</a:t>
            </a:r>
            <a:r>
              <a:rPr lang="ja-JP" altLang="en-US" dirty="0"/>
              <a:t>個別のアトミックアクセスとして現れることが保証されて</a:t>
            </a:r>
            <a:r>
              <a:rPr lang="ja-JP" altLang="en-US" dirty="0" smtClean="0"/>
              <a:t>いる</a:t>
            </a:r>
            <a:endParaRPr lang="en-US" altLang="ja-JP" dirty="0" smtClean="0"/>
          </a:p>
          <a:p>
            <a:r>
              <a:rPr lang="ja-JP" altLang="en-US" dirty="0"/>
              <a:t>整列されていないアクセスは、通常</a:t>
            </a:r>
            <a:r>
              <a:rPr lang="en-US" altLang="ja-JP" dirty="0"/>
              <a:t>2</a:t>
            </a:r>
            <a:r>
              <a:rPr lang="ja-JP" altLang="en-US" dirty="0" err="1"/>
              <a:t>つの</a:t>
            </a:r>
            <a:r>
              <a:rPr lang="ja-JP" altLang="en-US" dirty="0"/>
              <a:t>別々のアクセスを必要とするため、アトミックでは</a:t>
            </a:r>
            <a:r>
              <a:rPr lang="ja-JP" altLang="en-US" dirty="0" smtClean="0"/>
              <a:t>ない</a:t>
            </a:r>
            <a:endParaRPr lang="en-US" altLang="ja-JP" dirty="0" smtClean="0"/>
          </a:p>
          <a:p>
            <a:r>
              <a:rPr lang="ja-JP" altLang="en-US" dirty="0"/>
              <a:t>さらに、浮動小数点および</a:t>
            </a:r>
            <a:r>
              <a:rPr lang="en-US" altLang="ja-JP" dirty="0"/>
              <a:t>SIMD</a:t>
            </a:r>
            <a:r>
              <a:rPr lang="ja-JP" altLang="en-US" dirty="0"/>
              <a:t>メモリアクセスはアトミックであることが保証されていない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34</a:t>
            </a:fld>
            <a:endParaRPr lang="en-US" altLang="ja-JP"/>
          </a:p>
        </p:txBody>
      </p:sp>
    </p:spTree>
    <p:extLst>
      <p:ext uri="{BB962C8B-B14F-4D97-AF65-F5344CB8AC3E}">
        <p14:creationId xmlns:p14="http://schemas.microsoft.com/office/powerpoint/2010/main" val="517105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6.3.10 </a:t>
            </a:r>
            <a:r>
              <a:rPr lang="ja-JP" altLang="en-US" dirty="0"/>
              <a:t>メモリバリアとフェンス命令</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ARMv7</a:t>
            </a:r>
            <a:r>
              <a:rPr lang="ja-JP" altLang="en-US" sz="2000" dirty="0"/>
              <a:t>と</a:t>
            </a:r>
            <a:r>
              <a:rPr lang="en-US" altLang="ja-JP" sz="2000" dirty="0"/>
              <a:t>ARMv8</a:t>
            </a:r>
            <a:r>
              <a:rPr lang="ja-JP" altLang="en-US" sz="2000" dirty="0"/>
              <a:t>はどちらも、さまざまなバリア操作をサポートして</a:t>
            </a:r>
            <a:r>
              <a:rPr lang="ja-JP" altLang="en-US" sz="2000" dirty="0" smtClean="0"/>
              <a:t>いる</a:t>
            </a:r>
            <a:r>
              <a:rPr lang="en-US" altLang="ja-JP" sz="2000" dirty="0" smtClean="0"/>
              <a:t>(</a:t>
            </a:r>
            <a:r>
              <a:rPr lang="ja-JP" altLang="en-US" sz="2000" dirty="0" smtClean="0"/>
              <a:t>詳細は、第</a:t>
            </a:r>
            <a:r>
              <a:rPr lang="en-US" altLang="ja-JP" sz="2000" dirty="0" smtClean="0"/>
              <a:t>13</a:t>
            </a:r>
            <a:r>
              <a:rPr lang="ja-JP" altLang="en-US" sz="2000" dirty="0"/>
              <a:t>章メモリの</a:t>
            </a:r>
            <a:r>
              <a:rPr lang="ja-JP" altLang="en-US" sz="2000" dirty="0" smtClean="0"/>
              <a:t>順序 を参照</a:t>
            </a:r>
            <a:r>
              <a:rPr lang="en-US" altLang="ja-JP" sz="2000" dirty="0" smtClean="0"/>
              <a:t>)</a:t>
            </a:r>
          </a:p>
          <a:p>
            <a:pPr lvl="1"/>
            <a:r>
              <a:rPr lang="ja-JP" altLang="en-US" sz="2000" dirty="0"/>
              <a:t>データメモリバリア</a:t>
            </a:r>
            <a:r>
              <a:rPr lang="en-US" altLang="ja-JP" sz="2000" dirty="0"/>
              <a:t>(DMB</a:t>
            </a:r>
            <a:r>
              <a:rPr lang="en-US" altLang="ja-JP" sz="2000" dirty="0" smtClean="0"/>
              <a:t>)</a:t>
            </a:r>
          </a:p>
          <a:p>
            <a:pPr lvl="2">
              <a:buFont typeface="Wingdings" panose="05000000000000000000" pitchFamily="2" charset="2"/>
              <a:buChar char="Ø"/>
            </a:pPr>
            <a:r>
              <a:rPr lang="ja-JP" altLang="en-US" sz="1800" dirty="0"/>
              <a:t>プログラム順の早いメモリアクセスは、それ以降のアクセスの前にグローバルに表示されるようになる</a:t>
            </a:r>
            <a:endParaRPr lang="en-US" altLang="ja-JP" sz="1800" dirty="0" smtClean="0"/>
          </a:p>
          <a:p>
            <a:pPr lvl="1"/>
            <a:r>
              <a:rPr lang="ja-JP" altLang="en-US" sz="2000" dirty="0"/>
              <a:t>データ同期バリア</a:t>
            </a:r>
            <a:r>
              <a:rPr lang="en-US" altLang="ja-JP" sz="2000" dirty="0"/>
              <a:t>(DSB</a:t>
            </a:r>
            <a:r>
              <a:rPr lang="en-US" altLang="ja-JP" sz="2000" dirty="0" smtClean="0"/>
              <a:t>)</a:t>
            </a:r>
          </a:p>
          <a:p>
            <a:pPr lvl="2">
              <a:buFont typeface="Wingdings" panose="05000000000000000000" pitchFamily="2" charset="2"/>
              <a:buChar char="Ø"/>
            </a:pPr>
            <a:r>
              <a:rPr lang="ja-JP" altLang="en-US" sz="1800" dirty="0"/>
              <a:t>プログラムの実行が続行される前に、保留中のすべてのロードおよびストア、キャッシュ保守命令、およびすべての</a:t>
            </a:r>
            <a:r>
              <a:rPr lang="en-US" altLang="ja-JP" sz="1800" dirty="0"/>
              <a:t>TLB</a:t>
            </a:r>
            <a:r>
              <a:rPr lang="ja-JP" altLang="en-US" sz="1800" dirty="0"/>
              <a:t>保守命令が完了する</a:t>
            </a:r>
            <a:endParaRPr lang="en-US" altLang="ja-JP" sz="1800" dirty="0" smtClean="0"/>
          </a:p>
          <a:p>
            <a:pPr lvl="1"/>
            <a:r>
              <a:rPr lang="ja-JP" altLang="en-US" sz="2000" dirty="0"/>
              <a:t>命令同期バリア</a:t>
            </a:r>
            <a:r>
              <a:rPr lang="en-US" altLang="ja-JP" sz="2000" dirty="0"/>
              <a:t>(ISB</a:t>
            </a:r>
            <a:r>
              <a:rPr lang="en-US" altLang="ja-JP" sz="2000" dirty="0" smtClean="0"/>
              <a:t>)</a:t>
            </a:r>
          </a:p>
          <a:p>
            <a:pPr lvl="2">
              <a:buFont typeface="Wingdings" panose="05000000000000000000" pitchFamily="2" charset="2"/>
              <a:buChar char="Ø"/>
            </a:pPr>
            <a:r>
              <a:rPr lang="en-US" altLang="ja-JP" sz="1800" dirty="0"/>
              <a:t>CPU</a:t>
            </a:r>
            <a:r>
              <a:rPr lang="ja-JP" altLang="en-US" sz="1800" dirty="0"/>
              <a:t>パイプラインとプリフェッチバッファをフラッシュし、</a:t>
            </a:r>
            <a:r>
              <a:rPr lang="en-US" altLang="ja-JP" sz="1800" dirty="0"/>
              <a:t>ISB</a:t>
            </a:r>
            <a:r>
              <a:rPr lang="ja-JP" altLang="en-US" sz="1800" dirty="0"/>
              <a:t>の後の命令をキャッシュまたはメモリから</a:t>
            </a:r>
            <a:r>
              <a:rPr lang="ja-JP" altLang="en-US" sz="1800" dirty="0" smtClean="0"/>
              <a:t>フェッチ</a:t>
            </a:r>
            <a:r>
              <a:rPr lang="en-US" altLang="ja-JP" sz="1800" dirty="0" smtClean="0"/>
              <a:t>(</a:t>
            </a:r>
            <a:r>
              <a:rPr lang="ja-JP" altLang="en-US" sz="1800" dirty="0" smtClean="0"/>
              <a:t>または再フェッチ</a:t>
            </a:r>
            <a:r>
              <a:rPr lang="en-US" altLang="ja-JP" sz="1800" dirty="0" smtClean="0"/>
              <a:t>)</a:t>
            </a:r>
            <a:r>
              <a:rPr lang="ja-JP" altLang="en-US" sz="1800" dirty="0" smtClean="0"/>
              <a:t>させる</a:t>
            </a:r>
            <a:endParaRPr lang="en-US" altLang="ja-JP" sz="1800" dirty="0" smtClean="0"/>
          </a:p>
          <a:p>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35</a:t>
            </a:fld>
            <a:endParaRPr lang="en-US" altLang="ja-JP"/>
          </a:p>
        </p:txBody>
      </p:sp>
    </p:spTree>
    <p:extLst>
      <p:ext uri="{BB962C8B-B14F-4D97-AF65-F5344CB8AC3E}">
        <p14:creationId xmlns:p14="http://schemas.microsoft.com/office/powerpoint/2010/main" val="3373975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6.3.10 </a:t>
            </a:r>
            <a:r>
              <a:rPr lang="ja-JP" altLang="en-US" dirty="0"/>
              <a:t>メモリバリアとフェンス命令</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ARMv8</a:t>
            </a:r>
            <a:r>
              <a:rPr lang="ja-JP" altLang="en-US" sz="2000" dirty="0"/>
              <a:t>では、リリース整合性モデルに関連付けられている片側フェンスが導入されて</a:t>
            </a:r>
            <a:r>
              <a:rPr lang="ja-JP" altLang="en-US" sz="2000" dirty="0" smtClean="0"/>
              <a:t>いる</a:t>
            </a:r>
            <a:endParaRPr lang="en-US" altLang="ja-JP" sz="2000" dirty="0" smtClean="0"/>
          </a:p>
          <a:p>
            <a:r>
              <a:rPr lang="ja-JP" altLang="en-US" sz="2000" dirty="0"/>
              <a:t>これらは</a:t>
            </a:r>
            <a:r>
              <a:rPr lang="en-US" altLang="ja-JP" sz="2000" dirty="0"/>
              <a:t>Load-Acquire(LDAR)</a:t>
            </a:r>
            <a:r>
              <a:rPr lang="ja-JP" altLang="en-US" sz="2000" dirty="0"/>
              <a:t>および</a:t>
            </a:r>
            <a:r>
              <a:rPr lang="en-US" altLang="ja-JP" sz="2000" dirty="0"/>
              <a:t>Store-Release(STLR)</a:t>
            </a:r>
            <a:r>
              <a:rPr lang="ja-JP" altLang="en-US" sz="2000" dirty="0"/>
              <a:t>と呼ばれ、アドレスベースの同期プリミティブである</a:t>
            </a:r>
            <a:r>
              <a:rPr lang="en-US" altLang="ja-JP" sz="2000" dirty="0"/>
              <a:t>(13-8</a:t>
            </a:r>
            <a:r>
              <a:rPr lang="ja-JP" altLang="en-US" sz="2000" dirty="0"/>
              <a:t>ページの「一方向の障壁」参照</a:t>
            </a:r>
            <a:r>
              <a:rPr lang="en-US" altLang="ja-JP" sz="2000" dirty="0" smtClean="0"/>
              <a:t>)</a:t>
            </a:r>
          </a:p>
          <a:p>
            <a:r>
              <a:rPr lang="en-US" altLang="ja-JP" sz="2000" dirty="0"/>
              <a:t>2</a:t>
            </a:r>
            <a:r>
              <a:rPr lang="ja-JP" altLang="en-US" sz="2000" dirty="0" err="1"/>
              <a:t>つの</a:t>
            </a:r>
            <a:r>
              <a:rPr lang="ja-JP" altLang="en-US" sz="2000" dirty="0"/>
              <a:t>操作を組み合わせて、完全なフェンスを形成</a:t>
            </a:r>
            <a:r>
              <a:rPr lang="ja-JP" altLang="en-US" sz="2000" dirty="0" smtClean="0"/>
              <a:t>できる</a:t>
            </a:r>
            <a:endParaRPr lang="en-US" altLang="ja-JP" sz="2000" dirty="0" smtClean="0"/>
          </a:p>
          <a:p>
            <a:r>
              <a:rPr lang="ja-JP" altLang="en-US" sz="2000" dirty="0"/>
              <a:t>これらの命令ではベースレジスタアドレッシングのみがサポートされ、オフセットやその他の種類のインデックス付きアドレッシングは提供</a:t>
            </a:r>
            <a:r>
              <a:rPr lang="ja-JP" altLang="en-US" sz="2000" dirty="0" smtClean="0"/>
              <a:t>されない</a:t>
            </a:r>
            <a:endParaRPr lang="en-US" altLang="ja-JP" sz="2000" dirty="0" smtClean="0"/>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36</a:t>
            </a:fld>
            <a:endParaRPr lang="en-US" altLang="ja-JP"/>
          </a:p>
        </p:txBody>
      </p:sp>
    </p:spTree>
    <p:extLst>
      <p:ext uri="{BB962C8B-B14F-4D97-AF65-F5344CB8AC3E}">
        <p14:creationId xmlns:p14="http://schemas.microsoft.com/office/powerpoint/2010/main" val="33498326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6.3.11 </a:t>
            </a:r>
            <a:r>
              <a:rPr lang="ja-JP" altLang="en-US" dirty="0"/>
              <a:t>同期プリミティブ</a:t>
            </a:r>
            <a:endParaRPr kumimoji="1" lang="ja-JP" altLang="en-US" dirty="0"/>
          </a:p>
        </p:txBody>
      </p:sp>
      <p:sp>
        <p:nvSpPr>
          <p:cNvPr id="3" name="コンテンツ プレースホルダー 2"/>
          <p:cNvSpPr>
            <a:spLocks noGrp="1"/>
          </p:cNvSpPr>
          <p:nvPr>
            <p:ph idx="1"/>
          </p:nvPr>
        </p:nvSpPr>
        <p:spPr/>
        <p:txBody>
          <a:bodyPr/>
          <a:lstStyle/>
          <a:p>
            <a:r>
              <a:rPr lang="en-US" altLang="ja-JP" sz="1600" dirty="0"/>
              <a:t>ARMv7-A</a:t>
            </a:r>
            <a:r>
              <a:rPr lang="ja-JP" altLang="en-US" sz="1600" dirty="0"/>
              <a:t>アーキテクチャと</a:t>
            </a:r>
            <a:r>
              <a:rPr lang="en-US" altLang="ja-JP" sz="1600" dirty="0"/>
              <a:t>ARMv8-A</a:t>
            </a:r>
            <a:r>
              <a:rPr lang="ja-JP" altLang="en-US" sz="1600" dirty="0"/>
              <a:t>アーキテクチャはどちらも、排他メモリアクセスをサポートして</a:t>
            </a:r>
            <a:r>
              <a:rPr lang="ja-JP" altLang="en-US" sz="1600" dirty="0" smtClean="0"/>
              <a:t>いる</a:t>
            </a:r>
            <a:endParaRPr lang="en-US" altLang="ja-JP" sz="1600" dirty="0" smtClean="0"/>
          </a:p>
          <a:p>
            <a:r>
              <a:rPr lang="en-US" altLang="ja-JP" sz="1600" dirty="0"/>
              <a:t>A64</a:t>
            </a:r>
            <a:r>
              <a:rPr lang="ja-JP" altLang="en-US" sz="1600" dirty="0"/>
              <a:t>では、これはロード</a:t>
            </a:r>
            <a:r>
              <a:rPr lang="en-US" altLang="ja-JP" sz="1600" dirty="0"/>
              <a:t>/</a:t>
            </a:r>
            <a:r>
              <a:rPr lang="ja-JP" altLang="en-US" sz="1600" dirty="0"/>
              <a:t>ストア専用</a:t>
            </a:r>
            <a:r>
              <a:rPr lang="en-US" altLang="ja-JP" sz="1600" dirty="0"/>
              <a:t>(LDXR / STXR)</a:t>
            </a:r>
            <a:r>
              <a:rPr lang="ja-JP" altLang="en-US" sz="1600" dirty="0" smtClean="0"/>
              <a:t>ペア</a:t>
            </a:r>
            <a:endParaRPr lang="en-US" altLang="ja-JP" sz="1600" dirty="0" smtClean="0"/>
          </a:p>
          <a:p>
            <a:r>
              <a:rPr lang="en-US" altLang="ja-JP" sz="1600" dirty="0"/>
              <a:t>LDXR</a:t>
            </a:r>
            <a:r>
              <a:rPr lang="ja-JP" altLang="en-US" sz="1600" dirty="0"/>
              <a:t>命令は、メモリアドレスから値をロードし、そのアドレスに対する排他ロックを暗黙的に要求しようと</a:t>
            </a:r>
            <a:r>
              <a:rPr lang="ja-JP" altLang="en-US" sz="1600" dirty="0" smtClean="0"/>
              <a:t>する</a:t>
            </a:r>
            <a:endParaRPr lang="en-US" altLang="ja-JP" sz="1600" dirty="0" smtClean="0"/>
          </a:p>
          <a:p>
            <a:r>
              <a:rPr lang="ja-JP" altLang="en-US" sz="1600" dirty="0"/>
              <a:t>次に、排他ロックが正常に取得および保持された場合にのみ、</a:t>
            </a:r>
            <a:r>
              <a:rPr lang="en-US" altLang="ja-JP" sz="1600" dirty="0"/>
              <a:t>Store-Exclusive</a:t>
            </a:r>
            <a:r>
              <a:rPr lang="ja-JP" altLang="en-US" sz="1600" dirty="0"/>
              <a:t>命令がその位置に新しい値を</a:t>
            </a:r>
            <a:r>
              <a:rPr lang="ja-JP" altLang="en-US" sz="1600" dirty="0" smtClean="0"/>
              <a:t>書き込む</a:t>
            </a:r>
            <a:endParaRPr lang="en-US" altLang="ja-JP" sz="1600" dirty="0" smtClean="0"/>
          </a:p>
          <a:p>
            <a:r>
              <a:rPr lang="en-US" altLang="ja-JP" sz="1600" dirty="0"/>
              <a:t>LDXR/STXR</a:t>
            </a:r>
            <a:r>
              <a:rPr lang="ja-JP" altLang="en-US" sz="1600" dirty="0"/>
              <a:t>ペアリングは、スピンロックなどの標準的な同期プリミティブを構築するために使用</a:t>
            </a:r>
            <a:r>
              <a:rPr lang="ja-JP" altLang="en-US" sz="1600" dirty="0" smtClean="0"/>
              <a:t>される</a:t>
            </a:r>
            <a:endParaRPr lang="en-US" altLang="ja-JP" sz="1600" dirty="0" smtClean="0"/>
          </a:p>
          <a:p>
            <a:r>
              <a:rPr lang="ja-JP" altLang="en-US" sz="1600" dirty="0"/>
              <a:t>コードが</a:t>
            </a:r>
            <a:r>
              <a:rPr lang="en-US" altLang="ja-JP" sz="1600" dirty="0"/>
              <a:t>2</a:t>
            </a:r>
            <a:r>
              <a:rPr lang="ja-JP" altLang="en-US" sz="1600" dirty="0" err="1"/>
              <a:t>つの</a:t>
            </a:r>
            <a:r>
              <a:rPr lang="ja-JP" altLang="en-US" sz="1600" dirty="0"/>
              <a:t>レジスタにまたがる場所をアトミックに更新できるように、</a:t>
            </a:r>
            <a:r>
              <a:rPr lang="en-US" altLang="ja-JP" sz="1600" dirty="0"/>
              <a:t>LDXRP</a:t>
            </a:r>
            <a:r>
              <a:rPr lang="ja-JP" altLang="en-US" sz="1600" dirty="0"/>
              <a:t>と</a:t>
            </a:r>
            <a:r>
              <a:rPr lang="en-US" altLang="ja-JP" sz="1600" dirty="0"/>
              <a:t>STXRP</a:t>
            </a:r>
            <a:r>
              <a:rPr lang="ja-JP" altLang="en-US" sz="1600" dirty="0"/>
              <a:t>の</a:t>
            </a:r>
            <a:r>
              <a:rPr lang="en-US" altLang="ja-JP" sz="1600" dirty="0"/>
              <a:t>1</a:t>
            </a:r>
            <a:r>
              <a:rPr lang="ja-JP" altLang="en-US" sz="1600" dirty="0"/>
              <a:t>組の命令が用意されて</a:t>
            </a:r>
            <a:r>
              <a:rPr lang="ja-JP" altLang="en-US" sz="1600" dirty="0" smtClean="0"/>
              <a:t>いる</a:t>
            </a:r>
            <a:endParaRPr lang="en-US" altLang="ja-JP" sz="1600" dirty="0" smtClean="0"/>
          </a:p>
          <a:p>
            <a:r>
              <a:rPr lang="ja-JP" altLang="en-US" sz="1600" dirty="0"/>
              <a:t>バイト、ハーフワード、ワード、およびダブルワードのオプションが</a:t>
            </a:r>
            <a:r>
              <a:rPr lang="ja-JP" altLang="en-US" sz="1600" dirty="0" smtClean="0"/>
              <a:t>ある</a:t>
            </a:r>
            <a:endParaRPr lang="en-US" altLang="ja-JP" sz="1600" dirty="0" smtClean="0"/>
          </a:p>
          <a:p>
            <a:r>
              <a:rPr lang="ja-JP" altLang="en-US" sz="1600" dirty="0"/>
              <a:t>ロード取得</a:t>
            </a:r>
            <a:r>
              <a:rPr lang="en-US" altLang="ja-JP" sz="1600" dirty="0"/>
              <a:t>/</a:t>
            </a:r>
            <a:r>
              <a:rPr lang="ja-JP" altLang="en-US" sz="1600" dirty="0"/>
              <a:t>ストアリリースペアリングと同様に、オフセットなしのベースレジスタアドレッシングのみがサポートされて</a:t>
            </a:r>
            <a:r>
              <a:rPr lang="ja-JP" altLang="en-US" sz="1600" dirty="0" smtClean="0"/>
              <a:t>いる</a:t>
            </a:r>
            <a:endParaRPr lang="en-US" altLang="ja-JP" sz="1600" dirty="0" smtClean="0"/>
          </a:p>
          <a:p>
            <a:r>
              <a:rPr lang="en-US" altLang="ja-JP" sz="1600" dirty="0"/>
              <a:t>CLREX</a:t>
            </a:r>
            <a:r>
              <a:rPr lang="ja-JP" altLang="en-US" sz="1600" dirty="0"/>
              <a:t>命令はモニタをクリアするが、</a:t>
            </a:r>
            <a:r>
              <a:rPr lang="en-US" altLang="ja-JP" sz="1600" dirty="0"/>
              <a:t>ARMv7</a:t>
            </a:r>
            <a:r>
              <a:rPr lang="ja-JP" altLang="en-US" sz="1600" dirty="0"/>
              <a:t>とは異なり、例外エントリまたはリターンでモニタもクリア</a:t>
            </a:r>
            <a:r>
              <a:rPr lang="ja-JP" altLang="en-US" sz="1600" dirty="0" smtClean="0"/>
              <a:t>される</a:t>
            </a:r>
            <a:endParaRPr lang="en-US" altLang="ja-JP" sz="1600" dirty="0" smtClean="0"/>
          </a:p>
          <a:p>
            <a:r>
              <a:rPr lang="ja-JP" altLang="en-US" sz="1600" dirty="0"/>
              <a:t>ソフトウェアは、明示的なメモリアクセス、システム制御レジスタの更新、またはペアの</a:t>
            </a:r>
            <a:r>
              <a:rPr lang="en-US" altLang="ja-JP" sz="1600" dirty="0"/>
              <a:t>LDXR</a:t>
            </a:r>
            <a:r>
              <a:rPr lang="ja-JP" altLang="en-US" sz="1600" dirty="0"/>
              <a:t>命令と</a:t>
            </a:r>
            <a:r>
              <a:rPr lang="en-US" altLang="ja-JP" sz="1600" dirty="0"/>
              <a:t>STXR</a:t>
            </a:r>
            <a:r>
              <a:rPr lang="ja-JP" altLang="en-US" sz="1600" dirty="0"/>
              <a:t>命令の間のキャッシュメンテナンス命令を使用しないようにする必要がある</a:t>
            </a:r>
            <a:endParaRPr kumimoji="1" lang="ja-JP" altLang="en-US" sz="16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37</a:t>
            </a:fld>
            <a:endParaRPr lang="en-US" altLang="ja-JP"/>
          </a:p>
        </p:txBody>
      </p:sp>
    </p:spTree>
    <p:extLst>
      <p:ext uri="{BB962C8B-B14F-4D97-AF65-F5344CB8AC3E}">
        <p14:creationId xmlns:p14="http://schemas.microsoft.com/office/powerpoint/2010/main" val="7762591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6.4 </a:t>
            </a:r>
            <a:r>
              <a:rPr lang="ja-JP" altLang="en-US" dirty="0"/>
              <a:t>フロー制御</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A64</a:t>
            </a:r>
            <a:r>
              <a:rPr lang="ja-JP" altLang="en-US" sz="1800" dirty="0"/>
              <a:t>命令セットは、さまざまな種類の分岐命令を多数提供する</a:t>
            </a:r>
            <a:r>
              <a:rPr lang="en-US" altLang="ja-JP" sz="1800" dirty="0"/>
              <a:t>(</a:t>
            </a:r>
            <a:r>
              <a:rPr lang="ja-JP" altLang="en-US" sz="1800" dirty="0"/>
              <a:t>表</a:t>
            </a:r>
            <a:r>
              <a:rPr lang="en-US" altLang="ja-JP" sz="1800" dirty="0"/>
              <a:t>6-12</a:t>
            </a:r>
            <a:r>
              <a:rPr lang="ja-JP" altLang="en-US" sz="1800" dirty="0"/>
              <a:t>参照</a:t>
            </a:r>
            <a:r>
              <a:rPr lang="en-US" altLang="ja-JP" sz="1800" dirty="0" smtClean="0"/>
              <a:t>)</a:t>
            </a:r>
          </a:p>
          <a:p>
            <a:r>
              <a:rPr lang="ja-JP" altLang="en-US" sz="1800" dirty="0" smtClean="0"/>
              <a:t>現在</a:t>
            </a:r>
            <a:r>
              <a:rPr lang="ja-JP" altLang="en-US" sz="1800" dirty="0"/>
              <a:t>のアドレスからのオフセットへの分岐では、</a:t>
            </a:r>
            <a:r>
              <a:rPr lang="en-US" altLang="ja-JP" sz="1800" dirty="0"/>
              <a:t>B</a:t>
            </a:r>
            <a:r>
              <a:rPr lang="ja-JP" altLang="en-US" sz="1800" dirty="0"/>
              <a:t>命令が使用</a:t>
            </a:r>
            <a:r>
              <a:rPr lang="ja-JP" altLang="en-US" sz="1800" dirty="0" smtClean="0"/>
              <a:t>される</a:t>
            </a:r>
            <a:endParaRPr lang="en-US" altLang="ja-JP" sz="1800" dirty="0" smtClean="0"/>
          </a:p>
          <a:p>
            <a:r>
              <a:rPr lang="ja-JP" altLang="en-US" sz="1800" dirty="0"/>
              <a:t>無条件単純相対分岐は、現在のプログラムカウンタ位置から最大</a:t>
            </a:r>
            <a:r>
              <a:rPr lang="en-US" altLang="ja-JP" sz="1800" dirty="0"/>
              <a:t>128MB</a:t>
            </a:r>
            <a:r>
              <a:rPr lang="ja-JP" altLang="en-US" sz="1800" dirty="0" err="1"/>
              <a:t>まで</a:t>
            </a:r>
            <a:r>
              <a:rPr lang="ja-JP" altLang="en-US" sz="1800" dirty="0"/>
              <a:t>逆方向または前方に分岐</a:t>
            </a:r>
            <a:r>
              <a:rPr lang="ja-JP" altLang="en-US" sz="1800" dirty="0" smtClean="0"/>
              <a:t>できる</a:t>
            </a:r>
            <a:endParaRPr lang="en-US" altLang="ja-JP" sz="1800" dirty="0" smtClean="0"/>
          </a:p>
          <a:p>
            <a:r>
              <a:rPr lang="ja-JP" altLang="en-US" sz="1800" dirty="0"/>
              <a:t>条件コードが</a:t>
            </a:r>
            <a:r>
              <a:rPr lang="en-US" altLang="ja-JP" sz="1800" dirty="0"/>
              <a:t>B</a:t>
            </a:r>
            <a:r>
              <a:rPr lang="ja-JP" altLang="en-US" sz="1800" dirty="0"/>
              <a:t>に付加されている条件付き単純相対分岐は、</a:t>
            </a:r>
            <a:r>
              <a:rPr lang="en-US" altLang="ja-JP" sz="1800" dirty="0"/>
              <a:t>±1MB</a:t>
            </a:r>
            <a:r>
              <a:rPr lang="ja-JP" altLang="en-US" sz="1800" dirty="0"/>
              <a:t>の範囲が狭く</a:t>
            </a:r>
            <a:r>
              <a:rPr lang="ja-JP" altLang="en-US" sz="1800" dirty="0" smtClean="0"/>
              <a:t>なる</a:t>
            </a:r>
            <a:endParaRPr lang="en-US" altLang="ja-JP" sz="1800" dirty="0" smtClean="0"/>
          </a:p>
          <a:p>
            <a:r>
              <a:rPr lang="ja-JP" altLang="en-US" sz="1800" dirty="0"/>
              <a:t>戻りアドレスをリンクレジスタ</a:t>
            </a:r>
            <a:r>
              <a:rPr lang="en-US" altLang="ja-JP" sz="1800" dirty="0"/>
              <a:t>(X30)</a:t>
            </a:r>
            <a:r>
              <a:rPr lang="ja-JP" altLang="en-US" sz="1800" dirty="0"/>
              <a:t>に格納する必要があるサブルーチンの呼び出しでは、</a:t>
            </a:r>
            <a:r>
              <a:rPr lang="en-US" altLang="ja-JP" sz="1800" dirty="0"/>
              <a:t>BL</a:t>
            </a:r>
            <a:r>
              <a:rPr lang="ja-JP" altLang="en-US" sz="1800" dirty="0"/>
              <a:t>命令を使用</a:t>
            </a:r>
            <a:r>
              <a:rPr lang="ja-JP" altLang="en-US" sz="1800" dirty="0" smtClean="0"/>
              <a:t>する</a:t>
            </a:r>
            <a:endParaRPr lang="en-US" altLang="ja-JP" sz="1800" dirty="0" smtClean="0"/>
          </a:p>
          <a:p>
            <a:r>
              <a:rPr lang="en-US" altLang="ja-JP" sz="1800" dirty="0" smtClean="0"/>
              <a:t>BL</a:t>
            </a:r>
            <a:r>
              <a:rPr lang="ja-JP" altLang="en-US" sz="1800" dirty="0"/>
              <a:t>は</a:t>
            </a:r>
            <a:r>
              <a:rPr lang="en-US" altLang="ja-JP" sz="1800" dirty="0"/>
              <a:t>B</a:t>
            </a:r>
            <a:r>
              <a:rPr lang="ja-JP" altLang="en-US" sz="1800" dirty="0"/>
              <a:t>命令として動作し、レジスタ</a:t>
            </a:r>
            <a:r>
              <a:rPr lang="en-US" altLang="ja-JP" sz="1800" dirty="0"/>
              <a:t>X30</a:t>
            </a:r>
            <a:r>
              <a:rPr lang="ja-JP" altLang="en-US" sz="1800" dirty="0"/>
              <a:t>に</a:t>
            </a:r>
            <a:r>
              <a:rPr lang="en-US" altLang="ja-JP" sz="1800" dirty="0"/>
              <a:t>BL</a:t>
            </a:r>
            <a:r>
              <a:rPr lang="ja-JP" altLang="en-US" sz="1800" dirty="0"/>
              <a:t>の後の命令のアドレスであるリターンアドレスを格納するという追加の効果がある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38</a:t>
            </a:fld>
            <a:endParaRPr lang="en-US" altLang="ja-JP"/>
          </a:p>
        </p:txBody>
      </p:sp>
      <p:pic>
        <p:nvPicPr>
          <p:cNvPr id="5" name="図 4"/>
          <p:cNvPicPr>
            <a:picLocks noChangeAspect="1"/>
          </p:cNvPicPr>
          <p:nvPr/>
        </p:nvPicPr>
        <p:blipFill>
          <a:blip r:embed="rId2"/>
          <a:stretch>
            <a:fillRect/>
          </a:stretch>
        </p:blipFill>
        <p:spPr>
          <a:xfrm>
            <a:off x="5134160" y="3503499"/>
            <a:ext cx="3679780" cy="2998339"/>
          </a:xfrm>
          <a:prstGeom prst="rect">
            <a:avLst/>
          </a:prstGeom>
        </p:spPr>
      </p:pic>
    </p:spTree>
    <p:extLst>
      <p:ext uri="{BB962C8B-B14F-4D97-AF65-F5344CB8AC3E}">
        <p14:creationId xmlns:p14="http://schemas.microsoft.com/office/powerpoint/2010/main" val="33270402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6.4 </a:t>
            </a:r>
            <a:r>
              <a:rPr lang="ja-JP" altLang="en-US" dirty="0"/>
              <a:t>フロー制御</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これらの</a:t>
            </a:r>
            <a:r>
              <a:rPr lang="en-US" altLang="ja-JP" sz="1800" dirty="0"/>
              <a:t>PC</a:t>
            </a:r>
            <a:r>
              <a:rPr lang="ja-JP" altLang="en-US" sz="1800" dirty="0"/>
              <a:t>相対命令に加えて、</a:t>
            </a:r>
            <a:r>
              <a:rPr lang="en-US" altLang="ja-JP" sz="1800" dirty="0"/>
              <a:t>A64</a:t>
            </a:r>
            <a:r>
              <a:rPr lang="ja-JP" altLang="en-US" sz="1800" dirty="0"/>
              <a:t>命令セットには</a:t>
            </a:r>
            <a:r>
              <a:rPr lang="en-US" altLang="ja-JP" sz="1800" dirty="0"/>
              <a:t>2</a:t>
            </a:r>
            <a:r>
              <a:rPr lang="ja-JP" altLang="en-US" sz="1800" dirty="0" err="1"/>
              <a:t>つの</a:t>
            </a:r>
            <a:r>
              <a:rPr lang="ja-JP" altLang="en-US" sz="1800" dirty="0"/>
              <a:t>絶対分岐がある</a:t>
            </a:r>
            <a:endParaRPr lang="en-US" altLang="ja-JP" sz="1800" dirty="0" smtClean="0"/>
          </a:p>
          <a:p>
            <a:pPr lvl="1">
              <a:buFont typeface="Calibri" panose="020F0502020204030204" pitchFamily="34" charset="0"/>
              <a:buChar char="−"/>
            </a:pPr>
            <a:r>
              <a:rPr lang="en-US" altLang="ja-JP" sz="1800" dirty="0"/>
              <a:t>BR </a:t>
            </a:r>
            <a:r>
              <a:rPr lang="en-US" altLang="ja-JP" sz="1800" dirty="0" err="1"/>
              <a:t>Xn</a:t>
            </a:r>
            <a:r>
              <a:rPr lang="ja-JP" altLang="en-US" sz="1800" dirty="0"/>
              <a:t>命令は</a:t>
            </a:r>
            <a:r>
              <a:rPr lang="en-US" altLang="ja-JP" sz="1800" dirty="0" err="1"/>
              <a:t>Xn</a:t>
            </a:r>
            <a:r>
              <a:rPr lang="ja-JP" altLang="en-US" sz="1800" dirty="0"/>
              <a:t>のアドレスへの絶対分岐を実行し、</a:t>
            </a:r>
            <a:r>
              <a:rPr lang="en-US" altLang="ja-JP" sz="1800" dirty="0"/>
              <a:t>BLR </a:t>
            </a:r>
            <a:r>
              <a:rPr lang="en-US" altLang="ja-JP" sz="1800" dirty="0" err="1"/>
              <a:t>Xn</a:t>
            </a:r>
            <a:r>
              <a:rPr lang="ja-JP" altLang="en-US" sz="1800" dirty="0"/>
              <a:t>は同じ効果を持つが、リターンアドレスを</a:t>
            </a:r>
            <a:r>
              <a:rPr lang="en-US" altLang="ja-JP" sz="1800" dirty="0"/>
              <a:t>X30(</a:t>
            </a:r>
            <a:r>
              <a:rPr lang="ja-JP" altLang="en-US" sz="1800" dirty="0"/>
              <a:t>リンクレジスタ</a:t>
            </a:r>
            <a:r>
              <a:rPr lang="en-US" altLang="ja-JP" sz="1800" dirty="0"/>
              <a:t>)</a:t>
            </a:r>
            <a:r>
              <a:rPr lang="ja-JP" altLang="en-US" sz="1800" dirty="0" err="1"/>
              <a:t>にも</a:t>
            </a:r>
            <a:r>
              <a:rPr lang="ja-JP" altLang="en-US" sz="1800" dirty="0"/>
              <a:t>格納する</a:t>
            </a:r>
            <a:endParaRPr lang="en-US" altLang="ja-JP" sz="1800" dirty="0" smtClean="0"/>
          </a:p>
          <a:p>
            <a:pPr lvl="1">
              <a:buFont typeface="Calibri" panose="020F0502020204030204" pitchFamily="34" charset="0"/>
              <a:buChar char="−"/>
            </a:pPr>
            <a:r>
              <a:rPr lang="en-US" altLang="ja-JP" sz="1800" dirty="0"/>
              <a:t>RET</a:t>
            </a:r>
            <a:r>
              <a:rPr lang="ja-JP" altLang="en-US" sz="1800" dirty="0"/>
              <a:t>命令は</a:t>
            </a:r>
            <a:r>
              <a:rPr lang="en-US" altLang="ja-JP" sz="1800" dirty="0"/>
              <a:t>BR </a:t>
            </a:r>
            <a:r>
              <a:rPr lang="en-US" altLang="ja-JP" sz="1800" dirty="0" err="1"/>
              <a:t>Xn</a:t>
            </a:r>
            <a:r>
              <a:rPr lang="ja-JP" altLang="en-US" sz="1800" dirty="0" err="1"/>
              <a:t>のように</a:t>
            </a:r>
            <a:r>
              <a:rPr lang="ja-JP" altLang="en-US" sz="1800" dirty="0"/>
              <a:t>動作するが、分岐予測ロジックにはそれが関数の戻り値であることを示唆して</a:t>
            </a:r>
            <a:r>
              <a:rPr lang="ja-JP" altLang="en-US" sz="1800" dirty="0" smtClean="0"/>
              <a:t>いる</a:t>
            </a:r>
            <a:endParaRPr lang="en-US" altLang="ja-JP" sz="1800" dirty="0" smtClean="0"/>
          </a:p>
          <a:p>
            <a:r>
              <a:rPr lang="ja-JP" altLang="en-US" sz="1800" dirty="0" smtClean="0"/>
              <a:t>デフォルト</a:t>
            </a:r>
            <a:r>
              <a:rPr lang="ja-JP" altLang="en-US" sz="1800" dirty="0"/>
              <a:t>では、</a:t>
            </a:r>
            <a:r>
              <a:rPr lang="en-US" altLang="ja-JP" sz="1800" dirty="0"/>
              <a:t>RET</a:t>
            </a:r>
            <a:r>
              <a:rPr lang="ja-JP" altLang="en-US" sz="1800" dirty="0"/>
              <a:t>は</a:t>
            </a:r>
            <a:r>
              <a:rPr lang="en-US" altLang="ja-JP" sz="1800" dirty="0"/>
              <a:t>X30</a:t>
            </a:r>
            <a:r>
              <a:rPr lang="ja-JP" altLang="en-US" sz="1800" dirty="0"/>
              <a:t>のアドレスに分岐するが、他のレジスタも指定できる</a:t>
            </a:r>
            <a:endParaRPr lang="en-US" altLang="ja-JP" sz="1800" dirty="0"/>
          </a:p>
          <a:p>
            <a:endParaRPr lang="en-US" altLang="ja-JP" sz="1800" dirty="0" smtClean="0"/>
          </a:p>
          <a:p>
            <a:r>
              <a:rPr lang="en-US" altLang="ja-JP" sz="1800" dirty="0" smtClean="0"/>
              <a:t>A64</a:t>
            </a:r>
            <a:r>
              <a:rPr lang="ja-JP" altLang="en-US" sz="1800" dirty="0"/>
              <a:t>命令</a:t>
            </a:r>
            <a:r>
              <a:rPr lang="ja-JP" altLang="en-US" sz="1800" dirty="0" smtClean="0"/>
              <a:t>セット</a:t>
            </a:r>
            <a:r>
              <a:rPr lang="ja-JP" altLang="en-US" sz="1800" dirty="0"/>
              <a:t>には、いくつかの特別な条件付き分岐が含まれて</a:t>
            </a:r>
            <a:r>
              <a:rPr lang="ja-JP" altLang="en-US" sz="1800" dirty="0" smtClean="0"/>
              <a:t>いる</a:t>
            </a:r>
            <a:endParaRPr lang="en-US" altLang="ja-JP" sz="1800" dirty="0" smtClean="0"/>
          </a:p>
          <a:p>
            <a:pPr lvl="1">
              <a:buFont typeface="Calibri" panose="020F0502020204030204" pitchFamily="34" charset="0"/>
              <a:buChar char="−"/>
            </a:pPr>
            <a:r>
              <a:rPr lang="en-US" altLang="ja-JP" sz="1800" dirty="0" smtClean="0"/>
              <a:t>CBZ </a:t>
            </a:r>
            <a:r>
              <a:rPr lang="en-US" altLang="ja-JP" sz="1800" dirty="0" err="1"/>
              <a:t>Rt</a:t>
            </a:r>
            <a:r>
              <a:rPr lang="en-US" altLang="ja-JP" sz="1800" dirty="0"/>
              <a:t>, label // </a:t>
            </a:r>
            <a:r>
              <a:rPr lang="ja-JP" altLang="en-US" sz="1800" dirty="0"/>
              <a:t>ゼロの場合は比較および</a:t>
            </a:r>
            <a:r>
              <a:rPr lang="ja-JP" altLang="en-US" sz="1800" dirty="0" smtClean="0"/>
              <a:t>分岐</a:t>
            </a:r>
            <a:endParaRPr lang="en-US" altLang="ja-JP" sz="1800" dirty="0" smtClean="0"/>
          </a:p>
          <a:p>
            <a:pPr lvl="1">
              <a:buFont typeface="Calibri" panose="020F0502020204030204" pitchFamily="34" charset="0"/>
              <a:buChar char="−"/>
            </a:pPr>
            <a:r>
              <a:rPr lang="en-US" altLang="ja-JP" sz="1800" dirty="0" smtClean="0"/>
              <a:t>CBNZ </a:t>
            </a:r>
            <a:r>
              <a:rPr lang="en-US" altLang="ja-JP" sz="1800" dirty="0" err="1" smtClean="0"/>
              <a:t>Rt</a:t>
            </a:r>
            <a:r>
              <a:rPr lang="en-US" altLang="ja-JP" sz="1800" dirty="0" smtClean="0"/>
              <a:t>, label // </a:t>
            </a:r>
            <a:r>
              <a:rPr lang="ja-JP" altLang="en-US" sz="1800" dirty="0" smtClean="0"/>
              <a:t>ゼロでない場合は比較および分岐</a:t>
            </a:r>
            <a:endParaRPr lang="en-US" altLang="ja-JP" sz="1800" dirty="0" smtClean="0"/>
          </a:p>
          <a:p>
            <a:r>
              <a:rPr lang="ja-JP" altLang="en-US" sz="1800" dirty="0" smtClean="0"/>
              <a:t>これら</a:t>
            </a:r>
            <a:r>
              <a:rPr lang="ja-JP" altLang="en-US" sz="1800" dirty="0"/>
              <a:t>の命令は、</a:t>
            </a:r>
            <a:r>
              <a:rPr lang="en-US" altLang="ja-JP" sz="1800" dirty="0"/>
              <a:t>32</a:t>
            </a:r>
            <a:r>
              <a:rPr lang="ja-JP" altLang="en-US" sz="1800" dirty="0"/>
              <a:t>ビットまたは</a:t>
            </a:r>
            <a:r>
              <a:rPr lang="en-US" altLang="ja-JP" sz="1800" dirty="0"/>
              <a:t>64</a:t>
            </a:r>
            <a:r>
              <a:rPr lang="ja-JP" altLang="en-US" sz="1800" dirty="0"/>
              <a:t>ビットのソースレジスタをゼロと比較してから、条件付きで分岐を実行</a:t>
            </a:r>
            <a:r>
              <a:rPr lang="ja-JP" altLang="en-US" sz="1800" dirty="0" smtClean="0"/>
              <a:t>する</a:t>
            </a:r>
            <a:endParaRPr lang="en-US" altLang="ja-JP" sz="1800" dirty="0" smtClean="0"/>
          </a:p>
          <a:p>
            <a:r>
              <a:rPr lang="ja-JP" altLang="en-US" sz="1800" dirty="0"/>
              <a:t>分岐オフセットは</a:t>
            </a:r>
            <a:r>
              <a:rPr lang="en-US" altLang="ja-JP" sz="1800" dirty="0"/>
              <a:t>±1MB</a:t>
            </a:r>
            <a:r>
              <a:rPr lang="ja-JP" altLang="en-US" sz="1800" dirty="0"/>
              <a:t>の範囲</a:t>
            </a:r>
            <a:endParaRPr lang="en-US" altLang="ja-JP" sz="1800" dirty="0" smtClean="0"/>
          </a:p>
          <a:p>
            <a:r>
              <a:rPr lang="ja-JP" altLang="en-US" sz="1800" dirty="0"/>
              <a:t>これらの命令は、条件コードフラグ</a:t>
            </a:r>
            <a:r>
              <a:rPr lang="en-US" altLang="ja-JP" sz="1800" dirty="0"/>
              <a:t>(NZCV)</a:t>
            </a:r>
            <a:r>
              <a:rPr lang="ja-JP" altLang="en-US" sz="1800" dirty="0"/>
              <a:t>を読み書き</a:t>
            </a:r>
            <a:r>
              <a:rPr lang="ja-JP" altLang="en-US" sz="1800" dirty="0" smtClean="0"/>
              <a:t>しない</a:t>
            </a:r>
            <a:endParaRPr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39</a:t>
            </a:fld>
            <a:endParaRPr lang="en-US" altLang="ja-JP" dirty="0"/>
          </a:p>
        </p:txBody>
      </p:sp>
    </p:spTree>
    <p:extLst>
      <p:ext uri="{BB962C8B-B14F-4D97-AF65-F5344CB8AC3E}">
        <p14:creationId xmlns:p14="http://schemas.microsoft.com/office/powerpoint/2010/main" val="344918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データ処理命令</a:t>
            </a:r>
            <a:endParaRPr kumimoji="1" lang="ja-JP" altLang="en-US" dirty="0"/>
          </a:p>
        </p:txBody>
      </p:sp>
      <p:sp>
        <p:nvSpPr>
          <p:cNvPr id="3" name="コンテンツ プレースホルダー 2"/>
          <p:cNvSpPr>
            <a:spLocks noGrp="1"/>
          </p:cNvSpPr>
          <p:nvPr>
            <p:ph idx="1"/>
          </p:nvPr>
        </p:nvSpPr>
        <p:spPr/>
        <p:txBody>
          <a:bodyPr/>
          <a:lstStyle/>
          <a:p>
            <a:r>
              <a:rPr lang="ja-JP" altLang="ja-JP" sz="2000" dirty="0"/>
              <a:t>これらはプロセッサの基本的な算術演算および論理演算であり、汎用レジスタ内の値、またはレジスタと即値に作用します。</a:t>
            </a:r>
            <a:r>
              <a:rPr lang="en-US" altLang="ja-JP" sz="2000" dirty="0"/>
              <a:t> 6-4</a:t>
            </a:r>
            <a:r>
              <a:rPr lang="ja-JP" altLang="ja-JP" sz="2000" dirty="0"/>
              <a:t>ページの乗算と除算の命令は、これらの命令の特別な場合と見なすことができます。</a:t>
            </a:r>
          </a:p>
          <a:p>
            <a:r>
              <a:rPr lang="ja-JP" altLang="ja-JP" sz="2000" dirty="0"/>
              <a:t>データ処理命令は、たいてい</a:t>
            </a:r>
            <a:r>
              <a:rPr lang="en-US" altLang="ja-JP" sz="2000" dirty="0"/>
              <a:t>1</a:t>
            </a:r>
            <a:r>
              <a:rPr lang="ja-JP" altLang="ja-JP" sz="2000" dirty="0" err="1"/>
              <a:t>つの</a:t>
            </a:r>
            <a:r>
              <a:rPr lang="ja-JP" altLang="ja-JP" sz="2000" dirty="0"/>
              <a:t>デスティネーションレジスタと</a:t>
            </a:r>
            <a:r>
              <a:rPr lang="en-US" altLang="ja-JP" sz="2000" dirty="0"/>
              <a:t>2</a:t>
            </a:r>
            <a:r>
              <a:rPr lang="ja-JP" altLang="ja-JP" sz="2000" dirty="0" err="1"/>
              <a:t>つの</a:t>
            </a:r>
            <a:r>
              <a:rPr lang="ja-JP" altLang="ja-JP" sz="2000" dirty="0"/>
              <a:t>ソースオペランドを使用します。 次のように、一般形式は命令、その後にオペランドが続くと見なすことができます</a:t>
            </a:r>
            <a:r>
              <a:rPr lang="ja-JP" altLang="ja-JP" sz="2000" dirty="0" smtClean="0"/>
              <a:t>。</a:t>
            </a:r>
            <a:endParaRPr lang="en-US" altLang="ja-JP" sz="2000" dirty="0" smtClean="0"/>
          </a:p>
          <a:p>
            <a:pPr marL="0" indent="0">
              <a:buNone/>
            </a:pPr>
            <a:r>
              <a:rPr lang="ja-JP" altLang="en-US" sz="2000" dirty="0" smtClean="0"/>
              <a:t>　　</a:t>
            </a:r>
            <a:r>
              <a:rPr lang="en-US" altLang="ja-JP" sz="2000" dirty="0" smtClean="0"/>
              <a:t>Instruction </a:t>
            </a:r>
            <a:r>
              <a:rPr lang="en-US" altLang="ja-JP" sz="2000" dirty="0"/>
              <a:t>Rd, Rn, </a:t>
            </a:r>
            <a:r>
              <a:rPr lang="en-US" altLang="ja-JP" sz="2000" dirty="0" smtClean="0"/>
              <a:t>Operand2</a:t>
            </a:r>
          </a:p>
          <a:p>
            <a:r>
              <a:rPr lang="en-US" altLang="ja-JP" sz="2000" dirty="0"/>
              <a:t>2</a:t>
            </a:r>
            <a:r>
              <a:rPr lang="ja-JP" altLang="ja-JP" sz="2000" dirty="0"/>
              <a:t>番目のオペランドは、レジスター、変更されたレジスター、または即値です。</a:t>
            </a:r>
            <a:r>
              <a:rPr lang="en-US" altLang="ja-JP" sz="2000" dirty="0"/>
              <a:t> R</a:t>
            </a:r>
            <a:r>
              <a:rPr lang="ja-JP" altLang="ja-JP" sz="2000" dirty="0"/>
              <a:t>の使用は、それが</a:t>
            </a:r>
            <a:r>
              <a:rPr lang="en-US" altLang="ja-JP" sz="2000" dirty="0"/>
              <a:t>X</a:t>
            </a:r>
            <a:r>
              <a:rPr lang="ja-JP" altLang="ja-JP" sz="2000" dirty="0"/>
              <a:t>または</a:t>
            </a:r>
            <a:r>
              <a:rPr lang="en-US" altLang="ja-JP" sz="2000" dirty="0"/>
              <a:t>W</a:t>
            </a:r>
            <a:r>
              <a:rPr lang="ja-JP" altLang="ja-JP" sz="2000" dirty="0"/>
              <a:t>レジスターのいずれかである可能性があることを示します。</a:t>
            </a:r>
          </a:p>
          <a:p>
            <a:endParaRPr lang="ja-JP" altLang="ja-JP" sz="2000" dirty="0"/>
          </a:p>
          <a:p>
            <a:pPr lvl="1"/>
            <a:endParaRPr lang="en-US" altLang="ja-JP" sz="20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301971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6.4 </a:t>
            </a:r>
            <a:r>
              <a:rPr lang="ja-JP" altLang="en-US" dirty="0"/>
              <a:t>フロー制御</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2</a:t>
            </a:r>
            <a:r>
              <a:rPr lang="ja-JP" altLang="en-US" sz="1800" dirty="0" err="1"/>
              <a:t>つの</a:t>
            </a:r>
            <a:r>
              <a:rPr lang="ja-JP" altLang="en-US" sz="1800" dirty="0"/>
              <a:t>類似したテストと分岐命令がある</a:t>
            </a:r>
            <a:endParaRPr lang="en-US" altLang="ja-JP" sz="1800" dirty="0"/>
          </a:p>
          <a:p>
            <a:pPr lvl="1"/>
            <a:r>
              <a:rPr lang="en-US" altLang="ja-JP" sz="1800" dirty="0"/>
              <a:t>TBZ </a:t>
            </a:r>
            <a:r>
              <a:rPr lang="en-US" altLang="ja-JP" sz="1800" dirty="0" err="1"/>
              <a:t>Rt</a:t>
            </a:r>
            <a:r>
              <a:rPr lang="en-US" altLang="ja-JP" sz="1800" dirty="0"/>
              <a:t>, bit, label // </a:t>
            </a:r>
            <a:r>
              <a:rPr lang="en-US" altLang="ja-JP" sz="1800" dirty="0" err="1"/>
              <a:t>Rt</a:t>
            </a:r>
            <a:r>
              <a:rPr lang="en-US" altLang="ja-JP" sz="1800" dirty="0"/>
              <a:t> &lt;bit&gt;</a:t>
            </a:r>
            <a:r>
              <a:rPr lang="ja-JP" altLang="en-US" sz="1800" dirty="0"/>
              <a:t>がゼロの場合、テストと分岐</a:t>
            </a:r>
            <a:endParaRPr lang="en-US" altLang="ja-JP" sz="1800" dirty="0"/>
          </a:p>
          <a:p>
            <a:pPr lvl="1"/>
            <a:r>
              <a:rPr lang="en-US" altLang="ja-JP" sz="1800" dirty="0"/>
              <a:t>TBNZ </a:t>
            </a:r>
            <a:r>
              <a:rPr lang="en-US" altLang="ja-JP" sz="1800" dirty="0" err="1"/>
              <a:t>Rt</a:t>
            </a:r>
            <a:r>
              <a:rPr lang="en-US" altLang="ja-JP" sz="1800" dirty="0"/>
              <a:t>, bit, label // </a:t>
            </a:r>
            <a:r>
              <a:rPr lang="en-US" altLang="ja-JP" sz="1800" dirty="0" err="1"/>
              <a:t>Rt</a:t>
            </a:r>
            <a:r>
              <a:rPr lang="en-US" altLang="ja-JP" sz="1800" dirty="0"/>
              <a:t> &lt;bit&gt;</a:t>
            </a:r>
            <a:r>
              <a:rPr lang="ja-JP" altLang="en-US" sz="1800" dirty="0"/>
              <a:t>がゼロでない場合、テストして分岐</a:t>
            </a:r>
            <a:r>
              <a:rPr lang="ja-JP" altLang="en-US" sz="1800" dirty="0" smtClean="0"/>
              <a:t>する</a:t>
            </a:r>
            <a:endParaRPr lang="en-US" altLang="ja-JP" sz="1800" dirty="0" smtClean="0"/>
          </a:p>
          <a:p>
            <a:r>
              <a:rPr lang="ja-JP" altLang="en-US" sz="1800" dirty="0" smtClean="0"/>
              <a:t>これら</a:t>
            </a:r>
            <a:r>
              <a:rPr lang="ja-JP" altLang="en-US" sz="1800" dirty="0"/>
              <a:t>の命令は、ビットが設定されているかクリアされているかに応じて、即時分岐と条件付き分岐で指定されたビット位置でソースレジスタのビットをテストする</a:t>
            </a:r>
            <a:endParaRPr lang="en-US" altLang="ja-JP" sz="1800" dirty="0"/>
          </a:p>
          <a:p>
            <a:r>
              <a:rPr lang="ja-JP" altLang="en-US" sz="1800" dirty="0"/>
              <a:t>分岐オフセットの範囲は</a:t>
            </a:r>
            <a:r>
              <a:rPr lang="en-US" altLang="ja-JP" sz="1800" dirty="0"/>
              <a:t>±</a:t>
            </a:r>
            <a:r>
              <a:rPr lang="en-US" altLang="ja-JP" sz="1800" dirty="0" smtClean="0"/>
              <a:t>32kB</a:t>
            </a:r>
          </a:p>
          <a:p>
            <a:r>
              <a:rPr lang="en-US" altLang="ja-JP" sz="1800" dirty="0"/>
              <a:t>CBZ/CBNZ</a:t>
            </a:r>
            <a:r>
              <a:rPr lang="ja-JP" altLang="en-US" sz="1800" dirty="0"/>
              <a:t>と同様に、これらの命令は条件コードフラグ</a:t>
            </a:r>
            <a:r>
              <a:rPr lang="en-US" altLang="ja-JP" sz="1800" dirty="0"/>
              <a:t>(NZCV)</a:t>
            </a:r>
            <a:r>
              <a:rPr lang="ja-JP" altLang="en-US" sz="1800" dirty="0"/>
              <a:t>を読み書きしない</a:t>
            </a:r>
            <a:endParaRPr lang="en-US" altLang="ja-JP" sz="1800" dirty="0" smtClean="0"/>
          </a:p>
          <a:p>
            <a:pPr lvl="1"/>
            <a:endParaRPr lang="en-US" altLang="ja-JP"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40</a:t>
            </a:fld>
            <a:endParaRPr lang="en-US" altLang="ja-JP" dirty="0"/>
          </a:p>
        </p:txBody>
      </p:sp>
    </p:spTree>
    <p:extLst>
      <p:ext uri="{BB962C8B-B14F-4D97-AF65-F5344CB8AC3E}">
        <p14:creationId xmlns:p14="http://schemas.microsoft.com/office/powerpoint/2010/main" val="1071403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 </a:t>
            </a:r>
            <a:r>
              <a:rPr lang="ja-JP" altLang="en-US" dirty="0"/>
              <a:t>システム制御とその他の命令</a:t>
            </a:r>
            <a:endParaRPr kumimoji="1" lang="ja-JP" altLang="en-US" dirty="0"/>
          </a:p>
        </p:txBody>
      </p:sp>
      <p:sp>
        <p:nvSpPr>
          <p:cNvPr id="3" name="コンテンツ プレースホルダー 2"/>
          <p:cNvSpPr>
            <a:spLocks noGrp="1"/>
          </p:cNvSpPr>
          <p:nvPr>
            <p:ph idx="1"/>
          </p:nvPr>
        </p:nvSpPr>
        <p:spPr/>
        <p:txBody>
          <a:bodyPr/>
          <a:lstStyle/>
          <a:p>
            <a:r>
              <a:rPr lang="en-US" altLang="ja-JP" dirty="0"/>
              <a:t>A64</a:t>
            </a:r>
            <a:r>
              <a:rPr lang="ja-JP" altLang="en-US" dirty="0"/>
              <a:t>命令セットには、以下に関連する命令が</a:t>
            </a:r>
            <a:r>
              <a:rPr lang="ja-JP" altLang="en-US" dirty="0" smtClean="0"/>
              <a:t>含まれる</a:t>
            </a:r>
            <a:endParaRPr lang="en-US" altLang="ja-JP" dirty="0" smtClean="0"/>
          </a:p>
          <a:p>
            <a:pPr lvl="1"/>
            <a:r>
              <a:rPr lang="ja-JP" altLang="en-US" sz="1800" dirty="0"/>
              <a:t>例外</a:t>
            </a:r>
            <a:r>
              <a:rPr lang="ja-JP" altLang="en-US" sz="1800" dirty="0" smtClean="0"/>
              <a:t>処理</a:t>
            </a:r>
            <a:endParaRPr lang="en-US" altLang="ja-JP" sz="1800" dirty="0" smtClean="0"/>
          </a:p>
          <a:p>
            <a:pPr lvl="1"/>
            <a:r>
              <a:rPr lang="ja-JP" altLang="en-US" sz="1800" dirty="0" smtClean="0"/>
              <a:t>システムレジスタアクセス</a:t>
            </a:r>
            <a:endParaRPr lang="en-US" altLang="ja-JP" sz="1800" dirty="0" smtClean="0"/>
          </a:p>
          <a:p>
            <a:pPr lvl="1"/>
            <a:r>
              <a:rPr lang="ja-JP" altLang="en-US" sz="1800" dirty="0" smtClean="0"/>
              <a:t>デバッグ</a:t>
            </a:r>
            <a:endParaRPr lang="en-US" altLang="ja-JP" sz="1800" dirty="0" smtClean="0"/>
          </a:p>
          <a:p>
            <a:pPr lvl="1"/>
            <a:r>
              <a:rPr lang="ja-JP" altLang="en-US" sz="1800" dirty="0"/>
              <a:t>多くのシステムで電力管理アプリケーションがある</a:t>
            </a:r>
            <a:r>
              <a:rPr lang="en-US" altLang="ja-JP" sz="1800" dirty="0"/>
              <a:t>Hint</a:t>
            </a:r>
            <a:r>
              <a:rPr lang="ja-JP" altLang="en-US" sz="1800" dirty="0" smtClean="0"/>
              <a:t>命令</a:t>
            </a:r>
            <a:endParaRPr lang="en-US" altLang="ja-JP" sz="1800" dirty="0" smtClean="0"/>
          </a:p>
          <a:p>
            <a:pPr lvl="1"/>
            <a:endParaRPr lang="en-US" altLang="ja-JP" sz="1800" dirty="0"/>
          </a:p>
          <a:p>
            <a:pPr lvl="1"/>
            <a:endParaRPr lang="en-US" altLang="ja-JP" sz="18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41</a:t>
            </a:fld>
            <a:endParaRPr lang="en-US" altLang="ja-JP"/>
          </a:p>
        </p:txBody>
      </p:sp>
    </p:spTree>
    <p:extLst>
      <p:ext uri="{BB962C8B-B14F-4D97-AF65-F5344CB8AC3E}">
        <p14:creationId xmlns:p14="http://schemas.microsoft.com/office/powerpoint/2010/main" val="1757543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6.5.1 </a:t>
            </a:r>
            <a:r>
              <a:rPr lang="ja-JP" altLang="en-US" dirty="0"/>
              <a:t>例外処理命令</a:t>
            </a:r>
            <a:endParaRPr kumimoji="1" lang="ja-JP" altLang="en-US" dirty="0"/>
          </a:p>
        </p:txBody>
      </p:sp>
      <p:sp>
        <p:nvSpPr>
          <p:cNvPr id="3" name="コンテンツ プレースホルダー 2"/>
          <p:cNvSpPr>
            <a:spLocks noGrp="1"/>
          </p:cNvSpPr>
          <p:nvPr>
            <p:ph idx="1"/>
          </p:nvPr>
        </p:nvSpPr>
        <p:spPr/>
        <p:txBody>
          <a:bodyPr/>
          <a:lstStyle/>
          <a:p>
            <a:r>
              <a:rPr lang="ja-JP" altLang="en-US" sz="1600" dirty="0"/>
              <a:t>例外を発生させることを目的とした</a:t>
            </a:r>
            <a:r>
              <a:rPr lang="en-US" altLang="ja-JP" sz="1600" dirty="0"/>
              <a:t>3</a:t>
            </a:r>
            <a:r>
              <a:rPr lang="ja-JP" altLang="en-US" sz="1600" dirty="0" err="1"/>
              <a:t>つの</a:t>
            </a:r>
            <a:r>
              <a:rPr lang="ja-JP" altLang="en-US" sz="1600" dirty="0"/>
              <a:t>例外処理命令が</a:t>
            </a:r>
            <a:r>
              <a:rPr lang="ja-JP" altLang="en-US" sz="1600" dirty="0" smtClean="0"/>
              <a:t>ある</a:t>
            </a:r>
            <a:endParaRPr lang="en-US" altLang="ja-JP" sz="1600" dirty="0" smtClean="0"/>
          </a:p>
          <a:p>
            <a:r>
              <a:rPr lang="ja-JP" altLang="en-US" sz="1600" dirty="0"/>
              <a:t>これらは、</a:t>
            </a:r>
            <a:r>
              <a:rPr lang="en-US" altLang="ja-JP" sz="1600" dirty="0"/>
              <a:t>OS(EL1)</a:t>
            </a:r>
            <a:r>
              <a:rPr lang="ja-JP" altLang="en-US" sz="1600" dirty="0" err="1"/>
              <a:t>、</a:t>
            </a:r>
            <a:r>
              <a:rPr lang="ja-JP" altLang="en-US" sz="1600" dirty="0"/>
              <a:t>ハイパーバイザー</a:t>
            </a:r>
            <a:r>
              <a:rPr lang="en-US" altLang="ja-JP" sz="1600" dirty="0"/>
              <a:t>(EL2)</a:t>
            </a:r>
            <a:r>
              <a:rPr lang="ja-JP" altLang="en-US" sz="1600" dirty="0" err="1"/>
              <a:t>、</a:t>
            </a:r>
            <a:r>
              <a:rPr lang="ja-JP" altLang="en-US" sz="1600" dirty="0"/>
              <a:t>またはセキュアモニター</a:t>
            </a:r>
            <a:r>
              <a:rPr lang="en-US" altLang="ja-JP" sz="1600" dirty="0"/>
              <a:t>(EL3)</a:t>
            </a:r>
            <a:r>
              <a:rPr lang="ja-JP" altLang="en-US" sz="1600" dirty="0" err="1"/>
              <a:t>でより</a:t>
            </a:r>
            <a:r>
              <a:rPr lang="ja-JP" altLang="en-US" sz="1600" dirty="0"/>
              <a:t>高い例外レベルで実行されるコードを呼び出すために使用</a:t>
            </a:r>
            <a:r>
              <a:rPr lang="ja-JP" altLang="en-US" sz="1600" dirty="0" smtClean="0"/>
              <a:t>される</a:t>
            </a:r>
            <a:endParaRPr lang="en-US" altLang="ja-JP" sz="1600" dirty="0" smtClean="0"/>
          </a:p>
          <a:p>
            <a:pPr lvl="1"/>
            <a:r>
              <a:rPr lang="en-US" altLang="ja-JP" sz="1600" dirty="0"/>
              <a:t>SVC #imm16 // </a:t>
            </a:r>
            <a:r>
              <a:rPr lang="ja-JP" altLang="en-US" sz="1600" dirty="0"/>
              <a:t>スーパーバイザーコールは、アプリケーションプログラムがカーネル</a:t>
            </a:r>
            <a:r>
              <a:rPr lang="en-US" altLang="ja-JP" sz="1600" dirty="0"/>
              <a:t>(EL1)</a:t>
            </a:r>
            <a:r>
              <a:rPr lang="ja-JP" altLang="en-US" sz="1600" dirty="0"/>
              <a:t>を呼び出すことを可能に</a:t>
            </a:r>
            <a:r>
              <a:rPr lang="ja-JP" altLang="en-US" sz="1600" dirty="0" smtClean="0"/>
              <a:t>する</a:t>
            </a:r>
            <a:endParaRPr lang="en-US" altLang="ja-JP" sz="1600" dirty="0" smtClean="0"/>
          </a:p>
          <a:p>
            <a:pPr lvl="1"/>
            <a:r>
              <a:rPr lang="en-US" altLang="ja-JP" sz="1600" dirty="0"/>
              <a:t>HVC #imm16 // </a:t>
            </a:r>
            <a:r>
              <a:rPr lang="ja-JP" altLang="en-US" sz="1600" dirty="0"/>
              <a:t>ハイパーバイザー呼び出し、</a:t>
            </a:r>
            <a:r>
              <a:rPr lang="en-US" altLang="ja-JP" sz="1600" dirty="0"/>
              <a:t>OS</a:t>
            </a:r>
            <a:r>
              <a:rPr lang="ja-JP" altLang="en-US" sz="1600" dirty="0"/>
              <a:t>コードがハイパーバイザー</a:t>
            </a:r>
            <a:r>
              <a:rPr lang="en-US" altLang="ja-JP" sz="1600" dirty="0"/>
              <a:t>(EL2)</a:t>
            </a:r>
            <a:r>
              <a:rPr lang="ja-JP" altLang="en-US" sz="1600" dirty="0"/>
              <a:t>を呼び出すことを可能に</a:t>
            </a:r>
            <a:r>
              <a:rPr lang="ja-JP" altLang="en-US" sz="1600" dirty="0" smtClean="0"/>
              <a:t>する</a:t>
            </a:r>
            <a:endParaRPr lang="en-US" altLang="ja-JP" sz="1600" dirty="0" smtClean="0"/>
          </a:p>
          <a:p>
            <a:pPr lvl="1"/>
            <a:r>
              <a:rPr lang="en-US" altLang="ja-JP" sz="1600" dirty="0"/>
              <a:t>SMC #imm16 // </a:t>
            </a:r>
            <a:r>
              <a:rPr lang="ja-JP" altLang="en-US" sz="1600" dirty="0"/>
              <a:t>セキュアモニター呼び出し、</a:t>
            </a:r>
            <a:r>
              <a:rPr lang="en-US" altLang="ja-JP" sz="1600" dirty="0"/>
              <a:t>OS</a:t>
            </a:r>
            <a:r>
              <a:rPr lang="ja-JP" altLang="en-US" sz="1600" dirty="0"/>
              <a:t>またはハイパーバイザーがセキュアモニター</a:t>
            </a:r>
            <a:r>
              <a:rPr lang="en-US" altLang="ja-JP" sz="1600" dirty="0"/>
              <a:t>(EL3)</a:t>
            </a:r>
            <a:r>
              <a:rPr lang="ja-JP" altLang="en-US" sz="1600" dirty="0"/>
              <a:t>を呼び出すことを可能に</a:t>
            </a:r>
            <a:r>
              <a:rPr lang="ja-JP" altLang="en-US" sz="1600" dirty="0" smtClean="0"/>
              <a:t>する</a:t>
            </a:r>
            <a:endParaRPr lang="en-US" altLang="ja-JP" sz="1600" dirty="0" smtClean="0"/>
          </a:p>
          <a:p>
            <a:endParaRPr lang="en-US" altLang="ja-JP" sz="1600" dirty="0" smtClean="0"/>
          </a:p>
          <a:p>
            <a:r>
              <a:rPr lang="ja-JP" altLang="en-US" sz="1600" dirty="0" smtClean="0"/>
              <a:t>即値</a:t>
            </a:r>
            <a:r>
              <a:rPr lang="ja-JP" altLang="en-US" sz="1600" dirty="0"/>
              <a:t>は、例外シンドロームレジスタでハンドラが利用できるように</a:t>
            </a:r>
            <a:r>
              <a:rPr lang="ja-JP" altLang="en-US" sz="1600" dirty="0" smtClean="0"/>
              <a:t>なる</a:t>
            </a:r>
            <a:endParaRPr lang="en-US" altLang="ja-JP" sz="1600" dirty="0" smtClean="0"/>
          </a:p>
          <a:p>
            <a:r>
              <a:rPr lang="ja-JP" altLang="en-US" sz="1600" dirty="0"/>
              <a:t>これは、呼び出し元命令のオペコードを読み取ることで即値を決定する必要があった</a:t>
            </a:r>
            <a:r>
              <a:rPr lang="en-US" altLang="ja-JP" sz="1600" dirty="0"/>
              <a:t>ARMv7</a:t>
            </a:r>
            <a:r>
              <a:rPr lang="ja-JP" altLang="en-US" sz="1600" dirty="0"/>
              <a:t>からの</a:t>
            </a:r>
            <a:r>
              <a:rPr lang="ja-JP" altLang="en-US" sz="1600" dirty="0" smtClean="0"/>
              <a:t>変更点</a:t>
            </a:r>
            <a:endParaRPr lang="en-US" altLang="ja-JP" sz="1600" dirty="0" smtClean="0"/>
          </a:p>
          <a:p>
            <a:r>
              <a:rPr lang="ja-JP" altLang="en-US" sz="1600" dirty="0"/>
              <a:t>詳細については、第</a:t>
            </a:r>
            <a:r>
              <a:rPr lang="en-US" altLang="ja-JP" sz="1600" dirty="0"/>
              <a:t>10</a:t>
            </a:r>
            <a:r>
              <a:rPr lang="ja-JP" altLang="en-US" sz="1600" dirty="0"/>
              <a:t>章</a:t>
            </a:r>
            <a:r>
              <a:rPr lang="en-US" altLang="ja-JP" sz="1600" dirty="0"/>
              <a:t>AArch64</a:t>
            </a:r>
            <a:r>
              <a:rPr lang="ja-JP" altLang="en-US" sz="1600" dirty="0"/>
              <a:t>例外処理を参照の</a:t>
            </a:r>
            <a:r>
              <a:rPr lang="ja-JP" altLang="en-US" sz="1600" dirty="0" smtClean="0"/>
              <a:t>こと</a:t>
            </a:r>
            <a:endParaRPr lang="en-US" altLang="ja-JP" sz="1600" dirty="0" smtClean="0"/>
          </a:p>
          <a:p>
            <a:endParaRPr lang="en-US" altLang="ja-JP" sz="1600" dirty="0"/>
          </a:p>
          <a:p>
            <a:r>
              <a:rPr lang="ja-JP" altLang="en-US" sz="1600" dirty="0"/>
              <a:t>例外から戻るには、</a:t>
            </a:r>
            <a:r>
              <a:rPr lang="en-US" altLang="ja-JP" sz="1600" dirty="0"/>
              <a:t>ERET</a:t>
            </a:r>
            <a:r>
              <a:rPr lang="ja-JP" altLang="en-US" sz="1600" dirty="0"/>
              <a:t>命令を使用</a:t>
            </a:r>
            <a:r>
              <a:rPr lang="ja-JP" altLang="en-US" sz="1600" dirty="0" smtClean="0"/>
              <a:t>する</a:t>
            </a:r>
            <a:endParaRPr lang="en-US" altLang="ja-JP" sz="1600" dirty="0" smtClean="0"/>
          </a:p>
          <a:p>
            <a:r>
              <a:rPr lang="ja-JP" altLang="en-US" sz="1600" dirty="0"/>
              <a:t>この命令は、</a:t>
            </a:r>
            <a:r>
              <a:rPr lang="en-US" altLang="ja-JP" sz="1600" dirty="0" err="1"/>
              <a:t>SPSR_ELn</a:t>
            </a:r>
            <a:r>
              <a:rPr lang="ja-JP" altLang="en-US" sz="1600" dirty="0"/>
              <a:t>を</a:t>
            </a:r>
            <a:r>
              <a:rPr lang="en-US" altLang="ja-JP" sz="1600" dirty="0"/>
              <a:t>PSTATE</a:t>
            </a:r>
            <a:r>
              <a:rPr lang="ja-JP" altLang="en-US" sz="1600" dirty="0"/>
              <a:t>にコピーしてプロセッサの状態を復元し、</a:t>
            </a:r>
            <a:r>
              <a:rPr lang="en-US" altLang="ja-JP" sz="1600" dirty="0" err="1"/>
              <a:t>ELR_ELn</a:t>
            </a:r>
            <a:r>
              <a:rPr lang="ja-JP" altLang="en-US" sz="1600" dirty="0" err="1"/>
              <a:t>に保</a:t>
            </a:r>
            <a:r>
              <a:rPr lang="ja-JP" altLang="en-US" sz="1600" dirty="0"/>
              <a:t>存されている戻りアドレスに分岐する</a:t>
            </a:r>
            <a:endParaRPr lang="en-US" altLang="ja-JP" sz="16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42</a:t>
            </a:fld>
            <a:endParaRPr lang="en-US" altLang="ja-JP"/>
          </a:p>
        </p:txBody>
      </p:sp>
    </p:spTree>
    <p:extLst>
      <p:ext uri="{BB962C8B-B14F-4D97-AF65-F5344CB8AC3E}">
        <p14:creationId xmlns:p14="http://schemas.microsoft.com/office/powerpoint/2010/main" val="27893269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6.5.2 </a:t>
            </a:r>
            <a:r>
              <a:rPr lang="ja-JP" altLang="en-US" dirty="0"/>
              <a:t>システムレジスタアクセス</a:t>
            </a:r>
            <a:endParaRPr kumimoji="1" lang="ja-JP" altLang="en-US" dirty="0"/>
          </a:p>
        </p:txBody>
      </p:sp>
      <p:sp>
        <p:nvSpPr>
          <p:cNvPr id="3" name="コンテンツ プレースホルダー 2"/>
          <p:cNvSpPr>
            <a:spLocks noGrp="1"/>
          </p:cNvSpPr>
          <p:nvPr>
            <p:ph idx="1"/>
          </p:nvPr>
        </p:nvSpPr>
        <p:spPr/>
        <p:txBody>
          <a:bodyPr/>
          <a:lstStyle/>
          <a:p>
            <a:r>
              <a:rPr lang="ja-JP" altLang="en-US" sz="1600" dirty="0"/>
              <a:t>システムレジスタアクセスには</a:t>
            </a:r>
            <a:r>
              <a:rPr lang="en-US" altLang="ja-JP" sz="1600" dirty="0"/>
              <a:t>2</a:t>
            </a:r>
            <a:r>
              <a:rPr lang="ja-JP" altLang="en-US" sz="1600" dirty="0" err="1"/>
              <a:t>つの</a:t>
            </a:r>
            <a:r>
              <a:rPr lang="ja-JP" altLang="en-US" sz="1600" dirty="0"/>
              <a:t>命令が</a:t>
            </a:r>
            <a:r>
              <a:rPr lang="ja-JP" altLang="en-US" sz="1600" dirty="0" smtClean="0"/>
              <a:t>ある</a:t>
            </a:r>
            <a:endParaRPr lang="en-US" altLang="ja-JP" sz="1600" dirty="0" smtClean="0"/>
          </a:p>
          <a:p>
            <a:pPr lvl="1"/>
            <a:r>
              <a:rPr lang="en-US" altLang="ja-JP" sz="1600" dirty="0"/>
              <a:t>MRS </a:t>
            </a:r>
            <a:r>
              <a:rPr lang="en-US" altLang="ja-JP" sz="1600" dirty="0" err="1"/>
              <a:t>Xt</a:t>
            </a:r>
            <a:r>
              <a:rPr lang="en-US" altLang="ja-JP" sz="1600" dirty="0"/>
              <a:t>, &lt;system register&gt; // </a:t>
            </a:r>
            <a:r>
              <a:rPr lang="ja-JP" altLang="en-US" sz="1600" dirty="0" smtClean="0"/>
              <a:t>システムレジスタ</a:t>
            </a:r>
            <a:r>
              <a:rPr lang="ja-JP" altLang="en-US" sz="1600" dirty="0"/>
              <a:t>を</a:t>
            </a:r>
            <a:r>
              <a:rPr lang="ja-JP" altLang="en-US" sz="1600" dirty="0" smtClean="0"/>
              <a:t>汎用レジスタ</a:t>
            </a:r>
            <a:r>
              <a:rPr lang="ja-JP" altLang="en-US" sz="1600" dirty="0"/>
              <a:t>にコピー</a:t>
            </a:r>
            <a:r>
              <a:rPr lang="ja-JP" altLang="en-US" sz="1600" dirty="0" smtClean="0"/>
              <a:t>する</a:t>
            </a:r>
            <a:endParaRPr lang="en-US" altLang="ja-JP" sz="1600" dirty="0" smtClean="0"/>
          </a:p>
          <a:p>
            <a:pPr lvl="1"/>
            <a:r>
              <a:rPr lang="en-US" altLang="ja-JP" sz="1600" dirty="0"/>
              <a:t>MSR &lt;system register&gt;, </a:t>
            </a:r>
            <a:r>
              <a:rPr lang="en-US" altLang="ja-JP" sz="1600" dirty="0" err="1"/>
              <a:t>Xt</a:t>
            </a:r>
            <a:r>
              <a:rPr lang="en-US" altLang="ja-JP" sz="1600" dirty="0"/>
              <a:t> // </a:t>
            </a:r>
            <a:r>
              <a:rPr lang="ja-JP" altLang="en-US" sz="1600" dirty="0" smtClean="0"/>
              <a:t>汎用</a:t>
            </a:r>
            <a:r>
              <a:rPr lang="ja-JP" altLang="en-US" sz="1600" dirty="0"/>
              <a:t>レジスタがシステムレジスタにコピー</a:t>
            </a:r>
            <a:r>
              <a:rPr lang="ja-JP" altLang="en-US" sz="1600" dirty="0" smtClean="0"/>
              <a:t>される</a:t>
            </a:r>
            <a:endParaRPr lang="en-US" altLang="ja-JP" sz="1600" dirty="0" smtClean="0"/>
          </a:p>
          <a:p>
            <a:pPr lvl="1"/>
            <a:endParaRPr kumimoji="1" lang="en-US" altLang="ja-JP" sz="1600" dirty="0"/>
          </a:p>
          <a:p>
            <a:r>
              <a:rPr lang="en-US" altLang="ja-JP" sz="1600" dirty="0"/>
              <a:t>PSTATE</a:t>
            </a:r>
            <a:r>
              <a:rPr lang="ja-JP" altLang="en-US" sz="1600" dirty="0"/>
              <a:t>の個々のフィールドには、</a:t>
            </a:r>
            <a:r>
              <a:rPr lang="en-US" altLang="ja-JP" sz="1600" dirty="0"/>
              <a:t>MSR</a:t>
            </a:r>
            <a:r>
              <a:rPr lang="ja-JP" altLang="en-US" sz="1600" dirty="0"/>
              <a:t>または</a:t>
            </a:r>
            <a:r>
              <a:rPr lang="en-US" altLang="ja-JP" sz="1600" dirty="0"/>
              <a:t>MRS</a:t>
            </a:r>
            <a:r>
              <a:rPr lang="ja-JP" altLang="en-US" sz="1600" dirty="0"/>
              <a:t>でもアクセス</a:t>
            </a:r>
            <a:r>
              <a:rPr lang="ja-JP" altLang="en-US" sz="1600" dirty="0" smtClean="0"/>
              <a:t>できる</a:t>
            </a:r>
            <a:endParaRPr lang="en-US" altLang="ja-JP" sz="1600" dirty="0" smtClean="0"/>
          </a:p>
          <a:p>
            <a:r>
              <a:rPr lang="ja-JP" altLang="en-US" sz="1600" dirty="0"/>
              <a:t>たとえば、</a:t>
            </a:r>
            <a:r>
              <a:rPr lang="en-US" altLang="ja-JP" sz="1600" dirty="0"/>
              <a:t>EL0</a:t>
            </a:r>
            <a:r>
              <a:rPr lang="ja-JP" altLang="en-US" sz="1600" dirty="0"/>
              <a:t>または現在の例外レベルに関連付けられているスタックポインタを選択するには、次のように</a:t>
            </a:r>
            <a:r>
              <a:rPr lang="ja-JP" altLang="en-US" sz="1600" dirty="0" smtClean="0"/>
              <a:t>する</a:t>
            </a:r>
            <a:endParaRPr lang="en-US" altLang="ja-JP" sz="1600" dirty="0" smtClean="0"/>
          </a:p>
          <a:p>
            <a:pPr lvl="1"/>
            <a:r>
              <a:rPr lang="en-US" altLang="ja-JP" sz="1600" dirty="0"/>
              <a:t>MSR </a:t>
            </a:r>
            <a:r>
              <a:rPr lang="en-US" altLang="ja-JP" sz="1600" dirty="0" err="1"/>
              <a:t>SPSel</a:t>
            </a:r>
            <a:r>
              <a:rPr lang="en-US" altLang="ja-JP" sz="1600" dirty="0"/>
              <a:t>, #</a:t>
            </a:r>
            <a:r>
              <a:rPr lang="en-US" altLang="ja-JP" sz="1600" dirty="0" err="1"/>
              <a:t>imm</a:t>
            </a:r>
            <a:r>
              <a:rPr lang="en-US" altLang="ja-JP" sz="1600" dirty="0"/>
              <a:t> // </a:t>
            </a:r>
            <a:r>
              <a:rPr lang="ja-JP" altLang="en-US" sz="1600" dirty="0"/>
              <a:t>このレジスタの値</a:t>
            </a:r>
            <a:r>
              <a:rPr lang="en-US" altLang="ja-JP" sz="1600" dirty="0"/>
              <a:t>0</a:t>
            </a:r>
            <a:r>
              <a:rPr lang="ja-JP" altLang="en-US" sz="1600" dirty="0"/>
              <a:t>または</a:t>
            </a:r>
            <a:r>
              <a:rPr lang="en-US" altLang="ja-JP" sz="1600" dirty="0"/>
              <a:t>1</a:t>
            </a:r>
            <a:r>
              <a:rPr lang="ja-JP" altLang="en-US" sz="1600" dirty="0"/>
              <a:t>は、</a:t>
            </a:r>
            <a:r>
              <a:rPr lang="en-US" altLang="ja-JP" sz="1600" dirty="0"/>
              <a:t>EL0</a:t>
            </a:r>
            <a:r>
              <a:rPr lang="ja-JP" altLang="en-US" sz="1600" dirty="0"/>
              <a:t>スタックポインタと現在の例外レベルスタックポインタのどちらを使用するかを選択するために使用</a:t>
            </a:r>
            <a:r>
              <a:rPr lang="ja-JP" altLang="en-US" sz="1600" dirty="0" smtClean="0"/>
              <a:t>される</a:t>
            </a:r>
            <a:endParaRPr lang="en-US" altLang="ja-JP" sz="1600" dirty="0" smtClean="0"/>
          </a:p>
          <a:p>
            <a:pPr lvl="1"/>
            <a:endParaRPr kumimoji="1" lang="en-US" altLang="ja-JP" sz="1600" dirty="0"/>
          </a:p>
          <a:p>
            <a:r>
              <a:rPr lang="ja-JP" altLang="en-US" sz="1600" dirty="0"/>
              <a:t>これらの命令には、個々の例外マスクビットをクリアまたは設定するために使用できる特殊な形式がある</a:t>
            </a:r>
            <a:r>
              <a:rPr lang="en-US" altLang="ja-JP" sz="1600" dirty="0"/>
              <a:t>(4-5</a:t>
            </a:r>
            <a:r>
              <a:rPr lang="ja-JP" altLang="en-US" sz="1600" dirty="0"/>
              <a:t>ページの「保存済みプロセスステータスレジスタ」を参照</a:t>
            </a:r>
            <a:r>
              <a:rPr lang="en-US" altLang="ja-JP" sz="1600" dirty="0" smtClean="0"/>
              <a:t>)</a:t>
            </a:r>
          </a:p>
          <a:p>
            <a:pPr lvl="1"/>
            <a:r>
              <a:rPr lang="en-US" altLang="ja-JP" sz="1600" dirty="0"/>
              <a:t>MSR </a:t>
            </a:r>
            <a:r>
              <a:rPr lang="en-US" altLang="ja-JP" sz="1600" dirty="0" err="1"/>
              <a:t>DAIFClr</a:t>
            </a:r>
            <a:r>
              <a:rPr lang="en-US" altLang="ja-JP" sz="1600" dirty="0"/>
              <a:t>, #</a:t>
            </a:r>
            <a:r>
              <a:rPr lang="en-US" altLang="ja-JP" sz="1600" dirty="0" smtClean="0"/>
              <a:t>imm4</a:t>
            </a:r>
          </a:p>
          <a:p>
            <a:pPr lvl="1"/>
            <a:r>
              <a:rPr lang="en-US" altLang="ja-JP" sz="1600" dirty="0"/>
              <a:t>MSR </a:t>
            </a:r>
            <a:r>
              <a:rPr lang="en-US" altLang="ja-JP" sz="1600" dirty="0" err="1"/>
              <a:t>DAIFSet</a:t>
            </a:r>
            <a:r>
              <a:rPr lang="en-US" altLang="ja-JP" sz="1600" dirty="0"/>
              <a:t>, #</a:t>
            </a:r>
            <a:r>
              <a:rPr lang="en-US" altLang="ja-JP" sz="1600" dirty="0" smtClean="0"/>
              <a:t>imm4</a:t>
            </a:r>
          </a:p>
          <a:p>
            <a:pPr lvl="1"/>
            <a:endParaRPr kumimoji="1" lang="en-US" altLang="ja-JP" sz="1600" dirty="0"/>
          </a:p>
          <a:p>
            <a:r>
              <a:rPr lang="en-US" altLang="ja-JP" sz="1600" dirty="0"/>
              <a:t>4-7</a:t>
            </a:r>
            <a:r>
              <a:rPr lang="ja-JP" altLang="en-US" sz="1600" dirty="0"/>
              <a:t>ページのシステムレジスタを参照のこと</a:t>
            </a:r>
            <a:endParaRPr kumimoji="1" lang="ja-JP" altLang="en-US" sz="16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43</a:t>
            </a:fld>
            <a:endParaRPr lang="en-US" altLang="ja-JP" dirty="0"/>
          </a:p>
        </p:txBody>
      </p:sp>
    </p:spTree>
    <p:extLst>
      <p:ext uri="{BB962C8B-B14F-4D97-AF65-F5344CB8AC3E}">
        <p14:creationId xmlns:p14="http://schemas.microsoft.com/office/powerpoint/2010/main" val="29678416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6.5.3 </a:t>
            </a:r>
            <a:r>
              <a:rPr lang="ja-JP" altLang="en-US" dirty="0"/>
              <a:t>デバッグ命令</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デバッグ関連の命令は</a:t>
            </a:r>
            <a:r>
              <a:rPr lang="en-US" altLang="ja-JP" sz="2000" dirty="0"/>
              <a:t>2</a:t>
            </a:r>
            <a:r>
              <a:rPr lang="ja-JP" altLang="en-US" sz="2000" dirty="0"/>
              <a:t>つ</a:t>
            </a:r>
            <a:r>
              <a:rPr lang="ja-JP" altLang="en-US" sz="2000" dirty="0" smtClean="0"/>
              <a:t>ある</a:t>
            </a:r>
            <a:endParaRPr lang="en-US" altLang="ja-JP" sz="2000" dirty="0" smtClean="0"/>
          </a:p>
          <a:p>
            <a:pPr lvl="1"/>
            <a:r>
              <a:rPr lang="en-US" altLang="ja-JP" sz="2000" dirty="0"/>
              <a:t>BRK #imm16 // </a:t>
            </a:r>
            <a:r>
              <a:rPr lang="ja-JP" altLang="en-US" sz="2000" dirty="0"/>
              <a:t>オンチップデバッグモニタコードがあるモニタモードのデバッグを開始</a:t>
            </a:r>
            <a:r>
              <a:rPr lang="ja-JP" altLang="en-US" sz="2000" dirty="0" smtClean="0"/>
              <a:t>する</a:t>
            </a:r>
            <a:endParaRPr lang="en-US" altLang="ja-JP" sz="2000" dirty="0" smtClean="0"/>
          </a:p>
          <a:p>
            <a:pPr lvl="1"/>
            <a:r>
              <a:rPr lang="en-US" altLang="ja-JP" sz="2000" dirty="0"/>
              <a:t>HLT #imm16 // </a:t>
            </a:r>
            <a:r>
              <a:rPr lang="ja-JP" altLang="en-US" sz="2000" dirty="0"/>
              <a:t>外部デバッグハードウェアが接続されている停止モードデバッグを開始</a:t>
            </a:r>
            <a:r>
              <a:rPr lang="ja-JP" altLang="en-US" sz="2000" dirty="0" smtClean="0"/>
              <a:t>する</a:t>
            </a:r>
            <a:endParaRPr lang="en-US" altLang="ja-JP" sz="2000" dirty="0" smtClean="0"/>
          </a:p>
          <a:p>
            <a:pPr lvl="1"/>
            <a:endParaRPr kumimoji="1" lang="en-US" altLang="ja-JP" sz="2000" dirty="0"/>
          </a:p>
          <a:p>
            <a:r>
              <a:rPr lang="ja-JP" altLang="en-US" sz="2000" dirty="0"/>
              <a:t>デバッグについては、第</a:t>
            </a:r>
            <a:r>
              <a:rPr lang="en-US" altLang="ja-JP" sz="2000" dirty="0"/>
              <a:t>18</a:t>
            </a:r>
            <a:r>
              <a:rPr lang="ja-JP" altLang="en-US" sz="2000" dirty="0"/>
              <a:t>章デバッグを参照のこと</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44</a:t>
            </a:fld>
            <a:endParaRPr lang="en-US" altLang="ja-JP"/>
          </a:p>
        </p:txBody>
      </p:sp>
    </p:spTree>
    <p:extLst>
      <p:ext uri="{BB962C8B-B14F-4D97-AF65-F5344CB8AC3E}">
        <p14:creationId xmlns:p14="http://schemas.microsoft.com/office/powerpoint/2010/main" val="1560999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6.5.4 Hint</a:t>
            </a:r>
            <a:r>
              <a:rPr lang="ja-JP" altLang="en-US" dirty="0"/>
              <a:t>命令</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HINT</a:t>
            </a:r>
            <a:r>
              <a:rPr lang="ja-JP" altLang="en-US" sz="2000" dirty="0"/>
              <a:t>命令は合法的に</a:t>
            </a:r>
            <a:r>
              <a:rPr lang="en-US" altLang="ja-JP" sz="2000" dirty="0"/>
              <a:t>NOP</a:t>
            </a:r>
            <a:r>
              <a:rPr lang="ja-JP" altLang="en-US" sz="2000" dirty="0"/>
              <a:t>として扱うことができるが、実装固有の影響を与える可能性が</a:t>
            </a:r>
            <a:r>
              <a:rPr lang="ja-JP" altLang="en-US" sz="2000" dirty="0" smtClean="0"/>
              <a:t>ある</a:t>
            </a:r>
            <a:endParaRPr lang="en-US" altLang="ja-JP" sz="2000" dirty="0" smtClean="0"/>
          </a:p>
          <a:p>
            <a:pPr lvl="1"/>
            <a:r>
              <a:rPr lang="en-US" altLang="ja-JP" sz="2000" dirty="0"/>
              <a:t>NOP // </a:t>
            </a:r>
            <a:r>
              <a:rPr lang="ja-JP" altLang="en-US" sz="2000" dirty="0"/>
              <a:t>操作なし </a:t>
            </a:r>
            <a:r>
              <a:rPr lang="en-US" altLang="ja-JP" sz="2000" dirty="0"/>
              <a:t>- </a:t>
            </a:r>
            <a:r>
              <a:rPr lang="ja-JP" altLang="en-US" sz="2000" dirty="0"/>
              <a:t>実行に時間がかかることは保証</a:t>
            </a:r>
            <a:r>
              <a:rPr lang="ja-JP" altLang="en-US" sz="2000" dirty="0" smtClean="0"/>
              <a:t>されない</a:t>
            </a:r>
            <a:endParaRPr lang="en-US" altLang="ja-JP" sz="2000" dirty="0" smtClean="0"/>
          </a:p>
          <a:p>
            <a:pPr lvl="1"/>
            <a:r>
              <a:rPr lang="en-US" altLang="ja-JP" sz="2000" dirty="0"/>
              <a:t>YIELD // </a:t>
            </a:r>
            <a:r>
              <a:rPr lang="ja-JP" altLang="en-US" sz="2000" dirty="0"/>
              <a:t>現在のスレッドがスワップアウト可能なタスクを実行していることの</a:t>
            </a:r>
            <a:r>
              <a:rPr lang="ja-JP" altLang="en-US" sz="2000" dirty="0" smtClean="0"/>
              <a:t>ヒント</a:t>
            </a:r>
            <a:endParaRPr lang="en-US" altLang="ja-JP" sz="2000" dirty="0" smtClean="0"/>
          </a:p>
          <a:p>
            <a:pPr lvl="1"/>
            <a:r>
              <a:rPr lang="en-US" altLang="ja-JP" sz="2000" dirty="0"/>
              <a:t>WFE // </a:t>
            </a:r>
            <a:r>
              <a:rPr lang="ja-JP" altLang="en-US" sz="2000" dirty="0"/>
              <a:t>イベントを</a:t>
            </a:r>
            <a:r>
              <a:rPr lang="ja-JP" altLang="en-US" sz="2000" dirty="0" smtClean="0"/>
              <a:t>待つ</a:t>
            </a:r>
            <a:endParaRPr lang="en-US" altLang="ja-JP" sz="2000" dirty="0" smtClean="0"/>
          </a:p>
          <a:p>
            <a:pPr lvl="1"/>
            <a:r>
              <a:rPr lang="en-US" altLang="ja-JP" sz="2000" dirty="0"/>
              <a:t>WFI // </a:t>
            </a:r>
            <a:r>
              <a:rPr lang="ja-JP" altLang="en-US" sz="2000" dirty="0"/>
              <a:t>割り込みを</a:t>
            </a:r>
            <a:r>
              <a:rPr lang="ja-JP" altLang="en-US" sz="2000" dirty="0" smtClean="0"/>
              <a:t>待つ</a:t>
            </a:r>
            <a:endParaRPr lang="en-US" altLang="ja-JP" sz="2000" dirty="0" smtClean="0"/>
          </a:p>
          <a:p>
            <a:pPr lvl="1"/>
            <a:r>
              <a:rPr lang="en-US" altLang="ja-JP" sz="2000" dirty="0"/>
              <a:t>SEV // </a:t>
            </a:r>
            <a:r>
              <a:rPr lang="ja-JP" altLang="en-US" sz="2000" dirty="0"/>
              <a:t>イベントを</a:t>
            </a:r>
            <a:r>
              <a:rPr lang="ja-JP" altLang="en-US" sz="2000" dirty="0" smtClean="0"/>
              <a:t>送る</a:t>
            </a:r>
            <a:endParaRPr lang="en-US" altLang="ja-JP" sz="2000" dirty="0" smtClean="0"/>
          </a:p>
          <a:p>
            <a:pPr lvl="1"/>
            <a:r>
              <a:rPr lang="en-US" altLang="ja-JP" sz="2000" dirty="0"/>
              <a:t>SEVL // </a:t>
            </a:r>
            <a:r>
              <a:rPr lang="ja-JP" altLang="en-US" sz="2000" dirty="0"/>
              <a:t>ローカルイベントを送信</a:t>
            </a:r>
          </a:p>
          <a:p>
            <a:pPr lvl="1"/>
            <a:endParaRPr kumimoji="1" lang="en-US" altLang="ja-JP" sz="2000" dirty="0" smtClean="0"/>
          </a:p>
          <a:p>
            <a:r>
              <a:rPr lang="ja-JP" altLang="en-US" sz="2000" dirty="0"/>
              <a:t>これらの概念については、第</a:t>
            </a:r>
            <a:r>
              <a:rPr lang="en-US" altLang="ja-JP" sz="2000" dirty="0"/>
              <a:t>14</a:t>
            </a:r>
            <a:r>
              <a:rPr lang="ja-JP" altLang="en-US" sz="2000" dirty="0"/>
              <a:t>章マルチコアプロセッサおよび第</a:t>
            </a:r>
            <a:r>
              <a:rPr lang="en-US" altLang="ja-JP" sz="2000" dirty="0"/>
              <a:t>15</a:t>
            </a:r>
            <a:r>
              <a:rPr lang="ja-JP" altLang="en-US" sz="2000" dirty="0"/>
              <a:t>章電源管理でも説明されている</a:t>
            </a:r>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45</a:t>
            </a:fld>
            <a:endParaRPr lang="en-US" altLang="ja-JP"/>
          </a:p>
        </p:txBody>
      </p:sp>
    </p:spTree>
    <p:extLst>
      <p:ext uri="{BB962C8B-B14F-4D97-AF65-F5344CB8AC3E}">
        <p14:creationId xmlns:p14="http://schemas.microsoft.com/office/powerpoint/2010/main" val="13329983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6.5.5 NEON</a:t>
            </a:r>
            <a:r>
              <a:rPr lang="ja-JP" altLang="en-US" dirty="0"/>
              <a:t>命令</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NEON</a:t>
            </a:r>
            <a:r>
              <a:rPr lang="ja-JP" altLang="en-US" sz="1800" dirty="0"/>
              <a:t>命令セットにもいくつかの機能強化があり、そのうちのいくつかは非常に</a:t>
            </a:r>
            <a:r>
              <a:rPr lang="ja-JP" altLang="en-US" sz="1800" dirty="0" smtClean="0"/>
              <a:t>重要</a:t>
            </a:r>
            <a:endParaRPr lang="en-US" altLang="ja-JP" sz="1800" dirty="0" smtClean="0"/>
          </a:p>
          <a:p>
            <a:r>
              <a:rPr lang="ja-JP" altLang="en-US" sz="1800" dirty="0"/>
              <a:t>第</a:t>
            </a:r>
            <a:r>
              <a:rPr lang="en-US" altLang="ja-JP" sz="1800" dirty="0"/>
              <a:t>7</a:t>
            </a:r>
            <a:r>
              <a:rPr lang="ja-JP" altLang="en-US" sz="1800" dirty="0"/>
              <a:t>章</a:t>
            </a:r>
            <a:r>
              <a:rPr lang="en-US" altLang="ja-JP" sz="1800" dirty="0"/>
              <a:t>AArch64</a:t>
            </a:r>
            <a:r>
              <a:rPr lang="ja-JP" altLang="en-US" sz="1800" dirty="0"/>
              <a:t>浮動小数点数と</a:t>
            </a:r>
            <a:r>
              <a:rPr lang="en-US" altLang="ja-JP" sz="1800" dirty="0"/>
              <a:t>NEON</a:t>
            </a:r>
            <a:r>
              <a:rPr lang="ja-JP" altLang="en-US" sz="1800" dirty="0"/>
              <a:t>では、これらについてさらに詳しく説明して</a:t>
            </a:r>
            <a:r>
              <a:rPr lang="ja-JP" altLang="en-US" sz="1800" dirty="0" smtClean="0"/>
              <a:t>いる</a:t>
            </a:r>
            <a:endParaRPr lang="en-US" altLang="ja-JP" sz="1800" dirty="0" smtClean="0"/>
          </a:p>
          <a:p>
            <a:r>
              <a:rPr lang="en-US" altLang="ja-JP" sz="1800" dirty="0"/>
              <a:t>A64</a:t>
            </a:r>
            <a:r>
              <a:rPr lang="ja-JP" altLang="en-US" sz="1800" dirty="0" err="1"/>
              <a:t>での</a:t>
            </a:r>
            <a:r>
              <a:rPr lang="en-US" altLang="ja-JP" sz="1800" dirty="0"/>
              <a:t>NEON</a:t>
            </a:r>
            <a:r>
              <a:rPr lang="ja-JP" altLang="en-US" sz="1800" dirty="0" err="1"/>
              <a:t>への</a:t>
            </a:r>
            <a:r>
              <a:rPr lang="ja-JP" altLang="en-US" sz="1800" dirty="0"/>
              <a:t>変更は次の</a:t>
            </a:r>
            <a:r>
              <a:rPr lang="ja-JP" altLang="en-US" sz="1800" dirty="0" smtClean="0"/>
              <a:t>とおり</a:t>
            </a:r>
            <a:endParaRPr lang="en-US" altLang="ja-JP" sz="1800" dirty="0" smtClean="0"/>
          </a:p>
          <a:p>
            <a:pPr lvl="1"/>
            <a:r>
              <a:rPr lang="ja-JP" altLang="en-US" sz="1800" dirty="0"/>
              <a:t>倍精度浮動小数点をサポートし、倍精度浮動小数点を使用した</a:t>
            </a:r>
            <a:r>
              <a:rPr lang="en-US" altLang="ja-JP" sz="1800" dirty="0"/>
              <a:t>C</a:t>
            </a:r>
            <a:r>
              <a:rPr lang="ja-JP" altLang="en-US" sz="1800" dirty="0"/>
              <a:t>コードをベクトル化することが</a:t>
            </a:r>
            <a:r>
              <a:rPr lang="ja-JP" altLang="en-US" sz="1800" dirty="0" smtClean="0"/>
              <a:t>できる</a:t>
            </a:r>
            <a:endParaRPr lang="en-US" altLang="ja-JP" sz="1800" dirty="0" smtClean="0"/>
          </a:p>
          <a:p>
            <a:pPr lvl="1"/>
            <a:r>
              <a:rPr lang="en-US" altLang="ja-JP" sz="1800" dirty="0"/>
              <a:t>NEON</a:t>
            </a:r>
            <a:r>
              <a:rPr lang="ja-JP" altLang="en-US" sz="1800" dirty="0"/>
              <a:t>レジスタに格納されたスカラデータを操作するための新しい</a:t>
            </a:r>
            <a:r>
              <a:rPr lang="ja-JP" altLang="en-US" sz="1800" dirty="0" smtClean="0"/>
              <a:t>命令</a:t>
            </a:r>
            <a:endParaRPr lang="en-US" altLang="ja-JP" sz="1800" dirty="0" smtClean="0"/>
          </a:p>
          <a:p>
            <a:pPr lvl="1"/>
            <a:r>
              <a:rPr lang="ja-JP" altLang="en-US" sz="1800" dirty="0"/>
              <a:t>ベクトル要素の挿入と抽出に関する新しい</a:t>
            </a:r>
            <a:r>
              <a:rPr lang="ja-JP" altLang="en-US" sz="1800" dirty="0" smtClean="0"/>
              <a:t>指示</a:t>
            </a:r>
            <a:endParaRPr lang="en-US" altLang="ja-JP" sz="1800" dirty="0" smtClean="0"/>
          </a:p>
          <a:p>
            <a:pPr lvl="1"/>
            <a:r>
              <a:rPr lang="ja-JP" altLang="en-US" sz="1800" dirty="0"/>
              <a:t>型変換と飽和整数演算の新しい</a:t>
            </a:r>
            <a:r>
              <a:rPr lang="ja-JP" altLang="en-US" sz="1800" dirty="0" smtClean="0"/>
              <a:t>命令</a:t>
            </a:r>
            <a:endParaRPr lang="en-US" altLang="ja-JP" sz="1800" dirty="0" smtClean="0"/>
          </a:p>
          <a:p>
            <a:pPr lvl="1"/>
            <a:r>
              <a:rPr lang="ja-JP" altLang="en-US" sz="1800" dirty="0"/>
              <a:t>浮動小数点数値正規化のための新しい</a:t>
            </a:r>
            <a:r>
              <a:rPr lang="ja-JP" altLang="en-US" sz="1800" dirty="0" smtClean="0"/>
              <a:t>命令</a:t>
            </a:r>
            <a:endParaRPr lang="en-US" altLang="ja-JP" sz="1800" dirty="0" smtClean="0"/>
          </a:p>
          <a:p>
            <a:pPr lvl="1"/>
            <a:r>
              <a:rPr lang="ja-JP" altLang="en-US" sz="1800" dirty="0"/>
              <a:t>ベクトルの縮小、合計、最小値または最大値の取得に関する新しいクロスレーン</a:t>
            </a:r>
            <a:r>
              <a:rPr lang="ja-JP" altLang="en-US" sz="1800" dirty="0" smtClean="0"/>
              <a:t>命令</a:t>
            </a:r>
            <a:endParaRPr lang="en-US" altLang="ja-JP" sz="1800" dirty="0" smtClean="0"/>
          </a:p>
          <a:p>
            <a:pPr lvl="1"/>
            <a:r>
              <a:rPr lang="ja-JP" altLang="en-US" sz="1800" dirty="0"/>
              <a:t>比較、加算、絶対値検索、否定などのアクションを実行するための命令が</a:t>
            </a:r>
            <a:r>
              <a:rPr lang="en-US" altLang="ja-JP" sz="1800" dirty="0"/>
              <a:t>64</a:t>
            </a:r>
            <a:r>
              <a:rPr lang="ja-JP" altLang="en-US" sz="1800" dirty="0"/>
              <a:t>ビット整数要素で動作できるように拡張された</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46</a:t>
            </a:fld>
            <a:endParaRPr lang="en-US" altLang="ja-JP"/>
          </a:p>
        </p:txBody>
      </p:sp>
    </p:spTree>
    <p:extLst>
      <p:ext uri="{BB962C8B-B14F-4D97-AF65-F5344CB8AC3E}">
        <p14:creationId xmlns:p14="http://schemas.microsoft.com/office/powerpoint/2010/main" val="9313950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zh-CN" dirty="0"/>
              <a:t>6.5.6 </a:t>
            </a:r>
            <a:r>
              <a:rPr lang="zh-CN" altLang="en-US" dirty="0"/>
              <a:t>浮動小数点命令</a:t>
            </a:r>
            <a:endParaRPr kumimoji="1" lang="ja-JP" altLang="en-US" dirty="0"/>
          </a:p>
        </p:txBody>
      </p:sp>
      <p:sp>
        <p:nvSpPr>
          <p:cNvPr id="3" name="コンテンツ プレースホルダー 2"/>
          <p:cNvSpPr>
            <a:spLocks noGrp="1"/>
          </p:cNvSpPr>
          <p:nvPr>
            <p:ph idx="1"/>
          </p:nvPr>
        </p:nvSpPr>
        <p:spPr/>
        <p:txBody>
          <a:bodyPr/>
          <a:lstStyle/>
          <a:p>
            <a:r>
              <a:rPr lang="en-US" altLang="ja-JP" sz="1600" dirty="0"/>
              <a:t>A64</a:t>
            </a:r>
            <a:r>
              <a:rPr lang="ja-JP" altLang="en-US" sz="1600" dirty="0"/>
              <a:t>は、スカラ浮動小数点値に対する単精度および倍精度の数学演算を提供する</a:t>
            </a:r>
            <a:r>
              <a:rPr lang="en-US" altLang="ja-JP" sz="1600" dirty="0"/>
              <a:t>ARMv7-A VFPv4</a:t>
            </a:r>
            <a:r>
              <a:rPr lang="ja-JP" altLang="en-US" sz="1600" dirty="0"/>
              <a:t>拡張機能と同様の一連の浮動小数点命令を提供</a:t>
            </a:r>
            <a:r>
              <a:rPr lang="ja-JP" altLang="en-US" sz="1600" dirty="0" smtClean="0"/>
              <a:t>する</a:t>
            </a:r>
            <a:endParaRPr lang="en-US" altLang="ja-JP" sz="1600" dirty="0" smtClean="0"/>
          </a:p>
          <a:p>
            <a:r>
              <a:rPr lang="ja-JP" altLang="en-US" sz="1600" dirty="0"/>
              <a:t>いくつかの変更と新機能が</a:t>
            </a:r>
            <a:r>
              <a:rPr lang="ja-JP" altLang="en-US" sz="1600" dirty="0" smtClean="0"/>
              <a:t>ある</a:t>
            </a:r>
            <a:endParaRPr lang="en-US" altLang="ja-JP" sz="1600" dirty="0" smtClean="0"/>
          </a:p>
          <a:p>
            <a:pPr lvl="1"/>
            <a:r>
              <a:rPr lang="ja-JP" altLang="en-US" sz="1600" dirty="0"/>
              <a:t>浮動小数点比較は、条件フラグ</a:t>
            </a:r>
            <a:r>
              <a:rPr lang="en-US" altLang="ja-JP" sz="1600" dirty="0"/>
              <a:t>(NZCV)</a:t>
            </a:r>
            <a:r>
              <a:rPr lang="ja-JP" altLang="en-US" sz="1600" dirty="0"/>
              <a:t>を直接設定</a:t>
            </a:r>
            <a:r>
              <a:rPr lang="ja-JP" altLang="en-US" sz="1600" dirty="0" smtClean="0"/>
              <a:t>する</a:t>
            </a:r>
            <a:endParaRPr lang="en-US" altLang="ja-JP" sz="1600" dirty="0" smtClean="0"/>
          </a:p>
          <a:p>
            <a:pPr marL="360363" lvl="1" indent="0">
              <a:buNone/>
            </a:pPr>
            <a:r>
              <a:rPr lang="ja-JP" altLang="en-US" sz="1600" dirty="0"/>
              <a:t> </a:t>
            </a:r>
            <a:r>
              <a:rPr lang="ja-JP" altLang="en-US" sz="1600" dirty="0" smtClean="0"/>
              <a:t> </a:t>
            </a:r>
            <a:r>
              <a:rPr lang="en-US" altLang="ja-JP" sz="1600" dirty="0" smtClean="0"/>
              <a:t>A64</a:t>
            </a:r>
            <a:r>
              <a:rPr lang="ja-JP" altLang="en-US" sz="1600" dirty="0"/>
              <a:t>では、比較結果を浮動小数点から整数フラグに明示的に転送する必要はない</a:t>
            </a:r>
            <a:endParaRPr kumimoji="1" lang="en-US" altLang="ja-JP" sz="1600" dirty="0"/>
          </a:p>
          <a:p>
            <a:pPr lvl="1"/>
            <a:r>
              <a:rPr lang="en-US" altLang="ja-JP" sz="1600" dirty="0"/>
              <a:t>IEEE754-2008</a:t>
            </a:r>
            <a:r>
              <a:rPr lang="ja-JP" altLang="en-US" sz="1600" dirty="0"/>
              <a:t>規格について、</a:t>
            </a:r>
            <a:r>
              <a:rPr lang="en-US" altLang="ja-JP" sz="1600" dirty="0"/>
              <a:t>1</a:t>
            </a:r>
            <a:r>
              <a:rPr lang="ja-JP" altLang="en-US" sz="1600" dirty="0"/>
              <a:t>対の数値の最小値と最大値の計算などの指示を追加</a:t>
            </a:r>
            <a:r>
              <a:rPr lang="ja-JP" altLang="en-US" sz="1600" dirty="0" smtClean="0"/>
              <a:t>した</a:t>
            </a:r>
            <a:endParaRPr lang="en-US" altLang="ja-JP" sz="1600" dirty="0" smtClean="0"/>
          </a:p>
          <a:p>
            <a:pPr lvl="1"/>
            <a:r>
              <a:rPr lang="ja-JP" altLang="en-US" sz="1600" dirty="0"/>
              <a:t>整数から浮動小数点形式への変換時に丸めモードを明示的に指定できるように</a:t>
            </a:r>
            <a:r>
              <a:rPr lang="ja-JP" altLang="en-US" sz="1600" dirty="0" smtClean="0"/>
              <a:t>なった</a:t>
            </a:r>
            <a:endParaRPr lang="en-US" altLang="ja-JP" sz="1600" dirty="0" smtClean="0"/>
          </a:p>
          <a:p>
            <a:pPr marL="360363" lvl="1" indent="0">
              <a:buNone/>
            </a:pPr>
            <a:r>
              <a:rPr lang="ja-JP" altLang="en-US" sz="1600" dirty="0" smtClean="0"/>
              <a:t>  特定</a:t>
            </a:r>
            <a:r>
              <a:rPr lang="ja-JP" altLang="en-US" sz="1600" dirty="0"/>
              <a:t>の丸めモードで単純な変換が必要な場合に、グローバル</a:t>
            </a:r>
            <a:r>
              <a:rPr lang="en-US" altLang="ja-JP" sz="1600" dirty="0"/>
              <a:t>FPCR</a:t>
            </a:r>
            <a:r>
              <a:rPr lang="ja-JP" altLang="en-US" sz="1600" dirty="0"/>
              <a:t>フラグを設定する必要がなく</a:t>
            </a:r>
            <a:r>
              <a:rPr lang="ja-JP" altLang="en-US" sz="1600" dirty="0" smtClean="0"/>
              <a:t>なった</a:t>
            </a:r>
            <a:endParaRPr lang="en-US" altLang="ja-JP" sz="1600" dirty="0" smtClean="0"/>
          </a:p>
          <a:p>
            <a:pPr lvl="1"/>
            <a:r>
              <a:rPr lang="ja-JP" altLang="en-US" sz="1600" dirty="0"/>
              <a:t>これらのオプションの一部は</a:t>
            </a:r>
            <a:r>
              <a:rPr lang="en-US" altLang="ja-JP" sz="1600" dirty="0"/>
              <a:t>ARMv8 A32</a:t>
            </a:r>
            <a:r>
              <a:rPr lang="ja-JP" altLang="en-US" sz="1600" dirty="0"/>
              <a:t>および</a:t>
            </a:r>
            <a:r>
              <a:rPr lang="en-US" altLang="ja-JP" sz="1600" dirty="0"/>
              <a:t>T32</a:t>
            </a:r>
            <a:r>
              <a:rPr lang="ja-JP" altLang="en-US" sz="1600" dirty="0"/>
              <a:t>でも使用</a:t>
            </a:r>
            <a:r>
              <a:rPr lang="ja-JP" altLang="en-US" sz="1600" dirty="0" smtClean="0"/>
              <a:t>できる</a:t>
            </a:r>
            <a:endParaRPr lang="en-US" altLang="ja-JP" sz="1600" dirty="0" smtClean="0"/>
          </a:p>
          <a:p>
            <a:pPr lvl="1"/>
            <a:r>
              <a:rPr lang="en-US" altLang="ja-JP" sz="1600" dirty="0"/>
              <a:t>64</a:t>
            </a:r>
            <a:r>
              <a:rPr lang="ja-JP" altLang="en-US" sz="1600" dirty="0"/>
              <a:t>ビット整数と浮動小数点フォーマット間の変換をサポートする命令が追加</a:t>
            </a:r>
            <a:r>
              <a:rPr lang="ja-JP" altLang="en-US" sz="1600" dirty="0" smtClean="0"/>
              <a:t>された</a:t>
            </a:r>
            <a:endParaRPr lang="en-US" altLang="ja-JP" sz="1600" dirty="0" smtClean="0"/>
          </a:p>
          <a:p>
            <a:pPr lvl="1"/>
            <a:r>
              <a:rPr lang="en-US" altLang="ja-JP" sz="1600" dirty="0"/>
              <a:t>A64</a:t>
            </a:r>
            <a:r>
              <a:rPr lang="ja-JP" altLang="en-US" sz="1600" dirty="0"/>
              <a:t>では、整数型を含む浮動小数点演算は、整数レジスタに対して直接</a:t>
            </a:r>
            <a:r>
              <a:rPr lang="ja-JP" altLang="en-US" sz="1600" dirty="0" smtClean="0"/>
              <a:t>働く</a:t>
            </a:r>
            <a:endParaRPr lang="en-US" altLang="ja-JP" sz="1600" dirty="0" smtClean="0"/>
          </a:p>
          <a:p>
            <a:pPr marL="360363" lvl="1" indent="0">
              <a:buNone/>
            </a:pPr>
            <a:r>
              <a:rPr lang="ja-JP" altLang="en-US" sz="1600" dirty="0" smtClean="0"/>
              <a:t>  変換</a:t>
            </a:r>
            <a:r>
              <a:rPr lang="ja-JP" altLang="en-US" sz="1600" dirty="0"/>
              <a:t>操作のために、浮動小数点レジスタと整数レジスタの間で整数値を手動で転送する必要はない</a:t>
            </a:r>
            <a:endParaRPr kumimoji="1" lang="ja-JP" altLang="en-US" sz="16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47</a:t>
            </a:fld>
            <a:endParaRPr lang="en-US" altLang="ja-JP"/>
          </a:p>
        </p:txBody>
      </p:sp>
    </p:spTree>
    <p:extLst>
      <p:ext uri="{BB962C8B-B14F-4D97-AF65-F5344CB8AC3E}">
        <p14:creationId xmlns:p14="http://schemas.microsoft.com/office/powerpoint/2010/main" val="11399542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6.5.7 </a:t>
            </a:r>
            <a:r>
              <a:rPr lang="ja-JP" altLang="en-US" dirty="0"/>
              <a:t>暗号化命令</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t>
            </a:r>
            <a:r>
              <a:rPr lang="ja-JP" altLang="en-US" dirty="0"/>
              <a:t>のオプションの拡張機能には、</a:t>
            </a:r>
            <a:r>
              <a:rPr lang="en-US" altLang="ja-JP" dirty="0"/>
              <a:t>AES</a:t>
            </a:r>
            <a:r>
              <a:rPr lang="ja-JP" altLang="en-US" dirty="0"/>
              <a:t>暗号化、</a:t>
            </a:r>
            <a:r>
              <a:rPr lang="en-US" altLang="ja-JP" dirty="0"/>
              <a:t>SHA1</a:t>
            </a:r>
            <a:r>
              <a:rPr lang="ja-JP" altLang="en-US" dirty="0"/>
              <a:t>および</a:t>
            </a:r>
            <a:r>
              <a:rPr lang="en-US" altLang="ja-JP" dirty="0"/>
              <a:t>SHA256</a:t>
            </a:r>
            <a:r>
              <a:rPr lang="ja-JP" altLang="en-US" dirty="0"/>
              <a:t>ハッシュなどのタスクのパフォーマンスを大幅に向上させる暗号化命令が追加されている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48</a:t>
            </a:fld>
            <a:endParaRPr lang="en-US" altLang="ja-JP"/>
          </a:p>
        </p:txBody>
      </p:sp>
    </p:spTree>
    <p:extLst>
      <p:ext uri="{BB962C8B-B14F-4D97-AF65-F5344CB8AC3E}">
        <p14:creationId xmlns:p14="http://schemas.microsoft.com/office/powerpoint/2010/main" val="1033614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データ処理命令</a:t>
            </a:r>
            <a:endParaRPr kumimoji="1" lang="ja-JP" altLang="en-US" dirty="0"/>
          </a:p>
        </p:txBody>
      </p:sp>
      <p:sp>
        <p:nvSpPr>
          <p:cNvPr id="3" name="コンテンツ プレースホルダー 2"/>
          <p:cNvSpPr>
            <a:spLocks noGrp="1"/>
          </p:cNvSpPr>
          <p:nvPr>
            <p:ph idx="1"/>
          </p:nvPr>
        </p:nvSpPr>
        <p:spPr>
          <a:xfrm>
            <a:off x="371475" y="1022351"/>
            <a:ext cx="9135533" cy="5307013"/>
          </a:xfrm>
        </p:spPr>
        <p:txBody>
          <a:bodyPr/>
          <a:lstStyle/>
          <a:p>
            <a:r>
              <a:rPr lang="ja-JP" altLang="ja-JP" sz="2000" dirty="0" smtClean="0"/>
              <a:t>データ</a:t>
            </a:r>
            <a:r>
              <a:rPr lang="ja-JP" altLang="ja-JP" sz="2000" dirty="0"/>
              <a:t>処理操作は次のとおりです。</a:t>
            </a:r>
          </a:p>
          <a:p>
            <a:pPr lvl="1"/>
            <a:r>
              <a:rPr lang="ja-JP" altLang="ja-JP" sz="2000" dirty="0" smtClean="0"/>
              <a:t>算術</a:t>
            </a:r>
            <a:r>
              <a:rPr lang="ja-JP" altLang="ja-JP" sz="2000" dirty="0"/>
              <a:t>演算および論理演算。</a:t>
            </a:r>
          </a:p>
          <a:p>
            <a:pPr lvl="1"/>
            <a:r>
              <a:rPr lang="ja-JP" altLang="ja-JP" sz="2000" dirty="0" smtClean="0"/>
              <a:t>移動</a:t>
            </a:r>
            <a:r>
              <a:rPr lang="ja-JP" altLang="ja-JP" sz="2000" dirty="0"/>
              <a:t>操作とシフト操作。</a:t>
            </a:r>
          </a:p>
          <a:p>
            <a:pPr lvl="1"/>
            <a:r>
              <a:rPr lang="ja-JP" altLang="ja-JP" sz="2000" dirty="0" smtClean="0"/>
              <a:t>符号</a:t>
            </a:r>
            <a:r>
              <a:rPr lang="ja-JP" altLang="ja-JP" sz="2000" dirty="0"/>
              <a:t>とゼロ拡張の指示。</a:t>
            </a:r>
          </a:p>
          <a:p>
            <a:pPr lvl="1"/>
            <a:r>
              <a:rPr lang="ja-JP" altLang="ja-JP" sz="2000" dirty="0" smtClean="0"/>
              <a:t>ビット</a:t>
            </a:r>
            <a:r>
              <a:rPr lang="ja-JP" altLang="ja-JP" sz="2000" dirty="0"/>
              <a:t>操作とビットフィールド操作。</a:t>
            </a:r>
          </a:p>
          <a:p>
            <a:pPr lvl="1"/>
            <a:r>
              <a:rPr lang="ja-JP" altLang="ja-JP" sz="2000" dirty="0" smtClean="0"/>
              <a:t>条件付き</a:t>
            </a:r>
            <a:r>
              <a:rPr lang="ja-JP" altLang="ja-JP" sz="2000" dirty="0"/>
              <a:t>比較とデータ処理。</a:t>
            </a:r>
          </a:p>
          <a:p>
            <a:endParaRPr lang="en-US" altLang="ja-JP" sz="2000" dirty="0" smtClean="0"/>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310990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算術演算および論理演算</a:t>
            </a:r>
            <a:endParaRPr kumimoji="1" lang="ja-JP" altLang="en-US" dirty="0"/>
          </a:p>
        </p:txBody>
      </p:sp>
      <p:sp>
        <p:nvSpPr>
          <p:cNvPr id="3" name="コンテンツ プレースホルダー 2"/>
          <p:cNvSpPr>
            <a:spLocks noGrp="1"/>
          </p:cNvSpPr>
          <p:nvPr>
            <p:ph idx="1"/>
          </p:nvPr>
        </p:nvSpPr>
        <p:spPr/>
        <p:txBody>
          <a:bodyPr/>
          <a:lstStyle/>
          <a:p>
            <a:r>
              <a:rPr lang="en-US" altLang="ja-JP" sz="2000" dirty="0"/>
              <a:t>Table 6-1</a:t>
            </a:r>
            <a:r>
              <a:rPr lang="ja-JP" altLang="en-US" sz="2000" dirty="0"/>
              <a:t>は</a:t>
            </a:r>
            <a:r>
              <a:rPr lang="ja-JP" altLang="ja-JP" sz="2000" dirty="0" smtClean="0"/>
              <a:t>利用</a:t>
            </a:r>
            <a:r>
              <a:rPr lang="ja-JP" altLang="ja-JP" sz="2000" dirty="0"/>
              <a:t>可能な算術演算および論理演算の一部を示しています</a:t>
            </a:r>
            <a:r>
              <a:rPr lang="ja-JP" altLang="ja-JP" sz="2000" dirty="0" smtClean="0"/>
              <a:t>。</a:t>
            </a:r>
            <a:endParaRPr lang="en-US" altLang="ja-JP" sz="2000" dirty="0" smtClean="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smtClean="0"/>
          </a:p>
          <a:p>
            <a:r>
              <a:rPr lang="ja-JP" altLang="en-US" sz="2000" dirty="0"/>
              <a:t>命令によってはフラグが設定されていることを示す</a:t>
            </a:r>
            <a:r>
              <a:rPr lang="en-US" altLang="ja-JP" sz="2000" dirty="0"/>
              <a:t>S</a:t>
            </a:r>
            <a:r>
              <a:rPr lang="ja-JP" altLang="en-US" sz="2000" dirty="0"/>
              <a:t>接尾辞もあります。 </a:t>
            </a:r>
            <a:r>
              <a:rPr lang="en-US" altLang="ja-JP" sz="2000" dirty="0"/>
              <a:t>Table 6-1</a:t>
            </a:r>
            <a:r>
              <a:rPr lang="ja-JP" altLang="en-US" sz="2000" dirty="0"/>
              <a:t>の命令のうち、</a:t>
            </a:r>
            <a:r>
              <a:rPr lang="en-US" altLang="ja-JP" sz="2000" dirty="0"/>
              <a:t>ADDS</a:t>
            </a:r>
            <a:r>
              <a:rPr lang="ja-JP" altLang="en-US" sz="2000" dirty="0" err="1"/>
              <a:t>、</a:t>
            </a:r>
            <a:r>
              <a:rPr lang="en-US" altLang="ja-JP" sz="2000" dirty="0"/>
              <a:t>SUBS</a:t>
            </a:r>
            <a:r>
              <a:rPr lang="ja-JP" altLang="en-US" sz="2000" dirty="0" err="1"/>
              <a:t>、</a:t>
            </a:r>
            <a:r>
              <a:rPr lang="en-US" altLang="ja-JP" sz="2000" dirty="0"/>
              <a:t>ADCS</a:t>
            </a:r>
            <a:r>
              <a:rPr lang="ja-JP" altLang="en-US" sz="2000" dirty="0" err="1"/>
              <a:t>、</a:t>
            </a:r>
            <a:r>
              <a:rPr lang="en-US" altLang="ja-JP" sz="2000" dirty="0"/>
              <a:t>SBCS</a:t>
            </a:r>
            <a:r>
              <a:rPr lang="ja-JP" altLang="en-US" sz="2000" dirty="0" err="1"/>
              <a:t>、</a:t>
            </a:r>
            <a:r>
              <a:rPr lang="en-US" altLang="ja-JP" sz="2000" dirty="0"/>
              <a:t>AND</a:t>
            </a:r>
            <a:r>
              <a:rPr lang="ja-JP" altLang="en-US" sz="2000" dirty="0" err="1"/>
              <a:t>、</a:t>
            </a:r>
            <a:r>
              <a:rPr lang="ja-JP" altLang="en-US" sz="2000" dirty="0"/>
              <a:t>および</a:t>
            </a:r>
            <a:r>
              <a:rPr lang="en-US" altLang="ja-JP" sz="2000" dirty="0"/>
              <a:t>BICS</a:t>
            </a:r>
            <a:r>
              <a:rPr lang="ja-JP" altLang="en-US" sz="2000" dirty="0"/>
              <a:t>が含まれます。 他のフラグ設定命令、特に</a:t>
            </a:r>
            <a:r>
              <a:rPr lang="en-US" altLang="ja-JP" sz="2000" dirty="0"/>
              <a:t>CMP</a:t>
            </a:r>
            <a:r>
              <a:rPr lang="ja-JP" altLang="en-US" sz="2000" dirty="0" err="1"/>
              <a:t>、</a:t>
            </a:r>
            <a:r>
              <a:rPr lang="en-US" altLang="ja-JP" sz="2000" dirty="0"/>
              <a:t>CMN</a:t>
            </a:r>
            <a:r>
              <a:rPr lang="ja-JP" altLang="en-US" sz="2000" dirty="0"/>
              <a:t>および</a:t>
            </a:r>
            <a:r>
              <a:rPr lang="en-US" altLang="ja-JP" sz="2000" dirty="0"/>
              <a:t>TST</a:t>
            </a:r>
            <a:r>
              <a:rPr lang="ja-JP" altLang="en-US" sz="2000" dirty="0"/>
              <a:t>がありますが、これらは</a:t>
            </a:r>
            <a:r>
              <a:rPr lang="en-US" altLang="ja-JP" sz="2000" dirty="0"/>
              <a:t>S</a:t>
            </a:r>
            <a:r>
              <a:rPr lang="ja-JP" altLang="en-US" sz="2000" dirty="0"/>
              <a:t>接尾辞を取りません。</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pic>
        <p:nvPicPr>
          <p:cNvPr id="5" name="図 4"/>
          <p:cNvPicPr>
            <a:picLocks noChangeAspect="1"/>
          </p:cNvPicPr>
          <p:nvPr/>
        </p:nvPicPr>
        <p:blipFill>
          <a:blip r:embed="rId2"/>
          <a:stretch>
            <a:fillRect/>
          </a:stretch>
        </p:blipFill>
        <p:spPr>
          <a:xfrm>
            <a:off x="622102" y="1363362"/>
            <a:ext cx="3439005" cy="1857634"/>
          </a:xfrm>
          <a:prstGeom prst="rect">
            <a:avLst/>
          </a:prstGeom>
        </p:spPr>
      </p:pic>
    </p:spTree>
    <p:extLst>
      <p:ext uri="{BB962C8B-B14F-4D97-AF65-F5344CB8AC3E}">
        <p14:creationId xmlns:p14="http://schemas.microsoft.com/office/powerpoint/2010/main" val="133619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算術演算および論理演算</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演算</a:t>
            </a:r>
            <a:r>
              <a:rPr lang="en-US" altLang="ja-JP" sz="2000" dirty="0"/>
              <a:t>ADC</a:t>
            </a:r>
            <a:r>
              <a:rPr lang="ja-JP" altLang="en-US" sz="2000" dirty="0"/>
              <a:t>と</a:t>
            </a:r>
            <a:r>
              <a:rPr lang="en-US" altLang="ja-JP" sz="2000" dirty="0"/>
              <a:t>SBC</a:t>
            </a:r>
            <a:r>
              <a:rPr lang="ja-JP" altLang="en-US" sz="2000" dirty="0"/>
              <a:t>は、キャリー条件フラグも入力として使用する加算と減算を実行します</a:t>
            </a:r>
            <a:r>
              <a:rPr lang="ja-JP" altLang="en-US" sz="2000" dirty="0" smtClean="0"/>
              <a:t>。</a:t>
            </a:r>
            <a:endParaRPr lang="en-US" altLang="ja-JP" sz="2000" dirty="0" smtClean="0"/>
          </a:p>
          <a:p>
            <a:pPr marL="354013" lvl="1" indent="0">
              <a:buNone/>
            </a:pPr>
            <a:r>
              <a:rPr lang="en-US" altLang="ja-JP" sz="2000" dirty="0"/>
              <a:t>ADC{S}: Rd = Rn + Rm + C</a:t>
            </a:r>
          </a:p>
          <a:p>
            <a:pPr marL="354013" lvl="1" indent="0">
              <a:buNone/>
            </a:pPr>
            <a:r>
              <a:rPr lang="en-US" altLang="ja-JP" sz="2000" dirty="0"/>
              <a:t>SBC{S}: Rd = Rn - Rm - 1 + </a:t>
            </a:r>
            <a:r>
              <a:rPr lang="en-US" altLang="ja-JP" sz="2000" dirty="0" smtClean="0"/>
              <a:t>C</a:t>
            </a:r>
          </a:p>
          <a:p>
            <a:endParaRPr lang="en-US" altLang="ja-JP" sz="2000" dirty="0"/>
          </a:p>
          <a:p>
            <a:endParaRPr lang="en-US" altLang="ja-JP" sz="2000" dirty="0"/>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pic>
        <p:nvPicPr>
          <p:cNvPr id="6" name="図 5"/>
          <p:cNvPicPr>
            <a:picLocks noChangeAspect="1"/>
          </p:cNvPicPr>
          <p:nvPr/>
        </p:nvPicPr>
        <p:blipFill>
          <a:blip r:embed="rId2"/>
          <a:stretch>
            <a:fillRect/>
          </a:stretch>
        </p:blipFill>
        <p:spPr>
          <a:xfrm>
            <a:off x="643324" y="2677942"/>
            <a:ext cx="7326155" cy="1995830"/>
          </a:xfrm>
          <a:prstGeom prst="rect">
            <a:avLst/>
          </a:prstGeom>
        </p:spPr>
      </p:pic>
    </p:spTree>
    <p:extLst>
      <p:ext uri="{BB962C8B-B14F-4D97-AF65-F5344CB8AC3E}">
        <p14:creationId xmlns:p14="http://schemas.microsoft.com/office/powerpoint/2010/main" val="93300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算術演算および論理演算</a:t>
            </a:r>
            <a:endParaRPr kumimoji="1" lang="ja-JP" altLang="en-US" dirty="0"/>
          </a:p>
        </p:txBody>
      </p:sp>
      <p:sp>
        <p:nvSpPr>
          <p:cNvPr id="3" name="コンテンツ プレースホルダー 2"/>
          <p:cNvSpPr>
            <a:spLocks noGrp="1"/>
          </p:cNvSpPr>
          <p:nvPr>
            <p:ph idx="1"/>
          </p:nvPr>
        </p:nvSpPr>
        <p:spPr/>
        <p:txBody>
          <a:bodyPr/>
          <a:lstStyle/>
          <a:p>
            <a:r>
              <a:rPr lang="ja-JP" altLang="ja-JP" sz="2000" dirty="0"/>
              <a:t>論理演算は、レジスタの個々のビットを操作する対応するブール演算子と基本的に同じです。</a:t>
            </a:r>
          </a:p>
          <a:p>
            <a:r>
              <a:rPr lang="en-US" altLang="ja-JP" sz="2000" dirty="0"/>
              <a:t>BIC</a:t>
            </a:r>
            <a:r>
              <a:rPr lang="ja-JP" altLang="ja-JP" sz="2000" dirty="0"/>
              <a:t>（ビット単位ビットクリア）命令は、デスティネーションレジスタの後にある最初のレジスタと、</a:t>
            </a:r>
            <a:r>
              <a:rPr lang="en-US" altLang="ja-JP" sz="2000" dirty="0"/>
              <a:t>2</a:t>
            </a:r>
            <a:r>
              <a:rPr lang="ja-JP" altLang="ja-JP" sz="2000" dirty="0"/>
              <a:t>番目のオペランドの反転値との論理積をとります。 たとえば、レジスタ</a:t>
            </a:r>
            <a:r>
              <a:rPr lang="en-US" altLang="ja-JP" sz="2000" dirty="0"/>
              <a:t>X0</a:t>
            </a:r>
            <a:r>
              <a:rPr lang="ja-JP" altLang="ja-JP" sz="2000" dirty="0"/>
              <a:t>のビット</a:t>
            </a:r>
            <a:r>
              <a:rPr lang="en-US" altLang="ja-JP" sz="2000" dirty="0"/>
              <a:t>[11]</a:t>
            </a:r>
            <a:r>
              <a:rPr lang="ja-JP" altLang="ja-JP" sz="2000" dirty="0"/>
              <a:t>をクリアするには、次のようにします</a:t>
            </a:r>
            <a:r>
              <a:rPr lang="en-US" altLang="ja-JP" sz="2000" dirty="0" smtClean="0"/>
              <a:t>:</a:t>
            </a:r>
          </a:p>
          <a:p>
            <a:pPr marL="354013" lvl="1" indent="0">
              <a:buNone/>
            </a:pPr>
            <a:r>
              <a:rPr lang="en-US" altLang="ja-JP" sz="2000" dirty="0" smtClean="0"/>
              <a:t>MOV </a:t>
            </a:r>
            <a:r>
              <a:rPr lang="en-US" altLang="ja-JP" sz="2000" dirty="0"/>
              <a:t>X1, #0x800</a:t>
            </a:r>
          </a:p>
          <a:p>
            <a:pPr marL="354013" lvl="1" indent="0">
              <a:buNone/>
            </a:pPr>
            <a:r>
              <a:rPr lang="en-US" altLang="ja-JP" sz="2000" dirty="0"/>
              <a:t>BIC X0, X0, X1</a:t>
            </a:r>
          </a:p>
          <a:p>
            <a:endParaRPr lang="en-US" altLang="ja-JP" sz="2000" dirty="0" smtClean="0"/>
          </a:p>
          <a:p>
            <a:r>
              <a:rPr lang="en-US" altLang="ja-JP" sz="2000" dirty="0"/>
              <a:t>ORN</a:t>
            </a:r>
            <a:r>
              <a:rPr lang="ja-JP" altLang="ja-JP" sz="2000" dirty="0"/>
              <a:t>と</a:t>
            </a:r>
            <a:r>
              <a:rPr lang="en-US" altLang="ja-JP" sz="2000" dirty="0"/>
              <a:t>EON</a:t>
            </a:r>
            <a:r>
              <a:rPr lang="ja-JP" altLang="ja-JP" sz="2000" dirty="0"/>
              <a:t>は、</a:t>
            </a:r>
            <a:r>
              <a:rPr lang="en-US" altLang="ja-JP" sz="2000" dirty="0"/>
              <a:t>2</a:t>
            </a:r>
            <a:r>
              <a:rPr lang="ja-JP" altLang="ja-JP" sz="2000" dirty="0"/>
              <a:t>番目のオペランドのビットごとの</a:t>
            </a:r>
            <a:r>
              <a:rPr lang="en-US" altLang="ja-JP" sz="2000" dirty="0"/>
              <a:t>NOT</a:t>
            </a:r>
            <a:r>
              <a:rPr lang="ja-JP" altLang="ja-JP" sz="2000" dirty="0"/>
              <a:t>で、それぞれ</a:t>
            </a:r>
            <a:r>
              <a:rPr lang="en-US" altLang="ja-JP" sz="2000" dirty="0"/>
              <a:t>OR</a:t>
            </a:r>
            <a:r>
              <a:rPr lang="ja-JP" altLang="ja-JP" sz="2000" dirty="0"/>
              <a:t>または</a:t>
            </a:r>
            <a:r>
              <a:rPr lang="en-US" altLang="ja-JP" sz="2000" dirty="0"/>
              <a:t>EOR</a:t>
            </a:r>
            <a:r>
              <a:rPr lang="ja-JP" altLang="ja-JP" sz="2000" dirty="0"/>
              <a:t>を実行します。</a:t>
            </a:r>
          </a:p>
          <a:p>
            <a:r>
              <a:rPr lang="ja-JP" altLang="ja-JP" sz="2000" dirty="0"/>
              <a:t>比較命令はフラグを変更するだけで他の効果はありません。 これらの命令の即値の範囲は</a:t>
            </a:r>
            <a:r>
              <a:rPr lang="en-US" altLang="ja-JP" sz="2000" dirty="0"/>
              <a:t>12</a:t>
            </a:r>
            <a:r>
              <a:rPr lang="ja-JP" altLang="ja-JP" sz="2000" dirty="0"/>
              <a:t>ビットです。この値はオプションで</a:t>
            </a:r>
            <a:r>
              <a:rPr lang="en-US" altLang="ja-JP" sz="2000" dirty="0"/>
              <a:t>12</a:t>
            </a:r>
            <a:r>
              <a:rPr lang="ja-JP" altLang="ja-JP" sz="2000" dirty="0"/>
              <a:t>ビット左にシフトすることができます。</a:t>
            </a:r>
          </a:p>
          <a:p>
            <a:endParaRPr lang="ja-JP" altLang="ja-JP" sz="2000" dirty="0"/>
          </a:p>
          <a:p>
            <a:endParaRPr lang="en-US" altLang="ja-JP" sz="2000" dirty="0"/>
          </a:p>
          <a:p>
            <a:endParaRPr lang="en-US" altLang="ja-JP" sz="2000" dirty="0"/>
          </a:p>
          <a:p>
            <a:endParaRPr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418695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命令の乗算と除算</a:t>
            </a:r>
            <a:endParaRPr kumimoji="1" lang="ja-JP" altLang="en-US" dirty="0"/>
          </a:p>
        </p:txBody>
      </p:sp>
      <p:sp>
        <p:nvSpPr>
          <p:cNvPr id="3" name="コンテンツ プレースホルダー 2"/>
          <p:cNvSpPr>
            <a:spLocks noGrp="1"/>
          </p:cNvSpPr>
          <p:nvPr>
            <p:ph idx="1"/>
          </p:nvPr>
        </p:nvSpPr>
        <p:spPr/>
        <p:txBody>
          <a:bodyPr/>
          <a:lstStyle/>
          <a:p>
            <a:r>
              <a:rPr lang="ja-JP" altLang="ja-JP" sz="2000" dirty="0"/>
              <a:t>提供されている乗算命令は、</a:t>
            </a:r>
            <a:r>
              <a:rPr lang="en-US" altLang="ja-JP" sz="2000" dirty="0"/>
              <a:t>ARMv7-A</a:t>
            </a:r>
            <a:r>
              <a:rPr lang="ja-JP" altLang="ja-JP" sz="2000" dirty="0"/>
              <a:t>のものとほぼ同じですが、</a:t>
            </a:r>
            <a:r>
              <a:rPr lang="en-US" altLang="ja-JP" sz="2000" dirty="0"/>
              <a:t>1</a:t>
            </a:r>
            <a:r>
              <a:rPr lang="ja-JP" altLang="ja-JP" sz="2000" dirty="0" err="1"/>
              <a:t>つの</a:t>
            </a:r>
            <a:r>
              <a:rPr lang="ja-JP" altLang="ja-JP" sz="2000" dirty="0"/>
              <a:t>命令で</a:t>
            </a:r>
            <a:r>
              <a:rPr lang="en-US" altLang="ja-JP" sz="2000" dirty="0"/>
              <a:t>64</a:t>
            </a:r>
            <a:r>
              <a:rPr lang="ja-JP" altLang="ja-JP" sz="2000" dirty="0"/>
              <a:t>ビット乗算を実行することができます</a:t>
            </a:r>
            <a:r>
              <a:rPr lang="ja-JP" altLang="ja-JP" sz="2000" dirty="0" smtClean="0"/>
              <a:t>。</a:t>
            </a:r>
            <a:endParaRPr lang="en-US" altLang="ja-JP" sz="2000" dirty="0" smtClean="0"/>
          </a:p>
          <a:p>
            <a:pPr marL="3267075" lvl="8"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267075" lvl="8"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20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pic>
        <p:nvPicPr>
          <p:cNvPr id="5" name="図 4"/>
          <p:cNvPicPr>
            <a:picLocks noChangeAspect="1"/>
          </p:cNvPicPr>
          <p:nvPr/>
        </p:nvPicPr>
        <p:blipFill>
          <a:blip r:embed="rId2"/>
          <a:stretch>
            <a:fillRect/>
          </a:stretch>
        </p:blipFill>
        <p:spPr>
          <a:xfrm>
            <a:off x="659026" y="1722661"/>
            <a:ext cx="3052385" cy="4540422"/>
          </a:xfrm>
          <a:prstGeom prst="rect">
            <a:avLst/>
          </a:prstGeom>
        </p:spPr>
      </p:pic>
    </p:spTree>
    <p:extLst>
      <p:ext uri="{BB962C8B-B14F-4D97-AF65-F5344CB8AC3E}">
        <p14:creationId xmlns:p14="http://schemas.microsoft.com/office/powerpoint/2010/main" val="943870656"/>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52760</TotalTime>
  <Words>4519</Words>
  <Application>Microsoft Office PowerPoint</Application>
  <PresentationFormat>A4 210 x 297 mm</PresentationFormat>
  <Paragraphs>444</Paragraphs>
  <Slides>48</Slides>
  <Notes>1</Notes>
  <HiddenSlides>0</HiddenSlides>
  <MMClips>0</MMClips>
  <ScaleCrop>false</ScaleCrop>
  <HeadingPairs>
    <vt:vector size="8" baseType="variant">
      <vt:variant>
        <vt:lpstr>使用されているフォント</vt:lpstr>
      </vt:variant>
      <vt:variant>
        <vt:i4>11</vt:i4>
      </vt:variant>
      <vt:variant>
        <vt:lpstr>テーマ</vt:lpstr>
      </vt:variant>
      <vt:variant>
        <vt:i4>2</vt:i4>
      </vt:variant>
      <vt:variant>
        <vt:lpstr>埋め込まれた OLE サーバー</vt:lpstr>
      </vt:variant>
      <vt:variant>
        <vt:i4>1</vt:i4>
      </vt:variant>
      <vt:variant>
        <vt:lpstr>スライド タイトル</vt:lpstr>
      </vt:variant>
      <vt:variant>
        <vt:i4>48</vt:i4>
      </vt:variant>
    </vt:vector>
  </HeadingPairs>
  <TitlesOfParts>
    <vt:vector size="62" baseType="lpstr">
      <vt:lpstr>ＤＦＰ太丸ゴシック体</vt:lpstr>
      <vt:lpstr>ＭＳ Ｐゴシック</vt:lpstr>
      <vt:lpstr>ＭＳ Ｐ明朝</vt:lpstr>
      <vt:lpstr>ＭＳ ゴシック</vt:lpstr>
      <vt:lpstr>ＭＳ 明朝</vt:lpstr>
      <vt:lpstr>メイリオ</vt:lpstr>
      <vt:lpstr>Arial</vt:lpstr>
      <vt:lpstr>Calibri</vt:lpstr>
      <vt:lpstr>Monotype Corsiva</vt:lpstr>
      <vt:lpstr>Times New Roman</vt:lpstr>
      <vt:lpstr>Wingdings</vt:lpstr>
      <vt:lpstr>1_ERTLテンプレート</vt:lpstr>
      <vt:lpstr>ERTLテンプレート</vt:lpstr>
      <vt:lpstr>Image</vt:lpstr>
      <vt:lpstr>ARMv8-A勉強会資料 A64命令セット(6章)</vt:lpstr>
      <vt:lpstr>Chapter 6 : A64命令セット</vt:lpstr>
      <vt:lpstr>命令ニーモニック</vt:lpstr>
      <vt:lpstr>データ処理命令</vt:lpstr>
      <vt:lpstr>データ処理命令</vt:lpstr>
      <vt:lpstr>算術演算および論理演算</vt:lpstr>
      <vt:lpstr>算術演算および論理演算</vt:lpstr>
      <vt:lpstr>算術演算および論理演算</vt:lpstr>
      <vt:lpstr>命令の乗算と除算</vt:lpstr>
      <vt:lpstr>命令の乗算と除算</vt:lpstr>
      <vt:lpstr>命令の乗算と除算</vt:lpstr>
      <vt:lpstr>命令の乗算と除算</vt:lpstr>
      <vt:lpstr>命令の乗算と除算</vt:lpstr>
      <vt:lpstr>シフト操作</vt:lpstr>
      <vt:lpstr>シフト操作</vt:lpstr>
      <vt:lpstr>6.2.4 ビットフィールドとバイト操作命令</vt:lpstr>
      <vt:lpstr>6.2.4 ビットフィールドとバイト操作命令</vt:lpstr>
      <vt:lpstr>6.2.4 ビットフィールドとバイト操作命令</vt:lpstr>
      <vt:lpstr>6.2.5 条件付き命令</vt:lpstr>
      <vt:lpstr>6.2.5 条件付き命令</vt:lpstr>
      <vt:lpstr>6.2.5 条件付き命令</vt:lpstr>
      <vt:lpstr>6.2.5 条件付き命令</vt:lpstr>
      <vt:lpstr>6.3 メモリアクセス命令</vt:lpstr>
      <vt:lpstr>6.3.1 ロード命令フォーマット</vt:lpstr>
      <vt:lpstr>6.3.2 ストア命令フォーマット</vt:lpstr>
      <vt:lpstr>6.3.3 浮動小数点およびNEONスカラロードおよびストア</vt:lpstr>
      <vt:lpstr>6.3.4 ロード命令またはストア命令のアドレスの指定</vt:lpstr>
      <vt:lpstr>6.3.4 ロード命令またはストア命令のアドレスの指定</vt:lpstr>
      <vt:lpstr>6.3.4 ロード命令またはストア命令のアドレスの指定</vt:lpstr>
      <vt:lpstr>6.3.5 複数のメモリ位置へのアクセス</vt:lpstr>
      <vt:lpstr>6.3.6 特権のないアクセス</vt:lpstr>
      <vt:lpstr>6.3.7 メモリの先読み</vt:lpstr>
      <vt:lpstr>6.3.8 非一時的なロードとストアのペア</vt:lpstr>
      <vt:lpstr>6.3.9 メモリアクセス不可分性</vt:lpstr>
      <vt:lpstr>6.3.10 メモリバリアとフェンス命令</vt:lpstr>
      <vt:lpstr>6.3.10 メモリバリアとフェンス命令</vt:lpstr>
      <vt:lpstr>6.3.11 同期プリミティブ</vt:lpstr>
      <vt:lpstr>6.4 フロー制御</vt:lpstr>
      <vt:lpstr>6.4 フロー制御</vt:lpstr>
      <vt:lpstr>6.4 フロー制御</vt:lpstr>
      <vt:lpstr>6.5 システム制御とその他の命令</vt:lpstr>
      <vt:lpstr>6.5.1 例外処理命令</vt:lpstr>
      <vt:lpstr>6.5.2 システムレジスタアクセス</vt:lpstr>
      <vt:lpstr>6.5.3 デバッグ命令</vt:lpstr>
      <vt:lpstr>6.5.4 Hint命令</vt:lpstr>
      <vt:lpstr>6.5.5 NEON命令</vt:lpstr>
      <vt:lpstr>6.5.6 浮動小数点命令</vt:lpstr>
      <vt:lpstr>6.5.7 暗号化命令</vt:lpstr>
    </vt:vector>
  </TitlesOfParts>
  <Company>ertl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mamizu</cp:lastModifiedBy>
  <cp:revision>2321</cp:revision>
  <cp:lastPrinted>2019-02-26T04:36:26Z</cp:lastPrinted>
  <dcterms:created xsi:type="dcterms:W3CDTF">2002-10-25T18:44:00Z</dcterms:created>
  <dcterms:modified xsi:type="dcterms:W3CDTF">2019-04-16T02:55:16Z</dcterms:modified>
</cp:coreProperties>
</file>