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45"/>
  </p:notesMasterIdLst>
  <p:handoutMasterIdLst>
    <p:handoutMasterId r:id="rId46"/>
  </p:handoutMasterIdLst>
  <p:sldIdLst>
    <p:sldId id="1312" r:id="rId3"/>
    <p:sldId id="1313" r:id="rId4"/>
    <p:sldId id="1314" r:id="rId5"/>
    <p:sldId id="1315" r:id="rId6"/>
    <p:sldId id="1316" r:id="rId7"/>
    <p:sldId id="1317" r:id="rId8"/>
    <p:sldId id="1318" r:id="rId9"/>
    <p:sldId id="1319" r:id="rId10"/>
    <p:sldId id="1320" r:id="rId11"/>
    <p:sldId id="1321" r:id="rId12"/>
    <p:sldId id="1322" r:id="rId13"/>
    <p:sldId id="1323" r:id="rId14"/>
    <p:sldId id="1324" r:id="rId15"/>
    <p:sldId id="1325" r:id="rId16"/>
    <p:sldId id="1326" r:id="rId17"/>
    <p:sldId id="1327" r:id="rId18"/>
    <p:sldId id="1328" r:id="rId19"/>
    <p:sldId id="1329" r:id="rId20"/>
    <p:sldId id="1330" r:id="rId21"/>
    <p:sldId id="1331" r:id="rId22"/>
    <p:sldId id="1332" r:id="rId23"/>
    <p:sldId id="1333" r:id="rId24"/>
    <p:sldId id="1334" r:id="rId25"/>
    <p:sldId id="1335" r:id="rId26"/>
    <p:sldId id="1336" r:id="rId27"/>
    <p:sldId id="1337" r:id="rId28"/>
    <p:sldId id="1338" r:id="rId29"/>
    <p:sldId id="1339" r:id="rId30"/>
    <p:sldId id="1340" r:id="rId31"/>
    <p:sldId id="1341" r:id="rId32"/>
    <p:sldId id="1342" r:id="rId33"/>
    <p:sldId id="1343" r:id="rId34"/>
    <p:sldId id="1344" r:id="rId35"/>
    <p:sldId id="1345" r:id="rId36"/>
    <p:sldId id="1346" r:id="rId37"/>
    <p:sldId id="1347" r:id="rId38"/>
    <p:sldId id="1348" r:id="rId39"/>
    <p:sldId id="1349" r:id="rId40"/>
    <p:sldId id="1350" r:id="rId41"/>
    <p:sldId id="1351" r:id="rId42"/>
    <p:sldId id="1352" r:id="rId43"/>
    <p:sldId id="1353" r:id="rId44"/>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84" autoAdjust="0"/>
    <p:restoredTop sz="90149" autoAdjust="0"/>
  </p:normalViewPr>
  <p:slideViewPr>
    <p:cSldViewPr snapToGrid="0">
      <p:cViewPr varScale="1">
        <p:scale>
          <a:sx n="129" d="100"/>
          <a:sy n="129" d="100"/>
        </p:scale>
        <p:origin x="1266" y="90"/>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60"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Multi Processors(14</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Timers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OS</a:t>
            </a:r>
            <a:r>
              <a:rPr kumimoji="1" lang="ja-JP" altLang="en-US" sz="1800" dirty="0" smtClean="0"/>
              <a:t>スケジューラ</a:t>
            </a:r>
            <a:endParaRPr kumimoji="1" lang="en-US" altLang="ja-JP" sz="1800" dirty="0" smtClean="0"/>
          </a:p>
          <a:p>
            <a:pPr lvl="1"/>
            <a:r>
              <a:rPr kumimoji="1" lang="ja-JP" altLang="en-US" sz="1800" dirty="0" smtClean="0"/>
              <a:t>タスクのタイムスライスを管理する機構</a:t>
            </a:r>
            <a:endParaRPr kumimoji="1" lang="en-US" altLang="ja-JP" sz="1800" dirty="0" smtClean="0"/>
          </a:p>
          <a:p>
            <a:pPr lvl="1"/>
            <a:r>
              <a:rPr kumimoji="1" lang="ja-JP" altLang="en-US" sz="1800" dirty="0" smtClean="0"/>
              <a:t>個々のタスクの優先度から次に実行するタスクを決定する</a:t>
            </a:r>
            <a:endParaRPr kumimoji="1" lang="en-US" altLang="ja-JP" sz="1800" dirty="0" smtClean="0"/>
          </a:p>
          <a:p>
            <a:pPr lvl="1"/>
            <a:r>
              <a:rPr kumimoji="1" lang="ja-JP" altLang="en-US" sz="1800" dirty="0" smtClean="0"/>
              <a:t>タイマーにより割込みを発生させ，次に実行するタスクを決定する</a:t>
            </a:r>
            <a:endParaRPr lang="en-US" altLang="ja-JP" sz="1800" dirty="0"/>
          </a:p>
          <a:p>
            <a:pPr lvl="1"/>
            <a:r>
              <a:rPr kumimoji="1" lang="ja-JP" altLang="en-US" sz="1800" dirty="0" smtClean="0"/>
              <a:t>全てのコアが同じクリティカルなリソースを使う時に問題が発生する</a:t>
            </a:r>
            <a:endParaRPr kumimoji="1" lang="en-US" altLang="ja-JP" sz="1800" dirty="0" smtClean="0"/>
          </a:p>
          <a:p>
            <a:pPr lvl="1"/>
            <a:r>
              <a:rPr kumimoji="1" lang="ja-JP" altLang="en-US" sz="1800" dirty="0" smtClean="0"/>
              <a:t>それぞれのコアは周期的にスケジューラを実行する</a:t>
            </a:r>
            <a:endParaRPr kumimoji="1" lang="en-US" altLang="ja-JP" sz="1800" dirty="0" smtClean="0"/>
          </a:p>
          <a:p>
            <a:pPr lvl="1"/>
            <a:r>
              <a:rPr lang="ja-JP" altLang="en-US" sz="1800" dirty="0"/>
              <a:t>スケジューラは</a:t>
            </a:r>
            <a:r>
              <a:rPr kumimoji="1" lang="ja-JP" altLang="en-US" sz="1800" dirty="0" smtClean="0"/>
              <a:t>共有のリソース（タスクリスト）をアクセスする</a:t>
            </a:r>
            <a:endParaRPr kumimoji="1" lang="en-US" altLang="ja-JP" sz="1800" dirty="0" smtClean="0"/>
          </a:p>
          <a:p>
            <a:pPr lvl="1"/>
            <a:r>
              <a:rPr kumimoji="1" lang="ja-JP" altLang="en-US" sz="1800" dirty="0" smtClean="0"/>
              <a:t>システムタイマは各コアに</a:t>
            </a:r>
            <a:r>
              <a:rPr kumimoji="1" lang="en-US" altLang="ja-JP" sz="1800" dirty="0" smtClean="0"/>
              <a:t>4</a:t>
            </a:r>
            <a:r>
              <a:rPr kumimoji="1" lang="ja-JP" altLang="en-US" sz="1800" dirty="0" smtClean="0"/>
              <a:t>個のタイマーチャネルを提供するカウンタを持つ．</a:t>
            </a:r>
            <a:endParaRPr kumimoji="1" lang="en-US" altLang="ja-JP" sz="1800" dirty="0" smtClean="0"/>
          </a:p>
          <a:p>
            <a:pPr lvl="2"/>
            <a:r>
              <a:rPr kumimoji="1" lang="ja-JP" altLang="en-US" sz="1800" dirty="0" smtClean="0"/>
              <a:t>カウンタは固定クロックで駆動される</a:t>
            </a:r>
            <a:endParaRPr kumimoji="1" lang="en-US" altLang="ja-JP" sz="1800" dirty="0" smtClean="0"/>
          </a:p>
          <a:p>
            <a:pPr lvl="2"/>
            <a:r>
              <a:rPr kumimoji="1" lang="en-US" altLang="ja-JP" sz="1800" dirty="0" smtClean="0"/>
              <a:t>Secure/Non-Secure</a:t>
            </a:r>
            <a:r>
              <a:rPr kumimoji="1" lang="ja-JP" altLang="en-US" sz="1800" dirty="0" smtClean="0"/>
              <a:t>タイマと，</a:t>
            </a:r>
            <a:r>
              <a:rPr kumimoji="1" lang="en-US" altLang="ja-JP" sz="1800" dirty="0" smtClean="0"/>
              <a:t>2</a:t>
            </a:r>
            <a:r>
              <a:rPr kumimoji="1" lang="ja-JP" altLang="en-US" sz="1800" dirty="0" smtClean="0"/>
              <a:t>個の仮想タイマを提供する</a:t>
            </a:r>
            <a:endParaRPr kumimoji="1" lang="en-US" altLang="ja-JP" sz="1800" dirty="0" smtClean="0"/>
          </a:p>
          <a:p>
            <a:pPr lvl="2"/>
            <a:r>
              <a:rPr kumimoji="1" lang="ja-JP" altLang="en-US" sz="1800" dirty="0" smtClean="0"/>
              <a:t>それぞれのチャネルは</a:t>
            </a:r>
            <a:r>
              <a:rPr kumimoji="1" lang="en-US" altLang="ja-JP" sz="1800" dirty="0" smtClean="0"/>
              <a:t>64</a:t>
            </a:r>
            <a:r>
              <a:rPr kumimoji="1" lang="ja-JP" altLang="en-US" sz="1800" dirty="0" smtClean="0"/>
              <a:t>ビットカウンタに対するコンパレータを持つ</a:t>
            </a:r>
            <a:endParaRPr kumimoji="1" lang="en-US" altLang="ja-JP" sz="1800" dirty="0" smtClean="0"/>
          </a:p>
          <a:p>
            <a:pPr lvl="2"/>
            <a:r>
              <a:rPr kumimoji="1" lang="ja-JP" altLang="en-US" sz="1800" dirty="0" smtClean="0"/>
              <a:t>カウンタがコンパーレターの値以上になると割込みが発生する</a:t>
            </a:r>
            <a:endParaRPr kumimoji="1" lang="en-US" altLang="ja-JP" sz="1800" dirty="0" smtClean="0"/>
          </a:p>
          <a:p>
            <a:pPr lvl="1"/>
            <a:r>
              <a:rPr kumimoji="1" lang="ja-JP" altLang="en-US" sz="1800" dirty="0" smtClean="0"/>
              <a:t>システムタイマは</a:t>
            </a:r>
            <a:r>
              <a:rPr kumimoji="1" lang="en-US" altLang="ja-JP" sz="1800" dirty="0" smtClean="0"/>
              <a:t>MHz</a:t>
            </a:r>
            <a:r>
              <a:rPr kumimoji="1" lang="ja-JP" altLang="en-US" sz="1800" dirty="0" smtClean="0"/>
              <a:t>の固定周波数を持つ</a:t>
            </a:r>
            <a:endParaRPr kumimoji="1" lang="en-US" altLang="ja-JP" sz="1800" dirty="0" smtClean="0"/>
          </a:p>
          <a:p>
            <a:pPr lvl="2"/>
            <a:r>
              <a:rPr kumimoji="1" lang="ja-JP" altLang="en-US" sz="1800" dirty="0" smtClean="0"/>
              <a:t>プリスケールは可能（</a:t>
            </a:r>
            <a:r>
              <a:rPr kumimoji="1" lang="en-US" altLang="ja-JP" sz="1800" dirty="0" smtClean="0"/>
              <a:t>10/100</a:t>
            </a:r>
            <a:r>
              <a:rPr kumimoji="1" lang="ja-JP" altLang="en-US" sz="1800" dirty="0" smtClean="0"/>
              <a:t>ティックでインクリメント）</a:t>
            </a:r>
            <a:endParaRPr kumimoji="1" lang="en-US" altLang="ja-JP" sz="1800" dirty="0" smtClean="0"/>
          </a:p>
          <a:p>
            <a:pPr lvl="2"/>
            <a:r>
              <a:rPr kumimoji="1" lang="en-US" altLang="ja-JP" sz="1800" dirty="0" smtClean="0"/>
              <a:t>CNTFRQ_EL0</a:t>
            </a:r>
            <a:r>
              <a:rPr kumimoji="1" lang="ja-JP" altLang="en-US" sz="1800" dirty="0" smtClean="0"/>
              <a:t>レジスタによりシステムタイマの周波数を取得可能</a:t>
            </a:r>
            <a:endParaRPr kumimoji="1" lang="en-US" altLang="ja-JP" sz="1800" dirty="0" smtClean="0"/>
          </a:p>
          <a:p>
            <a:pPr marL="1076325" lvl="3" indent="0">
              <a:buNone/>
            </a:pPr>
            <a:endParaRPr kumimoji="1" lang="en-US" altLang="ja-JP" dirty="0" smtClean="0"/>
          </a:p>
          <a:p>
            <a:pPr lvl="2"/>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29609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Timers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smtClean="0"/>
              <a:t>CNTFRQ_EL0</a:t>
            </a:r>
          </a:p>
          <a:p>
            <a:pPr lvl="1"/>
            <a:r>
              <a:rPr kumimoji="1" lang="ja-JP" altLang="en-US" sz="1800" dirty="0" smtClean="0"/>
              <a:t>コア毎に持っている</a:t>
            </a:r>
            <a:endParaRPr kumimoji="1" lang="en-US" altLang="ja-JP" sz="1800" dirty="0" smtClean="0"/>
          </a:p>
          <a:p>
            <a:pPr lvl="1"/>
            <a:r>
              <a:rPr kumimoji="1" lang="ja-JP" altLang="en-US" sz="1800" dirty="0" smtClean="0"/>
              <a:t>ハードウェア的に設定されているのではなく，ソフトウェアにより設定可能であり，アプリケーションはファームウェアにより初期化された値を見る</a:t>
            </a:r>
            <a:endParaRPr kumimoji="1" lang="en-US" altLang="ja-JP" sz="1800" dirty="0" smtClean="0"/>
          </a:p>
          <a:p>
            <a:r>
              <a:rPr kumimoji="1" lang="en-US" altLang="ja-JP" sz="1800" dirty="0" smtClean="0"/>
              <a:t>CNTPCT_EL0</a:t>
            </a:r>
          </a:p>
          <a:p>
            <a:pPr lvl="1"/>
            <a:r>
              <a:rPr kumimoji="1" lang="ja-JP" altLang="en-US" sz="1800" dirty="0" smtClean="0"/>
              <a:t>現状のカウント値を提示する．</a:t>
            </a:r>
            <a:endParaRPr kumimoji="1" lang="en-US" altLang="ja-JP" sz="1800" dirty="0" smtClean="0"/>
          </a:p>
          <a:p>
            <a:r>
              <a:rPr kumimoji="1" lang="en-US" altLang="ja-JP" sz="1800" dirty="0" smtClean="0"/>
              <a:t>CNTKCTL_EL1</a:t>
            </a:r>
          </a:p>
          <a:p>
            <a:pPr lvl="1"/>
            <a:r>
              <a:rPr kumimoji="1" lang="en-US" altLang="ja-JP" sz="1800" dirty="0" smtClean="0"/>
              <a:t>EL0</a:t>
            </a:r>
            <a:r>
              <a:rPr kumimoji="1" lang="ja-JP" altLang="en-US" sz="1800" dirty="0" smtClean="0"/>
              <a:t>がシステムタイマに接続可能か制御する</a:t>
            </a:r>
            <a:endParaRPr kumimoji="1" lang="en-US" altLang="ja-JP" sz="1800" dirty="0" smtClean="0"/>
          </a:p>
          <a:p>
            <a:r>
              <a:rPr kumimoji="1" lang="ja-JP" altLang="en-US" sz="1800" dirty="0" smtClean="0"/>
              <a:t>タイマの初期化は以下の手順で行う</a:t>
            </a:r>
            <a:endParaRPr kumimoji="1" lang="en-US" altLang="ja-JP" sz="1800" dirty="0" smtClean="0"/>
          </a:p>
          <a:p>
            <a:pPr lvl="1"/>
            <a:r>
              <a:rPr kumimoji="1" lang="en-US" altLang="ja-JP" sz="1800" dirty="0" smtClean="0"/>
              <a:t>CNTP_CVTP_CVAL_EL0</a:t>
            </a:r>
            <a:r>
              <a:rPr kumimoji="1" lang="ja-JP" altLang="en-US" sz="1800" dirty="0" smtClean="0"/>
              <a:t>に比較値を書き込む</a:t>
            </a:r>
            <a:endParaRPr kumimoji="1" lang="en-US" altLang="ja-JP" sz="1800" dirty="0" smtClean="0"/>
          </a:p>
          <a:p>
            <a:pPr lvl="1"/>
            <a:r>
              <a:rPr lang="en-US" altLang="ja-JP" sz="1800" dirty="0" smtClean="0"/>
              <a:t>CNTP_CTL_EL0</a:t>
            </a:r>
            <a:r>
              <a:rPr lang="ja-JP" altLang="en-US" sz="1800" dirty="0" smtClean="0"/>
              <a:t>を設定してカウンタと割込みを初期化する</a:t>
            </a:r>
            <a:endParaRPr lang="en-US" altLang="ja-JP" sz="1800" dirty="0" smtClean="0"/>
          </a:p>
          <a:p>
            <a:pPr lvl="1"/>
            <a:r>
              <a:rPr kumimoji="1" lang="en-US" altLang="ja-JP" sz="1800" dirty="0" smtClean="0"/>
              <a:t>CTP_CTL_EL0</a:t>
            </a:r>
            <a:r>
              <a:rPr kumimoji="1" lang="ja-JP" altLang="en-US" sz="1800" dirty="0" smtClean="0"/>
              <a:t>をポーリングして</a:t>
            </a:r>
            <a:r>
              <a:rPr kumimoji="1" lang="en-US" altLang="ja-JP" sz="1800" dirty="0" smtClean="0"/>
              <a:t>EL0</a:t>
            </a:r>
            <a:r>
              <a:rPr kumimoji="1" lang="ja-JP" altLang="en-US" sz="1800" dirty="0" smtClean="0"/>
              <a:t>のタイマ割込みが発生しないかチェックする</a:t>
            </a:r>
            <a:endParaRPr kumimoji="1" lang="en-US" altLang="ja-JP" sz="1800" dirty="0" smtClean="0"/>
          </a:p>
          <a:p>
            <a:r>
              <a:rPr kumimoji="1" lang="ja-JP" altLang="en-US" sz="1800" dirty="0" smtClean="0"/>
              <a:t>ダウンカウントとして使用可能</a:t>
            </a:r>
            <a:endParaRPr lang="en-US" altLang="ja-JP" sz="1800" dirty="0"/>
          </a:p>
          <a:p>
            <a:pPr lvl="1"/>
            <a:r>
              <a:rPr lang="en-US" altLang="ja-JP" sz="1800" dirty="0" smtClean="0"/>
              <a:t>CNTP_TVAL_EL0</a:t>
            </a:r>
            <a:r>
              <a:rPr lang="ja-JP" altLang="en-US" sz="1800" dirty="0" smtClean="0"/>
              <a:t>にカウント値を書き込み可能</a:t>
            </a:r>
            <a:endParaRPr lang="en-US" altLang="ja-JP" sz="1800" dirty="0" smtClean="0"/>
          </a:p>
          <a:p>
            <a:pPr lvl="1"/>
            <a:r>
              <a:rPr lang="ja-JP" altLang="en-US" sz="1800" dirty="0" smtClean="0"/>
              <a:t>ハードウェアは正しい</a:t>
            </a:r>
            <a:r>
              <a:rPr lang="en-US" altLang="ja-JP" sz="1800" dirty="0" smtClean="0"/>
              <a:t>CNTP_CVAL_EL0</a:t>
            </a:r>
            <a:r>
              <a:rPr lang="ja-JP" altLang="en-US" sz="1800" dirty="0" smtClean="0"/>
              <a:t>の値を計算する</a:t>
            </a:r>
            <a:endParaRPr kumimoji="1" lang="en-US" altLang="ja-JP" sz="1800" dirty="0" smtClean="0"/>
          </a:p>
          <a:p>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78317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Synchronization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SMP</a:t>
            </a:r>
            <a:r>
              <a:rPr kumimoji="1" lang="ja-JP" altLang="en-US" sz="1800" dirty="0" smtClean="0"/>
              <a:t>システムでは特定の時間では</a:t>
            </a:r>
            <a:r>
              <a:rPr kumimoji="1" lang="en-US" altLang="ja-JP" sz="1800" dirty="0" smtClean="0"/>
              <a:t>1</a:t>
            </a:r>
            <a:r>
              <a:rPr kumimoji="1" lang="ja-JP" altLang="en-US" sz="1800" dirty="0" err="1" smtClean="0"/>
              <a:t>つの</a:t>
            </a:r>
            <a:r>
              <a:rPr kumimoji="1" lang="ja-JP" altLang="en-US" sz="1800" dirty="0" smtClean="0"/>
              <a:t>書き込みしかないと制約しなければならない場合が多い</a:t>
            </a:r>
            <a:endParaRPr kumimoji="1" lang="en-US" altLang="ja-JP" sz="1800" dirty="0" smtClean="0"/>
          </a:p>
          <a:p>
            <a:pPr lvl="1"/>
            <a:r>
              <a:rPr kumimoji="1" lang="ja-JP" altLang="en-US" sz="1800" dirty="0" smtClean="0"/>
              <a:t>周辺デバイスでは実現出来る</a:t>
            </a:r>
            <a:endParaRPr kumimoji="1" lang="en-US" altLang="ja-JP" sz="1800" dirty="0" smtClean="0"/>
          </a:p>
          <a:p>
            <a:pPr lvl="1"/>
            <a:r>
              <a:rPr kumimoji="1" lang="ja-JP" altLang="en-US" sz="1800" dirty="0" smtClean="0"/>
              <a:t>グローバル変数やデータ構造では複数のスレッドからアクセス可能</a:t>
            </a:r>
            <a:endParaRPr kumimoji="1" lang="en-US" altLang="ja-JP" sz="1800" dirty="0" smtClean="0"/>
          </a:p>
          <a:p>
            <a:pPr lvl="1"/>
            <a:r>
              <a:rPr kumimoji="1" lang="ja-JP" altLang="en-US" sz="1800" dirty="0" smtClean="0"/>
              <a:t>排他制御により保護する必要がある</a:t>
            </a:r>
            <a:endParaRPr kumimoji="1" lang="en-US" altLang="ja-JP" sz="1800" dirty="0" smtClean="0"/>
          </a:p>
          <a:p>
            <a:pPr lvl="1"/>
            <a:r>
              <a:rPr kumimoji="1" lang="ja-JP" altLang="en-US" sz="1800" dirty="0" smtClean="0"/>
              <a:t>マルチコアシステムではスピンロックにより実現出来る</a:t>
            </a:r>
            <a:endParaRPr kumimoji="1" lang="en-US" altLang="ja-JP" sz="1800" dirty="0" smtClean="0"/>
          </a:p>
          <a:p>
            <a:pPr lvl="2"/>
            <a:r>
              <a:rPr kumimoji="1" lang="ja-JP" altLang="en-US" sz="1800" dirty="0" smtClean="0"/>
              <a:t>フラグをシェアしてアトミックな操作によりテスト</a:t>
            </a:r>
            <a:r>
              <a:rPr kumimoji="1" lang="en-US" altLang="ja-JP" sz="1800" dirty="0" smtClean="0"/>
              <a:t>&amp;</a:t>
            </a:r>
            <a:r>
              <a:rPr kumimoji="1" lang="ja-JP" altLang="en-US" sz="1800" dirty="0" smtClean="0"/>
              <a:t>セットする</a:t>
            </a:r>
            <a:endParaRPr kumimoji="1" lang="en-US" altLang="ja-JP" sz="1800" dirty="0" smtClean="0"/>
          </a:p>
          <a:p>
            <a:r>
              <a:rPr kumimoji="1" lang="en-US" altLang="ja-JP" sz="1800" dirty="0" smtClean="0"/>
              <a:t>Arm</a:t>
            </a:r>
            <a:r>
              <a:rPr kumimoji="1" lang="ja-JP" altLang="en-US" sz="1800" dirty="0" err="1" smtClean="0"/>
              <a:t>の排</a:t>
            </a:r>
            <a:r>
              <a:rPr kumimoji="1" lang="ja-JP" altLang="en-US" sz="1800" dirty="0" smtClean="0"/>
              <a:t>他制御命令</a:t>
            </a:r>
            <a:endParaRPr kumimoji="1" lang="en-US" altLang="ja-JP" sz="1800" dirty="0" smtClean="0"/>
          </a:p>
          <a:p>
            <a:pPr lvl="1"/>
            <a:r>
              <a:rPr kumimoji="1" lang="ja-JP" altLang="en-US" sz="1800" dirty="0" smtClean="0"/>
              <a:t>三種類の命令を提供</a:t>
            </a:r>
            <a:endParaRPr kumimoji="1" lang="en-US" altLang="ja-JP" sz="1800" dirty="0" smtClean="0"/>
          </a:p>
          <a:p>
            <a:pPr lvl="1"/>
            <a:r>
              <a:rPr kumimoji="1" lang="en-US" altLang="ja-JP" sz="1800" dirty="0" smtClean="0"/>
              <a:t>byte, </a:t>
            </a:r>
            <a:r>
              <a:rPr kumimoji="1" lang="en-US" altLang="ja-JP" sz="1800" dirty="0" err="1" smtClean="0"/>
              <a:t>halfword</a:t>
            </a:r>
            <a:r>
              <a:rPr kumimoji="1" lang="en-US" altLang="ja-JP" sz="1800" dirty="0" smtClean="0"/>
              <a:t>, word, </a:t>
            </a:r>
            <a:r>
              <a:rPr kumimoji="1" lang="en-US" altLang="ja-JP" sz="1800" dirty="0" err="1" smtClean="0"/>
              <a:t>doubuleword</a:t>
            </a:r>
            <a:r>
              <a:rPr kumimoji="1" lang="ja-JP" altLang="en-US" sz="1800" dirty="0" smtClean="0"/>
              <a:t>でアクセス可能である</a:t>
            </a:r>
            <a:endParaRPr kumimoji="1" lang="en-US" altLang="ja-JP" sz="1800" dirty="0" smtClean="0"/>
          </a:p>
          <a:p>
            <a:pPr lvl="1"/>
            <a:r>
              <a:rPr kumimoji="1" lang="ja-JP" altLang="en-US" sz="1800" dirty="0" smtClean="0"/>
              <a:t>これらの機能は，各コアの排他アクセスモニタにより使われる，コアやメモリシステムにより特定のアドレスのタグにより実現される</a:t>
            </a:r>
            <a:endParaRPr kumimoji="1" lang="en-US" altLang="ja-JP" sz="1800" dirty="0" smtClean="0"/>
          </a:p>
          <a:p>
            <a:pPr lvl="1"/>
            <a:r>
              <a:rPr kumimoji="1" lang="ja-JP" altLang="en-US" sz="1800" dirty="0" smtClean="0"/>
              <a:t>これらの命令はマルチコアで使用するが，シングルコアでも同じコアのスレッド間の排他制御のためにも使用される</a:t>
            </a:r>
            <a:endParaRPr kumimoji="1" lang="en-US" altLang="ja-JP" sz="1800"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spTree>
    <p:extLst>
      <p:ext uri="{BB962C8B-B14F-4D97-AF65-F5344CB8AC3E}">
        <p14:creationId xmlns:p14="http://schemas.microsoft.com/office/powerpoint/2010/main" val="225712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Synchronization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A64</a:t>
            </a:r>
            <a:r>
              <a:rPr kumimoji="1" lang="ja-JP" altLang="en-US" sz="1800" dirty="0" smtClean="0"/>
              <a:t>の同期命令</a:t>
            </a:r>
            <a:endParaRPr kumimoji="1" lang="en-US" altLang="ja-JP" sz="1800" dirty="0" smtClean="0"/>
          </a:p>
          <a:p>
            <a:pPr lvl="1"/>
            <a:r>
              <a:rPr lang="en-US" altLang="ja-JP" sz="1800" dirty="0" smtClean="0"/>
              <a:t>Load </a:t>
            </a:r>
            <a:r>
              <a:rPr lang="en-US" altLang="ja-JP" sz="1800" dirty="0"/>
              <a:t>Exclusive (LDXR): LDXR </a:t>
            </a:r>
            <a:r>
              <a:rPr lang="en-US" altLang="ja-JP" sz="1800" dirty="0" err="1"/>
              <a:t>W|Xt</a:t>
            </a:r>
            <a:r>
              <a:rPr lang="en-US" altLang="ja-JP" sz="1800" dirty="0"/>
              <a:t>, [</a:t>
            </a:r>
            <a:r>
              <a:rPr lang="en-US" altLang="ja-JP" sz="1800" dirty="0" err="1" smtClean="0"/>
              <a:t>Xn</a:t>
            </a:r>
            <a:r>
              <a:rPr lang="en-US" altLang="ja-JP" sz="1800" dirty="0" smtClean="0"/>
              <a:t>]</a:t>
            </a:r>
            <a:endParaRPr lang="en-US" altLang="ja-JP" sz="1800" dirty="0"/>
          </a:p>
          <a:p>
            <a:pPr lvl="1"/>
            <a:r>
              <a:rPr lang="en-US" altLang="ja-JP" sz="1800" dirty="0" smtClean="0"/>
              <a:t>Store </a:t>
            </a:r>
            <a:r>
              <a:rPr lang="en-US" altLang="ja-JP" sz="1800" dirty="0"/>
              <a:t>Exclusive (STXR): STXR </a:t>
            </a:r>
            <a:r>
              <a:rPr lang="en-US" altLang="ja-JP" sz="1800" dirty="0" err="1"/>
              <a:t>Ws</a:t>
            </a:r>
            <a:r>
              <a:rPr lang="en-US" altLang="ja-JP" sz="1800" dirty="0"/>
              <a:t>, </a:t>
            </a:r>
            <a:r>
              <a:rPr lang="en-US" altLang="ja-JP" sz="1800" dirty="0" err="1"/>
              <a:t>W|Xt</a:t>
            </a:r>
            <a:r>
              <a:rPr lang="en-US" altLang="ja-JP" sz="1800" dirty="0"/>
              <a:t>, [</a:t>
            </a:r>
            <a:r>
              <a:rPr lang="en-US" altLang="ja-JP" sz="1800" dirty="0" err="1"/>
              <a:t>Xn</a:t>
            </a:r>
            <a:r>
              <a:rPr lang="en-US" altLang="ja-JP" sz="1800" dirty="0"/>
              <a:t>] where </a:t>
            </a:r>
            <a:r>
              <a:rPr lang="en-US" altLang="ja-JP" sz="1800" dirty="0" err="1"/>
              <a:t>Ws</a:t>
            </a:r>
            <a:r>
              <a:rPr lang="en-US" altLang="ja-JP" sz="1800" dirty="0"/>
              <a:t> indicates whether the </a:t>
            </a:r>
            <a:r>
              <a:rPr lang="en-US" altLang="ja-JP" sz="1800" dirty="0" smtClean="0"/>
              <a:t>store completed </a:t>
            </a:r>
            <a:r>
              <a:rPr lang="en-US" altLang="ja-JP" sz="1800" dirty="0"/>
              <a:t>successfully. 0 = success</a:t>
            </a:r>
            <a:r>
              <a:rPr lang="en-US" altLang="ja-JP" sz="1800" dirty="0" smtClean="0"/>
              <a:t>.</a:t>
            </a:r>
          </a:p>
          <a:p>
            <a:pPr lvl="1"/>
            <a:r>
              <a:rPr lang="en-US" altLang="ja-JP" sz="1800" dirty="0" smtClean="0"/>
              <a:t>Clear </a:t>
            </a:r>
            <a:r>
              <a:rPr lang="en-US" altLang="ja-JP" sz="1800" dirty="0"/>
              <a:t>Exclusive access monitor (CLREX) This is used to clear the state of the </a:t>
            </a:r>
            <a:r>
              <a:rPr lang="en-US" altLang="ja-JP" sz="1800" dirty="0" smtClean="0"/>
              <a:t>Local Exclusive </a:t>
            </a:r>
            <a:r>
              <a:rPr lang="en-US" altLang="ja-JP" sz="1800" dirty="0"/>
              <a:t>Monitor. </a:t>
            </a:r>
            <a:endParaRPr lang="en-US" altLang="ja-JP" sz="1800" dirty="0" smtClean="0"/>
          </a:p>
          <a:p>
            <a:r>
              <a:rPr lang="en-US" altLang="ja-JP" sz="1800" dirty="0" smtClean="0"/>
              <a:t>LDXR</a:t>
            </a:r>
          </a:p>
          <a:p>
            <a:pPr lvl="1"/>
            <a:r>
              <a:rPr lang="ja-JP" altLang="en-US" sz="1800" dirty="0" smtClean="0"/>
              <a:t>メモリをロードして物理アドレスのタグをセットする</a:t>
            </a:r>
            <a:endParaRPr lang="en-US" altLang="ja-JP" sz="1800" dirty="0" smtClean="0"/>
          </a:p>
          <a:p>
            <a:r>
              <a:rPr lang="en-US" altLang="ja-JP" sz="1800" dirty="0" smtClean="0"/>
              <a:t>STXR</a:t>
            </a:r>
          </a:p>
          <a:p>
            <a:pPr lvl="1"/>
            <a:r>
              <a:rPr lang="ja-JP" altLang="en-US" sz="1800" dirty="0" smtClean="0"/>
              <a:t>そのコアによって書き込むアドレスがタグされていれば，書き込みが成功する</a:t>
            </a:r>
            <a:endParaRPr lang="en-US" altLang="ja-JP" sz="1800" dirty="0" smtClean="0"/>
          </a:p>
          <a:p>
            <a:pPr lvl="1"/>
            <a:r>
              <a:rPr lang="ja-JP" altLang="en-US" sz="1800" dirty="0" smtClean="0"/>
              <a:t>書き込みが失敗すると</a:t>
            </a:r>
            <a:r>
              <a:rPr lang="en-US" altLang="ja-JP" sz="1800" dirty="0" smtClean="0"/>
              <a:t>non-zero</a:t>
            </a:r>
            <a:r>
              <a:rPr lang="ja-JP" altLang="en-US" sz="1800" dirty="0" smtClean="0"/>
              <a:t>を汎用レジスタ</a:t>
            </a:r>
            <a:r>
              <a:rPr lang="en-US" altLang="ja-JP" sz="1800" dirty="0" smtClean="0"/>
              <a:t>W</a:t>
            </a:r>
            <a:r>
              <a:rPr lang="ja-JP" altLang="en-US" sz="1800" dirty="0" smtClean="0"/>
              <a:t>に返す</a:t>
            </a:r>
            <a:endParaRPr lang="en-US" altLang="ja-JP" sz="1800" dirty="0" smtClean="0"/>
          </a:p>
          <a:p>
            <a:pPr lvl="1"/>
            <a:r>
              <a:rPr lang="ja-JP" altLang="en-US" sz="1800" dirty="0" smtClean="0"/>
              <a:t>成功すると</a:t>
            </a:r>
            <a:r>
              <a:rPr lang="en-US" altLang="ja-JP" sz="1800" dirty="0" smtClean="0"/>
              <a:t>0</a:t>
            </a:r>
            <a:r>
              <a:rPr lang="ja-JP" altLang="en-US" sz="1800" dirty="0" smtClean="0"/>
              <a:t>を返す．</a:t>
            </a:r>
            <a:r>
              <a:rPr lang="en-US" altLang="ja-JP" sz="1800" dirty="0"/>
              <a:t/>
            </a:r>
            <a:br>
              <a:rPr lang="en-US" altLang="ja-JP" sz="1800" dirty="0"/>
            </a:br>
            <a:r>
              <a:rPr lang="en-US" altLang="ja-JP" sz="1800" dirty="0" smtClean="0"/>
              <a:t>W</a:t>
            </a:r>
            <a:r>
              <a:rPr lang="ja-JP" altLang="en-US" sz="1800" dirty="0" smtClean="0"/>
              <a:t>レジスタを常に指定する必要がある</a:t>
            </a:r>
            <a:r>
              <a:rPr lang="en-US" altLang="ja-JP" sz="1800" dirty="0" smtClean="0"/>
              <a:t>(X</a:t>
            </a:r>
            <a:r>
              <a:rPr lang="ja-JP" altLang="en-US" sz="1800" dirty="0" smtClean="0"/>
              <a:t>ではない</a:t>
            </a:r>
            <a:r>
              <a:rPr lang="en-US" altLang="ja-JP" sz="1800" dirty="0" smtClean="0"/>
              <a:t>)</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10105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Synchronization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排他命令は以下の属性でマップされた</a:t>
            </a:r>
            <a:r>
              <a:rPr kumimoji="1" lang="en-US" altLang="ja-JP" sz="1800" dirty="0" smtClean="0"/>
              <a:t>Normal</a:t>
            </a:r>
            <a:r>
              <a:rPr kumimoji="1" lang="ja-JP" altLang="en-US" sz="1800" dirty="0" smtClean="0"/>
              <a:t>メモリに対して操作可能である</a:t>
            </a:r>
            <a:endParaRPr kumimoji="1" lang="en-US" altLang="ja-JP" sz="1800" dirty="0" smtClean="0"/>
          </a:p>
          <a:p>
            <a:pPr lvl="1"/>
            <a:r>
              <a:rPr lang="en-US" altLang="ja-JP" sz="1800" dirty="0" smtClean="0"/>
              <a:t>Inner </a:t>
            </a:r>
            <a:r>
              <a:rPr lang="en-US" altLang="ja-JP" sz="1800" dirty="0"/>
              <a:t>or Outer Shareable</a:t>
            </a:r>
            <a:r>
              <a:rPr lang="en-US" altLang="ja-JP" sz="1800" dirty="0" smtClean="0"/>
              <a:t>.</a:t>
            </a:r>
          </a:p>
          <a:p>
            <a:pPr lvl="1"/>
            <a:r>
              <a:rPr lang="en-US" altLang="ja-JP" sz="1800" dirty="0" smtClean="0"/>
              <a:t>Inner </a:t>
            </a:r>
            <a:r>
              <a:rPr lang="en-US" altLang="ja-JP" sz="1800" dirty="0"/>
              <a:t>Write-Back</a:t>
            </a:r>
            <a:r>
              <a:rPr lang="en-US" altLang="ja-JP" sz="1800" dirty="0" smtClean="0"/>
              <a:t>.</a:t>
            </a:r>
          </a:p>
          <a:p>
            <a:pPr lvl="1"/>
            <a:r>
              <a:rPr lang="en-US" altLang="ja-JP" sz="1800" dirty="0" smtClean="0"/>
              <a:t>Outer </a:t>
            </a:r>
            <a:r>
              <a:rPr lang="en-US" altLang="ja-JP" sz="1800" dirty="0"/>
              <a:t>Write-Back</a:t>
            </a:r>
            <a:r>
              <a:rPr lang="en-US" altLang="ja-JP" sz="1800" dirty="0" smtClean="0"/>
              <a:t>.</a:t>
            </a:r>
          </a:p>
          <a:p>
            <a:pPr lvl="1"/>
            <a:r>
              <a:rPr lang="en-US" altLang="ja-JP" sz="1800" dirty="0" smtClean="0"/>
              <a:t>Read </a:t>
            </a:r>
            <a:r>
              <a:rPr lang="en-US" altLang="ja-JP" sz="1800" dirty="0"/>
              <a:t>and Write allocate hints</a:t>
            </a:r>
            <a:r>
              <a:rPr lang="en-US" altLang="ja-JP" sz="1800" dirty="0" smtClean="0"/>
              <a:t>.</a:t>
            </a:r>
          </a:p>
          <a:p>
            <a:pPr lvl="1"/>
            <a:r>
              <a:rPr lang="en-US" altLang="ja-JP" sz="1800" dirty="0" smtClean="0"/>
              <a:t>Not </a:t>
            </a:r>
            <a:r>
              <a:rPr lang="en-US" altLang="ja-JP" sz="1800" dirty="0"/>
              <a:t>transient. </a:t>
            </a:r>
            <a:endParaRPr lang="en-US" altLang="ja-JP" sz="1800" dirty="0" smtClean="0"/>
          </a:p>
          <a:p>
            <a:r>
              <a:rPr lang="ja-JP" altLang="en-US" sz="1800" dirty="0" smtClean="0"/>
              <a:t>スピンロックは周辺回路へのアクセス制御に使用することが可能であるが，ロックの場所は</a:t>
            </a:r>
            <a:r>
              <a:rPr lang="en-US" altLang="ja-JP" sz="1800" dirty="0" smtClean="0"/>
              <a:t>RAM</a:t>
            </a:r>
            <a:r>
              <a:rPr lang="ja-JP" altLang="en-US" sz="1800" dirty="0" smtClean="0"/>
              <a:t>である必要があり，周辺回路に対して排他命令を使用することが出来ない</a:t>
            </a:r>
            <a:endParaRPr lang="en-US" altLang="ja-JP" sz="1800" dirty="0" smtClean="0"/>
          </a:p>
          <a:p>
            <a:r>
              <a:rPr lang="ja-JP" altLang="en-US" sz="1800" dirty="0" smtClean="0"/>
              <a:t>それぞれのコアは</a:t>
            </a:r>
            <a:r>
              <a:rPr lang="en-US" altLang="ja-JP" sz="1800" dirty="0" smtClean="0"/>
              <a:t>1</a:t>
            </a:r>
            <a:r>
              <a:rPr lang="ja-JP" altLang="en-US" sz="1800" dirty="0" smtClean="0"/>
              <a:t>個のアドレスをタグすることが可能である</a:t>
            </a:r>
            <a:endParaRPr lang="en-US" altLang="ja-JP" sz="1800" dirty="0" smtClean="0"/>
          </a:p>
          <a:p>
            <a:pPr lvl="1"/>
            <a:r>
              <a:rPr lang="ja-JP" altLang="en-US" sz="1800" dirty="0" smtClean="0"/>
              <a:t>排他モニタは他のコアが読み書きすることを防ぐ事は出来ない</a:t>
            </a:r>
            <a:endParaRPr lang="en-US" altLang="ja-JP" sz="1800" dirty="0" smtClean="0"/>
          </a:p>
          <a:p>
            <a:pPr lvl="1"/>
            <a:r>
              <a:rPr lang="en-US" altLang="ja-JP" sz="1800" dirty="0" smtClean="0"/>
              <a:t>LDXR</a:t>
            </a:r>
            <a:r>
              <a:rPr lang="ja-JP" altLang="en-US" sz="1800" dirty="0" smtClean="0"/>
              <a:t>の後に書き込みがされたかモニターする</a:t>
            </a:r>
            <a:endParaRPr lang="en-US" altLang="ja-JP" sz="1800" dirty="0" smtClean="0"/>
          </a:p>
          <a:p>
            <a:r>
              <a:rPr lang="ja-JP" altLang="en-US" sz="1800" dirty="0" smtClean="0"/>
              <a:t>プログラマの責任</a:t>
            </a:r>
            <a:endParaRPr lang="en-US" altLang="ja-JP" sz="1800" dirty="0" smtClean="0"/>
          </a:p>
          <a:p>
            <a:pPr lvl="1"/>
            <a:r>
              <a:rPr lang="ja-JP" altLang="en-US" sz="1800" dirty="0" smtClean="0"/>
              <a:t>アーキテクチャやハードウェアは排他制御の実装をサポートしているが，プログラマが正しくソフトウェアの振る舞いを使う必要がある．</a:t>
            </a:r>
            <a:endParaRPr lang="en-US" altLang="ja-JP" sz="1800" dirty="0" smtClean="0"/>
          </a:p>
          <a:p>
            <a:pPr lvl="1"/>
            <a:r>
              <a:rPr lang="ja-JP" altLang="en-US" sz="1800" dirty="0" smtClean="0"/>
              <a:t>排他対象のメモリはソフトウェアにより不正にアクセス可能である</a:t>
            </a:r>
            <a:endParaRPr lang="en-US" altLang="ja-JP" sz="1800" dirty="0" smtClean="0"/>
          </a:p>
          <a:p>
            <a:pPr lvl="1"/>
            <a:r>
              <a:rPr lang="ja-JP" altLang="en-US" sz="1800" dirty="0" smtClean="0"/>
              <a:t>排他ストアの対象は通常のメモリである</a:t>
            </a:r>
            <a:endParaRPr lang="en-US" altLang="ja-JP" sz="1800" dirty="0" smtClean="0"/>
          </a:p>
          <a:p>
            <a:pPr lvl="1"/>
            <a:r>
              <a:rPr lang="ja-JP" altLang="en-US" sz="1800" dirty="0" smtClean="0"/>
              <a:t>対象メモリはウイークオーダーであるため，振る舞いを理解して使用する必要がある</a:t>
            </a: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Tree>
    <p:extLst>
      <p:ext uri="{BB962C8B-B14F-4D97-AF65-F5344CB8AC3E}">
        <p14:creationId xmlns:p14="http://schemas.microsoft.com/office/powerpoint/2010/main" val="52709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AMP</a:t>
            </a:r>
            <a:endParaRPr lang="en-US" altLang="ja-JP" sz="1800" dirty="0" smtClean="0"/>
          </a:p>
          <a:p>
            <a:pPr lvl="1"/>
            <a:r>
              <a:rPr kumimoji="1" lang="ja-JP" altLang="en-US" sz="1800" dirty="0" smtClean="0"/>
              <a:t>各コアに独立した役割を割り当ててコアを分けて実行する方法．</a:t>
            </a:r>
            <a:endParaRPr kumimoji="1" lang="en-US" altLang="ja-JP" sz="1800" dirty="0" smtClean="0"/>
          </a:p>
          <a:p>
            <a:pPr lvl="1"/>
            <a:r>
              <a:rPr kumimoji="1" lang="ja-JP" altLang="en-US" sz="1800" dirty="0" smtClean="0"/>
              <a:t>機能分散ソフトアーキテクチャであり，各コアで別の</a:t>
            </a:r>
            <a:r>
              <a:rPr kumimoji="1" lang="en-US" altLang="ja-JP" sz="1800" dirty="0" smtClean="0"/>
              <a:t>OS</a:t>
            </a:r>
            <a:r>
              <a:rPr kumimoji="1" lang="ja-JP" altLang="en-US" sz="1800" dirty="0" smtClean="0"/>
              <a:t>を実行する</a:t>
            </a:r>
            <a:endParaRPr kumimoji="1" lang="en-US" altLang="ja-JP" sz="1800" dirty="0" smtClean="0"/>
          </a:p>
          <a:p>
            <a:pPr lvl="1"/>
            <a:r>
              <a:rPr kumimoji="1" lang="ja-JP" altLang="en-US" sz="1800" dirty="0" smtClean="0"/>
              <a:t>シングルコアに，特定の機能向けのアクセラレータを持つシステムとしても見える．</a:t>
            </a:r>
            <a:endParaRPr kumimoji="1" lang="en-US" altLang="ja-JP" sz="1800" dirty="0" smtClean="0"/>
          </a:p>
          <a:p>
            <a:pPr lvl="1"/>
            <a:r>
              <a:rPr kumimoji="1" lang="en-US" altLang="ja-JP" sz="1800" dirty="0" smtClean="0"/>
              <a:t>AMP</a:t>
            </a:r>
            <a:r>
              <a:rPr kumimoji="1" lang="ja-JP" altLang="en-US" sz="1800" dirty="0" smtClean="0"/>
              <a:t>はタスクや割込みを特定のコアに割り付けたものとは異なる</a:t>
            </a:r>
            <a:endParaRPr kumimoji="1" lang="en-US" altLang="ja-JP" sz="1800" dirty="0" smtClean="0"/>
          </a:p>
          <a:p>
            <a:r>
              <a:rPr kumimoji="1" lang="ja-JP" altLang="en-US" sz="1800" dirty="0" smtClean="0"/>
              <a:t>メモリ</a:t>
            </a:r>
            <a:endParaRPr kumimoji="1" lang="en-US" altLang="ja-JP" sz="1800" dirty="0" smtClean="0"/>
          </a:p>
          <a:p>
            <a:pPr lvl="1"/>
            <a:r>
              <a:rPr kumimoji="1" lang="en-US" altLang="ja-JP" sz="1800" dirty="0" smtClean="0"/>
              <a:t>AMP</a:t>
            </a:r>
            <a:r>
              <a:rPr kumimoji="1" lang="ja-JP" altLang="en-US" sz="1800" dirty="0" smtClean="0"/>
              <a:t>ではそれぞれのタスクは異なるメモリビューを持つ</a:t>
            </a:r>
            <a:endParaRPr kumimoji="1" lang="en-US" altLang="ja-JP" sz="1800" dirty="0" smtClean="0"/>
          </a:p>
          <a:p>
            <a:pPr lvl="1"/>
            <a:r>
              <a:rPr kumimoji="1" lang="ja-JP" altLang="en-US" sz="1800" dirty="0" smtClean="0"/>
              <a:t>この様なシステムではハードウェアキャッシュコヒーレント機能は要求されない．更に，共有リソースを用いた通信が要求される．場合によっては専用ハードウェアが必要となる．</a:t>
            </a:r>
            <a:endParaRPr kumimoji="1" lang="en-US" altLang="ja-JP" sz="1800" dirty="0" smtClean="0"/>
          </a:p>
          <a:p>
            <a:pPr lvl="1"/>
            <a:r>
              <a:rPr kumimoji="1" lang="ja-JP" altLang="en-US" sz="1800" dirty="0" smtClean="0"/>
              <a:t>キャッシュコヒーレンシを使用すると，システムで共有しているデータのオーバヘッドを減らす事が可能である．</a:t>
            </a:r>
            <a:endParaRPr kumimoji="1" lang="en-US" altLang="ja-JP" sz="1800" dirty="0" smtClean="0"/>
          </a:p>
          <a:p>
            <a:r>
              <a:rPr kumimoji="1" lang="en-US" altLang="ja-JP" sz="1800" dirty="0" smtClean="0"/>
              <a:t>AMP</a:t>
            </a:r>
            <a:r>
              <a:rPr kumimoji="1" lang="ja-JP" altLang="en-US" sz="1800" dirty="0" smtClean="0"/>
              <a:t>を使用する理由</a:t>
            </a:r>
            <a:endParaRPr kumimoji="1" lang="en-US" altLang="ja-JP" sz="1800" dirty="0" smtClean="0"/>
          </a:p>
          <a:p>
            <a:pPr lvl="1"/>
            <a:r>
              <a:rPr kumimoji="1" lang="ja-JP" altLang="en-US" sz="1800" dirty="0" smtClean="0"/>
              <a:t>セキュリティ，デッドライン要求を満たすため．</a:t>
            </a:r>
            <a:endParaRPr kumimoji="1" lang="en-US" altLang="ja-JP" sz="1800" dirty="0" smtClean="0"/>
          </a:p>
          <a:p>
            <a:pPr lvl="1"/>
            <a:r>
              <a:rPr kumimoji="1" lang="ja-JP" altLang="en-US" sz="1800" dirty="0" smtClean="0"/>
              <a:t>特定のコアは特定の処理を実行するため</a:t>
            </a:r>
            <a:endParaRPr kumimoji="1" lang="en-US" altLang="ja-JP" sz="1800"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3795037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SMP</a:t>
            </a:r>
            <a:r>
              <a:rPr kumimoji="1" lang="ja-JP" altLang="en-US" dirty="0" smtClean="0"/>
              <a:t>と</a:t>
            </a:r>
            <a:r>
              <a:rPr kumimoji="1" lang="en-US" altLang="ja-JP" dirty="0" smtClean="0"/>
              <a:t>AMP</a:t>
            </a:r>
            <a:r>
              <a:rPr kumimoji="1" lang="ja-JP" altLang="en-US" dirty="0" smtClean="0"/>
              <a:t>の両方の特徴を持つシステム</a:t>
            </a:r>
            <a:endParaRPr kumimoji="1" lang="en-US" altLang="ja-JP" dirty="0" smtClean="0"/>
          </a:p>
          <a:p>
            <a:pPr lvl="1"/>
            <a:r>
              <a:rPr kumimoji="1" lang="ja-JP" altLang="en-US" dirty="0" smtClean="0"/>
              <a:t>複数の</a:t>
            </a:r>
            <a:r>
              <a:rPr kumimoji="1" lang="en-US" altLang="ja-JP" dirty="0" smtClean="0"/>
              <a:t>SMP OS</a:t>
            </a:r>
            <a:r>
              <a:rPr kumimoji="1" lang="ja-JP" altLang="en-US" dirty="0" smtClean="0"/>
              <a:t>で制御されるコアとそれ以外のコアで構成</a:t>
            </a:r>
            <a:endParaRPr kumimoji="1" lang="en-US" altLang="ja-JP" dirty="0" smtClean="0"/>
          </a:p>
          <a:p>
            <a:pPr lvl="1"/>
            <a:r>
              <a:rPr kumimoji="1" lang="en-US" altLang="ja-JP" dirty="0" smtClean="0"/>
              <a:t>SMP</a:t>
            </a:r>
            <a:r>
              <a:rPr kumimoji="1" lang="ja-JP" altLang="en-US" dirty="0" smtClean="0"/>
              <a:t>間はキャッシュコヒーレントが必要だが，</a:t>
            </a:r>
            <a:r>
              <a:rPr kumimoji="1" lang="en-US" altLang="ja-JP" dirty="0" smtClean="0"/>
              <a:t>AMP</a:t>
            </a:r>
            <a:r>
              <a:rPr kumimoji="1" lang="ja-JP" altLang="en-US" dirty="0" smtClean="0"/>
              <a:t>のコアとは必要ない</a:t>
            </a:r>
            <a:endParaRPr kumimoji="1" lang="en-US" altLang="ja-JP" dirty="0" smtClean="0"/>
          </a:p>
          <a:p>
            <a:pPr lvl="1"/>
            <a:r>
              <a:rPr kumimoji="1" lang="ja-JP" altLang="en-US" dirty="0" smtClean="0"/>
              <a:t>同じクラスタに入れる事が可能</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143113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Heterogeneous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HMP</a:t>
            </a:r>
          </a:p>
          <a:p>
            <a:pPr lvl="1"/>
            <a:r>
              <a:rPr kumimoji="1" lang="ja-JP" altLang="en-US" sz="1800" dirty="0" smtClean="0"/>
              <a:t>様々な意味があるが，</a:t>
            </a:r>
            <a:r>
              <a:rPr kumimoji="1" lang="en-US" altLang="ja-JP" sz="1800" dirty="0" smtClean="0"/>
              <a:t>ARM</a:t>
            </a:r>
            <a:r>
              <a:rPr kumimoji="1" lang="ja-JP" altLang="en-US" sz="1800" dirty="0" smtClean="0"/>
              <a:t>では，</a:t>
            </a:r>
            <a:r>
              <a:rPr kumimoji="1" lang="en-US" altLang="ja-JP" sz="1800" dirty="0" smtClean="0"/>
              <a:t>100</a:t>
            </a:r>
            <a:r>
              <a:rPr kumimoji="1" lang="ja-JP" altLang="en-US" sz="1800" dirty="0" smtClean="0"/>
              <a:t>％命令が同じだが，プロセッサアーキテクチャが異なるクラスタで構成されているケースを示す．</a:t>
            </a:r>
            <a:endParaRPr kumimoji="1" lang="en-US" altLang="ja-JP" sz="1800" dirty="0" smtClean="0"/>
          </a:p>
          <a:p>
            <a:pPr lvl="1"/>
            <a:r>
              <a:rPr kumimoji="1" lang="ja-JP" altLang="en-US" sz="1800" dirty="0" smtClean="0"/>
              <a:t>全てのプロセッサはキャッシュコヒーレントが</a:t>
            </a:r>
            <a:r>
              <a:rPr kumimoji="1" lang="ja-JP" altLang="en-US" sz="1800" dirty="0" smtClean="0"/>
              <a:t>保たれている</a:t>
            </a:r>
            <a:endParaRPr kumimoji="1" lang="en-US" altLang="ja-JP" sz="1800" dirty="0" smtClean="0"/>
          </a:p>
          <a:p>
            <a:r>
              <a:rPr kumimoji="1" lang="en-US" altLang="ja-JP" sz="1800" dirty="0" err="1" smtClean="0"/>
              <a:t>big.LITTLE</a:t>
            </a:r>
            <a:endParaRPr kumimoji="1" lang="en-US" altLang="ja-JP" sz="1800" dirty="0" smtClean="0"/>
          </a:p>
          <a:p>
            <a:pPr lvl="1"/>
            <a:r>
              <a:rPr lang="en-US" altLang="ja-JP" sz="1800" dirty="0" smtClean="0"/>
              <a:t>HMP</a:t>
            </a:r>
            <a:r>
              <a:rPr lang="ja-JP" altLang="en-US" sz="1800" dirty="0" smtClean="0"/>
              <a:t>の一種．電力効率がよい</a:t>
            </a:r>
            <a:r>
              <a:rPr lang="en-US" altLang="ja-JP" sz="1800" dirty="0" smtClean="0"/>
              <a:t>LITTLE</a:t>
            </a:r>
            <a:r>
              <a:rPr lang="ja-JP" altLang="en-US" sz="1800" dirty="0" smtClean="0"/>
              <a:t>コア</a:t>
            </a:r>
            <a:r>
              <a:rPr lang="en-US" altLang="ja-JP" sz="1800" dirty="0" smtClean="0"/>
              <a:t/>
            </a:r>
            <a:br>
              <a:rPr lang="en-US" altLang="ja-JP" sz="1800" dirty="0" smtClean="0"/>
            </a:br>
            <a:r>
              <a:rPr lang="ja-JP" altLang="en-US" sz="1800" dirty="0" smtClean="0"/>
              <a:t>と性能が高い</a:t>
            </a:r>
            <a:r>
              <a:rPr lang="en-US" altLang="ja-JP" sz="1800" dirty="0" smtClean="0"/>
              <a:t>big</a:t>
            </a:r>
            <a:r>
              <a:rPr lang="ja-JP" altLang="en-US" sz="1800" dirty="0" smtClean="0"/>
              <a:t>コアがコヒーレントを</a:t>
            </a:r>
            <a:r>
              <a:rPr lang="en-US" altLang="ja-JP" sz="1800" dirty="0" smtClean="0"/>
              <a:t/>
            </a:r>
            <a:br>
              <a:rPr lang="en-US" altLang="ja-JP" sz="1800" dirty="0" smtClean="0"/>
            </a:br>
            <a:r>
              <a:rPr lang="ja-JP" altLang="en-US" sz="1800" dirty="0" smtClean="0"/>
              <a:t>保つ．低い性能のタスクと高い性能の</a:t>
            </a:r>
            <a:r>
              <a:rPr lang="en-US" altLang="ja-JP" sz="1800" dirty="0" smtClean="0"/>
              <a:t/>
            </a:r>
            <a:br>
              <a:rPr lang="en-US" altLang="ja-JP" sz="1800" dirty="0" smtClean="0"/>
            </a:br>
            <a:r>
              <a:rPr lang="ja-JP" altLang="en-US" sz="1800" dirty="0" smtClean="0"/>
              <a:t>タスクを電力効率良く実行する</a:t>
            </a:r>
            <a:endParaRPr lang="en-US" altLang="ja-JP" sz="1800" dirty="0" smtClean="0"/>
          </a:p>
          <a:p>
            <a:pPr lvl="1"/>
            <a:r>
              <a:rPr kumimoji="1" lang="ja-JP" altLang="en-US" sz="1800" dirty="0" smtClean="0"/>
              <a:t>アプリケーションはどのコアでも実行可能</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pic>
        <p:nvPicPr>
          <p:cNvPr id="5" name="図 4"/>
          <p:cNvPicPr>
            <a:picLocks noChangeAspect="1"/>
          </p:cNvPicPr>
          <p:nvPr/>
        </p:nvPicPr>
        <p:blipFill>
          <a:blip r:embed="rId2"/>
          <a:stretch>
            <a:fillRect/>
          </a:stretch>
        </p:blipFill>
        <p:spPr>
          <a:xfrm>
            <a:off x="5347335" y="2523950"/>
            <a:ext cx="4558665" cy="3917332"/>
          </a:xfrm>
          <a:prstGeom prst="rect">
            <a:avLst/>
          </a:prstGeom>
        </p:spPr>
      </p:pic>
    </p:spTree>
    <p:extLst>
      <p:ext uri="{BB962C8B-B14F-4D97-AF65-F5344CB8AC3E}">
        <p14:creationId xmlns:p14="http://schemas.microsoft.com/office/powerpoint/2010/main" val="260295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Exclusive monitor system location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排他モニタ</a:t>
            </a:r>
            <a:endParaRPr kumimoji="1" lang="en-US" altLang="ja-JP" sz="1800" dirty="0" smtClean="0"/>
          </a:p>
          <a:p>
            <a:pPr lvl="1"/>
            <a:r>
              <a:rPr kumimoji="1" lang="ja-JP" altLang="en-US" sz="1800" dirty="0" smtClean="0"/>
              <a:t>マルチコアシステムは複数の排他モニタを持っている</a:t>
            </a:r>
            <a:endParaRPr kumimoji="1" lang="en-US" altLang="ja-JP" sz="1800" dirty="0" smtClean="0"/>
          </a:p>
          <a:p>
            <a:pPr lvl="1"/>
            <a:r>
              <a:rPr kumimoji="1" lang="ja-JP" altLang="en-US" sz="1800" dirty="0" smtClean="0"/>
              <a:t>各コアはローカルモニタを持ち，システム上には</a:t>
            </a:r>
            <a:r>
              <a:rPr kumimoji="1" lang="en-US" altLang="ja-JP" sz="1800" dirty="0" smtClean="0"/>
              <a:t>1</a:t>
            </a:r>
            <a:r>
              <a:rPr kumimoji="1" lang="ja-JP" altLang="en-US" sz="1800" dirty="0" smtClean="0"/>
              <a:t>個以上のグローバルモニタがある</a:t>
            </a:r>
            <a:endParaRPr lang="en-US" altLang="ja-JP" sz="1800" dirty="0"/>
          </a:p>
          <a:p>
            <a:pPr lvl="1"/>
            <a:r>
              <a:rPr kumimoji="1" lang="ja-JP" altLang="en-US" sz="1800" dirty="0" smtClean="0"/>
              <a:t>変換テーブルの共有とキャッシャブル属性によりどのモニタを使うかが決定される</a:t>
            </a:r>
            <a:endParaRPr kumimoji="1" lang="en-US" altLang="ja-JP" sz="1800" dirty="0" smtClean="0"/>
          </a:p>
          <a:p>
            <a:r>
              <a:rPr lang="ja-JP" altLang="en-US" sz="1800" dirty="0" smtClean="0"/>
              <a:t>ローカルモニタ</a:t>
            </a:r>
            <a:endParaRPr lang="en-US" altLang="ja-JP" sz="1800" dirty="0"/>
          </a:p>
          <a:p>
            <a:pPr lvl="1"/>
            <a:r>
              <a:rPr kumimoji="1" lang="ja-JP" altLang="en-US" sz="1800" dirty="0" smtClean="0"/>
              <a:t>各コアはローカルモニタを持つ．</a:t>
            </a:r>
            <a:endParaRPr kumimoji="1" lang="en-US" altLang="ja-JP" sz="1800" dirty="0" smtClean="0"/>
          </a:p>
          <a:p>
            <a:pPr lvl="1"/>
            <a:r>
              <a:rPr kumimoji="1" lang="ja-JP" altLang="en-US" sz="1800" dirty="0" smtClean="0"/>
              <a:t>ローカルモニタはコアを監視する</a:t>
            </a:r>
            <a:endParaRPr kumimoji="1" lang="en-US" altLang="ja-JP" sz="1800" dirty="0" smtClean="0"/>
          </a:p>
          <a:p>
            <a:pPr lvl="2"/>
            <a:r>
              <a:rPr kumimoji="1" lang="ja-JP" altLang="en-US" sz="1800" dirty="0" smtClean="0"/>
              <a:t>コアが排他ロードをするとそれを記録する</a:t>
            </a:r>
            <a:endParaRPr kumimoji="1" lang="en-US" altLang="ja-JP" sz="1800" dirty="0" smtClean="0"/>
          </a:p>
          <a:p>
            <a:pPr lvl="2"/>
            <a:r>
              <a:rPr kumimoji="1" lang="ja-JP" altLang="en-US" sz="1800" dirty="0" smtClean="0"/>
              <a:t>ストア時には前に排他ロードがなされていれば成功し，なされていなければ失敗する</a:t>
            </a:r>
            <a:endParaRPr kumimoji="1" lang="en-US" altLang="ja-JP" sz="1800" dirty="0" smtClean="0"/>
          </a:p>
          <a:p>
            <a:pPr lvl="2"/>
            <a:r>
              <a:rPr kumimoji="1" lang="ja-JP" altLang="en-US" sz="1800" dirty="0" smtClean="0"/>
              <a:t>アーキテクチャは，モニターによるチェックを独立に実装することが可能である</a:t>
            </a:r>
            <a:endParaRPr kumimoji="1" lang="en-US" altLang="ja-JP" sz="1800" dirty="0" smtClean="0"/>
          </a:p>
          <a:p>
            <a:pPr lvl="2"/>
            <a:r>
              <a:rPr kumimoji="1" lang="ja-JP" altLang="en-US" sz="1800" dirty="0" smtClean="0"/>
              <a:t>コアは物理アドレスをタグすることが可能である</a:t>
            </a:r>
            <a:endParaRPr kumimoji="1" lang="en-US" altLang="ja-JP" sz="1800" dirty="0" smtClean="0"/>
          </a:p>
          <a:p>
            <a:pPr lvl="2"/>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262462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Exclusive monitor system location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ローカル排他モニタのクリア</a:t>
            </a:r>
            <a:endParaRPr kumimoji="1" lang="en-US" altLang="ja-JP" sz="1800" dirty="0" smtClean="0"/>
          </a:p>
          <a:p>
            <a:pPr lvl="1"/>
            <a:r>
              <a:rPr kumimoji="1" lang="ja-JP" altLang="en-US" sz="1800" dirty="0" smtClean="0"/>
              <a:t>ローカル排他モニタは例外からのリターン（</a:t>
            </a:r>
            <a:r>
              <a:rPr kumimoji="1" lang="en-US" altLang="ja-JP" sz="1800" dirty="0" smtClean="0"/>
              <a:t>ERET</a:t>
            </a:r>
            <a:r>
              <a:rPr kumimoji="1" lang="ja-JP" altLang="en-US" sz="1800" dirty="0" smtClean="0"/>
              <a:t>命令）でクリアされる</a:t>
            </a:r>
            <a:endParaRPr kumimoji="1" lang="en-US" altLang="ja-JP" sz="1800" dirty="0" smtClean="0"/>
          </a:p>
          <a:p>
            <a:pPr lvl="1"/>
            <a:r>
              <a:rPr kumimoji="1" lang="en-US" altLang="ja-JP" sz="1800" dirty="0" smtClean="0"/>
              <a:t>Linux</a:t>
            </a:r>
            <a:r>
              <a:rPr kumimoji="1" lang="ja-JP" altLang="en-US" sz="1800" dirty="0" smtClean="0"/>
              <a:t>において，</a:t>
            </a:r>
            <a:r>
              <a:rPr kumimoji="1" lang="en-US" altLang="ja-JP" sz="1800" dirty="0" smtClean="0"/>
              <a:t>EL1</a:t>
            </a:r>
            <a:r>
              <a:rPr kumimoji="1" lang="ja-JP" altLang="en-US" sz="1800" dirty="0" smtClean="0"/>
              <a:t>で動作する複数のタスクは例外リターンなしでコンテキストスイッチ可能である</a:t>
            </a:r>
            <a:endParaRPr kumimoji="1" lang="en-US" altLang="ja-JP" sz="1800" dirty="0" smtClean="0"/>
          </a:p>
          <a:p>
            <a:pPr lvl="1"/>
            <a:r>
              <a:rPr kumimoji="1" lang="ja-JP" altLang="en-US" sz="1800" dirty="0" smtClean="0"/>
              <a:t>カーネルタスクに関連付けられているユーザースレッドからリターンする際に例外リターンを行う</a:t>
            </a:r>
            <a:endParaRPr kumimoji="1" lang="en-US" altLang="ja-JP" sz="1800" dirty="0" smtClean="0"/>
          </a:p>
          <a:p>
            <a:pPr lvl="1"/>
            <a:r>
              <a:rPr kumimoji="1" lang="ja-JP" altLang="en-US" sz="1800" dirty="0" smtClean="0"/>
              <a:t>これは</a:t>
            </a:r>
            <a:r>
              <a:rPr lang="en-US" altLang="ja-JP" sz="1800" dirty="0" smtClean="0"/>
              <a:t>ARMv7</a:t>
            </a:r>
            <a:r>
              <a:rPr lang="ja-JP" altLang="en-US" sz="1800" dirty="0" smtClean="0"/>
              <a:t>アーキテクチャと異なる．</a:t>
            </a:r>
            <a:endParaRPr lang="en-US" altLang="ja-JP" sz="1800" dirty="0" smtClean="0"/>
          </a:p>
          <a:p>
            <a:pPr lvl="2"/>
            <a:r>
              <a:rPr lang="ja-JP" altLang="en-US" sz="1800" dirty="0" smtClean="0"/>
              <a:t>スケジューラがタスクスイッチの際に明示的にクリアする必要がある</a:t>
            </a:r>
            <a:endParaRPr lang="en-US" altLang="ja-JP" sz="1800" dirty="0" smtClean="0"/>
          </a:p>
          <a:p>
            <a:pPr lvl="1"/>
            <a:r>
              <a:rPr kumimoji="1" lang="ja-JP" altLang="en-US" sz="1800" dirty="0" smtClean="0"/>
              <a:t>ローカル排他モニタをクリアするとグローバル排他モニタがクリアされるかは実装依存である</a:t>
            </a:r>
            <a:endParaRPr kumimoji="1" lang="en-US" altLang="ja-JP" sz="1800" dirty="0" smtClean="0"/>
          </a:p>
          <a:p>
            <a:r>
              <a:rPr kumimoji="1" lang="ja-JP" altLang="en-US" sz="1800" dirty="0" smtClean="0"/>
              <a:t>ローカルモニタの使用範囲</a:t>
            </a:r>
            <a:endParaRPr kumimoji="1" lang="en-US" altLang="ja-JP" sz="1800" dirty="0" smtClean="0"/>
          </a:p>
          <a:p>
            <a:pPr lvl="1"/>
            <a:r>
              <a:rPr kumimoji="1" lang="ja-JP" altLang="en-US" sz="1800" dirty="0" smtClean="0"/>
              <a:t>ローカルモニタは対象のメモリが非共有とマークされた場合に使用される</a:t>
            </a:r>
            <a:endParaRPr kumimoji="1" lang="en-US" altLang="ja-JP" sz="1800" dirty="0" smtClean="0"/>
          </a:p>
          <a:p>
            <a:pPr lvl="2"/>
            <a:r>
              <a:rPr kumimoji="1" lang="ja-JP" altLang="en-US" sz="1800" dirty="0" smtClean="0"/>
              <a:t>コア内のスレッドの排他制御用</a:t>
            </a:r>
            <a:endParaRPr kumimoji="1" lang="en-US" altLang="ja-JP" sz="1800" dirty="0" smtClean="0"/>
          </a:p>
          <a:p>
            <a:pPr lvl="1"/>
            <a:r>
              <a:rPr kumimoji="1" lang="ja-JP" altLang="en-US" sz="1800" dirty="0" smtClean="0"/>
              <a:t>インナーシェアラブルとマークされているメモリにも使用可能．例えばシェアラブルドメイン間の排他制御に使える</a:t>
            </a:r>
            <a:endParaRPr kumimoji="1" lang="en-US" altLang="ja-JP" sz="1800" dirty="0" smtClean="0"/>
          </a:p>
          <a:p>
            <a:pPr lvl="1"/>
            <a:r>
              <a:rPr kumimoji="1" lang="ja-JP" altLang="en-US" sz="1800" dirty="0" smtClean="0"/>
              <a:t>異なる，ノンコヒーレントコア間では，ミューテックスの場所はノーマル，ノンキャッシャブルとマークされ，グローバルモニタが必要となる</a:t>
            </a:r>
            <a:endParaRPr kumimoji="1" lang="en-US" altLang="ja-JP" sz="1800" dirty="0" smtClean="0"/>
          </a:p>
          <a:p>
            <a:pPr marL="714375" lvl="2" indent="0">
              <a:buNone/>
            </a:pP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22736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Multi Processors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Multi Processors</a:t>
            </a:r>
          </a:p>
          <a:p>
            <a:pPr lvl="1"/>
            <a:r>
              <a:rPr kumimoji="1" lang="en-US" altLang="ja-JP" sz="1800" dirty="0" smtClean="0"/>
              <a:t>ARMv-8</a:t>
            </a:r>
            <a:r>
              <a:rPr kumimoji="1" lang="ja-JP" altLang="en-US" sz="1800" dirty="0" smtClean="0"/>
              <a:t>では幾つかのレベルのマルチプロセッサシステムをサポートしている</a:t>
            </a:r>
            <a:endParaRPr kumimoji="1" lang="en-US" altLang="ja-JP" sz="1800" dirty="0" smtClean="0"/>
          </a:p>
          <a:p>
            <a:pPr lvl="1"/>
            <a:r>
              <a:rPr lang="en-US" altLang="ja-JP" sz="1800" dirty="0" smtClean="0"/>
              <a:t>Cortex-A57MPCore</a:t>
            </a:r>
            <a:r>
              <a:rPr lang="ja-JP" altLang="en-US" sz="1800" dirty="0" smtClean="0"/>
              <a:t>や</a:t>
            </a:r>
            <a:r>
              <a:rPr lang="en-US" altLang="ja-JP" sz="1800" dirty="0" smtClean="0"/>
              <a:t>Cortex-A53MPCore</a:t>
            </a:r>
            <a:r>
              <a:rPr lang="ja-JP" altLang="en-US" sz="1800" dirty="0" smtClean="0"/>
              <a:t>は</a:t>
            </a:r>
            <a:r>
              <a:rPr lang="en-US" altLang="ja-JP" sz="1800" dirty="0" smtClean="0"/>
              <a:t>1</a:t>
            </a:r>
            <a:r>
              <a:rPr lang="ja-JP" altLang="en-US" sz="1800" dirty="0" smtClean="0"/>
              <a:t>から</a:t>
            </a:r>
            <a:r>
              <a:rPr lang="en-US" altLang="ja-JP" sz="1800" dirty="0" smtClean="0"/>
              <a:t>4</a:t>
            </a:r>
            <a:r>
              <a:rPr lang="ja-JP" altLang="en-US" sz="1800" dirty="0" smtClean="0"/>
              <a:t>個のプロッサを持つ</a:t>
            </a:r>
            <a:endParaRPr lang="en-US" altLang="ja-JP" sz="1800" dirty="0" smtClean="0"/>
          </a:p>
          <a:p>
            <a:pPr lvl="1"/>
            <a:r>
              <a:rPr kumimoji="1" lang="ja-JP" altLang="en-US" sz="1800" dirty="0" smtClean="0"/>
              <a:t>シングルコアないしクラスタ構成を取ることが可能である</a:t>
            </a:r>
            <a:endParaRPr kumimoji="1" lang="en-US" altLang="ja-JP" sz="1800" dirty="0" smtClean="0"/>
          </a:p>
          <a:p>
            <a:pPr lvl="1"/>
            <a:r>
              <a:rPr lang="ja-JP" altLang="en-US" sz="1800" dirty="0"/>
              <a:t>デバイスの負荷が低い場合や</a:t>
            </a:r>
            <a:r>
              <a:rPr lang="ja-JP" altLang="en-US" sz="1800" dirty="0" smtClean="0"/>
              <a:t>スタンバイモードにおいて，</a:t>
            </a:r>
            <a:r>
              <a:rPr lang="en-US" altLang="ja-JP" sz="1800" dirty="0" smtClean="0"/>
              <a:t>ARM</a:t>
            </a:r>
            <a:r>
              <a:rPr lang="ja-JP" altLang="en-US" sz="1800" dirty="0" smtClean="0"/>
              <a:t>ではクラスタ内の</a:t>
            </a:r>
            <a:r>
              <a:rPr lang="en-US" altLang="ja-JP" sz="1800" dirty="0" smtClean="0"/>
              <a:t>4</a:t>
            </a:r>
            <a:r>
              <a:rPr lang="ja-JP" altLang="en-US" sz="1800" dirty="0" smtClean="0"/>
              <a:t>コアのいずれでも消費電力を削減するためにシャットダウンすることが可能である．</a:t>
            </a:r>
            <a:endParaRPr lang="en-US" altLang="ja-JP" sz="1800" dirty="0" smtClean="0"/>
          </a:p>
          <a:p>
            <a:pPr lvl="1"/>
            <a:r>
              <a:rPr lang="ja-JP" altLang="en-US" sz="1800" dirty="0" smtClean="0"/>
              <a:t>性能が必要な場合は，全てのプロセッサが使用され，可能な限り電力消費を押させながら負荷をシェアする</a:t>
            </a:r>
            <a:endParaRPr lang="en-US" altLang="ja-JP" sz="1800" dirty="0" smtClean="0"/>
          </a:p>
          <a:p>
            <a:pPr lvl="1"/>
            <a:r>
              <a:rPr lang="ja-JP" altLang="en-US" sz="1800" dirty="0" smtClean="0"/>
              <a:t>マルチプロセッサは汎用のアプリケーションプロセッサや組込みシステムで使用されている</a:t>
            </a:r>
            <a:endParaRPr lang="en-US" altLang="ja-JP" sz="1800" dirty="0" smtClean="0"/>
          </a:p>
          <a:p>
            <a:pPr lvl="1"/>
            <a:r>
              <a:rPr lang="ja-JP" altLang="en-US" sz="1800" dirty="0" smtClean="0"/>
              <a:t>シングルプロセッサよりマルチプロセッサの方が消費電力は低い．マルチプロセッサでは処理を速く終わらせて，長い時間パワーダウンモードとなる</a:t>
            </a:r>
            <a:endParaRPr lang="en-US" altLang="ja-JP" sz="1800" dirty="0" smtClean="0"/>
          </a:p>
          <a:p>
            <a:pPr lvl="1"/>
            <a:r>
              <a:rPr lang="ja-JP" altLang="en-US" sz="1800" dirty="0" smtClean="0"/>
              <a:t>マルチプロセッサではシングルプロセッサと比較して低いクロックで同じスループットを実現出来る</a:t>
            </a:r>
            <a:endParaRPr lang="en-US" altLang="ja-JP" sz="1800" dirty="0"/>
          </a:p>
          <a:p>
            <a:pPr lvl="1"/>
            <a:r>
              <a:rPr lang="ja-JP" altLang="en-US" sz="1800" dirty="0" smtClean="0"/>
              <a:t>低いパワーのシリコンプロセスや低い駆動電圧は電力消費を低くする事が可能である</a:t>
            </a:r>
            <a:endParaRPr lang="en-US" altLang="ja-JP" sz="1800" dirty="0" smtClean="0"/>
          </a:p>
          <a:p>
            <a:pPr lvl="1"/>
            <a:r>
              <a:rPr lang="ja-JP" altLang="en-US" sz="1800" dirty="0" smtClean="0"/>
              <a:t>現状のシステムではコアのクロックを個別に変更することが出来ない</a:t>
            </a:r>
            <a:endParaRPr lang="en-US" altLang="ja-JP" sz="1800" dirty="0" smtClean="0"/>
          </a:p>
          <a:p>
            <a:pPr lvl="1"/>
            <a:endParaRPr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109192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Exclusive monitor system location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モニターがない場合の振る舞い</a:t>
            </a:r>
            <a:endParaRPr kumimoji="1" lang="en-US" altLang="ja-JP" sz="1800" dirty="0" smtClean="0"/>
          </a:p>
          <a:p>
            <a:pPr lvl="1"/>
            <a:r>
              <a:rPr kumimoji="1" lang="ja-JP" altLang="en-US" sz="1800" dirty="0" smtClean="0"/>
              <a:t>グローバルモニタを含まない，もしくは特定のアドレスにのみ使用可能なシステムにおいて，排他アクセスを行った際の振る舞いは実装依存である</a:t>
            </a:r>
            <a:endParaRPr kumimoji="1" lang="en-US" altLang="ja-JP" sz="1800" dirty="0" smtClean="0"/>
          </a:p>
          <a:p>
            <a:pPr lvl="1"/>
            <a:r>
              <a:rPr kumimoji="1" lang="ja-JP" altLang="en-US" sz="1800" dirty="0" smtClean="0"/>
              <a:t>以下は振る舞いのオプションである</a:t>
            </a:r>
            <a:endParaRPr kumimoji="1" lang="en-US" altLang="ja-JP" sz="1800" dirty="0" smtClean="0"/>
          </a:p>
          <a:p>
            <a:pPr lvl="2"/>
            <a:r>
              <a:rPr kumimoji="1" lang="ja-JP" altLang="en-US" sz="1800" dirty="0" smtClean="0"/>
              <a:t>外部例外を発生</a:t>
            </a:r>
            <a:endParaRPr kumimoji="1" lang="en-US" altLang="ja-JP" sz="1800" dirty="0" smtClean="0"/>
          </a:p>
          <a:p>
            <a:pPr lvl="2"/>
            <a:r>
              <a:rPr lang="en-US" altLang="ja-JP" sz="1800" dirty="0" smtClean="0"/>
              <a:t>MMU </a:t>
            </a:r>
            <a:r>
              <a:rPr lang="ja-JP" altLang="en-US" sz="1800" dirty="0" smtClean="0"/>
              <a:t>例外を発生</a:t>
            </a:r>
            <a:endParaRPr lang="en-US" altLang="ja-JP" sz="1800" dirty="0" smtClean="0"/>
          </a:p>
          <a:p>
            <a:pPr lvl="2"/>
            <a:r>
              <a:rPr kumimoji="1" lang="en-US" altLang="ja-JP" sz="1800" dirty="0" smtClean="0"/>
              <a:t>NOP</a:t>
            </a:r>
            <a:r>
              <a:rPr kumimoji="1" lang="ja-JP" altLang="en-US" sz="1800" dirty="0" smtClean="0"/>
              <a:t>として扱い</a:t>
            </a:r>
            <a:endParaRPr kumimoji="1" lang="en-US" altLang="ja-JP" sz="1800" dirty="0" smtClean="0"/>
          </a:p>
          <a:p>
            <a:pPr lvl="2"/>
            <a:r>
              <a:rPr lang="ja-JP" altLang="en-US" sz="1800" dirty="0" smtClean="0"/>
              <a:t>通常の</a:t>
            </a:r>
            <a:r>
              <a:rPr lang="en-US" altLang="ja-JP" sz="1800" dirty="0" smtClean="0"/>
              <a:t>LDR/STR</a:t>
            </a:r>
            <a:r>
              <a:rPr lang="ja-JP" altLang="en-US" sz="1800" dirty="0" smtClean="0"/>
              <a:t>として振る舞う</a:t>
            </a:r>
            <a:endParaRPr lang="en-US" altLang="ja-JP" sz="1800" dirty="0" smtClean="0"/>
          </a:p>
          <a:p>
            <a:r>
              <a:rPr kumimoji="1" lang="en-US" altLang="ja-JP" sz="1800" dirty="0" smtClean="0"/>
              <a:t>ERG(Exclusives Reservation Granule)</a:t>
            </a:r>
          </a:p>
          <a:p>
            <a:pPr lvl="1"/>
            <a:r>
              <a:rPr kumimoji="1" lang="ja-JP" altLang="en-US" sz="1800" dirty="0" smtClean="0"/>
              <a:t>排他モニターの粒度を示す</a:t>
            </a:r>
            <a:endParaRPr kumimoji="1" lang="en-US" altLang="ja-JP" sz="1800" dirty="0" smtClean="0"/>
          </a:p>
          <a:p>
            <a:pPr lvl="1"/>
            <a:r>
              <a:rPr kumimoji="1" lang="ja-JP" altLang="en-US" sz="1800" dirty="0" smtClean="0"/>
              <a:t>サイズは実装依存だが典型的にはキャッシュラインサイズである</a:t>
            </a:r>
            <a:endParaRPr kumimoji="1" lang="en-US" altLang="ja-JP" sz="1800" dirty="0" smtClean="0"/>
          </a:p>
          <a:p>
            <a:pPr lvl="1"/>
            <a:r>
              <a:rPr kumimoji="1" lang="ja-JP" altLang="en-US" sz="1800" dirty="0" smtClean="0"/>
              <a:t>一つの</a:t>
            </a:r>
            <a:r>
              <a:rPr kumimoji="1" lang="en-US" altLang="ja-JP" sz="1800" dirty="0" smtClean="0"/>
              <a:t>ERG</a:t>
            </a:r>
            <a:r>
              <a:rPr kumimoji="1" lang="ja-JP" altLang="en-US" sz="1800" dirty="0" smtClean="0"/>
              <a:t>範囲内に二つのフラグを置くと，片方に</a:t>
            </a:r>
            <a:r>
              <a:rPr kumimoji="1" lang="en-US" altLang="ja-JP" sz="1800" dirty="0" smtClean="0"/>
              <a:t>STRXR</a:t>
            </a:r>
            <a:r>
              <a:rPr kumimoji="1" lang="ja-JP" altLang="en-US" sz="1800" dirty="0" smtClean="0"/>
              <a:t>を実行するとフラグが落ちるので，お互い干渉する．</a:t>
            </a:r>
            <a:endParaRPr kumimoji="1" lang="en-US" altLang="ja-JP" sz="1800" dirty="0" smtClean="0"/>
          </a:p>
          <a:p>
            <a:pPr lvl="1"/>
            <a:r>
              <a:rPr kumimoji="1" lang="ja-JP" altLang="en-US" sz="1800" dirty="0" smtClean="0"/>
              <a:t>ソフトウェアでの対応は必要ないが，効率が悪化する．</a:t>
            </a:r>
            <a:endParaRPr kumimoji="1" lang="en-US" altLang="ja-JP" sz="1800" dirty="0" smtClean="0"/>
          </a:p>
          <a:p>
            <a:pPr lvl="1"/>
            <a:r>
              <a:rPr kumimoji="1" lang="ja-JP" altLang="en-US" dirty="0" smtClean="0"/>
              <a:t>あるコアの</a:t>
            </a:r>
            <a:r>
              <a:rPr kumimoji="1" lang="en-US" altLang="ja-JP" dirty="0" smtClean="0"/>
              <a:t>ERG</a:t>
            </a:r>
            <a:r>
              <a:rPr kumimoji="1" lang="ja-JP" altLang="en-US" dirty="0" smtClean="0"/>
              <a:t>は</a:t>
            </a:r>
            <a:r>
              <a:rPr kumimoji="1" lang="en-US" altLang="ja-JP" dirty="0" smtClean="0"/>
              <a:t>CTR_EL0</a:t>
            </a:r>
            <a:r>
              <a:rPr kumimoji="1" lang="ja-JP" altLang="en-US" dirty="0" smtClean="0"/>
              <a:t>から読み込める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Tree>
    <p:extLst>
      <p:ext uri="{BB962C8B-B14F-4D97-AF65-F5344CB8AC3E}">
        <p14:creationId xmlns:p14="http://schemas.microsoft.com/office/powerpoint/2010/main" val="32213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Cache coherency</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コヒーレントキャッシュ</a:t>
            </a:r>
            <a:endParaRPr kumimoji="1" lang="en-US" altLang="ja-JP" dirty="0" smtClean="0"/>
          </a:p>
          <a:p>
            <a:pPr lvl="1"/>
            <a:r>
              <a:rPr kumimoji="1" lang="en-US" altLang="ja-JP" dirty="0" smtClean="0"/>
              <a:t>CA53</a:t>
            </a:r>
            <a:r>
              <a:rPr kumimoji="1" lang="ja-JP" altLang="en-US" dirty="0" smtClean="0"/>
              <a:t>や</a:t>
            </a:r>
            <a:r>
              <a:rPr kumimoji="1" lang="en-US" altLang="ja-JP" dirty="0" smtClean="0"/>
              <a:t>CA57</a:t>
            </a:r>
            <a:r>
              <a:rPr kumimoji="1" lang="ja-JP" altLang="en-US" dirty="0" smtClean="0"/>
              <a:t>はクラスター内の他のコアとのキャッシュコヒーレンシをサポートしている</a:t>
            </a:r>
            <a:endParaRPr kumimoji="1" lang="en-US" altLang="ja-JP" dirty="0" smtClean="0"/>
          </a:p>
          <a:p>
            <a:pPr lvl="1"/>
            <a:r>
              <a:rPr kumimoji="1" lang="ja-JP" altLang="en-US" dirty="0" smtClean="0"/>
              <a:t>これは正しく共有属性がついているメモリ領域を対象としている</a:t>
            </a:r>
            <a:endParaRPr kumimoji="1" lang="en-US" altLang="ja-JP" dirty="0" smtClean="0"/>
          </a:p>
          <a:p>
            <a:r>
              <a:rPr kumimoji="1" lang="ja-JP" altLang="en-US" dirty="0" smtClean="0"/>
              <a:t>クラスタ間のコヒーレント</a:t>
            </a:r>
            <a:endParaRPr kumimoji="1" lang="en-US" altLang="ja-JP" dirty="0" smtClean="0"/>
          </a:p>
          <a:p>
            <a:pPr lvl="1"/>
            <a:r>
              <a:rPr kumimoji="1" lang="ja-JP" altLang="en-US" dirty="0" smtClean="0"/>
              <a:t>プロセッサがクラスタ構成の</a:t>
            </a:r>
            <a:r>
              <a:rPr kumimoji="1" lang="en-US" altLang="ja-JP" dirty="0" smtClean="0"/>
              <a:t/>
            </a:r>
            <a:br>
              <a:rPr kumimoji="1" lang="en-US" altLang="ja-JP" dirty="0" smtClean="0"/>
            </a:br>
            <a:r>
              <a:rPr kumimoji="1" lang="ja-JP" altLang="en-US" dirty="0" smtClean="0"/>
              <a:t>場合，クラスタ間のコヒー</a:t>
            </a:r>
            <a:r>
              <a:rPr kumimoji="1" lang="en-US" altLang="ja-JP" dirty="0" smtClean="0"/>
              <a:t/>
            </a:r>
            <a:br>
              <a:rPr kumimoji="1" lang="en-US" altLang="ja-JP" dirty="0" smtClean="0"/>
            </a:br>
            <a:r>
              <a:rPr kumimoji="1" lang="ja-JP" altLang="en-US" dirty="0" smtClean="0"/>
              <a:t>レントも対応する</a:t>
            </a:r>
            <a:endParaRPr kumimoji="1" lang="en-US" altLang="ja-JP" dirty="0" smtClean="0"/>
          </a:p>
          <a:p>
            <a:pPr lvl="1"/>
            <a:r>
              <a:rPr kumimoji="1" lang="ja-JP" altLang="en-US" dirty="0" smtClean="0"/>
              <a:t>これは，</a:t>
            </a:r>
            <a:r>
              <a:rPr lang="en-US" altLang="ja-JP" dirty="0"/>
              <a:t>AMBA 4 ACE </a:t>
            </a:r>
            <a:r>
              <a:rPr lang="ja-JP" altLang="en-US" dirty="0" err="1" smtClean="0"/>
              <a:t>ベ</a:t>
            </a:r>
            <a:r>
              <a:rPr lang="en-US" altLang="ja-JP" dirty="0" smtClean="0"/>
              <a:t/>
            </a:r>
            <a:br>
              <a:rPr lang="en-US" altLang="ja-JP" dirty="0" smtClean="0"/>
            </a:br>
            <a:r>
              <a:rPr lang="ja-JP" altLang="en-US" dirty="0" err="1" smtClean="0"/>
              <a:t>ー</a:t>
            </a:r>
            <a:r>
              <a:rPr lang="ja-JP" altLang="en-US" dirty="0" smtClean="0"/>
              <a:t>スの</a:t>
            </a:r>
            <a:r>
              <a:rPr kumimoji="1" lang="en-US" altLang="ja-JP" dirty="0" smtClean="0"/>
              <a:t>ARM CCI-400</a:t>
            </a:r>
            <a:r>
              <a:rPr kumimoji="1" lang="ja-JP" altLang="en-US" dirty="0" smtClean="0"/>
              <a:t>と</a:t>
            </a:r>
            <a:r>
              <a:rPr kumimoji="1" lang="en-US" altLang="ja-JP" dirty="0" smtClean="0"/>
              <a:t/>
            </a:r>
            <a:br>
              <a:rPr kumimoji="1" lang="en-US" altLang="ja-JP" dirty="0" smtClean="0"/>
            </a:br>
            <a:r>
              <a:rPr kumimoji="1" lang="ja-JP" altLang="en-US" dirty="0" smtClean="0"/>
              <a:t>いった，キャッシュコヒー</a:t>
            </a:r>
            <a:r>
              <a:rPr kumimoji="1" lang="en-US" altLang="ja-JP" dirty="0" smtClean="0"/>
              <a:t/>
            </a:r>
            <a:br>
              <a:rPr kumimoji="1" lang="en-US" altLang="ja-JP" dirty="0" smtClean="0"/>
            </a:br>
            <a:r>
              <a:rPr kumimoji="1" lang="ja-JP" altLang="en-US" dirty="0" smtClean="0"/>
              <a:t>レントインターコネクトで</a:t>
            </a:r>
            <a:r>
              <a:rPr kumimoji="1" lang="en-US" altLang="ja-JP" dirty="0" smtClean="0"/>
              <a:t/>
            </a:r>
            <a:br>
              <a:rPr kumimoji="1" lang="en-US" altLang="ja-JP" dirty="0" smtClean="0"/>
            </a:br>
            <a:r>
              <a:rPr kumimoji="1" lang="ja-JP" altLang="en-US" dirty="0" smtClean="0"/>
              <a:t>実現される</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pic>
        <p:nvPicPr>
          <p:cNvPr id="5" name="図 4"/>
          <p:cNvPicPr>
            <a:picLocks noChangeAspect="1"/>
          </p:cNvPicPr>
          <p:nvPr/>
        </p:nvPicPr>
        <p:blipFill>
          <a:blip r:embed="rId2"/>
          <a:stretch>
            <a:fillRect/>
          </a:stretch>
        </p:blipFill>
        <p:spPr>
          <a:xfrm>
            <a:off x="4246245" y="2878932"/>
            <a:ext cx="5505450" cy="3562350"/>
          </a:xfrm>
          <a:prstGeom prst="rect">
            <a:avLst/>
          </a:prstGeom>
        </p:spPr>
      </p:pic>
    </p:spTree>
    <p:extLst>
      <p:ext uri="{BB962C8B-B14F-4D97-AF65-F5344CB8AC3E}">
        <p14:creationId xmlns:p14="http://schemas.microsoft.com/office/powerpoint/2010/main" val="331874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コヒーレンシのサポート</a:t>
            </a:r>
            <a:endParaRPr kumimoji="1" lang="en-US" altLang="ja-JP" sz="1800" dirty="0" smtClean="0"/>
          </a:p>
          <a:p>
            <a:pPr lvl="1"/>
            <a:r>
              <a:rPr kumimoji="1" lang="ja-JP" altLang="en-US" sz="1800" dirty="0" smtClean="0"/>
              <a:t>ハードウェアデザイン決定に依存し様々なコンフィギュレーションが可能である</a:t>
            </a:r>
            <a:endParaRPr kumimoji="1" lang="en-US" altLang="ja-JP" sz="1800" dirty="0" smtClean="0"/>
          </a:p>
          <a:p>
            <a:pPr lvl="2"/>
            <a:r>
              <a:rPr kumimoji="1" lang="ja-JP" altLang="en-US" sz="1800" dirty="0" smtClean="0"/>
              <a:t>シングルクラスタ内のみ可能</a:t>
            </a:r>
            <a:endParaRPr kumimoji="1" lang="en-US" altLang="ja-JP" sz="1800" dirty="0" smtClean="0"/>
          </a:p>
          <a:p>
            <a:pPr lvl="2"/>
            <a:r>
              <a:rPr lang="en-US" altLang="ja-JP" sz="1800" dirty="0" err="1" smtClean="0"/>
              <a:t>big.LITTLE</a:t>
            </a:r>
            <a:r>
              <a:rPr lang="ja-JP" altLang="en-US" sz="1800" dirty="0" err="1" smtClean="0"/>
              <a:t>のように</a:t>
            </a:r>
            <a:r>
              <a:rPr lang="ja-JP" altLang="en-US" sz="1800" dirty="0" smtClean="0"/>
              <a:t>両方のクラスタ間で可能</a:t>
            </a:r>
            <a:endParaRPr lang="en-US" altLang="ja-JP" sz="1800" dirty="0" smtClean="0"/>
          </a:p>
          <a:p>
            <a:pPr lvl="2"/>
            <a:r>
              <a:rPr kumimoji="1" lang="ja-JP" altLang="en-US" sz="1800" dirty="0" smtClean="0"/>
              <a:t>インナードメインに幾つかのクラスタ，アウタードメインに幾つかのクラスターを含むもの</a:t>
            </a:r>
            <a:endParaRPr kumimoji="1" lang="en-US" altLang="ja-JP" sz="1800" dirty="0" smtClean="0"/>
          </a:p>
          <a:p>
            <a:r>
              <a:rPr lang="ja-JP" altLang="en-US" sz="1800" dirty="0" smtClean="0"/>
              <a:t>操作のブロードキャスト</a:t>
            </a:r>
            <a:endParaRPr lang="en-US" altLang="ja-JP" sz="1800" dirty="0"/>
          </a:p>
          <a:p>
            <a:pPr lvl="1"/>
            <a:r>
              <a:rPr kumimoji="1" lang="ja-JP" altLang="en-US" sz="1800" dirty="0" smtClean="0"/>
              <a:t>キャッシュコヒーレントを有効にするためには，あるコアでのメモリ操作を他のコアにブロードキャストする必要がある</a:t>
            </a:r>
            <a:endParaRPr kumimoji="1" lang="en-US" altLang="ja-JP" sz="1800" dirty="0" smtClean="0"/>
          </a:p>
          <a:p>
            <a:pPr lvl="1"/>
            <a:r>
              <a:rPr kumimoji="1" lang="ja-JP" altLang="en-US" sz="1800" dirty="0" smtClean="0"/>
              <a:t>インナー，アウターキャッシュ操作やシステムバリア命令をブロードキャストするか設定することが可能な信号がある（リセット時に指定）</a:t>
            </a:r>
            <a:endParaRPr kumimoji="1" lang="en-US" altLang="ja-JP" sz="1800" dirty="0" smtClean="0"/>
          </a:p>
          <a:p>
            <a:pPr lvl="1"/>
            <a:r>
              <a:rPr kumimoji="1" lang="en-US" altLang="ja-JP" sz="1800" dirty="0" smtClean="0"/>
              <a:t>AMBA 4 ACE </a:t>
            </a:r>
            <a:r>
              <a:rPr kumimoji="1" lang="ja-JP" altLang="en-US" sz="1800" dirty="0" smtClean="0"/>
              <a:t>プロトコルは他のマスタへのバリアをサポートしているため，メインテナンスの順序とコヒーレント操作は保持される</a:t>
            </a:r>
            <a:endParaRPr kumimoji="1" lang="en-US" altLang="ja-JP" sz="1800" dirty="0" smtClean="0"/>
          </a:p>
          <a:p>
            <a:pPr lvl="1"/>
            <a:r>
              <a:rPr kumimoji="1" lang="ja-JP" altLang="en-US" sz="1800" dirty="0" smtClean="0"/>
              <a:t>インターコネクタロジックはブートコードで初期化が必要である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spTree>
    <p:extLst>
      <p:ext uri="{BB962C8B-B14F-4D97-AF65-F5344CB8AC3E}">
        <p14:creationId xmlns:p14="http://schemas.microsoft.com/office/powerpoint/2010/main" val="175016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ソフトウェアによる指定</a:t>
            </a:r>
            <a:endParaRPr kumimoji="1" lang="en-US" altLang="ja-JP" sz="1800" dirty="0" smtClean="0"/>
          </a:p>
          <a:p>
            <a:pPr lvl="1"/>
            <a:r>
              <a:rPr kumimoji="1" lang="ja-JP" altLang="en-US" sz="1800" dirty="0" smtClean="0"/>
              <a:t>適切な変換テーブルエントリによって，どのマスタがどのアドレス領域を共有しているか指定する必要がある</a:t>
            </a:r>
            <a:endParaRPr kumimoji="1" lang="en-US" altLang="ja-JP" sz="1800" dirty="0" smtClean="0"/>
          </a:p>
          <a:p>
            <a:pPr lvl="1"/>
            <a:r>
              <a:rPr kumimoji="1" lang="en-US" altLang="ja-JP" sz="1800" dirty="0" smtClean="0"/>
              <a:t>Normal</a:t>
            </a:r>
            <a:r>
              <a:rPr kumimoji="1" lang="ja-JP" altLang="en-US" sz="1800" dirty="0" smtClean="0"/>
              <a:t>のキャッシャブル領域は，すなわち共有属性が，非共有・インナー共有・アウター共有の領域である</a:t>
            </a:r>
            <a:endParaRPr lang="en-US" altLang="ja-JP" sz="1800" dirty="0"/>
          </a:p>
          <a:p>
            <a:pPr lvl="1"/>
            <a:r>
              <a:rPr kumimoji="1" lang="ja-JP" altLang="en-US" sz="1800" dirty="0" smtClean="0"/>
              <a:t>ノンキャッシャブル領域では，共有属性は無視させる</a:t>
            </a:r>
            <a:endParaRPr lang="en-US" altLang="ja-JP" sz="1800" dirty="0"/>
          </a:p>
          <a:p>
            <a:pPr lvl="1"/>
            <a:r>
              <a:rPr kumimoji="1" lang="ja-JP" altLang="en-US" sz="1800" dirty="0" smtClean="0"/>
              <a:t>マルチコアシステムでは，どのコアどのアドレスをキャッシュ化しているか知る方法はない</a:t>
            </a:r>
            <a:endParaRPr kumimoji="1" lang="en-US" altLang="ja-JP" sz="1800" dirty="0" smtClean="0"/>
          </a:p>
          <a:p>
            <a:pPr lvl="2"/>
            <a:r>
              <a:rPr lang="ja-JP" altLang="en-US" sz="1800" dirty="0" smtClean="0"/>
              <a:t>特にインターコネクトがキャッシュの特徴を持つ場合（</a:t>
            </a:r>
            <a:r>
              <a:rPr lang="en-US" altLang="ja-JP" sz="1800" dirty="0" smtClean="0"/>
              <a:t>CCN-50x</a:t>
            </a:r>
            <a:r>
              <a:rPr lang="ja-JP" altLang="en-US" sz="1800" dirty="0" smtClean="0"/>
              <a:t>）</a:t>
            </a:r>
            <a:endParaRPr lang="en-US" altLang="ja-JP" sz="1800" dirty="0" smtClean="0"/>
          </a:p>
          <a:p>
            <a:r>
              <a:rPr lang="ja-JP" altLang="en-US" sz="1800" dirty="0" smtClean="0"/>
              <a:t>メインテナンスはインターコネクトにブロードキャストされる</a:t>
            </a:r>
            <a:endParaRPr lang="en-US" altLang="ja-JP" sz="1800" dirty="0" smtClean="0"/>
          </a:p>
          <a:p>
            <a:pPr lvl="1"/>
            <a:r>
              <a:rPr lang="ja-JP" altLang="en-US" sz="1800" dirty="0" smtClean="0"/>
              <a:t>あるコアのソフトウェアは他のコアに対してクリーンや無効処理を他のコアに発行することが出来る</a:t>
            </a:r>
            <a:endParaRPr lang="en-US" altLang="ja-JP" sz="1800" dirty="0" smtClean="0"/>
          </a:p>
          <a:p>
            <a:pPr lvl="1"/>
            <a:r>
              <a:rPr lang="ja-JP" altLang="en-US" sz="1800" dirty="0" smtClean="0"/>
              <a:t>共有ドメイン内の全てのコアに対してブロードキャストされる</a:t>
            </a:r>
            <a:endParaRPr lang="en-US" altLang="ja-JP" sz="1800"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pic>
        <p:nvPicPr>
          <p:cNvPr id="5" name="図 4"/>
          <p:cNvPicPr>
            <a:picLocks noChangeAspect="1"/>
          </p:cNvPicPr>
          <p:nvPr/>
        </p:nvPicPr>
        <p:blipFill>
          <a:blip r:embed="rId2"/>
          <a:stretch>
            <a:fillRect/>
          </a:stretch>
        </p:blipFill>
        <p:spPr>
          <a:xfrm>
            <a:off x="1801177" y="5041107"/>
            <a:ext cx="6715125" cy="1400175"/>
          </a:xfrm>
          <a:prstGeom prst="rect">
            <a:avLst/>
          </a:prstGeom>
        </p:spPr>
      </p:pic>
    </p:spTree>
    <p:extLst>
      <p:ext uri="{BB962C8B-B14F-4D97-AF65-F5344CB8AC3E}">
        <p14:creationId xmlns:p14="http://schemas.microsoft.com/office/powerpoint/2010/main" val="358077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SMP OS </a:t>
            </a:r>
            <a:r>
              <a:rPr kumimoji="1" lang="ja-JP" altLang="en-US" sz="1800" dirty="0" smtClean="0"/>
              <a:t>は</a:t>
            </a:r>
            <a:r>
              <a:rPr kumimoji="1" lang="en-US" altLang="ja-JP" sz="1800" dirty="0" smtClean="0"/>
              <a:t>TLB</a:t>
            </a:r>
            <a:r>
              <a:rPr kumimoji="1" lang="ja-JP" altLang="en-US" sz="1800" dirty="0" smtClean="0"/>
              <a:t>やキャッシュ管理のブロードキャストに依存している</a:t>
            </a:r>
            <a:endParaRPr kumimoji="1" lang="en-US" altLang="ja-JP" sz="1800" dirty="0" smtClean="0"/>
          </a:p>
          <a:p>
            <a:endParaRPr kumimoji="1" lang="en-US" altLang="ja-JP" sz="1800" dirty="0" smtClean="0"/>
          </a:p>
          <a:p>
            <a:r>
              <a:rPr lang="ja-JP" altLang="en-US" sz="1800" dirty="0" smtClean="0"/>
              <a:t>外部</a:t>
            </a:r>
            <a:r>
              <a:rPr lang="en-US" altLang="ja-JP" sz="1800" dirty="0" smtClean="0"/>
              <a:t>DMA</a:t>
            </a:r>
            <a:r>
              <a:rPr lang="ja-JP" altLang="en-US" sz="1800" dirty="0" smtClean="0"/>
              <a:t>が外部メモリを操作する場合を考える</a:t>
            </a:r>
            <a:endParaRPr lang="en-US" altLang="ja-JP" sz="1800" dirty="0" smtClean="0"/>
          </a:p>
          <a:p>
            <a:pPr lvl="1"/>
            <a:r>
              <a:rPr kumimoji="1" lang="en-US" altLang="ja-JP" sz="1800" dirty="0" smtClean="0"/>
              <a:t>SMP OS </a:t>
            </a:r>
            <a:r>
              <a:rPr kumimoji="1" lang="ja-JP" altLang="en-US" sz="1800" dirty="0" smtClean="0"/>
              <a:t>は各コアで動作しており，どのコアがどのデータを保持しているか不明である</a:t>
            </a:r>
            <a:endParaRPr kumimoji="1" lang="en-US" altLang="ja-JP" sz="1800" dirty="0" smtClean="0"/>
          </a:p>
          <a:p>
            <a:pPr lvl="1"/>
            <a:r>
              <a:rPr kumimoji="1" lang="ja-JP" altLang="en-US" sz="1800" dirty="0" smtClean="0"/>
              <a:t>クラスタ内の場合はアドレス範囲を無効化すればよい</a:t>
            </a:r>
            <a:endParaRPr kumimoji="1" lang="en-US" altLang="ja-JP" sz="1800" dirty="0" smtClean="0"/>
          </a:p>
          <a:p>
            <a:pPr lvl="1"/>
            <a:r>
              <a:rPr kumimoji="1" lang="ja-JP" altLang="en-US" sz="1800" dirty="0" smtClean="0"/>
              <a:t>操作がブロードキャスト出来ない場合，</a:t>
            </a:r>
            <a:r>
              <a:rPr kumimoji="1" lang="en-US" altLang="ja-JP" sz="1800" dirty="0" smtClean="0"/>
              <a:t>OS</a:t>
            </a:r>
            <a:r>
              <a:rPr kumimoji="1" lang="ja-JP" altLang="en-US" sz="1800" dirty="0" smtClean="0"/>
              <a:t>は</a:t>
            </a:r>
            <a:r>
              <a:rPr lang="en-US" altLang="ja-JP" sz="1800" dirty="0" smtClean="0"/>
              <a:t>clean</a:t>
            </a:r>
            <a:r>
              <a:rPr lang="ja-JP" altLang="en-US" sz="1800" dirty="0" smtClean="0"/>
              <a:t>または</a:t>
            </a:r>
            <a:r>
              <a:rPr lang="en-US" altLang="ja-JP" sz="1800" dirty="0" smtClean="0"/>
              <a:t>invalidate</a:t>
            </a:r>
            <a:r>
              <a:rPr lang="ja-JP" altLang="en-US" sz="1800" dirty="0" smtClean="0"/>
              <a:t>を各コアで実行する必要がある</a:t>
            </a:r>
            <a:endParaRPr lang="en-US" altLang="ja-JP" sz="1800" dirty="0" smtClean="0"/>
          </a:p>
          <a:p>
            <a:pPr lvl="1"/>
            <a:r>
              <a:rPr kumimoji="1" lang="en-US" altLang="ja-JP" sz="1800" dirty="0" smtClean="0"/>
              <a:t>DSB</a:t>
            </a:r>
            <a:r>
              <a:rPr kumimoji="1" lang="ja-JP" altLang="en-US" sz="1800" dirty="0" smtClean="0"/>
              <a:t>はブロードキャスト操作が終わることを待ち合わせる</a:t>
            </a:r>
            <a:endParaRPr kumimoji="1" lang="en-US" altLang="ja-JP" sz="1800" dirty="0" smtClean="0"/>
          </a:p>
          <a:p>
            <a:pPr lvl="1"/>
            <a:r>
              <a:rPr kumimoji="1" lang="ja-JP" altLang="en-US" sz="1800" dirty="0" smtClean="0"/>
              <a:t>バリアは，ブロードキャストで受け取る操作の終了を推し進めない</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spTree>
    <p:extLst>
      <p:ext uri="{BB962C8B-B14F-4D97-AF65-F5344CB8AC3E}">
        <p14:creationId xmlns:p14="http://schemas.microsoft.com/office/powerpoint/2010/main" val="400066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a:t>
            </a:r>
            <a:endParaRPr kumimoji="1" lang="ja-JP" altLang="en-US" dirty="0"/>
          </a:p>
        </p:txBody>
      </p:sp>
      <p:sp>
        <p:nvSpPr>
          <p:cNvPr id="3" name="コンテンツ プレースホルダー 2"/>
          <p:cNvSpPr>
            <a:spLocks noGrp="1"/>
          </p:cNvSpPr>
          <p:nvPr>
            <p:ph idx="1"/>
          </p:nvPr>
        </p:nvSpPr>
        <p:spPr>
          <a:xfrm>
            <a:off x="343958" y="942341"/>
            <a:ext cx="9135533" cy="5307013"/>
          </a:xfrm>
        </p:spPr>
        <p:txBody>
          <a:bodyPr/>
          <a:lstStyle/>
          <a:p>
            <a:r>
              <a:rPr kumimoji="1" lang="ja-JP" altLang="en-US" sz="1800" dirty="0" smtClean="0"/>
              <a:t>以下にキャッシュ管理操作を示す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pic>
        <p:nvPicPr>
          <p:cNvPr id="5" name="図 4"/>
          <p:cNvPicPr>
            <a:picLocks noChangeAspect="1"/>
          </p:cNvPicPr>
          <p:nvPr/>
        </p:nvPicPr>
        <p:blipFill>
          <a:blip r:embed="rId2"/>
          <a:stretch>
            <a:fillRect/>
          </a:stretch>
        </p:blipFill>
        <p:spPr>
          <a:xfrm>
            <a:off x="1681162" y="1245871"/>
            <a:ext cx="6635672" cy="5459730"/>
          </a:xfrm>
          <a:prstGeom prst="rect">
            <a:avLst/>
          </a:prstGeom>
        </p:spPr>
      </p:pic>
    </p:spTree>
    <p:extLst>
      <p:ext uri="{BB962C8B-B14F-4D97-AF65-F5344CB8AC3E}">
        <p14:creationId xmlns:p14="http://schemas.microsoft.com/office/powerpoint/2010/main" val="387073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Software managed coherency</a:t>
            </a:r>
          </a:p>
          <a:p>
            <a:pPr lvl="1"/>
            <a:r>
              <a:rPr kumimoji="1" lang="ja-JP" altLang="en-US" sz="1800" dirty="0" smtClean="0"/>
              <a:t>ソフトウェア（主にデバイスドライバ）でダーティデータのクリーンや，古いデータを</a:t>
            </a:r>
            <a:r>
              <a:rPr kumimoji="1" lang="en-US" altLang="ja-JP" sz="1800" dirty="0" smtClean="0"/>
              <a:t>invalidate</a:t>
            </a:r>
            <a:r>
              <a:rPr kumimoji="1" lang="ja-JP" altLang="en-US" sz="1800" dirty="0" smtClean="0"/>
              <a:t>する</a:t>
            </a:r>
            <a:endParaRPr kumimoji="1" lang="en-US" altLang="ja-JP" sz="1800" dirty="0" smtClean="0"/>
          </a:p>
          <a:p>
            <a:pPr lvl="1"/>
            <a:r>
              <a:rPr kumimoji="1" lang="ja-JP" altLang="en-US" sz="1800" dirty="0" smtClean="0"/>
              <a:t>この方法は時間がかかり，ソフトウェアの複雑性が増す，共有の頻度が上がるとパフォーマンスが悪化する</a:t>
            </a:r>
            <a:endParaRPr kumimoji="1" lang="en-US" altLang="ja-JP" sz="1800" dirty="0" smtClean="0"/>
          </a:p>
          <a:p>
            <a:r>
              <a:rPr lang="en-US" altLang="ja-JP" sz="1800" dirty="0" smtClean="0"/>
              <a:t>Hardware managed coherency</a:t>
            </a:r>
          </a:p>
          <a:p>
            <a:pPr lvl="1"/>
            <a:r>
              <a:rPr kumimoji="1" lang="ja-JP" altLang="en-US" sz="1800" dirty="0" smtClean="0"/>
              <a:t>ハードウェアにより</a:t>
            </a:r>
            <a:r>
              <a:rPr kumimoji="1" lang="en-US" altLang="ja-JP" sz="1800" dirty="0" smtClean="0"/>
              <a:t>Level1</a:t>
            </a:r>
            <a:r>
              <a:rPr kumimoji="1" lang="ja-JP" altLang="en-US" sz="1800" dirty="0" smtClean="0"/>
              <a:t>キャッシュをクラスター内で確保する</a:t>
            </a:r>
            <a:endParaRPr kumimoji="1" lang="en-US" altLang="ja-JP" sz="1800" dirty="0" smtClean="0"/>
          </a:p>
          <a:p>
            <a:pPr lvl="1"/>
            <a:r>
              <a:rPr kumimoji="1" lang="en-US" altLang="ja-JP" sz="1800" dirty="0" smtClean="0"/>
              <a:t>D-Cache</a:t>
            </a:r>
            <a:r>
              <a:rPr kumimoji="1" lang="ja-JP" altLang="en-US" sz="1800" dirty="0" smtClean="0"/>
              <a:t>を持ち</a:t>
            </a:r>
            <a:r>
              <a:rPr kumimoji="1" lang="en-US" altLang="ja-JP" sz="1800" dirty="0" smtClean="0"/>
              <a:t>MMU</a:t>
            </a:r>
            <a:r>
              <a:rPr kumimoji="1" lang="ja-JP" altLang="en-US" sz="1800" dirty="0" smtClean="0"/>
              <a:t>を有効にしてアドレスがコヒーレントマークされた場合</a:t>
            </a:r>
            <a:endParaRPr kumimoji="1" lang="en-US" altLang="ja-JP" sz="1800" dirty="0" smtClean="0"/>
          </a:p>
          <a:p>
            <a:pPr lvl="2"/>
            <a:r>
              <a:rPr kumimoji="1" lang="ja-JP" altLang="en-US" sz="1800" dirty="0" smtClean="0"/>
              <a:t>データと命令間のコヒーレントは確保されない</a:t>
            </a:r>
            <a:endParaRPr kumimoji="1" lang="en-US" altLang="ja-JP" sz="1800" dirty="0" smtClean="0"/>
          </a:p>
          <a:p>
            <a:pPr lvl="1"/>
            <a:r>
              <a:rPr lang="en-US" altLang="ja-JP" sz="1800" dirty="0" smtClean="0"/>
              <a:t>ARMv8-A </a:t>
            </a:r>
            <a:r>
              <a:rPr lang="ja-JP" altLang="en-US" sz="1800" dirty="0" smtClean="0"/>
              <a:t>アーキテクチャではハードウェア管理コヒーレントスキームがある</a:t>
            </a:r>
            <a:endParaRPr lang="en-US" altLang="ja-JP" sz="1800" dirty="0" smtClean="0"/>
          </a:p>
          <a:p>
            <a:pPr lvl="1"/>
            <a:r>
              <a:rPr kumimoji="1" lang="ja-JP" altLang="en-US" sz="1800" dirty="0" smtClean="0"/>
              <a:t>共有とマークされたデータは全てのコアとバスマスタは同じ値を見る</a:t>
            </a:r>
            <a:endParaRPr kumimoji="1" lang="en-US" altLang="ja-JP" sz="1800" dirty="0" smtClean="0"/>
          </a:p>
          <a:p>
            <a:pPr lvl="1"/>
            <a:r>
              <a:rPr kumimoji="1" lang="ja-JP" altLang="en-US" sz="1800" dirty="0" smtClean="0"/>
              <a:t>ハードウェアは複雑化するが，ソフトウェアはシンプルになる</a:t>
            </a:r>
            <a:endParaRPr kumimoji="1" lang="en-US" altLang="ja-JP" sz="1800" dirty="0" smtClean="0"/>
          </a:p>
          <a:p>
            <a:r>
              <a:rPr kumimoji="1" lang="ja-JP" altLang="en-US" sz="1800" dirty="0" smtClean="0"/>
              <a:t>アルゴリズム</a:t>
            </a:r>
            <a:endParaRPr kumimoji="1" lang="en-US" altLang="ja-JP" sz="1800" dirty="0" smtClean="0"/>
          </a:p>
          <a:p>
            <a:pPr lvl="1"/>
            <a:r>
              <a:rPr kumimoji="1" lang="ja-JP" altLang="en-US" sz="1800" dirty="0" smtClean="0"/>
              <a:t>幾つかの種類がある</a:t>
            </a:r>
            <a:endParaRPr kumimoji="1" lang="en-US" altLang="ja-JP" sz="1800" dirty="0" smtClean="0"/>
          </a:p>
          <a:p>
            <a:pPr lvl="1"/>
            <a:r>
              <a:rPr kumimoji="1" lang="en-US" altLang="ja-JP" sz="1800" dirty="0" smtClean="0"/>
              <a:t>ARMv8</a:t>
            </a:r>
            <a:r>
              <a:rPr kumimoji="1" lang="ja-JP" altLang="en-US" sz="1800" dirty="0" smtClean="0"/>
              <a:t>では</a:t>
            </a:r>
            <a:r>
              <a:rPr kumimoji="1" lang="en-US" altLang="ja-JP" sz="1800" dirty="0" smtClean="0"/>
              <a:t>MOESI</a:t>
            </a:r>
            <a:r>
              <a:rPr kumimoji="1" lang="ja-JP" altLang="en-US" sz="1800" dirty="0" smtClean="0"/>
              <a:t>プロトコルを採用している</a:t>
            </a:r>
            <a:endParaRPr kumimoji="1" lang="en-US" altLang="ja-JP" sz="1800" dirty="0" smtClean="0"/>
          </a:p>
          <a:p>
            <a:pPr lvl="1"/>
            <a:r>
              <a:rPr lang="en-US" altLang="ja-JP" sz="1800" dirty="0" smtClean="0"/>
              <a:t>ARMv8</a:t>
            </a:r>
            <a:r>
              <a:rPr lang="ja-JP" altLang="en-US" sz="1800" dirty="0" smtClean="0"/>
              <a:t>では</a:t>
            </a:r>
            <a:r>
              <a:rPr lang="en-US" altLang="ja-JP" sz="1800" dirty="0" smtClean="0"/>
              <a:t>AMBA 5 CHI </a:t>
            </a:r>
            <a:r>
              <a:rPr lang="ja-JP" altLang="en-US" sz="1800" dirty="0" smtClean="0"/>
              <a:t>接続されており，プロトコルは</a:t>
            </a:r>
            <a:r>
              <a:rPr lang="en-US" altLang="ja-JP" sz="1800" dirty="0" smtClean="0"/>
              <a:t>MOESI</a:t>
            </a:r>
            <a:r>
              <a:rPr lang="ja-JP" altLang="en-US" sz="1800" dirty="0" smtClean="0"/>
              <a:t>に近い</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spTree>
    <p:extLst>
      <p:ext uri="{BB962C8B-B14F-4D97-AF65-F5344CB8AC3E}">
        <p14:creationId xmlns:p14="http://schemas.microsoft.com/office/powerpoint/2010/main" val="1836711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プロトコルに依存するが，</a:t>
            </a:r>
            <a:r>
              <a:rPr kumimoji="1" lang="en-US" altLang="ja-JP" sz="1800" dirty="0" smtClean="0"/>
              <a:t>SCU</a:t>
            </a:r>
            <a:r>
              <a:rPr kumimoji="1" lang="ja-JP" altLang="en-US" sz="1800" dirty="0" smtClean="0"/>
              <a:t>はキャッシュのそれぞれのラインを以下のいずれかにマークする</a:t>
            </a:r>
            <a:endParaRPr lang="en-US" altLang="ja-JP" sz="1800" dirty="0"/>
          </a:p>
          <a:p>
            <a:pPr lvl="1"/>
            <a:r>
              <a:rPr lang="en-US" altLang="ja-JP" sz="1800" dirty="0" smtClean="0"/>
              <a:t>M </a:t>
            </a:r>
            <a:r>
              <a:rPr lang="en-US" altLang="ja-JP" sz="1800" dirty="0"/>
              <a:t>(Modified), O (Owned), E (Exclusive), S (Shared) , I (</a:t>
            </a:r>
            <a:r>
              <a:rPr lang="en-US" altLang="ja-JP" sz="1800" dirty="0" smtClean="0"/>
              <a:t>Invalid)</a:t>
            </a:r>
            <a:endParaRPr lang="en-US" altLang="ja-JP" sz="1800" dirty="0"/>
          </a:p>
          <a:p>
            <a:r>
              <a:rPr lang="en-US" altLang="ja-JP" sz="1800" dirty="0" smtClean="0"/>
              <a:t>M </a:t>
            </a:r>
            <a:r>
              <a:rPr lang="en-US" altLang="ja-JP" sz="1800" dirty="0"/>
              <a:t>(Modified</a:t>
            </a:r>
            <a:r>
              <a:rPr lang="en-US" altLang="ja-JP" sz="1800" dirty="0" smtClean="0"/>
              <a:t>)</a:t>
            </a:r>
          </a:p>
          <a:p>
            <a:pPr lvl="1"/>
            <a:r>
              <a:rPr lang="ja-JP" altLang="en-US" sz="1800" dirty="0" smtClean="0"/>
              <a:t>最も新しいデータ，他のキャッシュには同じデータがない，メインメモリとデータをコヒーレントすることはない</a:t>
            </a:r>
            <a:endParaRPr lang="en-US" altLang="ja-JP" sz="1800" dirty="0" smtClean="0"/>
          </a:p>
          <a:p>
            <a:r>
              <a:rPr lang="en-US" altLang="ja-JP" sz="1800" dirty="0" smtClean="0"/>
              <a:t>O </a:t>
            </a:r>
            <a:r>
              <a:rPr lang="en-US" altLang="ja-JP" sz="1800" dirty="0"/>
              <a:t>(Owned</a:t>
            </a:r>
            <a:r>
              <a:rPr lang="en-US" altLang="ja-JP" sz="1800" dirty="0" smtClean="0"/>
              <a:t>)</a:t>
            </a:r>
          </a:p>
          <a:p>
            <a:pPr lvl="1"/>
            <a:r>
              <a:rPr lang="ja-JP" altLang="en-US" sz="1800" dirty="0" smtClean="0"/>
              <a:t>データはダーティで</a:t>
            </a:r>
            <a:r>
              <a:rPr lang="en-US" altLang="ja-JP" sz="1800" dirty="0" smtClean="0"/>
              <a:t>1</a:t>
            </a:r>
            <a:r>
              <a:rPr lang="ja-JP" altLang="en-US" sz="1800" dirty="0" smtClean="0"/>
              <a:t>つ以上のキャッシュが持っている．最も新しい正しいデータコピーを持っている．</a:t>
            </a:r>
            <a:r>
              <a:rPr lang="en-US" altLang="ja-JP" sz="1800" dirty="0" smtClean="0"/>
              <a:t>1</a:t>
            </a:r>
            <a:r>
              <a:rPr lang="ja-JP" altLang="en-US" sz="1800" dirty="0" err="1" smtClean="0"/>
              <a:t>つの</a:t>
            </a:r>
            <a:r>
              <a:rPr lang="ja-JP" altLang="en-US" sz="1800" dirty="0" smtClean="0"/>
              <a:t>コアのデータが</a:t>
            </a:r>
            <a:r>
              <a:rPr lang="en-US" altLang="ja-JP" sz="1800" dirty="0" smtClean="0"/>
              <a:t>owned</a:t>
            </a:r>
            <a:r>
              <a:rPr lang="ja-JP" altLang="en-US" sz="1800" dirty="0" smtClean="0"/>
              <a:t>で，他のコアは</a:t>
            </a:r>
            <a:r>
              <a:rPr lang="en-US" altLang="ja-JP" sz="1800" dirty="0" smtClean="0"/>
              <a:t>shared</a:t>
            </a:r>
            <a:r>
              <a:rPr lang="ja-JP" altLang="en-US" sz="1800" dirty="0" smtClean="0"/>
              <a:t>である．</a:t>
            </a:r>
            <a:endParaRPr lang="en-US" altLang="ja-JP" sz="1800" dirty="0" smtClean="0"/>
          </a:p>
          <a:p>
            <a:r>
              <a:rPr lang="en-US" altLang="ja-JP" sz="1800" dirty="0" smtClean="0"/>
              <a:t>E </a:t>
            </a:r>
            <a:r>
              <a:rPr lang="en-US" altLang="ja-JP" sz="1800" dirty="0"/>
              <a:t>(Exclusive</a:t>
            </a:r>
            <a:r>
              <a:rPr lang="en-US" altLang="ja-JP" sz="1800" dirty="0" smtClean="0"/>
              <a:t>)</a:t>
            </a:r>
          </a:p>
          <a:p>
            <a:pPr lvl="1"/>
            <a:r>
              <a:rPr lang="ja-JP" altLang="en-US" sz="1800" dirty="0" smtClean="0"/>
              <a:t>メインメモリとコヒーレントがとれている．他のキャッシュは同じデータを持っていない</a:t>
            </a:r>
            <a:endParaRPr lang="en-US" altLang="ja-JP" sz="1800" dirty="0" smtClean="0"/>
          </a:p>
          <a:p>
            <a:r>
              <a:rPr lang="en-US" altLang="ja-JP" sz="1800" dirty="0" smtClean="0"/>
              <a:t>S </a:t>
            </a:r>
            <a:r>
              <a:rPr lang="en-US" altLang="ja-JP" sz="1800" dirty="0"/>
              <a:t>(Shared</a:t>
            </a:r>
            <a:r>
              <a:rPr lang="en-US" altLang="ja-JP" sz="1800" dirty="0" smtClean="0"/>
              <a:t>)</a:t>
            </a:r>
          </a:p>
          <a:p>
            <a:pPr lvl="1"/>
            <a:r>
              <a:rPr lang="ja-JP" altLang="en-US" sz="1800" dirty="0" smtClean="0"/>
              <a:t>メモリとコヒーレントする必要がない．もっとも新しいデータでキャッシュ上の他の場所にもコピーがある</a:t>
            </a:r>
            <a:endParaRPr lang="en-US" altLang="ja-JP" sz="1800" dirty="0" smtClean="0"/>
          </a:p>
          <a:p>
            <a:r>
              <a:rPr lang="en-US" altLang="ja-JP" sz="1800" dirty="0" smtClean="0"/>
              <a:t>I </a:t>
            </a:r>
            <a:r>
              <a:rPr lang="en-US" altLang="ja-JP" sz="1800" dirty="0"/>
              <a:t>(Invalid</a:t>
            </a:r>
            <a:r>
              <a:rPr lang="en-US" altLang="ja-JP" sz="1800" dirty="0" smtClean="0"/>
              <a:t>)</a:t>
            </a:r>
          </a:p>
          <a:p>
            <a:pPr lvl="1"/>
            <a:r>
              <a:rPr lang="ja-JP" altLang="en-US" sz="1800" dirty="0" smtClean="0"/>
              <a:t>キャッシュラインが</a:t>
            </a:r>
            <a:r>
              <a:rPr lang="en-US" altLang="ja-JP" sz="1800" dirty="0" smtClean="0"/>
              <a:t>invalid</a:t>
            </a:r>
            <a:endParaRPr lang="en-US" altLang="ja-JP" sz="1800" dirty="0"/>
          </a:p>
          <a:p>
            <a:pPr marL="360363" lvl="1" indent="0">
              <a:buNone/>
            </a:pP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spTree>
    <p:extLst>
      <p:ext uri="{BB962C8B-B14F-4D97-AF65-F5344CB8AC3E}">
        <p14:creationId xmlns:p14="http://schemas.microsoft.com/office/powerpoint/2010/main" val="1988597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次のルールが標準的な実装では適用される</a:t>
            </a:r>
            <a:endParaRPr kumimoji="1" lang="en-US" altLang="ja-JP" sz="1800" dirty="0" smtClean="0"/>
          </a:p>
          <a:p>
            <a:pPr lvl="1"/>
            <a:r>
              <a:rPr lang="en-US" altLang="ja-JP" sz="1800" dirty="0" smtClean="0"/>
              <a:t>Modified </a:t>
            </a:r>
            <a:r>
              <a:rPr lang="ja-JP" altLang="en-US" sz="1800" dirty="0" smtClean="0"/>
              <a:t>または </a:t>
            </a:r>
            <a:r>
              <a:rPr lang="en-US" altLang="ja-JP" sz="1800" dirty="0" smtClean="0"/>
              <a:t>Exclusive </a:t>
            </a:r>
            <a:r>
              <a:rPr lang="ja-JP" altLang="en-US" sz="1800" dirty="0" smtClean="0"/>
              <a:t>のキャッシュラインにのみ書き込み可能．</a:t>
            </a:r>
            <a:r>
              <a:rPr lang="en-US" altLang="ja-JP" sz="1800" dirty="0" smtClean="0"/>
              <a:t>Shared</a:t>
            </a:r>
            <a:r>
              <a:rPr lang="ja-JP" altLang="en-US" sz="1800" dirty="0" smtClean="0"/>
              <a:t>の場合は，他のキャッシュコピーは無効化される．書き込みはキャッシュの状態を</a:t>
            </a:r>
            <a:r>
              <a:rPr lang="en-US" altLang="ja-JP" sz="1800" dirty="0" smtClean="0"/>
              <a:t>Modified</a:t>
            </a:r>
            <a:r>
              <a:rPr lang="ja-JP" altLang="en-US" sz="1800" dirty="0" smtClean="0"/>
              <a:t>にする．</a:t>
            </a:r>
            <a:endParaRPr lang="en-US" altLang="ja-JP" sz="1800" dirty="0" smtClean="0"/>
          </a:p>
          <a:p>
            <a:pPr lvl="1"/>
            <a:r>
              <a:rPr lang="ja-JP" altLang="en-US" sz="1800" dirty="0" smtClean="0"/>
              <a:t>キャッシュを破棄した場合，</a:t>
            </a:r>
            <a:r>
              <a:rPr lang="en-US" altLang="ja-JP" sz="1800" dirty="0" smtClean="0"/>
              <a:t>Invalid</a:t>
            </a:r>
            <a:r>
              <a:rPr lang="ja-JP" altLang="en-US" sz="1800" dirty="0" smtClean="0"/>
              <a:t>にして，</a:t>
            </a:r>
            <a:r>
              <a:rPr lang="en-US" altLang="ja-JP" sz="1800" dirty="0" smtClean="0"/>
              <a:t>Modified</a:t>
            </a:r>
            <a:r>
              <a:rPr lang="ja-JP" altLang="en-US" sz="1800" dirty="0" smtClean="0"/>
              <a:t>のラインは先にメモリにライトバックされる</a:t>
            </a:r>
            <a:endParaRPr lang="en-US" altLang="ja-JP" sz="1800" dirty="0" smtClean="0"/>
          </a:p>
          <a:p>
            <a:pPr lvl="1"/>
            <a:r>
              <a:rPr lang="en-US" altLang="ja-JP" sz="1800" dirty="0"/>
              <a:t>Modified</a:t>
            </a:r>
            <a:r>
              <a:rPr lang="ja-JP" altLang="en-US" sz="1800" dirty="0" smtClean="0"/>
              <a:t>の場合，システムの他のキャッシュからのリードする場合に，</a:t>
            </a:r>
            <a:r>
              <a:rPr lang="en-US" altLang="ja-JP" sz="1800" dirty="0" smtClean="0"/>
              <a:t>update</a:t>
            </a:r>
            <a:r>
              <a:rPr lang="ja-JP" altLang="en-US" sz="1800" dirty="0" smtClean="0"/>
              <a:t>を受け取る．リードの前に，データをメインメモリに書き込んで，キャッシュラインを</a:t>
            </a:r>
            <a:r>
              <a:rPr lang="en-US" altLang="ja-JP" sz="1800" dirty="0" smtClean="0"/>
              <a:t>Shared</a:t>
            </a:r>
            <a:r>
              <a:rPr lang="ja-JP" altLang="en-US" sz="1800" dirty="0" smtClean="0"/>
              <a:t>に変更する．</a:t>
            </a:r>
            <a:endParaRPr lang="en-US" altLang="ja-JP" sz="1800" dirty="0" smtClean="0"/>
          </a:p>
          <a:p>
            <a:pPr lvl="1"/>
            <a:r>
              <a:rPr lang="en-US" altLang="ja-JP" sz="1800" dirty="0" smtClean="0"/>
              <a:t>Exclusive</a:t>
            </a:r>
            <a:r>
              <a:rPr lang="ja-JP" altLang="en-US" sz="1800" dirty="0" smtClean="0"/>
              <a:t>状態の場合，他のキャッシュを読み込まれた場合には</a:t>
            </a:r>
            <a:r>
              <a:rPr lang="en-US" altLang="ja-JP" sz="1800" dirty="0" smtClean="0"/>
              <a:t>Shared</a:t>
            </a:r>
            <a:r>
              <a:rPr lang="ja-JP" altLang="en-US" sz="1800" dirty="0" smtClean="0"/>
              <a:t>になる</a:t>
            </a:r>
            <a:endParaRPr lang="en-US" altLang="ja-JP" sz="1800" dirty="0" smtClean="0"/>
          </a:p>
          <a:p>
            <a:pPr lvl="1"/>
            <a:r>
              <a:rPr lang="en-US" altLang="ja-JP" sz="1800" dirty="0" smtClean="0"/>
              <a:t>Shared </a:t>
            </a:r>
            <a:r>
              <a:rPr lang="ja-JP" altLang="en-US" sz="1800" dirty="0" smtClean="0"/>
              <a:t>状態は正確でない，もし</a:t>
            </a:r>
            <a:r>
              <a:rPr lang="en-US" altLang="ja-JP" sz="1800" dirty="0" smtClean="0"/>
              <a:t>1</a:t>
            </a:r>
            <a:r>
              <a:rPr lang="ja-JP" altLang="en-US" sz="1800" dirty="0" err="1" smtClean="0"/>
              <a:t>つの</a:t>
            </a:r>
            <a:r>
              <a:rPr lang="ja-JP" altLang="en-US" sz="1800" dirty="0" smtClean="0"/>
              <a:t>キャッシュが</a:t>
            </a:r>
            <a:r>
              <a:rPr lang="en-US" altLang="ja-JP" sz="1800" dirty="0" smtClean="0"/>
              <a:t>Shared</a:t>
            </a:r>
            <a:r>
              <a:rPr lang="ja-JP" altLang="en-US" sz="1800" dirty="0" smtClean="0"/>
              <a:t>を無効化した場合，他のキャッシュは，</a:t>
            </a:r>
            <a:r>
              <a:rPr lang="en-US" altLang="ja-JP" sz="1800" dirty="0" smtClean="0"/>
              <a:t>Exclusive</a:t>
            </a:r>
            <a:r>
              <a:rPr lang="ja-JP" altLang="en-US" sz="1800" dirty="0" smtClean="0"/>
              <a:t>状態になったことを知ることが出来ない．</a:t>
            </a:r>
            <a:endParaRPr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3413775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SCU</a:t>
            </a:r>
            <a:r>
              <a:rPr kumimoji="1" lang="ja-JP" altLang="en-US" sz="1800" dirty="0" smtClean="0"/>
              <a:t>（</a:t>
            </a:r>
            <a:r>
              <a:rPr kumimoji="1" lang="en-US" altLang="ja-JP" sz="1800" dirty="0" smtClean="0"/>
              <a:t>Snoop Control Unit</a:t>
            </a:r>
            <a:r>
              <a:rPr kumimoji="1" lang="ja-JP" altLang="en-US" sz="1800" dirty="0" smtClean="0"/>
              <a:t>）</a:t>
            </a:r>
            <a:endParaRPr kumimoji="1" lang="en-US" altLang="ja-JP" sz="1800" dirty="0" smtClean="0"/>
          </a:p>
          <a:p>
            <a:pPr lvl="1"/>
            <a:r>
              <a:rPr kumimoji="1" lang="ja-JP" altLang="en-US" sz="1800" dirty="0" smtClean="0"/>
              <a:t>プロセッサクラスタが持つ</a:t>
            </a:r>
            <a:endParaRPr kumimoji="1" lang="en-US" altLang="ja-JP" sz="1800" dirty="0" smtClean="0"/>
          </a:p>
          <a:p>
            <a:pPr lvl="1"/>
            <a:r>
              <a:rPr kumimoji="1" lang="ja-JP" altLang="en-US" sz="1800" dirty="0" smtClean="0"/>
              <a:t>多重化された</a:t>
            </a:r>
            <a:r>
              <a:rPr kumimoji="1" lang="en-US" altLang="ja-JP" sz="1800" dirty="0" smtClean="0"/>
              <a:t>tag</a:t>
            </a:r>
            <a:r>
              <a:rPr kumimoji="1" lang="ja-JP" altLang="en-US" sz="1800" dirty="0" smtClean="0"/>
              <a:t>を持つため，キャシュコヒーレントロジックは次のようになる</a:t>
            </a:r>
            <a:endParaRPr kumimoji="1" lang="en-US" altLang="ja-JP" sz="1800" dirty="0" smtClean="0"/>
          </a:p>
          <a:p>
            <a:pPr lvl="2"/>
            <a:r>
              <a:rPr lang="en-US" altLang="ja-JP" sz="1800" dirty="0" smtClean="0"/>
              <a:t>L1</a:t>
            </a:r>
            <a:r>
              <a:rPr lang="ja-JP" altLang="en-US" sz="1800" dirty="0" smtClean="0"/>
              <a:t>データキャッシュ間のコヒーレントを確保する</a:t>
            </a:r>
            <a:endParaRPr lang="en-US" altLang="ja-JP" sz="1800" dirty="0" smtClean="0"/>
          </a:p>
          <a:p>
            <a:pPr lvl="2"/>
            <a:r>
              <a:rPr kumimoji="1" lang="en-US" altLang="ja-JP" sz="1800" dirty="0" smtClean="0"/>
              <a:t>L2</a:t>
            </a:r>
            <a:r>
              <a:rPr kumimoji="1" lang="ja-JP" altLang="en-US" sz="1800" dirty="0" smtClean="0"/>
              <a:t>命令・データキャッシュへのアクセスを調停する</a:t>
            </a:r>
            <a:endParaRPr kumimoji="1" lang="en-US" altLang="ja-JP" sz="1800" dirty="0" smtClean="0"/>
          </a:p>
          <a:p>
            <a:pPr lvl="2"/>
            <a:r>
              <a:rPr lang="ja-JP" altLang="en-US" sz="1800" dirty="0" smtClean="0"/>
              <a:t>多重化された</a:t>
            </a:r>
            <a:r>
              <a:rPr lang="en-US" altLang="ja-JP" sz="1800" dirty="0" smtClean="0"/>
              <a:t>Tag RAM </a:t>
            </a:r>
            <a:r>
              <a:rPr lang="ja-JP" altLang="en-US" sz="1800" dirty="0" smtClean="0"/>
              <a:t>によりどのデータがどのコアのキャッシュにあるか管理する</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pic>
        <p:nvPicPr>
          <p:cNvPr id="5" name="図 4"/>
          <p:cNvPicPr>
            <a:picLocks noChangeAspect="1"/>
          </p:cNvPicPr>
          <p:nvPr/>
        </p:nvPicPr>
        <p:blipFill>
          <a:blip r:embed="rId2"/>
          <a:stretch>
            <a:fillRect/>
          </a:stretch>
        </p:blipFill>
        <p:spPr>
          <a:xfrm>
            <a:off x="1807845" y="3414714"/>
            <a:ext cx="6610350" cy="2914650"/>
          </a:xfrm>
          <a:prstGeom prst="rect">
            <a:avLst/>
          </a:prstGeom>
        </p:spPr>
      </p:pic>
    </p:spTree>
    <p:extLst>
      <p:ext uri="{BB962C8B-B14F-4D97-AF65-F5344CB8AC3E}">
        <p14:creationId xmlns:p14="http://schemas.microsoft.com/office/powerpoint/2010/main" val="273100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 Processors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ARM</a:t>
            </a:r>
            <a:r>
              <a:rPr kumimoji="1" lang="ja-JP" altLang="en-US" sz="1800" dirty="0" smtClean="0"/>
              <a:t>プロセッサはマルチコアに対して複数のオプションがある</a:t>
            </a:r>
            <a:endParaRPr kumimoji="1" lang="en-US" altLang="ja-JP" sz="1800" dirty="0" smtClean="0"/>
          </a:p>
          <a:p>
            <a:pPr lvl="1"/>
            <a:r>
              <a:rPr kumimoji="1" lang="ja-JP" altLang="en-US" sz="1800" dirty="0" smtClean="0"/>
              <a:t>リアルタイム処理用のコアと性能の高いアプリコアを持つシステムを実現可能</a:t>
            </a:r>
            <a:endParaRPr kumimoji="1" lang="en-US" altLang="ja-JP" sz="1800" dirty="0" smtClean="0"/>
          </a:p>
          <a:p>
            <a:pPr lvl="1"/>
            <a:r>
              <a:rPr kumimoji="1" lang="ja-JP" altLang="en-US" sz="1800" dirty="0" smtClean="0"/>
              <a:t>これらはシングルマルチプロセッサシステムと見なすことが可能である</a:t>
            </a:r>
            <a:endParaRPr kumimoji="1" lang="en-US" altLang="ja-JP" sz="1800" dirty="0" smtClean="0"/>
          </a:p>
          <a:p>
            <a:endParaRPr lang="en-US" altLang="ja-JP" sz="1800" dirty="0"/>
          </a:p>
          <a:p>
            <a:r>
              <a:rPr kumimoji="1" lang="ja-JP" altLang="en-US" sz="1800" dirty="0" smtClean="0"/>
              <a:t>マルチコアデバイスはシングルコアデバイスより応答性がよい</a:t>
            </a:r>
            <a:endParaRPr kumimoji="1" lang="en-US" altLang="ja-JP" sz="1800" dirty="0" smtClean="0"/>
          </a:p>
          <a:p>
            <a:pPr lvl="1"/>
            <a:r>
              <a:rPr kumimoji="1" lang="ja-JP" altLang="en-US" sz="1800" dirty="0" smtClean="0"/>
              <a:t>割込みが入ると応答可能なコアが受け付ける</a:t>
            </a:r>
            <a:endParaRPr kumimoji="1" lang="en-US" altLang="ja-JP" sz="1800" dirty="0" smtClean="0"/>
          </a:p>
          <a:p>
            <a:pPr lvl="1"/>
            <a:r>
              <a:rPr kumimoji="1" lang="ja-JP" altLang="en-US" sz="1800" dirty="0" smtClean="0"/>
              <a:t>複数のコアを使うと，重要なバックグランド処理と重要だが関連性のないフォワグラウンドプロセッサと同時に実行することが可能である．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3157791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ARM multi-core</a:t>
            </a:r>
            <a:r>
              <a:rPr lang="en-US" altLang="ja-JP" sz="1800" dirty="0"/>
              <a:t> </a:t>
            </a:r>
            <a:r>
              <a:rPr lang="ja-JP" altLang="en-US" sz="1800" dirty="0" err="1" smtClean="0"/>
              <a:t>での</a:t>
            </a:r>
            <a:r>
              <a:rPr lang="ja-JP" altLang="en-US" sz="1800" dirty="0" smtClean="0"/>
              <a:t>最適化</a:t>
            </a:r>
            <a:endParaRPr lang="en-US" altLang="ja-JP" sz="1800" dirty="0" smtClean="0"/>
          </a:p>
          <a:p>
            <a:pPr lvl="1"/>
            <a:r>
              <a:rPr lang="ja-JP" altLang="en-US" sz="1800" dirty="0" smtClean="0"/>
              <a:t>コピー，クリーンデータ，ダーティデータの移動は，外部メモリをアクセスせず，</a:t>
            </a:r>
            <a:r>
              <a:rPr lang="en-US" altLang="ja-JP" sz="1800" dirty="0" smtClean="0"/>
              <a:t>L1</a:t>
            </a:r>
            <a:r>
              <a:rPr lang="ja-JP" altLang="en-US" sz="1800" dirty="0" smtClean="0"/>
              <a:t>間で移動可能である</a:t>
            </a:r>
            <a:endParaRPr lang="en-US" altLang="ja-JP" sz="1800" dirty="0" smtClean="0"/>
          </a:p>
          <a:p>
            <a:pPr lvl="1"/>
            <a:r>
              <a:rPr lang="en-US" altLang="ja-JP" sz="1800" dirty="0" smtClean="0"/>
              <a:t>SCU</a:t>
            </a:r>
            <a:r>
              <a:rPr lang="ja-JP" altLang="en-US" sz="1800" dirty="0" smtClean="0"/>
              <a:t>により実現される</a:t>
            </a:r>
            <a:endParaRPr lang="en-US" altLang="ja-JP" sz="1800" dirty="0" smtClean="0"/>
          </a:p>
          <a:p>
            <a:r>
              <a:rPr lang="en-US" altLang="ja-JP" sz="1800" dirty="0" smtClean="0"/>
              <a:t>Snoop Control Unit</a:t>
            </a:r>
          </a:p>
          <a:p>
            <a:pPr lvl="1"/>
            <a:r>
              <a:rPr lang="ja-JP" altLang="en-US" sz="1800" dirty="0" smtClean="0"/>
              <a:t>各コアの</a:t>
            </a:r>
            <a:r>
              <a:rPr lang="en-US" altLang="ja-JP" sz="1800" dirty="0" smtClean="0"/>
              <a:t>L1</a:t>
            </a:r>
            <a:r>
              <a:rPr lang="ja-JP" altLang="en-US" sz="1800" dirty="0" smtClean="0"/>
              <a:t>データキャッシュのコヒーレントを確保する．主な機能は</a:t>
            </a:r>
            <a:endParaRPr lang="en-US" altLang="ja-JP" sz="1800" dirty="0" smtClean="0"/>
          </a:p>
          <a:p>
            <a:pPr lvl="2"/>
            <a:r>
              <a:rPr lang="ja-JP" altLang="en-US" sz="1800" dirty="0" smtClean="0"/>
              <a:t>調停</a:t>
            </a:r>
            <a:r>
              <a:rPr lang="en-US" altLang="ja-JP" sz="1800" dirty="0" smtClean="0"/>
              <a:t>(Arbitration)</a:t>
            </a:r>
          </a:p>
          <a:p>
            <a:pPr lvl="2"/>
            <a:r>
              <a:rPr lang="ja-JP" altLang="en-US" sz="1800" dirty="0" smtClean="0"/>
              <a:t>通信</a:t>
            </a:r>
            <a:r>
              <a:rPr lang="en-US" altLang="ja-JP" sz="1800" dirty="0" smtClean="0"/>
              <a:t>(Communication)</a:t>
            </a:r>
          </a:p>
          <a:p>
            <a:pPr lvl="2"/>
            <a:r>
              <a:rPr lang="ja-JP" altLang="en-US" sz="1800" dirty="0" smtClean="0"/>
              <a:t>キャッシュ間とキャッシュとシステム間の通信</a:t>
            </a:r>
            <a:endParaRPr lang="en-US" altLang="ja-JP" sz="1800" dirty="0" smtClean="0"/>
          </a:p>
          <a:p>
            <a:r>
              <a:rPr lang="ja-JP" altLang="en-US" sz="1800" dirty="0" smtClean="0"/>
              <a:t>プロセッサはこれらの機能を他のアクセラレータや周辺回路によるノンキャッシュ</a:t>
            </a:r>
            <a:r>
              <a:rPr lang="en-US" altLang="ja-JP" sz="1800" dirty="0" smtClean="0"/>
              <a:t>DMA</a:t>
            </a:r>
            <a:r>
              <a:rPr lang="ja-JP" altLang="en-US" sz="1800" dirty="0" smtClean="0"/>
              <a:t>に適用して性能とシステム全体の消費電力を下げることが出来る</a:t>
            </a:r>
            <a:endParaRPr lang="en-US" altLang="ja-JP" sz="1800" dirty="0" smtClean="0"/>
          </a:p>
          <a:p>
            <a:r>
              <a:rPr lang="ja-JP" altLang="en-US" sz="1800" dirty="0" smtClean="0"/>
              <a:t>システムレベルのコヒーレントはソフトウェアの複雑性を低減することができる</a:t>
            </a:r>
            <a:endParaRPr lang="en-US" altLang="ja-JP" sz="1800" dirty="0" smtClean="0"/>
          </a:p>
          <a:p>
            <a:r>
              <a:rPr lang="ja-JP" altLang="en-US" sz="1800" dirty="0" smtClean="0"/>
              <a:t>コアは独立にデータコヒーレントを行うかを設定可能である</a:t>
            </a:r>
            <a:endParaRPr lang="en-US" altLang="ja-JP" sz="1800" dirty="0" smtClean="0"/>
          </a:p>
          <a:p>
            <a:r>
              <a:rPr lang="en-US" altLang="ja-JP" sz="1800" dirty="0" smtClean="0"/>
              <a:t>SCU</a:t>
            </a:r>
            <a:r>
              <a:rPr lang="ja-JP" altLang="en-US" sz="1800" dirty="0" smtClean="0"/>
              <a:t>は自動的にクラスタ内の</a:t>
            </a:r>
            <a:r>
              <a:rPr lang="en-US" altLang="ja-JP" sz="1800" dirty="0" smtClean="0"/>
              <a:t>L1</a:t>
            </a:r>
            <a:r>
              <a:rPr lang="ja-JP" altLang="en-US" sz="1800" dirty="0" smtClean="0"/>
              <a:t>のコヒーレントを確保する．</a:t>
            </a:r>
            <a:endParaRPr lang="en-US" altLang="ja-JP" sz="1800" dirty="0" smtClean="0"/>
          </a:p>
          <a:p>
            <a:endParaRPr lang="en-US" altLang="ja-JP" sz="1800" dirty="0" smtClean="0"/>
          </a:p>
          <a:p>
            <a:endParaRPr lang="en-US" altLang="ja-JP" dirty="0" smtClean="0"/>
          </a:p>
          <a:p>
            <a:pPr lvl="2"/>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spTree>
    <p:extLst>
      <p:ext uri="{BB962C8B-B14F-4D97-AF65-F5344CB8AC3E}">
        <p14:creationId xmlns:p14="http://schemas.microsoft.com/office/powerpoint/2010/main" val="1900108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実行コードの変更頻度は少なく，この機能は</a:t>
            </a:r>
            <a:r>
              <a:rPr kumimoji="1" lang="en-US" altLang="ja-JP" sz="1800" dirty="0" smtClean="0"/>
              <a:t>L1</a:t>
            </a:r>
            <a:r>
              <a:rPr kumimoji="1" lang="ja-JP" altLang="en-US" sz="1800" dirty="0" smtClean="0"/>
              <a:t>命令キャッシュに適用されない．</a:t>
            </a:r>
            <a:endParaRPr kumimoji="1" lang="en-US" altLang="ja-JP" sz="1800" dirty="0" smtClean="0"/>
          </a:p>
          <a:p>
            <a:r>
              <a:rPr kumimoji="1" lang="ja-JP" altLang="en-US" sz="1800" dirty="0" smtClean="0"/>
              <a:t>外部メモリへのアクセス時間を減らすため</a:t>
            </a:r>
            <a:r>
              <a:rPr kumimoji="1" lang="en-US" altLang="ja-JP" sz="1800" dirty="0" smtClean="0"/>
              <a:t>MOESI</a:t>
            </a:r>
            <a:r>
              <a:rPr kumimoji="1" lang="ja-JP" altLang="en-US" sz="1800" dirty="0" smtClean="0"/>
              <a:t>ベースプロトコルで実装されている</a:t>
            </a:r>
            <a:endParaRPr kumimoji="1" lang="en-US" altLang="ja-JP" sz="1800" dirty="0" smtClean="0"/>
          </a:p>
          <a:p>
            <a:endParaRPr kumimoji="1" lang="en-US" altLang="ja-JP" sz="1800" dirty="0" smtClean="0"/>
          </a:p>
          <a:p>
            <a:r>
              <a:rPr kumimoji="1" lang="ja-JP" altLang="en-US" sz="1800" dirty="0" smtClean="0"/>
              <a:t>メモリアクセスに対してコヒーレント管理をアクティブにするため以下を全て</a:t>
            </a:r>
            <a:r>
              <a:rPr kumimoji="1" lang="en-US" altLang="ja-JP" sz="1800" dirty="0" smtClean="0"/>
              <a:t>true</a:t>
            </a:r>
            <a:r>
              <a:rPr kumimoji="1" lang="ja-JP" altLang="en-US" sz="1800" dirty="0" smtClean="0"/>
              <a:t>にする必要がある</a:t>
            </a:r>
            <a:endParaRPr kumimoji="1" lang="en-US" altLang="ja-JP" sz="1800" dirty="0" smtClean="0"/>
          </a:p>
          <a:p>
            <a:pPr lvl="1"/>
            <a:r>
              <a:rPr kumimoji="1" lang="ja-JP" altLang="en-US" sz="1800" dirty="0" smtClean="0"/>
              <a:t>プライベートメモリ領域のレジスタにより</a:t>
            </a:r>
            <a:r>
              <a:rPr kumimoji="1" lang="en-US" altLang="ja-JP" sz="1800" dirty="0" smtClean="0"/>
              <a:t>SCU</a:t>
            </a:r>
            <a:r>
              <a:rPr kumimoji="1" lang="ja-JP" altLang="en-US" sz="1800" dirty="0" smtClean="0"/>
              <a:t>は有効になっている．</a:t>
            </a:r>
            <a:r>
              <a:rPr kumimoji="1" lang="en-US" altLang="ja-JP" sz="1800" dirty="0" smtClean="0"/>
              <a:t>SCU</a:t>
            </a:r>
            <a:r>
              <a:rPr kumimoji="1" lang="ja-JP" altLang="en-US" sz="1800" dirty="0" smtClean="0"/>
              <a:t>はどのプロセッサが操作可能な構成可能である</a:t>
            </a:r>
            <a:endParaRPr kumimoji="1" lang="en-US" altLang="ja-JP" sz="1800" dirty="0" smtClean="0"/>
          </a:p>
          <a:p>
            <a:pPr lvl="1"/>
            <a:r>
              <a:rPr kumimoji="1" lang="en-US" altLang="ja-JP" sz="1800" dirty="0" smtClean="0"/>
              <a:t>MMU</a:t>
            </a:r>
            <a:r>
              <a:rPr kumimoji="1" lang="ja-JP" altLang="en-US" sz="1800" dirty="0" smtClean="0"/>
              <a:t>は有効</a:t>
            </a:r>
            <a:endParaRPr kumimoji="1" lang="en-US" altLang="ja-JP" sz="1800" dirty="0" smtClean="0"/>
          </a:p>
          <a:p>
            <a:pPr lvl="1"/>
            <a:r>
              <a:rPr kumimoji="1" lang="en-US" altLang="ja-JP" sz="1800" dirty="0" smtClean="0"/>
              <a:t>Normal </a:t>
            </a:r>
            <a:r>
              <a:rPr kumimoji="1" lang="ja-JP" altLang="en-US" sz="1800" dirty="0" smtClean="0"/>
              <a:t>共有とページがマークされ，キャッシュポリシーが</a:t>
            </a:r>
            <a:r>
              <a:rPr kumimoji="1" lang="en-US" altLang="ja-JP" sz="1800" dirty="0" smtClean="0"/>
              <a:t>write-back, write-allocate</a:t>
            </a:r>
            <a:r>
              <a:rPr kumimoji="1" lang="ja-JP" altLang="en-US" sz="1800" dirty="0" smtClean="0"/>
              <a:t>とされている．デバイスと</a:t>
            </a:r>
            <a:r>
              <a:rPr kumimoji="1" lang="en-US" altLang="ja-JP" sz="1800" dirty="0" smtClean="0"/>
              <a:t>Strongly-</a:t>
            </a:r>
            <a:r>
              <a:rPr kumimoji="1" lang="en-US" altLang="ja-JP" sz="1800" dirty="0" err="1" smtClean="0"/>
              <a:t>orderd</a:t>
            </a:r>
            <a:r>
              <a:rPr kumimoji="1" lang="ja-JP" altLang="en-US" sz="1800" dirty="0" smtClean="0"/>
              <a:t>メモリはキャッシュ出来ない．</a:t>
            </a:r>
            <a:r>
              <a:rPr kumimoji="1" lang="en-US" altLang="ja-JP" sz="1800" dirty="0" smtClean="0"/>
              <a:t>write-through</a:t>
            </a:r>
            <a:r>
              <a:rPr kumimoji="1" lang="ja-JP" altLang="en-US" sz="1800" dirty="0" smtClean="0"/>
              <a:t>キャシュはコヒーレントの観点ではキャッシュ</a:t>
            </a:r>
            <a:r>
              <a:rPr kumimoji="1" lang="en-US" altLang="ja-JP" sz="1800" dirty="0" smtClean="0"/>
              <a:t>OFF</a:t>
            </a:r>
            <a:r>
              <a:rPr kumimoji="1" lang="ja-JP" altLang="en-US" sz="1800" dirty="0" smtClean="0"/>
              <a:t>と見なす．</a:t>
            </a:r>
            <a:endParaRPr kumimoji="1" lang="en-US" altLang="ja-JP" sz="1800" dirty="0" smtClean="0"/>
          </a:p>
          <a:p>
            <a:endParaRPr kumimoji="1" lang="en-US" altLang="ja-JP" sz="1800" dirty="0" smtClean="0"/>
          </a:p>
          <a:p>
            <a:r>
              <a:rPr kumimoji="1" lang="en-US" altLang="ja-JP" sz="1800" dirty="0" smtClean="0"/>
              <a:t>SCU</a:t>
            </a:r>
            <a:r>
              <a:rPr kumimoji="1" lang="ja-JP" altLang="en-US" sz="1800" dirty="0" smtClean="0"/>
              <a:t>はシングルクラスタ内のコヒーレントを保つ．外部</a:t>
            </a:r>
            <a:r>
              <a:rPr kumimoji="1" lang="en-US" altLang="ja-JP" sz="1800" dirty="0" smtClean="0"/>
              <a:t>CPU</a:t>
            </a:r>
            <a:r>
              <a:rPr kumimoji="1" lang="ja-JP" altLang="en-US" sz="1800" dirty="0" smtClean="0"/>
              <a:t>やバスマスタが存在する場合は，ソフトウェアでコヒーレントを保つ必要がある</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4192904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Accelerator coherency port</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Accelerator coherency port</a:t>
            </a:r>
            <a:endParaRPr kumimoji="1" lang="en-US" altLang="ja-JP" sz="1800" dirty="0" smtClean="0"/>
          </a:p>
          <a:p>
            <a:pPr lvl="1"/>
            <a:r>
              <a:rPr kumimoji="1" lang="en-US" altLang="ja-JP" sz="1800" dirty="0" smtClean="0"/>
              <a:t>SCU</a:t>
            </a:r>
            <a:r>
              <a:rPr kumimoji="1" lang="ja-JP" altLang="en-US" sz="1800" dirty="0" smtClean="0"/>
              <a:t>の</a:t>
            </a:r>
            <a:r>
              <a:rPr kumimoji="1" lang="en-US" altLang="ja-JP" sz="1800" dirty="0" smtClean="0"/>
              <a:t>AMBA </a:t>
            </a:r>
            <a:r>
              <a:rPr lang="en-US" altLang="ja-JP" sz="1800" dirty="0" smtClean="0"/>
              <a:t>4 AXI</a:t>
            </a:r>
            <a:r>
              <a:rPr lang="ja-JP" altLang="en-US" sz="1800" dirty="0" smtClean="0"/>
              <a:t>互換のスレーブインタフェースが提供</a:t>
            </a:r>
            <a:endParaRPr lang="en-US" altLang="ja-JP" sz="1800" dirty="0" smtClean="0"/>
          </a:p>
          <a:p>
            <a:pPr lvl="1"/>
            <a:r>
              <a:rPr kumimoji="1" lang="en-US" altLang="ja-JP" sz="1800" dirty="0" smtClean="0"/>
              <a:t>ARMv8</a:t>
            </a:r>
            <a:r>
              <a:rPr kumimoji="1" lang="ja-JP" altLang="en-US" sz="1800" dirty="0" smtClean="0"/>
              <a:t>プロセッサに直接データを伝える</a:t>
            </a:r>
            <a:endParaRPr kumimoji="1" lang="en-US" altLang="ja-JP" sz="1800" dirty="0" smtClean="0"/>
          </a:p>
          <a:p>
            <a:pPr lvl="1"/>
            <a:endParaRPr kumimoji="1" lang="en-US" altLang="ja-JP" sz="1800" dirty="0" smtClean="0"/>
          </a:p>
          <a:p>
            <a:r>
              <a:rPr kumimoji="1" lang="ja-JP" altLang="en-US" sz="1800" dirty="0" smtClean="0"/>
              <a:t>振る舞い</a:t>
            </a:r>
            <a:endParaRPr kumimoji="1" lang="en-US" altLang="ja-JP" sz="1800" dirty="0" smtClean="0"/>
          </a:p>
          <a:p>
            <a:pPr lvl="1"/>
            <a:r>
              <a:rPr kumimoji="1" lang="ja-JP" altLang="en-US" sz="1800" dirty="0" smtClean="0"/>
              <a:t>追加のコヒーレント要求なしの標準のリード・ライトトランザクションを受け付ける．</a:t>
            </a:r>
            <a:endParaRPr kumimoji="1" lang="en-US" altLang="ja-JP" sz="1800" dirty="0" smtClean="0"/>
          </a:p>
          <a:p>
            <a:pPr lvl="1"/>
            <a:r>
              <a:rPr kumimoji="1" lang="ja-JP" altLang="en-US" sz="1800" dirty="0" smtClean="0"/>
              <a:t>コヒーレント領域に対しするリード要求は</a:t>
            </a:r>
            <a:r>
              <a:rPr kumimoji="1" lang="en-US" altLang="ja-JP" sz="1800" dirty="0" smtClean="0"/>
              <a:t>L1</a:t>
            </a:r>
            <a:r>
              <a:rPr kumimoji="1" lang="ja-JP" altLang="en-US" sz="1800" dirty="0" smtClean="0"/>
              <a:t>にそのデータがあるかチェックする</a:t>
            </a:r>
            <a:endParaRPr kumimoji="1" lang="en-US" altLang="ja-JP" sz="1800" dirty="0" smtClean="0"/>
          </a:p>
          <a:p>
            <a:pPr lvl="1"/>
            <a:r>
              <a:rPr kumimoji="1" lang="ja-JP" altLang="en-US" sz="1800" dirty="0" smtClean="0"/>
              <a:t>書き込みについては，外部メモリに書く前に</a:t>
            </a:r>
            <a:r>
              <a:rPr kumimoji="1" lang="en-US" altLang="ja-JP" sz="1800" dirty="0" smtClean="0"/>
              <a:t>L2</a:t>
            </a:r>
            <a:r>
              <a:rPr kumimoji="1" lang="ja-JP" altLang="en-US" sz="1800" dirty="0" smtClean="0"/>
              <a:t>キャッシュに書くことで消費電力と性能を改善する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spTree>
    <p:extLst>
      <p:ext uri="{BB962C8B-B14F-4D97-AF65-F5344CB8AC3E}">
        <p14:creationId xmlns:p14="http://schemas.microsoft.com/office/powerpoint/2010/main" val="4175026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 between clusters </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クラスタ間でコヒーレントを保つ機能を持つ</a:t>
            </a:r>
            <a:endParaRPr kumimoji="1" lang="en-US" altLang="ja-JP" sz="1800" dirty="0" smtClean="0"/>
          </a:p>
          <a:p>
            <a:pPr lvl="1"/>
            <a:r>
              <a:rPr kumimoji="1" lang="ja-JP" altLang="en-US" sz="1800" dirty="0" smtClean="0"/>
              <a:t>共有データへのトランザクション，バリアのブロードキャスト，メンテナンス操作を扱う</a:t>
            </a:r>
            <a:endParaRPr kumimoji="1" lang="en-US" altLang="ja-JP" sz="1800" dirty="0" smtClean="0"/>
          </a:p>
          <a:p>
            <a:pPr lvl="1"/>
            <a:r>
              <a:rPr kumimoji="1" lang="ja-JP" altLang="en-US" sz="1800" dirty="0" smtClean="0"/>
              <a:t>クラスタは動的にコヒーレントドメインに追加・削除が可能</a:t>
            </a:r>
            <a:endParaRPr kumimoji="1" lang="en-US" altLang="ja-JP" sz="1800" dirty="0" smtClean="0"/>
          </a:p>
          <a:p>
            <a:pPr lvl="2"/>
            <a:r>
              <a:rPr kumimoji="1" lang="ja-JP" altLang="en-US" sz="1800" dirty="0" smtClean="0"/>
              <a:t>例えば</a:t>
            </a:r>
            <a:r>
              <a:rPr kumimoji="1" lang="en-US" altLang="ja-JP" sz="1800" dirty="0" smtClean="0"/>
              <a:t>L2</a:t>
            </a:r>
            <a:r>
              <a:rPr kumimoji="1" lang="ja-JP" altLang="en-US" sz="1800" dirty="0" smtClean="0"/>
              <a:t>を含むクラスタ全体を電源</a:t>
            </a:r>
            <a:r>
              <a:rPr kumimoji="1" lang="en-US" altLang="ja-JP" sz="1800" dirty="0" smtClean="0"/>
              <a:t>OFF</a:t>
            </a:r>
            <a:r>
              <a:rPr kumimoji="1" lang="ja-JP" altLang="en-US" sz="1800" dirty="0" smtClean="0"/>
              <a:t>にする場合</a:t>
            </a:r>
            <a:endParaRPr kumimoji="1" lang="en-US" altLang="ja-JP" sz="1800" dirty="0" smtClean="0"/>
          </a:p>
          <a:p>
            <a:pPr lvl="1"/>
            <a:r>
              <a:rPr kumimoji="1" lang="en-US" altLang="ja-JP" sz="1800" dirty="0" smtClean="0"/>
              <a:t>OS</a:t>
            </a:r>
            <a:r>
              <a:rPr kumimoji="1" lang="ja-JP" altLang="en-US" sz="1800" dirty="0" smtClean="0"/>
              <a:t>はパフォーマンスモニタユニット</a:t>
            </a:r>
            <a:r>
              <a:rPr kumimoji="1" lang="en-US" altLang="ja-JP" sz="1800" dirty="0" smtClean="0"/>
              <a:t>(PMU)</a:t>
            </a:r>
            <a:r>
              <a:rPr kumimoji="1" lang="ja-JP" altLang="en-US" sz="1800" dirty="0" smtClean="0"/>
              <a:t>により，コヒーレントのインターコネクトの状況を知ることが出来る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spTree>
    <p:extLst>
      <p:ext uri="{BB962C8B-B14F-4D97-AF65-F5344CB8AC3E}">
        <p14:creationId xmlns:p14="http://schemas.microsoft.com/office/powerpoint/2010/main" val="1291680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Domains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ドメイン</a:t>
            </a:r>
            <a:endParaRPr kumimoji="1" lang="en-US" altLang="ja-JP" sz="1800" dirty="0" smtClean="0"/>
          </a:p>
          <a:p>
            <a:pPr lvl="1"/>
            <a:r>
              <a:rPr kumimoji="1" lang="en-US" altLang="ja-JP" sz="1800" dirty="0" smtClean="0"/>
              <a:t>ARMv8</a:t>
            </a:r>
            <a:r>
              <a:rPr lang="en-US" altLang="ja-JP" sz="1800" dirty="0" smtClean="0"/>
              <a:t>-</a:t>
            </a:r>
            <a:r>
              <a:rPr kumimoji="1" lang="en-US" altLang="ja-JP" sz="1800" dirty="0" smtClean="0"/>
              <a:t>A</a:t>
            </a:r>
            <a:r>
              <a:rPr kumimoji="1" lang="ja-JP" altLang="en-US" sz="1800" dirty="0" smtClean="0"/>
              <a:t>では，ドメインはバスマスタの集合を示す</a:t>
            </a:r>
            <a:endParaRPr kumimoji="1" lang="en-US" altLang="ja-JP" sz="1800" dirty="0" smtClean="0"/>
          </a:p>
          <a:p>
            <a:pPr lvl="1"/>
            <a:r>
              <a:rPr kumimoji="1" lang="ja-JP" altLang="en-US" sz="1800" dirty="0" smtClean="0"/>
              <a:t>ドメインはコヒーレントのためにスヌープをするマスタを定義する</a:t>
            </a:r>
            <a:endParaRPr kumimoji="1" lang="en-US" altLang="ja-JP" sz="1800" dirty="0" smtClean="0"/>
          </a:p>
          <a:p>
            <a:pPr lvl="2"/>
            <a:r>
              <a:rPr kumimoji="1" lang="ja-JP" altLang="en-US" sz="1800" dirty="0" smtClean="0"/>
              <a:t>スヌープとはマスタのキャッシュにデータが入っているかチェックすることである</a:t>
            </a:r>
            <a:endParaRPr kumimoji="1" lang="en-US" altLang="ja-JP" sz="1800" dirty="0" smtClean="0"/>
          </a:p>
          <a:p>
            <a:r>
              <a:rPr kumimoji="1" lang="en-US" altLang="ja-JP" sz="1800" dirty="0" smtClean="0"/>
              <a:t>4</a:t>
            </a:r>
            <a:r>
              <a:rPr kumimoji="1" lang="ja-JP" altLang="en-US" sz="1800" dirty="0" smtClean="0"/>
              <a:t>種類のドメインが存在する</a:t>
            </a:r>
            <a:endParaRPr kumimoji="1" lang="en-US" altLang="ja-JP" sz="1800" dirty="0" smtClean="0"/>
          </a:p>
          <a:p>
            <a:pPr lvl="1"/>
            <a:r>
              <a:rPr lang="en-US" altLang="ja-JP" sz="1800" dirty="0" smtClean="0"/>
              <a:t>Non-sharable</a:t>
            </a:r>
          </a:p>
          <a:p>
            <a:pPr lvl="1"/>
            <a:r>
              <a:rPr kumimoji="1" lang="en-US" altLang="ja-JP" sz="1800" dirty="0" smtClean="0"/>
              <a:t>Inner Shareable</a:t>
            </a:r>
          </a:p>
          <a:p>
            <a:pPr lvl="1"/>
            <a:r>
              <a:rPr lang="en-US" altLang="ja-JP" sz="1800" dirty="0" smtClean="0"/>
              <a:t>Outer Shareable</a:t>
            </a:r>
          </a:p>
          <a:p>
            <a:pPr lvl="1"/>
            <a:r>
              <a:rPr kumimoji="1" lang="en-US" altLang="ja-JP" sz="1800" dirty="0" smtClean="0"/>
              <a:t>System</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a:p>
        </p:txBody>
      </p:sp>
      <p:pic>
        <p:nvPicPr>
          <p:cNvPr id="5" name="図 4"/>
          <p:cNvPicPr>
            <a:picLocks noChangeAspect="1"/>
          </p:cNvPicPr>
          <p:nvPr/>
        </p:nvPicPr>
        <p:blipFill>
          <a:blip r:embed="rId2"/>
          <a:stretch>
            <a:fillRect/>
          </a:stretch>
        </p:blipFill>
        <p:spPr>
          <a:xfrm>
            <a:off x="526732" y="4229577"/>
            <a:ext cx="9096375" cy="2333625"/>
          </a:xfrm>
          <a:prstGeom prst="rect">
            <a:avLst/>
          </a:prstGeom>
        </p:spPr>
      </p:pic>
    </p:spTree>
    <p:extLst>
      <p:ext uri="{BB962C8B-B14F-4D97-AF65-F5344CB8AC3E}">
        <p14:creationId xmlns:p14="http://schemas.microsoft.com/office/powerpoint/2010/main" val="3914713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Domains</a:t>
            </a:r>
            <a:endParaRPr kumimoji="1" lang="ja-JP" altLang="en-US" dirty="0"/>
          </a:p>
        </p:txBody>
      </p:sp>
      <p:sp>
        <p:nvSpPr>
          <p:cNvPr id="3" name="コンテンツ プレースホルダー 2"/>
          <p:cNvSpPr>
            <a:spLocks noGrp="1"/>
          </p:cNvSpPr>
          <p:nvPr>
            <p:ph idx="1"/>
          </p:nvPr>
        </p:nvSpPr>
        <p:spPr/>
        <p:txBody>
          <a:bodyPr/>
          <a:lstStyle/>
          <a:p>
            <a:pPr marL="180975" lvl="1" indent="-180975">
              <a:buFont typeface="Arial" charset="0"/>
              <a:buChar char="•"/>
            </a:pPr>
            <a:r>
              <a:rPr lang="en-US" altLang="ja-JP" sz="1800" dirty="0"/>
              <a:t>Inner Shareable</a:t>
            </a:r>
            <a:r>
              <a:rPr lang="ja-JP" altLang="en-US" sz="1800" dirty="0" smtClean="0"/>
              <a:t>ドメイン</a:t>
            </a:r>
            <a:endParaRPr lang="en-US" altLang="ja-JP" sz="1800" dirty="0" smtClean="0"/>
          </a:p>
          <a:p>
            <a:pPr marL="542925" lvl="2" indent="-180975">
              <a:buFont typeface="Arial" charset="0"/>
              <a:buChar char="•"/>
            </a:pPr>
            <a:r>
              <a:rPr kumimoji="1" lang="ja-JP" altLang="en-US" sz="1800" dirty="0" smtClean="0"/>
              <a:t>同じ</a:t>
            </a:r>
            <a:r>
              <a:rPr lang="ja-JP" altLang="en-US" sz="1800" dirty="0" smtClean="0"/>
              <a:t>では同じ</a:t>
            </a:r>
            <a:r>
              <a:rPr lang="en-US" altLang="ja-JP" sz="1800" dirty="0" smtClean="0"/>
              <a:t>OS</a:t>
            </a:r>
            <a:r>
              <a:rPr lang="ja-JP" altLang="en-US" sz="1800" dirty="0" smtClean="0"/>
              <a:t>を実行する</a:t>
            </a:r>
            <a:endParaRPr lang="en-US" altLang="ja-JP" sz="1800" dirty="0" smtClean="0"/>
          </a:p>
          <a:p>
            <a:pPr marL="180975" lvl="1" indent="-180975">
              <a:buFont typeface="Arial" charset="0"/>
              <a:buChar char="•"/>
            </a:pPr>
            <a:r>
              <a:rPr lang="en-US" altLang="ja-JP" sz="1800" dirty="0"/>
              <a:t>Outer Shareable </a:t>
            </a:r>
            <a:r>
              <a:rPr lang="ja-JP" altLang="en-US" sz="1800" dirty="0" smtClean="0"/>
              <a:t>ドメイン</a:t>
            </a:r>
            <a:endParaRPr lang="en-US" altLang="ja-JP" sz="1800" dirty="0" smtClean="0"/>
          </a:p>
          <a:p>
            <a:pPr marL="542925" lvl="2" indent="-180975">
              <a:buFont typeface="Arial" charset="0"/>
              <a:buChar char="•"/>
            </a:pPr>
            <a:r>
              <a:rPr lang="ja-JP" altLang="en-US" sz="1800" dirty="0" smtClean="0"/>
              <a:t>キャッシュを共有するが，物理的に近くないドメイン．</a:t>
            </a:r>
            <a:endParaRPr lang="en-US" altLang="ja-JP" sz="1800" dirty="0" smtClean="0"/>
          </a:p>
          <a:p>
            <a:pPr marL="542925" lvl="2" indent="-180975">
              <a:buFont typeface="Arial" charset="0"/>
              <a:buChar char="•"/>
            </a:pPr>
            <a:r>
              <a:rPr lang="en-US" altLang="ja-JP" sz="1800" dirty="0" err="1" smtClean="0"/>
              <a:t>Innter</a:t>
            </a:r>
            <a:r>
              <a:rPr lang="en-US" altLang="ja-JP" sz="1800" dirty="0" smtClean="0"/>
              <a:t> </a:t>
            </a:r>
            <a:r>
              <a:rPr lang="ja-JP" altLang="en-US" sz="1800" dirty="0" smtClean="0"/>
              <a:t>ドメインは同じ</a:t>
            </a:r>
            <a:r>
              <a:rPr lang="en-US" altLang="ja-JP" sz="1800" dirty="0"/>
              <a:t>Outer Shareable </a:t>
            </a:r>
            <a:r>
              <a:rPr lang="ja-JP" altLang="en-US" sz="1800" dirty="0" smtClean="0"/>
              <a:t>ドメインに所属する</a:t>
            </a:r>
            <a:endParaRPr lang="en-US" altLang="ja-JP" sz="1800" dirty="0"/>
          </a:p>
          <a:p>
            <a:pPr marL="542925" lvl="2" indent="-180975">
              <a:buFont typeface="Arial" charset="0"/>
              <a:buChar char="•"/>
            </a:pPr>
            <a:endParaRPr lang="en-US" altLang="ja-JP"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35</a:t>
            </a:fld>
            <a:endParaRPr lang="en-US" altLang="ja-JP"/>
          </a:p>
        </p:txBody>
      </p:sp>
    </p:spTree>
    <p:extLst>
      <p:ext uri="{BB962C8B-B14F-4D97-AF65-F5344CB8AC3E}">
        <p14:creationId xmlns:p14="http://schemas.microsoft.com/office/powerpoint/2010/main" val="1923197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275530" cy="457200"/>
          </a:xfrm>
        </p:spPr>
        <p:txBody>
          <a:bodyPr/>
          <a:lstStyle/>
          <a:p>
            <a:r>
              <a:rPr lang="en-US" altLang="ja-JP" sz="2800" dirty="0"/>
              <a:t>Bus protocol and the Cache Coherent Interconnect</a:t>
            </a:r>
            <a:endParaRPr kumimoji="1" lang="ja-JP" altLang="en-US" sz="2800" dirty="0"/>
          </a:p>
        </p:txBody>
      </p:sp>
      <p:sp>
        <p:nvSpPr>
          <p:cNvPr id="3" name="コンテンツ プレースホルダー 2"/>
          <p:cNvSpPr>
            <a:spLocks noGrp="1"/>
          </p:cNvSpPr>
          <p:nvPr>
            <p:ph idx="1"/>
          </p:nvPr>
        </p:nvSpPr>
        <p:spPr/>
        <p:txBody>
          <a:bodyPr/>
          <a:lstStyle/>
          <a:p>
            <a:r>
              <a:rPr kumimoji="1" lang="ja-JP" altLang="en-US" sz="1800" dirty="0" smtClean="0"/>
              <a:t>クラスター間のコヒーレント</a:t>
            </a:r>
            <a:endParaRPr kumimoji="1" lang="en-US" altLang="ja-JP" sz="1800" dirty="0" smtClean="0"/>
          </a:p>
          <a:p>
            <a:pPr lvl="1"/>
            <a:r>
              <a:rPr kumimoji="1" lang="ja-JP" altLang="en-US" sz="1800" dirty="0" smtClean="0"/>
              <a:t>コヒーレントバスプロトコルにより実現する</a:t>
            </a:r>
            <a:endParaRPr kumimoji="1" lang="en-US" altLang="ja-JP" sz="1800" dirty="0" smtClean="0"/>
          </a:p>
          <a:p>
            <a:pPr lvl="1"/>
            <a:r>
              <a:rPr lang="en-US" altLang="ja-JP" sz="1800" dirty="0" smtClean="0"/>
              <a:t>AMBA 4 ACE </a:t>
            </a:r>
            <a:r>
              <a:rPr lang="ja-JP" altLang="en-US" sz="1800" dirty="0" smtClean="0"/>
              <a:t>仕様は</a:t>
            </a:r>
            <a:r>
              <a:rPr lang="en-US" altLang="ja-JP" sz="1800" dirty="0" smtClean="0"/>
              <a:t>AXI</a:t>
            </a:r>
            <a:r>
              <a:rPr lang="ja-JP" altLang="en-US" sz="1800" dirty="0" smtClean="0"/>
              <a:t>コヒーレント拡張</a:t>
            </a:r>
            <a:r>
              <a:rPr lang="en-US" altLang="ja-JP" sz="1800" dirty="0" smtClean="0"/>
              <a:t>(ACE)</a:t>
            </a:r>
            <a:r>
              <a:rPr lang="ja-JP" altLang="en-US" sz="1800" dirty="0" smtClean="0"/>
              <a:t>を持つ</a:t>
            </a:r>
            <a:endParaRPr lang="en-US" altLang="ja-JP" sz="1800" dirty="0" smtClean="0"/>
          </a:p>
          <a:p>
            <a:pPr lvl="1"/>
            <a:r>
              <a:rPr kumimoji="1" lang="en-US" altLang="ja-JP" sz="1800" dirty="0" smtClean="0"/>
              <a:t>ACE</a:t>
            </a:r>
            <a:r>
              <a:rPr kumimoji="1" lang="ja-JP" altLang="en-US" sz="1800" dirty="0" smtClean="0"/>
              <a:t>によりクラスター間でのコヒーレントを実現し，</a:t>
            </a:r>
            <a:r>
              <a:rPr kumimoji="1" lang="en-US" altLang="ja-JP" sz="1800" dirty="0" smtClean="0"/>
              <a:t>SMP-OS</a:t>
            </a:r>
            <a:r>
              <a:rPr kumimoji="1" lang="ja-JP" altLang="en-US" sz="1800" dirty="0" smtClean="0"/>
              <a:t>を実行可能である</a:t>
            </a:r>
            <a:endParaRPr kumimoji="1" lang="en-US" altLang="ja-JP" sz="1800" dirty="0" smtClean="0"/>
          </a:p>
          <a:p>
            <a:pPr lvl="1"/>
            <a:r>
              <a:rPr kumimoji="1" lang="ja-JP" altLang="en-US" sz="1800" dirty="0" smtClean="0"/>
              <a:t>複数のクラスタがある場合，共有メモリへの書き込みは他のクラスタがキャッシュしていないか，メモリから読み込むかスヌープされる</a:t>
            </a:r>
            <a:endParaRPr kumimoji="1" lang="en-US" altLang="ja-JP" sz="1800" dirty="0" smtClean="0"/>
          </a:p>
          <a:p>
            <a:r>
              <a:rPr lang="en-US" altLang="ja-JP" sz="1800" dirty="0" smtClean="0"/>
              <a:t>IO</a:t>
            </a:r>
            <a:r>
              <a:rPr lang="ja-JP" altLang="en-US" sz="1800" dirty="0" smtClean="0"/>
              <a:t>とのコヒーレント</a:t>
            </a:r>
            <a:endParaRPr lang="en-US" altLang="ja-JP" sz="1800" dirty="0" smtClean="0"/>
          </a:p>
          <a:p>
            <a:pPr lvl="1"/>
            <a:r>
              <a:rPr lang="en-US" altLang="ja-JP" sz="1800" dirty="0" smtClean="0"/>
              <a:t>AMBA </a:t>
            </a:r>
            <a:r>
              <a:rPr lang="en-US" altLang="ja-JP" sz="1800" dirty="0"/>
              <a:t>4 ACE </a:t>
            </a:r>
            <a:r>
              <a:rPr lang="en-US" altLang="ja-JP" sz="1800" dirty="0" smtClean="0"/>
              <a:t> Lite </a:t>
            </a:r>
            <a:r>
              <a:rPr lang="ja-JP" altLang="en-US" sz="1800" dirty="0" smtClean="0"/>
              <a:t>インタフェースはサブセットであり，片方通行の</a:t>
            </a:r>
            <a:r>
              <a:rPr lang="en-US" altLang="ja-JP" sz="1800" dirty="0" smtClean="0"/>
              <a:t>IO</a:t>
            </a:r>
            <a:r>
              <a:rPr lang="ja-JP" altLang="en-US" sz="1800" dirty="0" smtClean="0"/>
              <a:t>コヒーレント（</a:t>
            </a:r>
            <a:r>
              <a:rPr lang="en-US" altLang="ja-JP" sz="1800" dirty="0" smtClean="0"/>
              <a:t>DMA,</a:t>
            </a:r>
            <a:r>
              <a:rPr lang="ja-JP" altLang="en-US" sz="1800" dirty="0" smtClean="0"/>
              <a:t>ネットワーク</a:t>
            </a:r>
            <a:r>
              <a:rPr lang="en-US" altLang="ja-JP" sz="1800" dirty="0" smtClean="0"/>
              <a:t>,GPU</a:t>
            </a:r>
            <a:r>
              <a:rPr lang="ja-JP" altLang="en-US" sz="1800" dirty="0" smtClean="0"/>
              <a:t>）向けに設計されている</a:t>
            </a:r>
            <a:endParaRPr lang="en-US" altLang="ja-JP" sz="1800" dirty="0" smtClean="0"/>
          </a:p>
          <a:p>
            <a:pPr lvl="1"/>
            <a:r>
              <a:rPr kumimoji="1" lang="ja-JP" altLang="en-US" sz="1800" dirty="0" smtClean="0"/>
              <a:t>これらのデバイスはキャッシュを持っていないが，</a:t>
            </a:r>
            <a:r>
              <a:rPr kumimoji="1" lang="en-US" altLang="ja-JP" sz="1800" dirty="0" smtClean="0"/>
              <a:t>ACE</a:t>
            </a:r>
            <a:r>
              <a:rPr kumimoji="1" lang="ja-JP" altLang="en-US" sz="1800" dirty="0" smtClean="0"/>
              <a:t>プロセッサとデータを共有する</a:t>
            </a:r>
            <a:endParaRPr kumimoji="1" lang="en-US" altLang="ja-JP" sz="1800" dirty="0" smtClean="0"/>
          </a:p>
          <a:p>
            <a:pPr lvl="1"/>
            <a:r>
              <a:rPr kumimoji="1" lang="ja-JP" altLang="en-US" sz="1800" dirty="0" smtClean="0"/>
              <a:t>コアでないマスタのキャッシュとはコアのキャッシュはコヒーレントしないことが一般的である</a:t>
            </a:r>
            <a:endParaRPr kumimoji="1" lang="en-US" altLang="ja-JP" sz="1800" dirty="0" smtClean="0"/>
          </a:p>
          <a:p>
            <a:pPr lvl="2"/>
            <a:r>
              <a:rPr kumimoji="1" lang="ja-JP" altLang="en-US" sz="1800" dirty="0" smtClean="0"/>
              <a:t>例えば多くのシステムでは</a:t>
            </a:r>
            <a:r>
              <a:rPr kumimoji="1" lang="en-US" altLang="ja-JP" sz="1800" dirty="0" smtClean="0"/>
              <a:t>GPU</a:t>
            </a:r>
            <a:r>
              <a:rPr kumimoji="1" lang="ja-JP" altLang="en-US" sz="1800" dirty="0" smtClean="0"/>
              <a:t>のキャッシュをコアが見ることはない</a:t>
            </a:r>
            <a:endParaRPr kumimoji="1" lang="en-US" altLang="ja-JP" sz="1800" dirty="0" smtClean="0"/>
          </a:p>
          <a:p>
            <a:pPr lvl="2"/>
            <a:r>
              <a:rPr kumimoji="1" lang="ja-JP" altLang="en-US" sz="1800" dirty="0" smtClean="0"/>
              <a:t>一方，</a:t>
            </a:r>
            <a:r>
              <a:rPr kumimoji="1" lang="en-US" altLang="ja-JP" sz="1800" dirty="0" smtClean="0"/>
              <a:t>GPU</a:t>
            </a:r>
            <a:r>
              <a:rPr kumimoji="1" lang="ja-JP" altLang="en-US" sz="1800" dirty="0" smtClean="0"/>
              <a:t>が</a:t>
            </a:r>
            <a:r>
              <a:rPr kumimoji="1" lang="en-US" altLang="ja-JP" sz="1800" dirty="0" smtClean="0"/>
              <a:t>CPU</a:t>
            </a:r>
            <a:r>
              <a:rPr kumimoji="1" lang="ja-JP" altLang="en-US" sz="1800" dirty="0" smtClean="0"/>
              <a:t>のキャッシュを見ることはある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36</a:t>
            </a:fld>
            <a:endParaRPr lang="en-US" altLang="ja-JP"/>
          </a:p>
        </p:txBody>
      </p:sp>
    </p:spTree>
    <p:extLst>
      <p:ext uri="{BB962C8B-B14F-4D97-AF65-F5344CB8AC3E}">
        <p14:creationId xmlns:p14="http://schemas.microsoft.com/office/powerpoint/2010/main" val="65480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sz="2800" dirty="0"/>
              <a:t>Bus protocol and the Cache Coherent Interconnect</a:t>
            </a:r>
            <a:endParaRPr kumimoji="1" lang="ja-JP" altLang="en-US" sz="2800" dirty="0"/>
          </a:p>
        </p:txBody>
      </p:sp>
      <p:sp>
        <p:nvSpPr>
          <p:cNvPr id="3" name="コンテンツ プレースホルダー 2"/>
          <p:cNvSpPr>
            <a:spLocks noGrp="1"/>
          </p:cNvSpPr>
          <p:nvPr>
            <p:ph idx="1"/>
          </p:nvPr>
        </p:nvSpPr>
        <p:spPr/>
        <p:txBody>
          <a:bodyPr/>
          <a:lstStyle/>
          <a:p>
            <a:r>
              <a:rPr lang="en-US" altLang="ja-JP" sz="1800" dirty="0"/>
              <a:t>ACE-Lite</a:t>
            </a:r>
            <a:endParaRPr kumimoji="1" lang="en-US" altLang="ja-JP" sz="1800" dirty="0" smtClean="0"/>
          </a:p>
          <a:p>
            <a:pPr lvl="1"/>
            <a:r>
              <a:rPr kumimoji="1" lang="en-US" altLang="ja-JP" sz="1800" dirty="0" smtClean="0"/>
              <a:t>ACE-Lite </a:t>
            </a:r>
            <a:r>
              <a:rPr kumimoji="1" lang="ja-JP" altLang="en-US" sz="1800" dirty="0" smtClean="0"/>
              <a:t>により他のマスタが他のクラスタ内のキャッシュをスヌープ可能である</a:t>
            </a:r>
            <a:endParaRPr kumimoji="1" lang="en-US" altLang="ja-JP" sz="1800" dirty="0" smtClean="0"/>
          </a:p>
          <a:p>
            <a:pPr lvl="1"/>
            <a:r>
              <a:rPr kumimoji="1" lang="ja-JP" altLang="en-US" sz="1800" dirty="0" smtClean="0"/>
              <a:t>共有領域であれば，リードは必要なコヒーレントキャッシュから取得でき，ライトはマージされキャッシュをクリーン＆無効化する</a:t>
            </a:r>
            <a:endParaRPr kumimoji="1" lang="en-US" altLang="ja-JP" sz="1800" dirty="0" smtClean="0"/>
          </a:p>
          <a:p>
            <a:pPr lvl="1"/>
            <a:r>
              <a:rPr lang="en-US" altLang="ja-JP" sz="1800" dirty="0" smtClean="0"/>
              <a:t>ACE</a:t>
            </a:r>
            <a:r>
              <a:rPr lang="ja-JP" altLang="en-US" sz="1800" dirty="0" smtClean="0"/>
              <a:t>仕様では，</a:t>
            </a:r>
            <a:r>
              <a:rPr lang="en-US" altLang="ja-JP" sz="1800" dirty="0" smtClean="0"/>
              <a:t>TLB</a:t>
            </a:r>
            <a:r>
              <a:rPr lang="ja-JP" altLang="en-US" sz="1800" dirty="0" smtClean="0"/>
              <a:t>と</a:t>
            </a:r>
            <a:r>
              <a:rPr lang="en-US" altLang="ja-JP" sz="1800" dirty="0" smtClean="0"/>
              <a:t>-Cache</a:t>
            </a:r>
            <a:r>
              <a:rPr lang="ja-JP" altLang="en-US" sz="1800" dirty="0" smtClean="0"/>
              <a:t>メンテナンス命令を全てのデバイスにブロードキャストすることが可能である</a:t>
            </a:r>
            <a:endParaRPr lang="en-US" altLang="ja-JP" sz="1800" dirty="0" smtClean="0"/>
          </a:p>
          <a:p>
            <a:pPr lvl="1"/>
            <a:r>
              <a:rPr kumimoji="1" lang="ja-JP" altLang="en-US" sz="1800" dirty="0" smtClean="0"/>
              <a:t>データバリアはスレーブインタフェースに</a:t>
            </a:r>
            <a:r>
              <a:rPr kumimoji="1" lang="en-US" altLang="ja-JP" sz="1800" dirty="0" smtClean="0"/>
              <a:t/>
            </a:r>
            <a:br>
              <a:rPr kumimoji="1" lang="en-US" altLang="ja-JP" sz="1800" dirty="0" smtClean="0"/>
            </a:br>
            <a:r>
              <a:rPr kumimoji="1" lang="ja-JP" altLang="en-US" sz="1800" dirty="0" smtClean="0"/>
              <a:t>送られる</a:t>
            </a:r>
            <a:endParaRPr lang="en-US" altLang="ja-JP" sz="1800" dirty="0"/>
          </a:p>
          <a:p>
            <a:r>
              <a:rPr kumimoji="1" lang="en-US" altLang="ja-JP" sz="1800" dirty="0" err="1" smtClean="0"/>
              <a:t>CoreLink</a:t>
            </a:r>
            <a:r>
              <a:rPr kumimoji="1" lang="en-US" altLang="ja-JP" sz="1800" dirty="0" smtClean="0"/>
              <a:t> CCI-400 Cache Coherent Interface</a:t>
            </a:r>
          </a:p>
          <a:p>
            <a:pPr lvl="1"/>
            <a:r>
              <a:rPr kumimoji="1" lang="en-US" altLang="ja-JP" sz="1800" dirty="0" smtClean="0"/>
              <a:t>AMBA 4 ACE</a:t>
            </a:r>
            <a:r>
              <a:rPr kumimoji="1" lang="ja-JP" altLang="en-US" sz="1800" dirty="0" smtClean="0"/>
              <a:t>の最初の実装で</a:t>
            </a:r>
            <a:r>
              <a:rPr lang="en-US" altLang="ja-JP" sz="1800" dirty="0" smtClean="0"/>
              <a:t>2</a:t>
            </a:r>
            <a:r>
              <a:rPr lang="ja-JP" altLang="en-US" sz="1800" dirty="0" smtClean="0"/>
              <a:t>個の</a:t>
            </a:r>
            <a:r>
              <a:rPr lang="en-US" altLang="ja-JP" sz="1800" dirty="0" smtClean="0"/>
              <a:t>ACE</a:t>
            </a:r>
            <a:br>
              <a:rPr lang="en-US" altLang="ja-JP" sz="1800" dirty="0" smtClean="0"/>
            </a:br>
            <a:r>
              <a:rPr lang="ja-JP" altLang="en-US" sz="1800" dirty="0" smtClean="0"/>
              <a:t>クラスターと</a:t>
            </a:r>
            <a:r>
              <a:rPr lang="en-US" altLang="ja-JP" sz="1800" dirty="0" smtClean="0"/>
              <a:t>8</a:t>
            </a:r>
            <a:r>
              <a:rPr lang="ja-JP" altLang="en-US" sz="1800" dirty="0" smtClean="0"/>
              <a:t>個のコアをサポート</a:t>
            </a:r>
            <a:endParaRPr lang="en-US" altLang="ja-JP" sz="1800" dirty="0" smtClean="0"/>
          </a:p>
          <a:p>
            <a:pPr lvl="1"/>
            <a:r>
              <a:rPr kumimoji="1" lang="en-US" altLang="ja-JP" sz="1800" dirty="0" smtClean="0"/>
              <a:t>SMP OS</a:t>
            </a:r>
            <a:r>
              <a:rPr kumimoji="1" lang="ja-JP" altLang="en-US" sz="1800" dirty="0" smtClean="0"/>
              <a:t>をサポートしており，</a:t>
            </a:r>
            <a:r>
              <a:rPr kumimoji="1" lang="en-US" altLang="ja-JP" sz="1800" dirty="0" smtClean="0"/>
              <a:t/>
            </a:r>
            <a:br>
              <a:rPr kumimoji="1" lang="en-US" altLang="ja-JP" sz="1800" dirty="0" smtClean="0"/>
            </a:br>
            <a:r>
              <a:rPr kumimoji="1" lang="en-US" altLang="ja-JP" sz="1800" dirty="0" err="1" smtClean="0"/>
              <a:t>big.LITTLE</a:t>
            </a:r>
            <a:r>
              <a:rPr kumimoji="1" lang="ja-JP" altLang="en-US" sz="1800" dirty="0" smtClean="0"/>
              <a:t>コンビネーションを実現出来る</a:t>
            </a:r>
            <a:endParaRPr kumimoji="1" lang="en-US" altLang="ja-JP" sz="1800" dirty="0" smtClean="0"/>
          </a:p>
          <a:p>
            <a:pPr lvl="1"/>
            <a:endParaRPr kumimoji="1" lang="en-US" altLang="ja-JP" sz="1800" dirty="0" smtClean="0"/>
          </a:p>
          <a:p>
            <a:pPr lvl="1"/>
            <a:endParaRPr kumimoji="1" lang="en-US" altLang="ja-JP" sz="1800" dirty="0" smtClean="0"/>
          </a:p>
          <a:p>
            <a:pPr lvl="1"/>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37</a:t>
            </a:fld>
            <a:endParaRPr lang="en-US" altLang="ja-JP"/>
          </a:p>
        </p:txBody>
      </p:sp>
      <p:pic>
        <p:nvPicPr>
          <p:cNvPr id="5" name="図 4"/>
          <p:cNvPicPr>
            <a:picLocks noChangeAspect="1"/>
          </p:cNvPicPr>
          <p:nvPr/>
        </p:nvPicPr>
        <p:blipFill>
          <a:blip r:embed="rId2"/>
          <a:stretch>
            <a:fillRect/>
          </a:stretch>
        </p:blipFill>
        <p:spPr>
          <a:xfrm>
            <a:off x="5695439" y="2820164"/>
            <a:ext cx="4035936" cy="3509200"/>
          </a:xfrm>
          <a:prstGeom prst="rect">
            <a:avLst/>
          </a:prstGeom>
        </p:spPr>
      </p:pic>
    </p:spTree>
    <p:extLst>
      <p:ext uri="{BB962C8B-B14F-4D97-AF65-F5344CB8AC3E}">
        <p14:creationId xmlns:p14="http://schemas.microsoft.com/office/powerpoint/2010/main" val="3254157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sz="2800" dirty="0"/>
              <a:t>Bus protocol and the Cache Coherent Interconnect</a:t>
            </a:r>
            <a:endParaRPr kumimoji="1" lang="ja-JP" altLang="en-US" sz="2800" dirty="0"/>
          </a:p>
        </p:txBody>
      </p:sp>
      <p:sp>
        <p:nvSpPr>
          <p:cNvPr id="3" name="コンテンツ プレースホルダー 2"/>
          <p:cNvSpPr>
            <a:spLocks noGrp="1"/>
          </p:cNvSpPr>
          <p:nvPr>
            <p:ph idx="1"/>
          </p:nvPr>
        </p:nvSpPr>
        <p:spPr>
          <a:xfrm>
            <a:off x="371475" y="1022351"/>
            <a:ext cx="5129011" cy="5307013"/>
          </a:xfrm>
        </p:spPr>
        <p:txBody>
          <a:bodyPr/>
          <a:lstStyle/>
          <a:p>
            <a:r>
              <a:rPr kumimoji="1" lang="ja-JP" altLang="en-US" sz="1800" dirty="0" smtClean="0"/>
              <a:t>クラスター間のコヒーレントの例</a:t>
            </a:r>
            <a:endParaRPr kumimoji="1" lang="en-US" altLang="ja-JP" sz="1800" dirty="0" smtClean="0"/>
          </a:p>
          <a:p>
            <a:pPr lvl="1"/>
            <a:r>
              <a:rPr kumimoji="1" lang="en-US" altLang="ja-JP" sz="1800" dirty="0" smtClean="0"/>
              <a:t>CA53</a:t>
            </a:r>
            <a:r>
              <a:rPr kumimoji="1" lang="ja-JP" altLang="en-US" sz="1800" dirty="0" smtClean="0"/>
              <a:t>から</a:t>
            </a:r>
            <a:r>
              <a:rPr kumimoji="1" lang="en-US" altLang="ja-JP" sz="1800" dirty="0" smtClean="0"/>
              <a:t>CA57</a:t>
            </a:r>
            <a:r>
              <a:rPr kumimoji="1" lang="ja-JP" altLang="en-US" sz="1800" dirty="0" smtClean="0"/>
              <a:t>のクラスタをリード</a:t>
            </a:r>
            <a:endParaRPr kumimoji="1" lang="en-US" altLang="ja-JP" sz="1800" dirty="0" smtClean="0"/>
          </a:p>
          <a:p>
            <a:pPr lvl="1"/>
            <a:r>
              <a:rPr kumimoji="1" lang="en-US" altLang="ja-JP" sz="1800" dirty="0" smtClean="0"/>
              <a:t>A53</a:t>
            </a:r>
            <a:r>
              <a:rPr kumimoji="1" lang="ja-JP" altLang="en-US" sz="1800" dirty="0" smtClean="0"/>
              <a:t>からコヒーレントリード要求を出す</a:t>
            </a:r>
            <a:endParaRPr kumimoji="1" lang="en-US" altLang="ja-JP" sz="1800" dirty="0" smtClean="0"/>
          </a:p>
          <a:p>
            <a:pPr lvl="1"/>
            <a:r>
              <a:rPr kumimoji="1" lang="en-US" altLang="ja-JP" sz="1800" dirty="0" smtClean="0"/>
              <a:t>CCI-400</a:t>
            </a:r>
            <a:r>
              <a:rPr kumimoji="1" lang="ja-JP" altLang="en-US" sz="1800" dirty="0" smtClean="0"/>
              <a:t>は</a:t>
            </a:r>
            <a:r>
              <a:rPr kumimoji="1" lang="en-US" altLang="ja-JP" sz="1800" dirty="0" smtClean="0"/>
              <a:t>CA53</a:t>
            </a:r>
            <a:r>
              <a:rPr kumimoji="1" lang="ja-JP" altLang="en-US" sz="1800" dirty="0" smtClean="0"/>
              <a:t>からのリクエストを</a:t>
            </a:r>
            <a:r>
              <a:rPr kumimoji="1" lang="en-US" altLang="ja-JP" sz="1800" dirty="0" smtClean="0"/>
              <a:t>CA57</a:t>
            </a:r>
            <a:r>
              <a:rPr kumimoji="1" lang="ja-JP" altLang="en-US" sz="1800" dirty="0" smtClean="0"/>
              <a:t>のクラスターのキャシュをスヌープする</a:t>
            </a:r>
            <a:endParaRPr kumimoji="1" lang="en-US" altLang="ja-JP" sz="1800" dirty="0" smtClean="0"/>
          </a:p>
          <a:p>
            <a:pPr lvl="1"/>
            <a:r>
              <a:rPr kumimoji="1" lang="en-US" altLang="ja-JP" sz="1800" dirty="0" smtClean="0"/>
              <a:t>CA57</a:t>
            </a:r>
            <a:r>
              <a:rPr kumimoji="1" lang="ja-JP" altLang="en-US" sz="1800" dirty="0" smtClean="0"/>
              <a:t>はリクエストを受け付けると，データがあるかチェックする</a:t>
            </a:r>
            <a:endParaRPr kumimoji="1" lang="en-US" altLang="ja-JP" sz="1800" dirty="0" smtClean="0"/>
          </a:p>
          <a:p>
            <a:pPr lvl="1"/>
            <a:r>
              <a:rPr kumimoji="1" lang="ja-JP" altLang="en-US" sz="1800" dirty="0" smtClean="0"/>
              <a:t>キャッシュにデータがあれば，</a:t>
            </a:r>
            <a:r>
              <a:rPr kumimoji="1" lang="en-US" altLang="ja-JP" sz="1800" dirty="0" smtClean="0"/>
              <a:t>CCI-400</a:t>
            </a:r>
            <a:r>
              <a:rPr kumimoji="1" lang="ja-JP" altLang="en-US" sz="1800" dirty="0" smtClean="0"/>
              <a:t>は</a:t>
            </a:r>
            <a:r>
              <a:rPr kumimoji="1" lang="en-US" altLang="ja-JP" sz="1800" dirty="0" smtClean="0"/>
              <a:t>CA57</a:t>
            </a:r>
            <a:r>
              <a:rPr kumimoji="1" lang="ja-JP" altLang="en-US" sz="1800" dirty="0" smtClean="0"/>
              <a:t>から</a:t>
            </a:r>
            <a:r>
              <a:rPr kumimoji="1" lang="en-US" altLang="ja-JP" sz="1800" dirty="0" smtClean="0"/>
              <a:t>CA53</a:t>
            </a:r>
            <a:r>
              <a:rPr kumimoji="1" lang="ja-JP" altLang="en-US" sz="1800" dirty="0" smtClean="0"/>
              <a:t>にデータを送る．その結果を</a:t>
            </a:r>
            <a:r>
              <a:rPr kumimoji="1" lang="en-US" altLang="ja-JP" sz="1800" dirty="0" smtClean="0"/>
              <a:t>CA53</a:t>
            </a:r>
            <a:r>
              <a:rPr kumimoji="1" lang="ja-JP" altLang="en-US" sz="1800" dirty="0" smtClean="0"/>
              <a:t>のキャッシュラインに入れる</a:t>
            </a:r>
            <a:endParaRPr kumimoji="1" lang="en-US" altLang="ja-JP" sz="1800" dirty="0" smtClean="0"/>
          </a:p>
          <a:p>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38</a:t>
            </a:fld>
            <a:endParaRPr lang="en-US" altLang="ja-JP"/>
          </a:p>
        </p:txBody>
      </p:sp>
      <p:pic>
        <p:nvPicPr>
          <p:cNvPr id="5" name="図 4"/>
          <p:cNvPicPr>
            <a:picLocks noChangeAspect="1"/>
          </p:cNvPicPr>
          <p:nvPr/>
        </p:nvPicPr>
        <p:blipFill>
          <a:blip r:embed="rId2"/>
          <a:stretch>
            <a:fillRect/>
          </a:stretch>
        </p:blipFill>
        <p:spPr>
          <a:xfrm>
            <a:off x="5500486" y="1290639"/>
            <a:ext cx="4133850" cy="5038725"/>
          </a:xfrm>
          <a:prstGeom prst="rect">
            <a:avLst/>
          </a:prstGeom>
        </p:spPr>
      </p:pic>
    </p:spTree>
    <p:extLst>
      <p:ext uri="{BB962C8B-B14F-4D97-AF65-F5344CB8AC3E}">
        <p14:creationId xmlns:p14="http://schemas.microsoft.com/office/powerpoint/2010/main" val="1210547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sz="2800" dirty="0"/>
              <a:t>Bus protocol and the Cache Coherent Interconnect</a:t>
            </a:r>
            <a:endParaRPr kumimoji="1" lang="ja-JP" altLang="en-US" sz="2800" dirty="0"/>
          </a:p>
        </p:txBody>
      </p:sp>
      <p:sp>
        <p:nvSpPr>
          <p:cNvPr id="3" name="コンテンツ プレースホルダー 2"/>
          <p:cNvSpPr>
            <a:spLocks noGrp="1"/>
          </p:cNvSpPr>
          <p:nvPr>
            <p:ph idx="1"/>
          </p:nvPr>
        </p:nvSpPr>
        <p:spPr/>
        <p:txBody>
          <a:bodyPr/>
          <a:lstStyle/>
          <a:p>
            <a:r>
              <a:rPr lang="en-US" altLang="ja-JP" dirty="0"/>
              <a:t>CCI-400</a:t>
            </a:r>
            <a:r>
              <a:rPr lang="ja-JP" altLang="en-US" dirty="0"/>
              <a:t>と</a:t>
            </a:r>
            <a:r>
              <a:rPr lang="en-US" altLang="ja-JP" dirty="0"/>
              <a:t>ACE</a:t>
            </a:r>
            <a:r>
              <a:rPr lang="ja-JP" altLang="en-US" dirty="0"/>
              <a:t>プロトコルにより</a:t>
            </a:r>
            <a:r>
              <a:rPr lang="en-US" altLang="ja-JP" dirty="0"/>
              <a:t>CA57</a:t>
            </a:r>
            <a:r>
              <a:rPr lang="ja-JP" altLang="en-US" dirty="0"/>
              <a:t>と</a:t>
            </a:r>
            <a:r>
              <a:rPr lang="en-US" altLang="ja-JP" dirty="0"/>
              <a:t>CA53</a:t>
            </a:r>
            <a:r>
              <a:rPr lang="ja-JP" altLang="en-US" dirty="0"/>
              <a:t>クラスタ間のコヒーレントを実現し，外部メモリへのアクセスなしにデータ共有を可能とする</a:t>
            </a:r>
            <a:endParaRPr lang="en-US" altLang="ja-JP" dirty="0"/>
          </a:p>
          <a:p>
            <a:endParaRPr lang="en-US" altLang="ja-JP" dirty="0" smtClean="0"/>
          </a:p>
          <a:p>
            <a:r>
              <a:rPr lang="en-US" altLang="ja-JP" dirty="0" smtClean="0"/>
              <a:t>ARM </a:t>
            </a:r>
            <a:r>
              <a:rPr lang="en-US" altLang="ja-JP" dirty="0" err="1"/>
              <a:t>CoreLink</a:t>
            </a:r>
            <a:r>
              <a:rPr lang="en-US" altLang="ja-JP" dirty="0"/>
              <a:t> </a:t>
            </a:r>
            <a:r>
              <a:rPr lang="ja-JP" altLang="en-US" dirty="0"/>
              <a:t>インターコネクトとメモリコントローラ</a:t>
            </a:r>
            <a:r>
              <a:rPr lang="en-US" altLang="ja-JP" dirty="0"/>
              <a:t>IP</a:t>
            </a:r>
            <a:r>
              <a:rPr lang="ja-JP" altLang="en-US" dirty="0"/>
              <a:t>は，データのムーブとストアのクリティカルな変更とすることにより，</a:t>
            </a:r>
          </a:p>
          <a:p>
            <a:endParaRPr lang="en-US" altLang="ja-JP" dirty="0" smtClean="0"/>
          </a:p>
          <a:p>
            <a:r>
              <a:rPr lang="en-US" altLang="ja-JP" dirty="0" err="1" smtClean="0"/>
              <a:t>Coretex</a:t>
            </a:r>
            <a:r>
              <a:rPr lang="en-US" altLang="ja-JP" dirty="0" smtClean="0"/>
              <a:t>-A</a:t>
            </a:r>
            <a:r>
              <a:rPr lang="ja-JP" altLang="en-US" dirty="0"/>
              <a:t>と高性能メディアプロセッサ，動的メモリと</a:t>
            </a:r>
            <a:r>
              <a:rPr lang="en-US" altLang="ja-JP" dirty="0" err="1"/>
              <a:t>SoC</a:t>
            </a:r>
            <a:r>
              <a:rPr lang="ja-JP" altLang="en-US" dirty="0"/>
              <a:t>のパフォーマンスと消費電量を最適化</a:t>
            </a:r>
            <a:r>
              <a:rPr lang="ja-JP" altLang="en-US" dirty="0" smtClean="0"/>
              <a:t>する</a:t>
            </a:r>
            <a:endParaRPr lang="en-US" altLang="ja-JP" dirty="0" smtClean="0"/>
          </a:p>
          <a:p>
            <a:endParaRPr lang="en-US" altLang="ja-JP" dirty="0"/>
          </a:p>
          <a:p>
            <a:r>
              <a:rPr lang="en-US" altLang="ja-JP" dirty="0" err="1" smtClean="0"/>
              <a:t>CoreLink</a:t>
            </a:r>
            <a:r>
              <a:rPr lang="ja-JP" altLang="en-US" dirty="0" smtClean="0"/>
              <a:t>システム</a:t>
            </a:r>
            <a:r>
              <a:rPr lang="en-US" altLang="ja-JP" dirty="0" smtClean="0"/>
              <a:t>ID</a:t>
            </a:r>
            <a:r>
              <a:rPr lang="ja-JP" altLang="en-US" dirty="0" smtClean="0"/>
              <a:t>は</a:t>
            </a:r>
            <a:r>
              <a:rPr lang="en-US" altLang="ja-JP" dirty="0" err="1" smtClean="0"/>
              <a:t>SoC</a:t>
            </a:r>
            <a:r>
              <a:rPr lang="ja-JP" altLang="en-US" dirty="0" smtClean="0"/>
              <a:t>設計者に対して，システムメモリの利用効率を最大化して，静的・動的なレイテンシを減らす</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39</a:t>
            </a:fld>
            <a:endParaRPr lang="en-US" altLang="ja-JP"/>
          </a:p>
        </p:txBody>
      </p:sp>
    </p:spTree>
    <p:extLst>
      <p:ext uri="{BB962C8B-B14F-4D97-AF65-F5344CB8AC3E}">
        <p14:creationId xmlns:p14="http://schemas.microsoft.com/office/powerpoint/2010/main" val="26381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Multi-processing system</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システムを次のように分類することが出来る</a:t>
            </a:r>
            <a:endParaRPr kumimoji="1" lang="en-US" altLang="ja-JP" sz="1800" dirty="0" smtClean="0"/>
          </a:p>
          <a:p>
            <a:pPr lvl="1"/>
            <a:r>
              <a:rPr kumimoji="1" lang="ja-JP" altLang="en-US" sz="1800" dirty="0" smtClean="0"/>
              <a:t>シングルコアを含むシングルプロセッサ</a:t>
            </a:r>
            <a:endParaRPr kumimoji="1" lang="en-US" altLang="ja-JP" sz="1800" dirty="0" smtClean="0"/>
          </a:p>
          <a:p>
            <a:pPr lvl="1"/>
            <a:r>
              <a:rPr kumimoji="1" lang="ja-JP" altLang="en-US" sz="1800" dirty="0" smtClean="0"/>
              <a:t>外から見るとシングルユニットやクラスタに見える</a:t>
            </a:r>
            <a:r>
              <a:rPr kumimoji="1" lang="en-US" altLang="ja-JP" sz="1800" dirty="0" smtClean="0"/>
              <a:t>Cortex-A53</a:t>
            </a:r>
            <a:r>
              <a:rPr kumimoji="1" lang="ja-JP" altLang="en-US" sz="1800" dirty="0" smtClean="0"/>
              <a:t>等のマルチプロセッサ</a:t>
            </a:r>
            <a:endParaRPr kumimoji="1" lang="en-US" altLang="ja-JP" sz="1800" dirty="0" smtClean="0"/>
          </a:p>
          <a:p>
            <a:pPr lvl="1"/>
            <a:r>
              <a:rPr kumimoji="1" lang="ja-JP" altLang="en-US" sz="1800" dirty="0" smtClean="0"/>
              <a:t>それぞれ複数のマルチプロセッサを含む複数のクラスタ</a:t>
            </a:r>
            <a:endParaRPr kumimoji="1" lang="en-US" altLang="ja-JP" sz="1800" dirty="0" smtClean="0"/>
          </a:p>
          <a:p>
            <a:pPr lvl="1"/>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2391303" y="2801953"/>
            <a:ext cx="4517497" cy="3639329"/>
          </a:xfrm>
          <a:prstGeom prst="rect">
            <a:avLst/>
          </a:prstGeom>
        </p:spPr>
      </p:pic>
    </p:spTree>
    <p:extLst>
      <p:ext uri="{BB962C8B-B14F-4D97-AF65-F5344CB8AC3E}">
        <p14:creationId xmlns:p14="http://schemas.microsoft.com/office/powerpoint/2010/main" val="11881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Compute subsystems and mobile applications</a:t>
            </a:r>
            <a:endParaRPr kumimoji="1" lang="ja-JP" altLang="en-US" sz="2800" dirty="0"/>
          </a:p>
        </p:txBody>
      </p:sp>
      <p:sp>
        <p:nvSpPr>
          <p:cNvPr id="3" name="コンテンツ プレースホルダー 2"/>
          <p:cNvSpPr>
            <a:spLocks noGrp="1"/>
          </p:cNvSpPr>
          <p:nvPr>
            <p:ph idx="1"/>
          </p:nvPr>
        </p:nvSpPr>
        <p:spPr/>
        <p:txBody>
          <a:bodyPr/>
          <a:lstStyle/>
          <a:p>
            <a:r>
              <a:rPr kumimoji="1" lang="en-US" altLang="ja-JP" sz="1800" dirty="0" smtClean="0"/>
              <a:t>CA53</a:t>
            </a:r>
            <a:r>
              <a:rPr kumimoji="1" lang="ja-JP" altLang="en-US" sz="1800" dirty="0" smtClean="0"/>
              <a:t>と</a:t>
            </a:r>
            <a:r>
              <a:rPr kumimoji="1" lang="en-US" altLang="ja-JP" sz="1800" dirty="0" smtClean="0"/>
              <a:t>CA57</a:t>
            </a:r>
            <a:r>
              <a:rPr kumimoji="1" lang="ja-JP" altLang="en-US" sz="1800" dirty="0" smtClean="0"/>
              <a:t>を用いたモバイルアプリケーションプロセッサの例</a:t>
            </a:r>
            <a:endParaRPr kumimoji="1" lang="en-US" altLang="ja-JP" sz="1800" dirty="0" smtClean="0"/>
          </a:p>
          <a:p>
            <a:pPr lvl="1"/>
            <a:r>
              <a:rPr kumimoji="1" lang="en-US" altLang="ja-JP" sz="1800" dirty="0" err="1" smtClean="0"/>
              <a:t>CoreLink</a:t>
            </a:r>
            <a:r>
              <a:rPr kumimoji="1" lang="en-US" altLang="ja-JP" sz="1800" dirty="0" smtClean="0"/>
              <a:t> MMU-500 </a:t>
            </a:r>
            <a:r>
              <a:rPr kumimoji="1" lang="ja-JP" altLang="en-US" sz="1800" dirty="0" smtClean="0"/>
              <a:t>システム</a:t>
            </a:r>
            <a:r>
              <a:rPr kumimoji="1" lang="en-US" altLang="ja-JP" sz="1800" dirty="0" smtClean="0"/>
              <a:t>MMU, </a:t>
            </a:r>
            <a:r>
              <a:rPr kumimoji="1" lang="en-US" altLang="ja-JP" sz="1800" dirty="0" err="1" smtClean="0"/>
              <a:t>CoreLink</a:t>
            </a:r>
            <a:r>
              <a:rPr kumimoji="1" lang="en-US" altLang="ja-JP" sz="1800" dirty="0" smtClean="0"/>
              <a:t> 400 </a:t>
            </a:r>
            <a:r>
              <a:rPr kumimoji="1" lang="ja-JP" altLang="en-US" sz="1800" dirty="0" smtClean="0"/>
              <a:t>システム</a:t>
            </a:r>
            <a:r>
              <a:rPr kumimoji="1" lang="en-US" altLang="ja-JP" sz="1800" dirty="0" smtClean="0"/>
              <a:t>IP</a:t>
            </a:r>
            <a:r>
              <a:rPr kumimoji="1" lang="ja-JP" altLang="en-US" sz="1800" dirty="0" smtClean="0"/>
              <a:t>を使用</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40</a:t>
            </a:fld>
            <a:endParaRPr lang="en-US" altLang="ja-JP"/>
          </a:p>
        </p:txBody>
      </p:sp>
      <p:pic>
        <p:nvPicPr>
          <p:cNvPr id="5" name="図 4"/>
          <p:cNvPicPr>
            <a:picLocks noChangeAspect="1"/>
          </p:cNvPicPr>
          <p:nvPr/>
        </p:nvPicPr>
        <p:blipFill>
          <a:blip r:embed="rId2"/>
          <a:stretch>
            <a:fillRect/>
          </a:stretch>
        </p:blipFill>
        <p:spPr>
          <a:xfrm>
            <a:off x="2953278" y="1790367"/>
            <a:ext cx="3971925" cy="4629150"/>
          </a:xfrm>
          <a:prstGeom prst="rect">
            <a:avLst/>
          </a:prstGeom>
        </p:spPr>
      </p:pic>
    </p:spTree>
    <p:extLst>
      <p:ext uri="{BB962C8B-B14F-4D97-AF65-F5344CB8AC3E}">
        <p14:creationId xmlns:p14="http://schemas.microsoft.com/office/powerpoint/2010/main" val="2715096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Compute subsystems and mobile applications</a:t>
            </a:r>
            <a:endParaRPr kumimoji="1" lang="ja-JP" altLang="en-US" sz="2800" dirty="0"/>
          </a:p>
        </p:txBody>
      </p:sp>
      <p:sp>
        <p:nvSpPr>
          <p:cNvPr id="3" name="コンテンツ プレースホルダー 2"/>
          <p:cNvSpPr>
            <a:spLocks noGrp="1"/>
          </p:cNvSpPr>
          <p:nvPr>
            <p:ph idx="1"/>
          </p:nvPr>
        </p:nvSpPr>
        <p:spPr>
          <a:xfrm>
            <a:off x="371475" y="1022351"/>
            <a:ext cx="9146012" cy="5307013"/>
          </a:xfrm>
        </p:spPr>
        <p:txBody>
          <a:bodyPr/>
          <a:lstStyle/>
          <a:p>
            <a:r>
              <a:rPr kumimoji="1" lang="en-US" altLang="ja-JP" sz="1800" dirty="0" smtClean="0"/>
              <a:t>CA57</a:t>
            </a:r>
            <a:r>
              <a:rPr kumimoji="1" lang="ja-JP" altLang="en-US" sz="1800" dirty="0" smtClean="0"/>
              <a:t>と</a:t>
            </a:r>
            <a:r>
              <a:rPr kumimoji="1" lang="en-US" altLang="ja-JP" sz="1800" dirty="0" smtClean="0"/>
              <a:t>CA53</a:t>
            </a:r>
            <a:r>
              <a:rPr kumimoji="1" lang="ja-JP" altLang="en-US" sz="1800" dirty="0" smtClean="0"/>
              <a:t>は</a:t>
            </a:r>
            <a:r>
              <a:rPr kumimoji="1" lang="en-US" altLang="ja-JP" sz="1800" dirty="0" err="1" smtClean="0"/>
              <a:t>big.LITTLE</a:t>
            </a:r>
            <a:r>
              <a:rPr kumimoji="1" lang="ja-JP" altLang="en-US" sz="1800" dirty="0" smtClean="0"/>
              <a:t>クラスタ構成となっており，</a:t>
            </a:r>
            <a:r>
              <a:rPr kumimoji="1" lang="en-US" altLang="ja-JP" sz="1800" dirty="0" smtClean="0"/>
              <a:t>CCI-400</a:t>
            </a:r>
            <a:r>
              <a:rPr kumimoji="1" lang="ja-JP" altLang="en-US" sz="1800" dirty="0" smtClean="0"/>
              <a:t>による</a:t>
            </a:r>
            <a:r>
              <a:rPr kumimoji="1" lang="en-US" altLang="ja-JP" sz="1800" dirty="0" smtClean="0"/>
              <a:t>AMBA 4 ACE </a:t>
            </a:r>
            <a:r>
              <a:rPr kumimoji="1" lang="ja-JP" altLang="en-US" sz="1800" dirty="0" smtClean="0"/>
              <a:t>によるハードウェアコヒーレントが実現されている</a:t>
            </a:r>
            <a:endParaRPr kumimoji="1" lang="en-US" altLang="ja-JP" sz="1800" dirty="0" smtClean="0"/>
          </a:p>
          <a:p>
            <a:r>
              <a:rPr kumimoji="1" lang="en-US" altLang="ja-JP" sz="1800" dirty="0" smtClean="0"/>
              <a:t>ARM Mali-T628 GPU </a:t>
            </a:r>
            <a:r>
              <a:rPr kumimoji="1" lang="ja-JP" altLang="en-US" sz="1800" dirty="0" smtClean="0"/>
              <a:t>と </a:t>
            </a:r>
            <a:r>
              <a:rPr kumimoji="1" lang="en-US" altLang="ja-JP" sz="1800" dirty="0" smtClean="0"/>
              <a:t>IO</a:t>
            </a:r>
            <a:r>
              <a:rPr kumimoji="1" lang="ja-JP" altLang="en-US" sz="1800" dirty="0" smtClean="0"/>
              <a:t>マスターは</a:t>
            </a:r>
            <a:r>
              <a:rPr kumimoji="1" lang="en-US" altLang="ja-JP" sz="1800" dirty="0" smtClean="0"/>
              <a:t>AMBA 4 ACE-Lite </a:t>
            </a:r>
            <a:r>
              <a:rPr kumimoji="1" lang="ja-JP" altLang="en-US" sz="1800" dirty="0" smtClean="0"/>
              <a:t>インタフェースにより</a:t>
            </a:r>
            <a:r>
              <a:rPr kumimoji="1" lang="en-US" altLang="ja-JP" sz="1800" dirty="0" smtClean="0"/>
              <a:t>CCI-400</a:t>
            </a:r>
            <a:r>
              <a:rPr kumimoji="1" lang="ja-JP" altLang="en-US" sz="1800" dirty="0" smtClean="0"/>
              <a:t>に接続している</a:t>
            </a:r>
            <a:r>
              <a:rPr kumimoji="1" lang="en-US" altLang="ja-JP" sz="1800" dirty="0" smtClean="0"/>
              <a:t>		</a:t>
            </a:r>
          </a:p>
          <a:p>
            <a:endParaRPr lang="en-US" altLang="ja-JP" sz="1800" dirty="0"/>
          </a:p>
          <a:p>
            <a:r>
              <a:rPr kumimoji="1" lang="en-US" altLang="ja-JP" sz="1800" dirty="0" smtClean="0"/>
              <a:t>ARM</a:t>
            </a:r>
            <a:r>
              <a:rPr kumimoji="1" lang="ja-JP" altLang="en-US" sz="1800" dirty="0" smtClean="0"/>
              <a:t>はクラスター間のコヒーレントを実現する異なるオプションを提供している</a:t>
            </a:r>
            <a:endParaRPr kumimoji="1" lang="en-US" altLang="ja-JP" sz="1800" dirty="0" smtClean="0"/>
          </a:p>
          <a:p>
            <a:pPr lvl="1"/>
            <a:r>
              <a:rPr lang="en-US" altLang="ja-JP" sz="1800" dirty="0" err="1" smtClean="0"/>
              <a:t>CoreLink</a:t>
            </a:r>
            <a:r>
              <a:rPr lang="en-US" altLang="ja-JP" sz="1800" dirty="0" smtClean="0"/>
              <a:t> CCI-400 Cache Coherent Interconnect</a:t>
            </a:r>
          </a:p>
          <a:p>
            <a:pPr lvl="2"/>
            <a:r>
              <a:rPr lang="en-US" altLang="ja-JP" sz="1800" dirty="0" smtClean="0"/>
              <a:t>2</a:t>
            </a:r>
            <a:r>
              <a:rPr lang="ja-JP" altLang="en-US" sz="1800" dirty="0" smtClean="0"/>
              <a:t>個のマルチコアクラスタと</a:t>
            </a:r>
            <a:r>
              <a:rPr lang="en-US" altLang="ja-JP" sz="1800" dirty="0" smtClean="0"/>
              <a:t>AMBA 4 </a:t>
            </a:r>
            <a:r>
              <a:rPr lang="ja-JP" altLang="en-US" sz="1800" dirty="0" smtClean="0"/>
              <a:t>と </a:t>
            </a:r>
            <a:r>
              <a:rPr lang="en-US" altLang="ja-JP" sz="1800" dirty="0" smtClean="0"/>
              <a:t>ABA Coherency </a:t>
            </a:r>
            <a:r>
              <a:rPr lang="ja-JP" altLang="en-US" sz="1800" dirty="0" smtClean="0"/>
              <a:t>拡張，</a:t>
            </a:r>
            <a:r>
              <a:rPr lang="en-US" altLang="ja-JP" sz="1800" dirty="0" smtClean="0"/>
              <a:t>ACE </a:t>
            </a:r>
            <a:r>
              <a:rPr lang="ja-JP" altLang="en-US" sz="1800" dirty="0" smtClean="0"/>
              <a:t>をサポートしている</a:t>
            </a:r>
            <a:endParaRPr lang="en-US" altLang="ja-JP" sz="1800" dirty="0" smtClean="0"/>
          </a:p>
          <a:p>
            <a:pPr lvl="2"/>
            <a:r>
              <a:rPr lang="en-US" altLang="ja-JP" sz="1800" dirty="0" smtClean="0"/>
              <a:t>ACE</a:t>
            </a:r>
            <a:r>
              <a:rPr lang="ja-JP" altLang="en-US" sz="1800" dirty="0" smtClean="0"/>
              <a:t>は</a:t>
            </a:r>
            <a:r>
              <a:rPr lang="en-US" altLang="ja-JP" sz="1800" dirty="0" smtClean="0"/>
              <a:t>MOESI</a:t>
            </a:r>
            <a:r>
              <a:rPr lang="ja-JP" altLang="en-US" sz="1800" dirty="0" smtClean="0"/>
              <a:t>ステートマシンを使用している</a:t>
            </a:r>
            <a:endParaRPr lang="en-US" altLang="ja-JP" sz="1800" dirty="0" smtClean="0"/>
          </a:p>
          <a:p>
            <a:pPr lvl="1"/>
            <a:r>
              <a:rPr kumimoji="1" lang="en-US" altLang="ja-JP" sz="1800" dirty="0" err="1" smtClean="0"/>
              <a:t>CoreLink</a:t>
            </a:r>
            <a:r>
              <a:rPr kumimoji="1" lang="en-US" altLang="ja-JP" sz="1800" dirty="0" smtClean="0"/>
              <a:t> CCN-504 Cache Coherent Network</a:t>
            </a:r>
          </a:p>
          <a:p>
            <a:pPr lvl="2"/>
            <a:r>
              <a:rPr kumimoji="1" lang="en-US" altLang="ja-JP" sz="1800" dirty="0" smtClean="0"/>
              <a:t>L3</a:t>
            </a:r>
            <a:r>
              <a:rPr kumimoji="1" lang="ja-JP" altLang="en-US" sz="1800" dirty="0" smtClean="0"/>
              <a:t>キャッシュと</a:t>
            </a:r>
            <a:r>
              <a:rPr lang="en-US" altLang="ja-JP" sz="1800" dirty="0" smtClean="0"/>
              <a:t>2</a:t>
            </a:r>
            <a:r>
              <a:rPr lang="ja-JP" altLang="en-US" sz="1800" dirty="0" smtClean="0"/>
              <a:t>チャンネルの</a:t>
            </a:r>
            <a:r>
              <a:rPr lang="en-US" altLang="ja-JP" sz="1800" dirty="0" smtClean="0"/>
              <a:t>72bitDDR</a:t>
            </a:r>
            <a:r>
              <a:rPr lang="ja-JP" altLang="en-US" sz="1800" dirty="0" smtClean="0"/>
              <a:t>を含む</a:t>
            </a:r>
            <a:r>
              <a:rPr kumimoji="1" lang="en-US" altLang="ja-JP" sz="1800" dirty="0" smtClean="0"/>
              <a:t>4</a:t>
            </a:r>
            <a:r>
              <a:rPr kumimoji="1" lang="ja-JP" altLang="en-US" sz="1800" dirty="0" smtClean="0"/>
              <a:t>個のマルチコアクラスタをサポート</a:t>
            </a:r>
            <a:endParaRPr kumimoji="1" lang="en-US" altLang="ja-JP" sz="1800" dirty="0" smtClean="0"/>
          </a:p>
          <a:p>
            <a:pPr lvl="2"/>
            <a:r>
              <a:rPr kumimoji="1" lang="ja-JP" altLang="en-US" sz="1800" dirty="0" smtClean="0"/>
              <a:t>最適なシステムバンド幅とレイテンシを提供する</a:t>
            </a:r>
            <a:endParaRPr kumimoji="1" lang="en-US" altLang="ja-JP" sz="1800" dirty="0" smtClean="0"/>
          </a:p>
          <a:p>
            <a:pPr lvl="2"/>
            <a:r>
              <a:rPr kumimoji="1" lang="en-US" altLang="ja-JP" sz="1800" dirty="0" smtClean="0"/>
              <a:t>CCN</a:t>
            </a:r>
            <a:r>
              <a:rPr kumimoji="1" lang="ja-JP" altLang="en-US" sz="1800" dirty="0" smtClean="0"/>
              <a:t>ファミリーは</a:t>
            </a:r>
            <a:r>
              <a:rPr kumimoji="1" lang="en-US" altLang="ja-JP" sz="1800" dirty="0" smtClean="0"/>
              <a:t>AMBA5 CHI </a:t>
            </a:r>
            <a:r>
              <a:rPr kumimoji="1" lang="ja-JP" altLang="en-US" sz="1800" dirty="0" smtClean="0"/>
              <a:t>を用いた接続をサポートしている</a:t>
            </a:r>
            <a:endParaRPr kumimoji="1" lang="en-US" altLang="ja-JP" sz="1800" dirty="0" smtClean="0"/>
          </a:p>
          <a:p>
            <a:pPr lvl="3"/>
            <a:r>
              <a:rPr lang="en-US" altLang="ja-JP" sz="1800" dirty="0" smtClean="0"/>
              <a:t>AMBA 4 ACE</a:t>
            </a:r>
            <a:r>
              <a:rPr lang="ja-JP" altLang="en-US" sz="1800" dirty="0"/>
              <a:t> </a:t>
            </a:r>
            <a:r>
              <a:rPr lang="ja-JP" altLang="en-US" sz="1800" dirty="0" smtClean="0"/>
              <a:t>のサポートもある</a:t>
            </a:r>
            <a:endParaRPr lang="en-US" altLang="ja-JP" sz="1800" dirty="0" smtClean="0"/>
          </a:p>
          <a:p>
            <a:pPr lvl="2"/>
            <a:r>
              <a:rPr lang="en-US" altLang="ja-JP" sz="1800" dirty="0"/>
              <a:t>CCN-504</a:t>
            </a:r>
            <a:r>
              <a:rPr lang="ja-JP" altLang="en-US" sz="1800" dirty="0"/>
              <a:t>は特に</a:t>
            </a:r>
            <a:r>
              <a:rPr lang="en-US" altLang="ja-JP" sz="1800" dirty="0"/>
              <a:t>AMBA 4 AXI Coherency Extensions(ACE)</a:t>
            </a:r>
            <a:r>
              <a:rPr lang="ja-JP" altLang="en-US" sz="1800" dirty="0"/>
              <a:t>仕様のポートがあり，複数の</a:t>
            </a:r>
            <a:r>
              <a:rPr lang="en-US" altLang="ja-JP" sz="1800" dirty="0"/>
              <a:t>Cortex-A</a:t>
            </a:r>
            <a:r>
              <a:rPr lang="ja-JP" altLang="en-US" sz="1800" dirty="0"/>
              <a:t>間のコヒーレントを実現する</a:t>
            </a:r>
            <a:endParaRPr lang="en-US" altLang="ja-JP" sz="1800" dirty="0"/>
          </a:p>
          <a:p>
            <a:pPr lvl="3"/>
            <a:endParaRPr lang="en-US" altLang="ja-JP" sz="1800" dirty="0" smtClean="0"/>
          </a:p>
          <a:p>
            <a:pPr lvl="3"/>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41</a:t>
            </a:fld>
            <a:endParaRPr lang="en-US" altLang="ja-JP"/>
          </a:p>
        </p:txBody>
      </p:sp>
    </p:spTree>
    <p:extLst>
      <p:ext uri="{BB962C8B-B14F-4D97-AF65-F5344CB8AC3E}">
        <p14:creationId xmlns:p14="http://schemas.microsoft.com/office/powerpoint/2010/main" val="1235266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Compute subsystems and mobile applications</a:t>
            </a:r>
            <a:endParaRPr kumimoji="1" lang="ja-JP" altLang="en-US" sz="2800" dirty="0"/>
          </a:p>
        </p:txBody>
      </p:sp>
      <p:sp>
        <p:nvSpPr>
          <p:cNvPr id="3" name="コンテンツ プレースホルダー 2"/>
          <p:cNvSpPr>
            <a:spLocks noGrp="1"/>
          </p:cNvSpPr>
          <p:nvPr>
            <p:ph idx="1"/>
          </p:nvPr>
        </p:nvSpPr>
        <p:spPr/>
        <p:txBody>
          <a:bodyPr/>
          <a:lstStyle/>
          <a:p>
            <a:pPr marL="542925" lvl="2" indent="-180975">
              <a:buFont typeface="Arial" charset="0"/>
              <a:buChar char="•"/>
            </a:pPr>
            <a:r>
              <a:rPr lang="en-US" altLang="ja-JP" sz="1800" dirty="0" err="1"/>
              <a:t>CoreLink</a:t>
            </a:r>
            <a:r>
              <a:rPr lang="en-US" altLang="ja-JP" sz="1800" dirty="0"/>
              <a:t> </a:t>
            </a:r>
            <a:r>
              <a:rPr lang="en-US" altLang="ja-JP" sz="1800" dirty="0" smtClean="0"/>
              <a:t>CCN-508 </a:t>
            </a:r>
            <a:r>
              <a:rPr lang="en-US" altLang="ja-JP" sz="1800" dirty="0"/>
              <a:t>Cache Coherent </a:t>
            </a:r>
            <a:r>
              <a:rPr lang="en-US" altLang="ja-JP" sz="1800" dirty="0" smtClean="0"/>
              <a:t>Network</a:t>
            </a:r>
          </a:p>
          <a:p>
            <a:pPr lvl="2"/>
            <a:r>
              <a:rPr lang="en-US" altLang="ja-JP" sz="1800" dirty="0"/>
              <a:t>L3</a:t>
            </a:r>
            <a:r>
              <a:rPr lang="ja-JP" altLang="en-US" sz="1800" dirty="0"/>
              <a:t>キャッシュと</a:t>
            </a:r>
            <a:r>
              <a:rPr lang="en-US" altLang="ja-JP" sz="1800" dirty="0"/>
              <a:t>2</a:t>
            </a:r>
            <a:r>
              <a:rPr lang="ja-JP" altLang="en-US" sz="1800" dirty="0"/>
              <a:t>チャンネルの</a:t>
            </a:r>
            <a:r>
              <a:rPr lang="en-US" altLang="ja-JP" sz="1800" dirty="0"/>
              <a:t>72bitDDR</a:t>
            </a:r>
            <a:r>
              <a:rPr lang="ja-JP" altLang="en-US" sz="1800" dirty="0"/>
              <a:t>を</a:t>
            </a:r>
            <a:r>
              <a:rPr lang="ja-JP" altLang="en-US" sz="1800" dirty="0" smtClean="0"/>
              <a:t>含む個</a:t>
            </a:r>
            <a:r>
              <a:rPr lang="ja-JP" altLang="en-US" sz="1800" dirty="0"/>
              <a:t>のマルチコアクラスタを</a:t>
            </a:r>
            <a:r>
              <a:rPr lang="ja-JP" altLang="en-US" sz="1800" dirty="0" smtClean="0"/>
              <a:t>サポート</a:t>
            </a:r>
            <a:endParaRPr lang="en-US" altLang="ja-JP" sz="1800" dirty="0" smtClean="0"/>
          </a:p>
          <a:p>
            <a:pPr lvl="2"/>
            <a:r>
              <a:rPr lang="en-US" altLang="ja-JP" sz="1800" dirty="0" smtClean="0"/>
              <a:t>32</a:t>
            </a:r>
            <a:r>
              <a:rPr lang="ja-JP" altLang="en-US" sz="1800" dirty="0" smtClean="0"/>
              <a:t>コアサポート</a:t>
            </a:r>
            <a:endParaRPr lang="en-US" altLang="ja-JP" sz="1800" dirty="0" smtClean="0"/>
          </a:p>
          <a:p>
            <a:pPr lvl="1"/>
            <a:r>
              <a:rPr lang="en-US" altLang="ja-JP" sz="1800" dirty="0" err="1"/>
              <a:t>CoreLink</a:t>
            </a:r>
            <a:r>
              <a:rPr lang="en-US" altLang="ja-JP" sz="1800" dirty="0"/>
              <a:t> MMU-500 System </a:t>
            </a:r>
            <a:r>
              <a:rPr lang="en-US" altLang="ja-JP" sz="1800" dirty="0" smtClean="0"/>
              <a:t>MMU</a:t>
            </a:r>
          </a:p>
          <a:p>
            <a:pPr lvl="2"/>
            <a:r>
              <a:rPr lang="ja-JP" altLang="en-US" sz="1800" dirty="0" smtClean="0"/>
              <a:t>システムコンポーネントへのアドレス変換をサポート</a:t>
            </a:r>
            <a:endParaRPr lang="en-US" altLang="ja-JP" sz="1800" dirty="0"/>
          </a:p>
          <a:p>
            <a:pPr lvl="1"/>
            <a:r>
              <a:rPr lang="en-US" altLang="ja-JP" sz="1800" dirty="0" err="1" smtClean="0"/>
              <a:t>CoreLink</a:t>
            </a:r>
            <a:r>
              <a:rPr lang="en-US" altLang="ja-JP" sz="1800" dirty="0" smtClean="0"/>
              <a:t> </a:t>
            </a:r>
            <a:r>
              <a:rPr lang="en-US" altLang="ja-JP" sz="1800" dirty="0"/>
              <a:t>TZC-400 </a:t>
            </a:r>
            <a:r>
              <a:rPr lang="en-US" altLang="ja-JP" sz="1800" dirty="0" err="1"/>
              <a:t>TrustZone</a:t>
            </a:r>
            <a:r>
              <a:rPr lang="en-US" altLang="ja-JP" sz="1800" dirty="0"/>
              <a:t> Address Space </a:t>
            </a:r>
            <a:r>
              <a:rPr lang="en-US" altLang="ja-JP" sz="1800" dirty="0" smtClean="0"/>
              <a:t>Controller</a:t>
            </a:r>
          </a:p>
          <a:p>
            <a:pPr lvl="2"/>
            <a:r>
              <a:rPr lang="ja-JP" altLang="en-US" sz="1800" dirty="0" smtClean="0"/>
              <a:t>セキュアとマークされたメモリ領域へのトランザクションへのセキュリティチェックを行う</a:t>
            </a:r>
            <a:endParaRPr lang="en-US" altLang="ja-JP" sz="1800" dirty="0"/>
          </a:p>
          <a:p>
            <a:pPr lvl="1"/>
            <a:r>
              <a:rPr lang="en-US" altLang="ja-JP" sz="1800" dirty="0" err="1" smtClean="0"/>
              <a:t>CoreLink</a:t>
            </a:r>
            <a:r>
              <a:rPr lang="en-US" altLang="ja-JP" sz="1800" dirty="0" smtClean="0"/>
              <a:t> </a:t>
            </a:r>
            <a:r>
              <a:rPr lang="en-US" altLang="ja-JP" sz="1800" dirty="0"/>
              <a:t>DMC-400 Dynamic Memory </a:t>
            </a:r>
            <a:r>
              <a:rPr lang="en-US" altLang="ja-JP" sz="1800" dirty="0" smtClean="0"/>
              <a:t>Controller</a:t>
            </a:r>
          </a:p>
          <a:p>
            <a:pPr lvl="2"/>
            <a:r>
              <a:rPr lang="en-US" altLang="ja-JP" sz="1800" dirty="0" smtClean="0"/>
              <a:t>DDR2/3</a:t>
            </a:r>
            <a:r>
              <a:rPr lang="ja-JP" altLang="en-US" sz="1800" dirty="0" smtClean="0"/>
              <a:t>及び</a:t>
            </a:r>
            <a:r>
              <a:rPr lang="en-US" altLang="ja-JP" sz="1800" dirty="0" smtClean="0"/>
              <a:t>LPDDR2</a:t>
            </a:r>
            <a:r>
              <a:rPr lang="ja-JP" altLang="en-US" sz="1800" dirty="0" smtClean="0"/>
              <a:t>メモリへのインタフェースと動的メモリスケジュールを行う</a:t>
            </a:r>
            <a:endParaRPr lang="en-US" altLang="ja-JP" sz="1800" dirty="0"/>
          </a:p>
          <a:p>
            <a:pPr lvl="1"/>
            <a:r>
              <a:rPr lang="en-US" altLang="ja-JP" sz="1800" dirty="0" err="1" smtClean="0"/>
              <a:t>CoreLink</a:t>
            </a:r>
            <a:r>
              <a:rPr lang="en-US" altLang="ja-JP" sz="1800" dirty="0" smtClean="0"/>
              <a:t> </a:t>
            </a:r>
            <a:r>
              <a:rPr lang="en-US" altLang="ja-JP" sz="1800" dirty="0"/>
              <a:t>NIC-400 Network Interconnect </a:t>
            </a:r>
            <a:endParaRPr lang="en-US" altLang="ja-JP" sz="1800" dirty="0" smtClean="0"/>
          </a:p>
          <a:p>
            <a:pPr lvl="2"/>
            <a:r>
              <a:rPr lang="en-US" altLang="ja-JP" sz="1800" dirty="0" smtClean="0"/>
              <a:t>AMBA</a:t>
            </a:r>
            <a:r>
              <a:rPr lang="ja-JP" altLang="en-US" sz="1800" dirty="0" smtClean="0"/>
              <a:t>仕様のネットワークインタフェースを提供する</a:t>
            </a:r>
            <a:endParaRPr lang="en-US" altLang="ja-JP" sz="1800" dirty="0" smtClean="0"/>
          </a:p>
          <a:p>
            <a:pPr lvl="2"/>
            <a:r>
              <a:rPr lang="ja-JP" altLang="en-US" sz="1800" dirty="0" smtClean="0"/>
              <a:t>様々なコンフィギュレーションが可能</a:t>
            </a:r>
            <a:endParaRPr lang="en-US" altLang="ja-JP" sz="1800" dirty="0" smtClean="0"/>
          </a:p>
          <a:p>
            <a:pPr lvl="3"/>
            <a:r>
              <a:rPr lang="en-US" altLang="ja-JP" sz="1800" dirty="0" smtClean="0"/>
              <a:t>AHB to AXI</a:t>
            </a:r>
            <a:r>
              <a:rPr lang="ja-JP" altLang="en-US" sz="1800" dirty="0" smtClean="0"/>
              <a:t>プロトコル変換</a:t>
            </a:r>
            <a:endParaRPr lang="en-US" altLang="ja-JP" sz="1800" dirty="0" smtClean="0"/>
          </a:p>
          <a:p>
            <a:pPr lvl="3"/>
            <a:r>
              <a:rPr lang="en-US" altLang="ja-JP" sz="1800" dirty="0" smtClean="0"/>
              <a:t>128</a:t>
            </a:r>
            <a:r>
              <a:rPr lang="ja-JP" altLang="en-US" sz="1800" dirty="0" smtClean="0"/>
              <a:t>個のマスタと</a:t>
            </a:r>
            <a:r>
              <a:rPr lang="en-US" altLang="ja-JP" sz="1800" dirty="0" smtClean="0"/>
              <a:t>64</a:t>
            </a:r>
            <a:r>
              <a:rPr lang="ja-JP" altLang="en-US" sz="1800" dirty="0" smtClean="0"/>
              <a:t>個のスレーブを持つ</a:t>
            </a:r>
            <a:r>
              <a:rPr lang="en-US" altLang="ja-JP" sz="1800" dirty="0" smtClean="0"/>
              <a:t>AMBA</a:t>
            </a:r>
            <a:r>
              <a:rPr lang="ja-JP" altLang="en-US" sz="1800" dirty="0" smtClean="0"/>
              <a:t>プロトコルのインターコネクト</a:t>
            </a:r>
            <a:r>
              <a:rPr lang="en-US" altLang="ja-JP" sz="1800" dirty="0"/>
              <a:t/>
            </a:r>
            <a:br>
              <a:rPr lang="en-US" altLang="ja-JP" sz="1800" dirty="0"/>
            </a:br>
            <a:endParaRPr lang="en-US" altLang="ja-JP" sz="1800" dirty="0"/>
          </a:p>
          <a:p>
            <a:pPr marL="904875" lvl="3" indent="-180975">
              <a:buFont typeface="Arial" charset="0"/>
              <a:buChar char="•"/>
            </a:pPr>
            <a:endParaRPr lang="en-US" altLang="ja-JP"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42</a:t>
            </a:fld>
            <a:endParaRPr lang="en-US" altLang="ja-JP"/>
          </a:p>
        </p:txBody>
      </p:sp>
    </p:spTree>
    <p:extLst>
      <p:ext uri="{BB962C8B-B14F-4D97-AF65-F5344CB8AC3E}">
        <p14:creationId xmlns:p14="http://schemas.microsoft.com/office/powerpoint/2010/main" val="33177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562042" cy="457200"/>
          </a:xfrm>
        </p:spPr>
        <p:txBody>
          <a:bodyPr/>
          <a:lstStyle/>
          <a:p>
            <a:r>
              <a:rPr lang="en-US" altLang="ja-JP" dirty="0"/>
              <a:t>Determining which core the code is running 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幾つかのソフトウェアの操作はどのコアで実行しているかに依存する</a:t>
            </a:r>
            <a:endParaRPr kumimoji="1" lang="en-US" altLang="ja-JP" sz="1800" dirty="0" smtClean="0"/>
          </a:p>
          <a:p>
            <a:pPr lvl="1"/>
            <a:r>
              <a:rPr kumimoji="1" lang="ja-JP" altLang="en-US" sz="1800" dirty="0" smtClean="0"/>
              <a:t>例えばグローバル初期化はシングルコアで実行し，ローカル初期化は全てのコアで実行する</a:t>
            </a:r>
            <a:endParaRPr kumimoji="1" lang="en-US" altLang="ja-JP" sz="1800" dirty="0" smtClean="0"/>
          </a:p>
          <a:p>
            <a:r>
              <a:rPr lang="en-US" altLang="ja-JP" sz="1800" dirty="0" smtClean="0"/>
              <a:t>Multi-Processor Affinity Register(MPIDR_EL1)</a:t>
            </a:r>
          </a:p>
          <a:p>
            <a:pPr lvl="1"/>
            <a:r>
              <a:rPr kumimoji="1" lang="ja-JP" altLang="en-US" sz="1800" dirty="0" smtClean="0"/>
              <a:t>ソフトウェアがどのコアで実行されているかの情報を取得できる</a:t>
            </a:r>
            <a:endParaRPr kumimoji="1" lang="en-US" altLang="ja-JP" sz="1800" dirty="0" smtClean="0"/>
          </a:p>
          <a:p>
            <a:pPr lvl="1"/>
            <a:r>
              <a:rPr kumimoji="1" lang="ja-JP" altLang="en-US" sz="1800" dirty="0" smtClean="0"/>
              <a:t>クラスタが複数ある場合は何処のクラスタで実行されているかも取得可能である</a:t>
            </a:r>
            <a:endParaRPr kumimoji="1" lang="en-US" altLang="ja-JP" sz="1800" dirty="0" smtClean="0"/>
          </a:p>
          <a:p>
            <a:r>
              <a:rPr lang="ja-JP" altLang="en-US" sz="1800" dirty="0" smtClean="0"/>
              <a:t>プロセッサコンフィギュレーションの</a:t>
            </a:r>
            <a:r>
              <a:rPr lang="en-US" altLang="ja-JP" sz="1800" dirty="0" err="1" smtClean="0"/>
              <a:t>Ubit</a:t>
            </a:r>
            <a:endParaRPr lang="en-US" altLang="ja-JP" sz="1800" dirty="0" smtClean="0"/>
          </a:p>
          <a:p>
            <a:pPr lvl="1"/>
            <a:r>
              <a:rPr kumimoji="1" lang="ja-JP" altLang="en-US" sz="1800" dirty="0" smtClean="0"/>
              <a:t>シングルコアがマルチコアのクラスターを示す．</a:t>
            </a:r>
            <a:endParaRPr kumimoji="1" lang="en-US" altLang="ja-JP" sz="1800" dirty="0" smtClean="0"/>
          </a:p>
          <a:p>
            <a:pPr lvl="1"/>
            <a:r>
              <a:rPr kumimoji="1" lang="en-US" altLang="ja-JP" sz="1800" dirty="0" smtClean="0"/>
              <a:t>affinity</a:t>
            </a:r>
            <a:r>
              <a:rPr kumimoji="1" lang="ja-JP" altLang="en-US" sz="1800" dirty="0" smtClean="0"/>
              <a:t>フィールドは階層的なコアの場所を示す</a:t>
            </a:r>
            <a:endParaRPr kumimoji="1" lang="en-US" altLang="ja-JP" sz="1800" dirty="0" smtClean="0"/>
          </a:p>
          <a:p>
            <a:pPr lvl="2"/>
            <a:r>
              <a:rPr lang="en-US" altLang="ja-JP" sz="1800" dirty="0" smtClean="0"/>
              <a:t>0</a:t>
            </a:r>
            <a:r>
              <a:rPr lang="ja-JP" altLang="en-US" sz="1800" dirty="0" smtClean="0"/>
              <a:t>はクラスタ内のコア</a:t>
            </a:r>
            <a:r>
              <a:rPr lang="en-US" altLang="ja-JP" sz="1800" dirty="0" smtClean="0"/>
              <a:t>ID</a:t>
            </a:r>
            <a:r>
              <a:rPr lang="ja-JP" altLang="en-US" sz="1800" dirty="0" smtClean="0"/>
              <a:t>を示し，</a:t>
            </a:r>
            <a:r>
              <a:rPr lang="en-US" altLang="ja-JP" sz="1800" dirty="0" smtClean="0"/>
              <a:t>1</a:t>
            </a:r>
            <a:r>
              <a:rPr lang="ja-JP" altLang="en-US" sz="1800" dirty="0" smtClean="0"/>
              <a:t>はクラスター</a:t>
            </a:r>
            <a:r>
              <a:rPr lang="en-US" altLang="ja-JP" sz="1800" dirty="0" smtClean="0"/>
              <a:t>ID</a:t>
            </a:r>
            <a:r>
              <a:rPr lang="ja-JP" altLang="en-US" sz="1800" dirty="0" smtClean="0"/>
              <a:t>を示す</a:t>
            </a:r>
            <a:endParaRPr lang="en-US" altLang="ja-JP" sz="1800" dirty="0" smtClean="0"/>
          </a:p>
          <a:p>
            <a:r>
              <a:rPr lang="ja-JP" altLang="en-US" sz="1800" dirty="0" smtClean="0"/>
              <a:t>仮想マシンでの扱い</a:t>
            </a:r>
            <a:endParaRPr lang="en-US" altLang="ja-JP" sz="1800" dirty="0" smtClean="0"/>
          </a:p>
          <a:p>
            <a:pPr lvl="1"/>
            <a:r>
              <a:rPr lang="en-US" altLang="ja-JP" sz="1800" dirty="0" smtClean="0"/>
              <a:t>EL1</a:t>
            </a:r>
            <a:r>
              <a:rPr lang="ja-JP" altLang="en-US" sz="1800" dirty="0" smtClean="0"/>
              <a:t>のソフトはハイパーバイザーにより制御された仮想マシンで動作する場合がある．</a:t>
            </a:r>
            <a:r>
              <a:rPr lang="en-US" altLang="ja-JP" sz="1800" dirty="0" smtClean="0"/>
              <a:t>E2</a:t>
            </a:r>
            <a:r>
              <a:rPr lang="ja-JP" altLang="en-US" sz="1800" dirty="0" smtClean="0"/>
              <a:t>や</a:t>
            </a:r>
            <a:r>
              <a:rPr lang="en-US" altLang="ja-JP" sz="1800" dirty="0" smtClean="0"/>
              <a:t>EL3</a:t>
            </a:r>
            <a:r>
              <a:rPr lang="ja-JP" altLang="en-US" sz="1800" dirty="0" smtClean="0"/>
              <a:t>は</a:t>
            </a:r>
            <a:r>
              <a:rPr lang="en-US" altLang="ja-JP" sz="1800" dirty="0" smtClean="0"/>
              <a:t>MPIDR_EL1</a:t>
            </a:r>
            <a:r>
              <a:rPr lang="ja-JP" altLang="en-US" sz="1800" dirty="0" smtClean="0"/>
              <a:t>に異なる値をセットすることが可能である，そのため仮想コア毎に異なる値を持つことが可能である</a:t>
            </a:r>
            <a:endParaRPr lang="en-US" altLang="ja-JP" sz="1800" dirty="0" smtClean="0"/>
          </a:p>
          <a:p>
            <a:pPr lvl="1"/>
            <a:r>
              <a:rPr lang="ja-JP" altLang="en-US" sz="1800" dirty="0" smtClean="0"/>
              <a:t>物理コアと仮想コアの対応は変更することが可能である</a:t>
            </a:r>
            <a:endParaRPr lang="en-US" altLang="ja-JP" sz="1800" dirty="0" smtClean="0"/>
          </a:p>
          <a:p>
            <a:pPr lvl="1"/>
            <a:r>
              <a:rPr lang="en-US" altLang="ja-JP" sz="1800" dirty="0" smtClean="0"/>
              <a:t>MIPDR_EL3</a:t>
            </a:r>
            <a:r>
              <a:rPr lang="ja-JP" altLang="en-US" sz="1800" dirty="0" smtClean="0"/>
              <a:t>は物理的な値を持つ</a:t>
            </a:r>
            <a:endParaRPr lang="en-US" altLang="ja-JP" sz="1800" dirty="0" smtClean="0"/>
          </a:p>
          <a:p>
            <a:endParaRPr lang="en-US" altLang="ja-JP" dirty="0" smtClean="0"/>
          </a:p>
          <a:p>
            <a:pPr lvl="2"/>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12454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SMP</a:t>
            </a:r>
          </a:p>
          <a:p>
            <a:pPr lvl="1"/>
            <a:r>
              <a:rPr kumimoji="1" lang="ja-JP" altLang="en-US" sz="1800" dirty="0" smtClean="0"/>
              <a:t>ソフトウェアアーキテクチャで動的に各コアの役目を変更することが可能である</a:t>
            </a:r>
            <a:endParaRPr kumimoji="1" lang="en-US" altLang="ja-JP" sz="1800" dirty="0" smtClean="0"/>
          </a:p>
          <a:p>
            <a:pPr lvl="1"/>
            <a:r>
              <a:rPr kumimoji="1" lang="ja-JP" altLang="en-US" sz="1800" dirty="0" smtClean="0"/>
              <a:t>クラスタ内のコアは同じメモリを持つハードウェアを共有する</a:t>
            </a:r>
            <a:endParaRPr kumimoji="1" lang="en-US" altLang="ja-JP" sz="1800" dirty="0" smtClean="0"/>
          </a:p>
          <a:p>
            <a:pPr lvl="1"/>
            <a:r>
              <a:rPr kumimoji="1" lang="ja-JP" altLang="en-US" sz="1800" dirty="0" smtClean="0"/>
              <a:t>システムの負荷を最適化するため，タスクやスレッドは</a:t>
            </a:r>
            <a:r>
              <a:rPr kumimoji="1" lang="en-US" altLang="ja-JP" sz="1800" dirty="0" smtClean="0"/>
              <a:t>OS</a:t>
            </a:r>
            <a:r>
              <a:rPr kumimoji="1" lang="ja-JP" altLang="en-US" sz="1800" dirty="0" smtClean="0"/>
              <a:t>により</a:t>
            </a:r>
            <a:r>
              <a:rPr kumimoji="1" lang="ja-JP" altLang="en-US" sz="1800" dirty="0" smtClean="0"/>
              <a:t>実行する</a:t>
            </a:r>
            <a:r>
              <a:rPr kumimoji="1" lang="ja-JP" altLang="en-US" sz="1800" dirty="0" smtClean="0"/>
              <a:t>コアを動的に</a:t>
            </a:r>
            <a:r>
              <a:rPr kumimoji="1" lang="ja-JP" altLang="en-US" sz="1800" dirty="0" smtClean="0"/>
              <a:t>スケジューリングされる</a:t>
            </a:r>
            <a:endParaRPr kumimoji="1" lang="en-US" altLang="ja-JP" sz="1800" dirty="0" smtClean="0"/>
          </a:p>
          <a:p>
            <a:pPr lvl="1"/>
            <a:r>
              <a:rPr kumimoji="1" lang="ja-JP" altLang="en-US" sz="1800" dirty="0" smtClean="0"/>
              <a:t>マルチスレッドアプリは幾つかのコアで同時に実行される</a:t>
            </a:r>
            <a:endParaRPr kumimoji="1" lang="en-US" altLang="ja-JP" sz="1800" dirty="0" smtClean="0"/>
          </a:p>
          <a:p>
            <a:pPr lvl="1"/>
            <a:r>
              <a:rPr kumimoji="1" lang="en-US" altLang="ja-JP" sz="1800" dirty="0" smtClean="0"/>
              <a:t>OS</a:t>
            </a:r>
            <a:r>
              <a:rPr kumimoji="1" lang="ja-JP" altLang="en-US" sz="1800" dirty="0" smtClean="0"/>
              <a:t>はアプリに対して複雑性を隠蔽する</a:t>
            </a:r>
            <a:endParaRPr kumimoji="1" lang="en-US" altLang="ja-JP" sz="1800" dirty="0" smtClean="0"/>
          </a:p>
          <a:p>
            <a:pPr lvl="1"/>
            <a:endParaRPr lang="en-US" altLang="ja-JP" sz="1800" dirty="0"/>
          </a:p>
          <a:p>
            <a:r>
              <a:rPr kumimoji="1" lang="ja-JP" altLang="en-US" sz="1800" dirty="0" smtClean="0"/>
              <a:t>プロセス</a:t>
            </a:r>
            <a:endParaRPr kumimoji="1" lang="en-US" altLang="ja-JP" sz="1800" dirty="0" smtClean="0"/>
          </a:p>
          <a:p>
            <a:pPr lvl="1"/>
            <a:r>
              <a:rPr kumimoji="1" lang="ja-JP" altLang="en-US" sz="1800" dirty="0" smtClean="0"/>
              <a:t>このドキュメントでは</a:t>
            </a:r>
            <a:r>
              <a:rPr kumimoji="1" lang="en-US" altLang="ja-JP" sz="1800" dirty="0" smtClean="0"/>
              <a:t>OS</a:t>
            </a:r>
            <a:r>
              <a:rPr kumimoji="1" lang="ja-JP" altLang="en-US" sz="1800" dirty="0" smtClean="0"/>
              <a:t>の扱う処理単位をプロセスと呼ぶ</a:t>
            </a:r>
            <a:endParaRPr kumimoji="1" lang="en-US" altLang="ja-JP" sz="1800" dirty="0" smtClean="0"/>
          </a:p>
          <a:p>
            <a:pPr lvl="1"/>
            <a:r>
              <a:rPr kumimoji="1" lang="ja-JP" altLang="en-US" sz="1800" dirty="0" smtClean="0"/>
              <a:t>アプリケーションはライブラリやカーネルを呼び出す．</a:t>
            </a:r>
            <a:endParaRPr kumimoji="1" lang="en-US" altLang="ja-JP" sz="1800" dirty="0" smtClean="0"/>
          </a:p>
          <a:p>
            <a:pPr lvl="1"/>
            <a:r>
              <a:rPr kumimoji="1" lang="ja-JP" altLang="en-US" sz="1800" dirty="0" smtClean="0"/>
              <a:t>それぞれのプロセスはスタック，ヒープ，データ領域等のリソースに割り付けられており，スケジューリング設定等の属性を持つ</a:t>
            </a:r>
            <a:endParaRPr kumimoji="1" lang="en-US" altLang="ja-JP" sz="1800" dirty="0" smtClean="0"/>
          </a:p>
          <a:p>
            <a:pPr lvl="1"/>
            <a:r>
              <a:rPr kumimoji="1" lang="ja-JP" altLang="en-US" sz="1800" dirty="0" smtClean="0"/>
              <a:t>カーネルからプロセスはタスクとして扱う</a:t>
            </a:r>
            <a:endParaRPr kumimoji="1" lang="en-US" altLang="ja-JP" sz="1800" dirty="0" smtClean="0"/>
          </a:p>
          <a:p>
            <a:pPr lvl="1"/>
            <a:r>
              <a:rPr kumimoji="1" lang="ja-JP" altLang="en-US" sz="1800" dirty="0" smtClean="0"/>
              <a:t>リソースを共有するタスクをプロセスと呼ぶ</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245199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kernel</a:t>
            </a:r>
          </a:p>
          <a:p>
            <a:pPr lvl="1"/>
            <a:r>
              <a:rPr lang="en-US" altLang="ja-JP" sz="1800" dirty="0" smtClean="0"/>
              <a:t>SMP</a:t>
            </a:r>
            <a:r>
              <a:rPr lang="ja-JP" altLang="en-US" sz="1800" dirty="0" smtClean="0"/>
              <a:t>操作を説明する際に</a:t>
            </a:r>
            <a:r>
              <a:rPr lang="en-US" altLang="ja-JP" sz="1800" dirty="0" smtClean="0"/>
              <a:t>OS</a:t>
            </a:r>
            <a:r>
              <a:rPr lang="ja-JP" altLang="en-US" sz="1800" dirty="0" smtClean="0"/>
              <a:t>の代わりに使用する</a:t>
            </a:r>
            <a:endParaRPr lang="en-US" altLang="ja-JP" sz="1800" dirty="0" smtClean="0"/>
          </a:p>
          <a:p>
            <a:pPr lvl="1"/>
            <a:r>
              <a:rPr kumimoji="1" lang="ja-JP" altLang="en-US" sz="1800" dirty="0" smtClean="0"/>
              <a:t>例外ハンドラ，デバイスドライバ，他のリソースとプロセス管理コードが含まれる</a:t>
            </a:r>
            <a:endParaRPr kumimoji="1" lang="en-US" altLang="ja-JP" sz="1800" dirty="0" smtClean="0"/>
          </a:p>
          <a:p>
            <a:pPr lvl="1"/>
            <a:r>
              <a:rPr kumimoji="1" lang="ja-JP" altLang="en-US" sz="1800" dirty="0" smtClean="0"/>
              <a:t>タスクスケジューラはタイマ割り込みが契機で呼び出される</a:t>
            </a:r>
            <a:endParaRPr kumimoji="1" lang="en-US" altLang="ja-JP" sz="1800" dirty="0" smtClean="0"/>
          </a:p>
          <a:p>
            <a:pPr lvl="2"/>
            <a:r>
              <a:rPr kumimoji="1" lang="ja-JP" altLang="en-US" sz="1800" dirty="0" smtClean="0"/>
              <a:t>タスクのタイムスライスを管理して，タスクの優先度を考慮して次に実行するタスクを決定する</a:t>
            </a:r>
            <a:endParaRPr kumimoji="1" lang="en-US" altLang="ja-JP" sz="1800" dirty="0" smtClean="0"/>
          </a:p>
          <a:p>
            <a:r>
              <a:rPr kumimoji="1" lang="en-US" altLang="ja-JP" sz="1800" dirty="0" smtClean="0"/>
              <a:t>Thread</a:t>
            </a:r>
          </a:p>
          <a:p>
            <a:pPr lvl="1"/>
            <a:r>
              <a:rPr kumimoji="1" lang="ja-JP" altLang="en-US" sz="1800" dirty="0" smtClean="0"/>
              <a:t>プロセス内の別タスク．異なるコアで実行される</a:t>
            </a:r>
            <a:endParaRPr kumimoji="1" lang="en-US" altLang="ja-JP" sz="1800" dirty="0" smtClean="0"/>
          </a:p>
          <a:p>
            <a:pPr lvl="1"/>
            <a:r>
              <a:rPr kumimoji="1" lang="ja-JP" altLang="en-US" sz="1800" dirty="0" smtClean="0"/>
              <a:t>プロセス中のあるスレッドがリソース待ちになっても，他のスレッドは実行可能である</a:t>
            </a:r>
            <a:endParaRPr kumimoji="1" lang="en-US" altLang="ja-JP" sz="1800" dirty="0" smtClean="0"/>
          </a:p>
          <a:p>
            <a:pPr lvl="1"/>
            <a:r>
              <a:rPr kumimoji="1" lang="ja-JP" altLang="en-US" sz="1800" dirty="0" smtClean="0"/>
              <a:t>プロセス内のスレッドはメモリマップ等リソースを共有する</a:t>
            </a:r>
            <a:endParaRPr kumimoji="1" lang="en-US" altLang="ja-JP" sz="1800" dirty="0" smtClean="0"/>
          </a:p>
          <a:p>
            <a:pPr lvl="1"/>
            <a:r>
              <a:rPr kumimoji="1" lang="ja-JP" altLang="en-US" sz="1800" dirty="0" smtClean="0"/>
              <a:t>スタックやコンテキストスイッチ時にカーネルにより保存される汎用のレジスタ値等のローカルリソースも持つ</a:t>
            </a:r>
            <a:endParaRPr kumimoji="1" lang="en-US" altLang="ja-JP" sz="1800" dirty="0" smtClean="0"/>
          </a:p>
          <a:p>
            <a:pPr lvl="1"/>
            <a:r>
              <a:rPr kumimoji="1" lang="ja-JP" altLang="en-US" sz="1800" dirty="0" smtClean="0"/>
              <a:t>ローカルリソースは他のスレッドの不正なアクセスから保護されない</a:t>
            </a:r>
            <a:endParaRPr kumimoji="1" lang="en-US" altLang="ja-JP" sz="1800" dirty="0" smtClean="0"/>
          </a:p>
          <a:p>
            <a:pPr lvl="1"/>
            <a:r>
              <a:rPr kumimoji="1" lang="ja-JP" altLang="en-US" sz="1800" dirty="0" smtClean="0"/>
              <a:t>スレッドはそれぞれ異なる優先度を持つ</a:t>
            </a:r>
            <a:endParaRPr kumimoji="1" lang="en-US" altLang="ja-JP" sz="1800" dirty="0" smtClean="0"/>
          </a:p>
          <a:p>
            <a:pPr lvl="1"/>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87014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SMP-OS</a:t>
            </a:r>
          </a:p>
          <a:p>
            <a:pPr lvl="1"/>
            <a:r>
              <a:rPr kumimoji="1" lang="en-US" altLang="ja-JP" sz="1800" dirty="0" smtClean="0"/>
              <a:t>SMP OS</a:t>
            </a:r>
            <a:r>
              <a:rPr kumimoji="1" lang="ja-JP" altLang="en-US" sz="1800" dirty="0" smtClean="0"/>
              <a:t>はアプリケーションに可能なコアリソースを提供する</a:t>
            </a:r>
            <a:endParaRPr kumimoji="1" lang="en-US" altLang="ja-JP" sz="1800" dirty="0" smtClean="0"/>
          </a:p>
          <a:p>
            <a:pPr lvl="1"/>
            <a:r>
              <a:rPr kumimoji="1" lang="en-US" altLang="ja-JP" sz="1800" dirty="0" smtClean="0"/>
              <a:t>SMP</a:t>
            </a:r>
            <a:r>
              <a:rPr kumimoji="1" lang="ja-JP" altLang="en-US" sz="1800" dirty="0" smtClean="0"/>
              <a:t>システムで複数のアプリケーションはソースコードのリコンパイルなしに並列実行可能である</a:t>
            </a:r>
            <a:endParaRPr kumimoji="1" lang="en-US" altLang="ja-JP" sz="1800" dirty="0" smtClean="0"/>
          </a:p>
          <a:p>
            <a:r>
              <a:rPr kumimoji="1" lang="ja-JP" altLang="en-US" sz="1800" dirty="0" smtClean="0"/>
              <a:t>ロードバランス</a:t>
            </a:r>
            <a:endParaRPr kumimoji="1" lang="en-US" altLang="ja-JP" sz="1800" dirty="0" smtClean="0"/>
          </a:p>
          <a:p>
            <a:pPr lvl="1"/>
            <a:r>
              <a:rPr kumimoji="1" lang="ja-JP" altLang="en-US" sz="1800" dirty="0" smtClean="0"/>
              <a:t>典型的には</a:t>
            </a:r>
            <a:r>
              <a:rPr kumimoji="1" lang="en-US" altLang="ja-JP" sz="1800" dirty="0" smtClean="0"/>
              <a:t>OS</a:t>
            </a:r>
            <a:r>
              <a:rPr kumimoji="1" lang="ja-JP" altLang="en-US" sz="1800" dirty="0" smtClean="0"/>
              <a:t>はコアを跨いでタスクをスケジューリングする</a:t>
            </a:r>
            <a:endParaRPr kumimoji="1" lang="en-US" altLang="ja-JP" sz="1800" dirty="0" smtClean="0"/>
          </a:p>
          <a:p>
            <a:pPr lvl="1"/>
            <a:r>
              <a:rPr kumimoji="1" lang="ja-JP" altLang="en-US" sz="1800" dirty="0" smtClean="0"/>
              <a:t>これはロードバランスと呼ばれる．</a:t>
            </a:r>
            <a:endParaRPr kumimoji="1" lang="en-US" altLang="ja-JP" sz="1800" dirty="0" smtClean="0"/>
          </a:p>
          <a:p>
            <a:pPr lvl="1"/>
            <a:r>
              <a:rPr lang="ja-JP" altLang="en-US" sz="1800" dirty="0" smtClean="0"/>
              <a:t>電力やパフォーマンスを最適化するために用いられる</a:t>
            </a:r>
            <a:endParaRPr lang="en-US" altLang="ja-JP" sz="1800" dirty="0" smtClean="0"/>
          </a:p>
          <a:p>
            <a:r>
              <a:rPr lang="en-US" altLang="ja-JP" sz="1800" dirty="0" smtClean="0"/>
              <a:t>Dynamic task prioritization</a:t>
            </a:r>
            <a:endParaRPr kumimoji="1" lang="en-US" altLang="ja-JP" sz="1800" dirty="0" smtClean="0"/>
          </a:p>
          <a:p>
            <a:pPr lvl="1"/>
            <a:r>
              <a:rPr kumimoji="1" lang="en-US" altLang="ja-JP" sz="1800" dirty="0" smtClean="0"/>
              <a:t>SMP</a:t>
            </a:r>
            <a:r>
              <a:rPr kumimoji="1" lang="ja-JP" altLang="en-US" sz="1800" dirty="0" smtClean="0"/>
              <a:t>システムのスケジューラはタスク優先度を動的に変更する</a:t>
            </a:r>
            <a:endParaRPr kumimoji="1" lang="en-US" altLang="ja-JP" sz="1800" dirty="0" smtClean="0"/>
          </a:p>
          <a:p>
            <a:pPr lvl="1"/>
            <a:r>
              <a:rPr kumimoji="1" lang="ja-JP" altLang="en-US" sz="1800" dirty="0" smtClean="0"/>
              <a:t>カレントタスクがスリープすると他のタスクを実行する</a:t>
            </a:r>
            <a:endParaRPr kumimoji="1" lang="en-US" altLang="ja-JP" sz="1800" dirty="0" smtClean="0"/>
          </a:p>
          <a:p>
            <a:pPr lvl="1"/>
            <a:r>
              <a:rPr kumimoji="1" lang="en-US" altLang="ja-JP" sz="1800" dirty="0" smtClean="0"/>
              <a:t>Linux</a:t>
            </a:r>
            <a:r>
              <a:rPr kumimoji="1" lang="ja-JP" altLang="en-US" sz="1800" dirty="0" smtClean="0"/>
              <a:t>では，性能がプロセッサにのみ依存する処理は，性能が</a:t>
            </a:r>
            <a:r>
              <a:rPr kumimoji="1" lang="en-US" altLang="ja-JP" sz="1800" dirty="0" smtClean="0"/>
              <a:t>I/O</a:t>
            </a:r>
            <a:r>
              <a:rPr kumimoji="1" lang="ja-JP" altLang="en-US" sz="1800" dirty="0" smtClean="0"/>
              <a:t>で制限されるタスクより優先度は低くなる</a:t>
            </a:r>
            <a:endParaRPr kumimoji="1" lang="en-US" altLang="ja-JP" sz="1800" dirty="0" smtClean="0"/>
          </a:p>
          <a:p>
            <a:pPr lvl="1"/>
            <a:r>
              <a:rPr kumimoji="1" lang="en-US" altLang="ja-JP" sz="1800" dirty="0" smtClean="0"/>
              <a:t>I/O</a:t>
            </a:r>
            <a:r>
              <a:rPr kumimoji="1" lang="ja-JP" altLang="en-US" sz="1800" dirty="0" smtClean="0"/>
              <a:t>タスクはプロセッサタスクを割り込む，そして</a:t>
            </a:r>
            <a:r>
              <a:rPr kumimoji="1" lang="en-US" altLang="ja-JP" sz="1800" dirty="0" smtClean="0"/>
              <a:t>I/O</a:t>
            </a:r>
            <a:r>
              <a:rPr kumimoji="1" lang="ja-JP" altLang="en-US" sz="1800" dirty="0" smtClean="0"/>
              <a:t>を操作してスリープに入る．</a:t>
            </a:r>
            <a:r>
              <a:rPr kumimoji="1" lang="en-US" altLang="ja-JP" sz="1800" dirty="0" smtClean="0"/>
              <a:t>I/O</a:t>
            </a:r>
            <a:r>
              <a:rPr kumimoji="1" lang="ja-JP" altLang="en-US" sz="1800" dirty="0" smtClean="0"/>
              <a:t>待ちの間にプロセッサタスクを実行する．</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297267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割込み</a:t>
            </a:r>
            <a:endParaRPr kumimoji="1" lang="en-US" altLang="ja-JP" sz="1800" dirty="0" smtClean="0"/>
          </a:p>
          <a:p>
            <a:pPr lvl="1"/>
            <a:r>
              <a:rPr kumimoji="1" lang="ja-JP" altLang="en-US" sz="1800" dirty="0" smtClean="0"/>
              <a:t>割込みのハンドリングもコア間でロードバランスされる</a:t>
            </a:r>
            <a:endParaRPr kumimoji="1" lang="en-US" altLang="ja-JP" sz="1800" dirty="0" smtClean="0"/>
          </a:p>
          <a:p>
            <a:pPr lvl="1"/>
            <a:r>
              <a:rPr kumimoji="1" lang="ja-JP" altLang="en-US" sz="1800" dirty="0" smtClean="0"/>
              <a:t>消費電力の削減に有効である</a:t>
            </a:r>
            <a:endParaRPr kumimoji="1" lang="en-US" altLang="ja-JP" sz="1800" dirty="0" smtClean="0"/>
          </a:p>
          <a:p>
            <a:pPr lvl="1"/>
            <a:r>
              <a:rPr kumimoji="1" lang="ja-JP" altLang="en-US" sz="1800" dirty="0" smtClean="0"/>
              <a:t>割込みレイテンシも改善する</a:t>
            </a:r>
            <a:endParaRPr kumimoji="1" lang="en-US" altLang="ja-JP" sz="1800" dirty="0" smtClean="0"/>
          </a:p>
          <a:p>
            <a:pPr lvl="1"/>
            <a:r>
              <a:rPr kumimoji="1" lang="ja-JP" altLang="en-US" sz="1800" dirty="0" smtClean="0"/>
              <a:t>割込みハンドリングするコアを減らすことで，リソースがアイドルとなる時間を増やすことができ，消費電力を減らせる</a:t>
            </a:r>
            <a:endParaRPr kumimoji="1" lang="en-US" altLang="ja-JP" sz="1800" dirty="0" smtClean="0"/>
          </a:p>
          <a:p>
            <a:pPr lvl="1"/>
            <a:r>
              <a:rPr lang="en-US" altLang="ja-JP" sz="1800" dirty="0" smtClean="0"/>
              <a:t>Linux</a:t>
            </a:r>
            <a:r>
              <a:rPr lang="ja-JP" altLang="en-US" sz="1800" dirty="0" smtClean="0"/>
              <a:t>では自動的な割込みのロードバランスをサポートしていない</a:t>
            </a:r>
            <a:endParaRPr lang="en-US" altLang="ja-JP" sz="1800" dirty="0" smtClean="0"/>
          </a:p>
          <a:p>
            <a:pPr lvl="1"/>
            <a:r>
              <a:rPr kumimoji="1" lang="ja-JP" altLang="en-US" sz="1800" dirty="0" smtClean="0"/>
              <a:t>しかしながら，割込みのコアへの割り付けを変更することが出来る</a:t>
            </a:r>
            <a:endParaRPr kumimoji="1" lang="en-US" altLang="ja-JP" sz="1800" dirty="0" smtClean="0"/>
          </a:p>
          <a:p>
            <a:pPr lvl="1"/>
            <a:r>
              <a:rPr kumimoji="1" lang="ja-JP" altLang="en-US" sz="1800" dirty="0" smtClean="0"/>
              <a:t>この機能を用いて割込みのロードバランスを実現するプロジェクト</a:t>
            </a:r>
            <a:r>
              <a:rPr kumimoji="1" lang="en-US" altLang="ja-JP" sz="1800" dirty="0" smtClean="0"/>
              <a:t>(</a:t>
            </a:r>
            <a:r>
              <a:rPr kumimoji="1" lang="en-US" altLang="ja-JP" sz="1800" dirty="0" err="1" smtClean="0"/>
              <a:t>irqbalance</a:t>
            </a:r>
            <a:r>
              <a:rPr kumimoji="1" lang="en-US" altLang="ja-JP" sz="1800" dirty="0" smtClean="0"/>
              <a:t>)</a:t>
            </a:r>
            <a:r>
              <a:rPr kumimoji="1" lang="ja-JP" altLang="en-US" sz="1800" dirty="0" smtClean="0"/>
              <a:t>がある</a:t>
            </a:r>
            <a:endParaRPr kumimoji="1" lang="en-US" altLang="ja-JP" sz="1800" dirty="0" smtClean="0"/>
          </a:p>
          <a:p>
            <a:pPr lvl="1"/>
            <a:r>
              <a:rPr lang="en-US" altLang="ja-JP" sz="1800" dirty="0" err="1" smtClean="0"/>
              <a:t>irqbalance</a:t>
            </a:r>
            <a:r>
              <a:rPr lang="ja-JP" altLang="en-US" sz="1800" dirty="0" smtClean="0"/>
              <a:t>は共有キャッシュ構成やパワードメインのレイアウトを考慮して割込みを受け付けるコアを決定する</a:t>
            </a:r>
            <a:endParaRPr lang="en-US" altLang="ja-JP" sz="1800" dirty="0" smtClean="0"/>
          </a:p>
          <a:p>
            <a:r>
              <a:rPr kumimoji="1" lang="ja-JP" altLang="en-US" sz="1800" dirty="0" smtClean="0"/>
              <a:t>コヒーレント</a:t>
            </a:r>
            <a:endParaRPr kumimoji="1" lang="en-US" altLang="ja-JP" sz="1800" dirty="0" smtClean="0"/>
          </a:p>
          <a:p>
            <a:pPr lvl="1"/>
            <a:r>
              <a:rPr kumimoji="1" lang="ja-JP" altLang="en-US" sz="1800" dirty="0" smtClean="0"/>
              <a:t>共有メモリに関して同じドメイン間のコアでコヒーレントを確保する必要がある</a:t>
            </a:r>
            <a:endParaRPr kumimoji="1" lang="en-US" altLang="ja-JP" sz="1800" dirty="0" smtClean="0"/>
          </a:p>
          <a:p>
            <a:pPr lvl="1"/>
            <a:r>
              <a:rPr kumimoji="1" lang="ja-JP" altLang="en-US" sz="1800" dirty="0" smtClean="0"/>
              <a:t>共有メモリへの書き込みは明示的な操作なしに他のコアに見えるようにしなければならない．順序を明確にするにはバリア命令が必要である．</a:t>
            </a:r>
            <a:endParaRPr kumimoji="1" lang="en-US" altLang="ja-JP" sz="1800" dirty="0" smtClean="0"/>
          </a:p>
          <a:p>
            <a:pPr lvl="1"/>
            <a:r>
              <a:rPr kumimoji="1" lang="ja-JP" altLang="en-US" dirty="0" smtClean="0"/>
              <a:t>メモリマップの更新は，全てのコアで一貫している必要がある．</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2726208604"/>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70779</TotalTime>
  <Words>4599</Words>
  <Application>Microsoft Office PowerPoint</Application>
  <PresentationFormat>A4 210 x 297 mm</PresentationFormat>
  <Paragraphs>482</Paragraphs>
  <Slides>42</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42</vt:i4>
      </vt:variant>
    </vt:vector>
  </HeadingPairs>
  <TitlesOfParts>
    <vt:vector size="55"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Multi Processors(14章)</vt:lpstr>
      <vt:lpstr>Multi Processors</vt:lpstr>
      <vt:lpstr>Multi Processors</vt:lpstr>
      <vt:lpstr>Multi-processing system</vt:lpstr>
      <vt:lpstr>Determining which core the code is running on</vt:lpstr>
      <vt:lpstr>Symmetric multi-processing</vt:lpstr>
      <vt:lpstr>Symmetric multi-processing</vt:lpstr>
      <vt:lpstr>Symmetric multi-processing</vt:lpstr>
      <vt:lpstr>Symmetric multi-processing</vt:lpstr>
      <vt:lpstr>Timers</vt:lpstr>
      <vt:lpstr>Timers</vt:lpstr>
      <vt:lpstr>Synchronization</vt:lpstr>
      <vt:lpstr>Synchronization</vt:lpstr>
      <vt:lpstr>Synchronization</vt:lpstr>
      <vt:lpstr>Asymmetric multi-processing</vt:lpstr>
      <vt:lpstr>Asymmetric multi-processing</vt:lpstr>
      <vt:lpstr>Heterogeneous multi-processing</vt:lpstr>
      <vt:lpstr>Exclusive monitor system location</vt:lpstr>
      <vt:lpstr>Exclusive monitor system location</vt:lpstr>
      <vt:lpstr>Exclusive monitor system location</vt:lpstr>
      <vt:lpstr>Cache coherency</vt:lpstr>
      <vt:lpstr>Cache coherency</vt:lpstr>
      <vt:lpstr>Cache coherency</vt:lpstr>
      <vt:lpstr>Cache coherency</vt:lpstr>
      <vt:lpstr>Cache coherency</vt:lpstr>
      <vt:lpstr>Multi-core cache coherency within a cluster</vt:lpstr>
      <vt:lpstr>Multi-core cache coherency within a cluster</vt:lpstr>
      <vt:lpstr>Multi-core cache coherency within a cluster</vt:lpstr>
      <vt:lpstr>Multi-core cache coherency within a cluster</vt:lpstr>
      <vt:lpstr>Multi-core cache coherency within a cluster</vt:lpstr>
      <vt:lpstr>Multi-core cache coherency within a cluster</vt:lpstr>
      <vt:lpstr>Accelerator coherency port</vt:lpstr>
      <vt:lpstr>Cache coherency between clusters </vt:lpstr>
      <vt:lpstr>Domains</vt:lpstr>
      <vt:lpstr>Domains</vt:lpstr>
      <vt:lpstr>Bus protocol and the Cache Coherent Interconnect</vt:lpstr>
      <vt:lpstr>Bus protocol and the Cache Coherent Interconnect</vt:lpstr>
      <vt:lpstr>Bus protocol and the Cache Coherent Interconnect</vt:lpstr>
      <vt:lpstr>Bus protocol and the Cache Coherent Interconnect</vt:lpstr>
      <vt:lpstr>Compute subsystems and mobile applications</vt:lpstr>
      <vt:lpstr>Compute subsystems and mobile applications</vt:lpstr>
      <vt:lpstr>Compute subsystems and mobile applications</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2653</cp:revision>
  <cp:lastPrinted>2019-02-26T04:36:26Z</cp:lastPrinted>
  <dcterms:created xsi:type="dcterms:W3CDTF">2002-10-25T18:44:00Z</dcterms:created>
  <dcterms:modified xsi:type="dcterms:W3CDTF">2020-06-25T07:08:06Z</dcterms:modified>
</cp:coreProperties>
</file>