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31"/>
  </p:notesMasterIdLst>
  <p:handoutMasterIdLst>
    <p:handoutMasterId r:id="rId32"/>
  </p:handoutMasterIdLst>
  <p:sldIdLst>
    <p:sldId id="1312" r:id="rId3"/>
    <p:sldId id="1633" r:id="rId4"/>
    <p:sldId id="1634" r:id="rId5"/>
    <p:sldId id="1635" r:id="rId6"/>
    <p:sldId id="1636" r:id="rId7"/>
    <p:sldId id="1637" r:id="rId8"/>
    <p:sldId id="1638" r:id="rId9"/>
    <p:sldId id="1639" r:id="rId10"/>
    <p:sldId id="1640" r:id="rId11"/>
    <p:sldId id="1641" r:id="rId12"/>
    <p:sldId id="1642" r:id="rId13"/>
    <p:sldId id="1643" r:id="rId14"/>
    <p:sldId id="1644" r:id="rId15"/>
    <p:sldId id="1645" r:id="rId16"/>
    <p:sldId id="1646" r:id="rId17"/>
    <p:sldId id="1647" r:id="rId18"/>
    <p:sldId id="1648" r:id="rId19"/>
    <p:sldId id="1649" r:id="rId20"/>
    <p:sldId id="1650" r:id="rId21"/>
    <p:sldId id="1651" r:id="rId22"/>
    <p:sldId id="1652" r:id="rId23"/>
    <p:sldId id="1653" r:id="rId24"/>
    <p:sldId id="1654" r:id="rId25"/>
    <p:sldId id="1655" r:id="rId26"/>
    <p:sldId id="1656" r:id="rId27"/>
    <p:sldId id="1657" r:id="rId28"/>
    <p:sldId id="1658" r:id="rId29"/>
    <p:sldId id="1659" r:id="rId30"/>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117" d="100"/>
          <a:sy n="117" d="100"/>
        </p:scale>
        <p:origin x="600" y="8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18"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Caches(11</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 Cache controller	</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プログラムから見えない</a:t>
            </a:r>
            <a:endParaRPr kumimoji="1" lang="en-US" altLang="ja-JP" sz="1800" dirty="0" smtClean="0"/>
          </a:p>
          <a:p>
            <a:r>
              <a:rPr kumimoji="1" lang="ja-JP" altLang="en-US" sz="1800" dirty="0" smtClean="0"/>
              <a:t>コアからのリードライト要求を受け取ってキャッシュ操作やメモリアクセスを実施する</a:t>
            </a:r>
            <a:endParaRPr kumimoji="1" lang="en-US" altLang="ja-JP" sz="1800" dirty="0" smtClean="0"/>
          </a:p>
          <a:p>
            <a:r>
              <a:rPr kumimoji="1" lang="en-US" altLang="ja-JP" sz="1800" dirty="0" smtClean="0"/>
              <a:t>cache look-up</a:t>
            </a:r>
          </a:p>
          <a:p>
            <a:pPr lvl="1"/>
            <a:r>
              <a:rPr kumimoji="1" lang="ja-JP" altLang="en-US" sz="1800" dirty="0" smtClean="0"/>
              <a:t>コアからリード・ライト要求を受け取り，キャッシュにデータが含まれているか確認する</a:t>
            </a:r>
            <a:endParaRPr kumimoji="1" lang="en-US" altLang="ja-JP" sz="1800" dirty="0" smtClean="0"/>
          </a:p>
          <a:p>
            <a:pPr lvl="1"/>
            <a:r>
              <a:rPr kumimoji="1" lang="ja-JP" altLang="en-US" sz="1800" dirty="0" smtClean="0"/>
              <a:t>アドレスに一致する有効</a:t>
            </a:r>
            <a:r>
              <a:rPr kumimoji="1" lang="en-US" altLang="ja-JP" sz="1800" dirty="0" smtClean="0"/>
              <a:t>(valid</a:t>
            </a:r>
            <a:r>
              <a:rPr kumimoji="1" lang="ja-JP" altLang="en-US" sz="1800" dirty="0" smtClean="0"/>
              <a:t>が</a:t>
            </a:r>
            <a:r>
              <a:rPr kumimoji="1" lang="en-US" altLang="ja-JP" sz="1800" dirty="0" smtClean="0"/>
              <a:t>1</a:t>
            </a:r>
            <a:r>
              <a:rPr kumimoji="1" lang="ja-JP" altLang="en-US" sz="1800" dirty="0" smtClean="0"/>
              <a:t>の</a:t>
            </a:r>
            <a:r>
              <a:rPr kumimoji="1" lang="en-US" altLang="ja-JP" sz="1800" dirty="0" smtClean="0"/>
              <a:t>)</a:t>
            </a:r>
            <a:r>
              <a:rPr kumimoji="1" lang="ja-JP" altLang="en-US" sz="1800" dirty="0" smtClean="0"/>
              <a:t>な</a:t>
            </a:r>
            <a:r>
              <a:rPr lang="en-US" altLang="ja-JP" sz="1800" dirty="0" err="1" smtClean="0"/>
              <a:t>tagRAM</a:t>
            </a:r>
            <a:r>
              <a:rPr lang="ja-JP" altLang="en-US" sz="1800" dirty="0" smtClean="0"/>
              <a:t>を見つける</a:t>
            </a:r>
            <a:endParaRPr lang="en-US" altLang="ja-JP" sz="1800" dirty="0" smtClean="0"/>
          </a:p>
          <a:p>
            <a:r>
              <a:rPr kumimoji="1" lang="ja-JP" altLang="en-US" sz="1800" dirty="0" smtClean="0"/>
              <a:t>一致する</a:t>
            </a:r>
            <a:r>
              <a:rPr kumimoji="1" lang="en-US" altLang="ja-JP" sz="1800" dirty="0" err="1" smtClean="0"/>
              <a:t>tagRAM</a:t>
            </a:r>
            <a:r>
              <a:rPr kumimoji="1" lang="ja-JP" altLang="en-US" sz="1800" dirty="0" smtClean="0"/>
              <a:t>がない場合やあったとしても無効な場合</a:t>
            </a:r>
            <a:r>
              <a:rPr kumimoji="1" lang="en-US" altLang="ja-JP" sz="1800" dirty="0" smtClean="0"/>
              <a:t>(valid</a:t>
            </a:r>
            <a:r>
              <a:rPr kumimoji="1" lang="ja-JP" altLang="en-US" sz="1800" dirty="0" smtClean="0"/>
              <a:t>が</a:t>
            </a:r>
            <a:r>
              <a:rPr kumimoji="1" lang="en-US" altLang="ja-JP" sz="1800" dirty="0" smtClean="0"/>
              <a:t>0)</a:t>
            </a:r>
            <a:r>
              <a:rPr kumimoji="1" lang="ja-JP" altLang="en-US" sz="1800" dirty="0" smtClean="0"/>
              <a:t>の場合は，次の階層のメモリ（</a:t>
            </a:r>
            <a:r>
              <a:rPr kumimoji="1" lang="en-US" altLang="ja-JP" sz="1800" dirty="0" smtClean="0"/>
              <a:t>L2</a:t>
            </a:r>
            <a:r>
              <a:rPr kumimoji="1" lang="ja-JP" altLang="en-US" sz="1800" dirty="0" smtClean="0"/>
              <a:t>や外部メモリ）にアクセスする．</a:t>
            </a:r>
            <a:endParaRPr kumimoji="1" lang="en-US" altLang="ja-JP" sz="1800" dirty="0" smtClean="0"/>
          </a:p>
          <a:p>
            <a:pPr lvl="1"/>
            <a:r>
              <a:rPr kumimoji="1" lang="ja-JP" altLang="en-US" sz="1800" dirty="0" smtClean="0"/>
              <a:t>その結果，キャッシュにデータを格納するラインフィルが発生する</a:t>
            </a:r>
            <a:endParaRPr kumimoji="1" lang="en-US" altLang="ja-JP" sz="1800" dirty="0" smtClean="0"/>
          </a:p>
          <a:p>
            <a:pPr lvl="2"/>
            <a:r>
              <a:rPr kumimoji="1" lang="ja-JP" altLang="en-US" sz="1800" dirty="0" smtClean="0"/>
              <a:t>コアはラインフィルを待たずに実行を再開できる．</a:t>
            </a:r>
            <a:endParaRPr kumimoji="1" lang="en-US" altLang="ja-JP" sz="1800" dirty="0" smtClean="0"/>
          </a:p>
          <a:p>
            <a:pPr marL="180975" lvl="2" indent="-180975">
              <a:buFont typeface="Arial" charset="0"/>
              <a:buChar char="•"/>
            </a:pPr>
            <a:r>
              <a:rPr lang="ja-JP" altLang="en-US" sz="1800" dirty="0" smtClean="0"/>
              <a:t>これらの仕組みはプログラム開発者からは見えない</a:t>
            </a:r>
            <a:endParaRPr lang="en-US" altLang="ja-JP" sz="1800" dirty="0" smtClean="0"/>
          </a:p>
          <a:p>
            <a:pPr marL="180975" lvl="2" indent="-180975">
              <a:buFont typeface="Arial" charset="0"/>
              <a:buChar char="•"/>
            </a:pPr>
            <a:r>
              <a:rPr lang="ja-JP" altLang="en-US" sz="1800" dirty="0" smtClean="0"/>
              <a:t>キャッシュコントローラは通常，ライン中のクリティカルワード（プロセッサから要求されたデータ）を最初</a:t>
            </a:r>
            <a:r>
              <a:rPr lang="ja-JP" altLang="en-US" sz="1800" dirty="0" err="1" smtClean="0"/>
              <a:t>い</a:t>
            </a:r>
            <a:r>
              <a:rPr lang="ja-JP" altLang="en-US" sz="1800" dirty="0" smtClean="0"/>
              <a:t>取得する．</a:t>
            </a:r>
            <a:endParaRPr lang="en-US" altLang="ja-JP" sz="1800" dirty="0" smtClean="0"/>
          </a:p>
          <a:p>
            <a:pPr marL="542925" lvl="3" indent="-180975">
              <a:buFont typeface="Arial" charset="0"/>
              <a:buChar char="•"/>
            </a:pPr>
            <a:r>
              <a:rPr lang="ja-JP" altLang="en-US" sz="1800" dirty="0" smtClean="0"/>
              <a:t>その後，他のデータをキャッシュフィルする</a:t>
            </a:r>
            <a:endParaRPr lang="en-US" altLang="ja-JP"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92314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11.3 Cache policies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キャッシュポリシーにより変化する内容</a:t>
            </a:r>
            <a:endParaRPr kumimoji="1" lang="en-US" altLang="ja-JP" dirty="0" smtClean="0"/>
          </a:p>
          <a:p>
            <a:pPr lvl="1"/>
            <a:r>
              <a:rPr kumimoji="1" lang="ja-JP" altLang="en-US" dirty="0" smtClean="0"/>
              <a:t>何時データキャッシュがフィルされるか</a:t>
            </a:r>
            <a:endParaRPr kumimoji="1" lang="en-US" altLang="ja-JP" dirty="0" smtClean="0"/>
          </a:p>
          <a:p>
            <a:pPr lvl="1"/>
            <a:r>
              <a:rPr kumimoji="1" lang="ja-JP" altLang="en-US" dirty="0" smtClean="0"/>
              <a:t>ストア命令がデータキャッシュにヒットした場合何か発生するか</a:t>
            </a:r>
            <a:endParaRPr kumimoji="1" lang="en-US" altLang="ja-JP" dirty="0" smtClean="0"/>
          </a:p>
          <a:p>
            <a:r>
              <a:rPr kumimoji="1" lang="ja-JP" altLang="en-US" dirty="0" smtClean="0"/>
              <a:t>キャッシュアロケーションポリシー</a:t>
            </a:r>
            <a:endParaRPr kumimoji="1" lang="en-US" altLang="ja-JP" dirty="0" smtClean="0"/>
          </a:p>
          <a:p>
            <a:pPr lvl="1"/>
            <a:r>
              <a:rPr kumimoji="1" lang="en-US" altLang="ja-JP" dirty="0" smtClean="0"/>
              <a:t>Write allocation(WA)</a:t>
            </a:r>
          </a:p>
          <a:p>
            <a:pPr lvl="2"/>
            <a:r>
              <a:rPr kumimoji="1" lang="ja-JP" altLang="en-US" dirty="0" smtClean="0"/>
              <a:t>キャッシュシュラインはライトミス時にアロケートされる</a:t>
            </a:r>
            <a:endParaRPr kumimoji="1" lang="en-US" altLang="ja-JP" dirty="0" smtClean="0"/>
          </a:p>
          <a:p>
            <a:pPr lvl="2"/>
            <a:r>
              <a:rPr kumimoji="1" lang="ja-JP" altLang="en-US" dirty="0" smtClean="0"/>
              <a:t>ストア命令によりメモリへのバーストリードが発生する可能性がある</a:t>
            </a:r>
            <a:endParaRPr kumimoji="1" lang="en-US" altLang="ja-JP" dirty="0" smtClean="0"/>
          </a:p>
          <a:p>
            <a:pPr lvl="2"/>
            <a:r>
              <a:rPr kumimoji="1" lang="ja-JP" altLang="en-US" dirty="0" smtClean="0"/>
              <a:t>ストアの実行前にキャッシュがフィルされる</a:t>
            </a:r>
            <a:endParaRPr kumimoji="1" lang="en-US" altLang="ja-JP" dirty="0" smtClean="0"/>
          </a:p>
          <a:p>
            <a:pPr lvl="2"/>
            <a:r>
              <a:rPr kumimoji="1" lang="ja-JP" altLang="en-US" dirty="0" smtClean="0"/>
              <a:t>バイトをストアしてもライン全体がフィルされる</a:t>
            </a:r>
            <a:endParaRPr kumimoji="1" lang="en-US" altLang="ja-JP" dirty="0" smtClean="0"/>
          </a:p>
          <a:p>
            <a:pPr lvl="1"/>
            <a:r>
              <a:rPr kumimoji="1" lang="en-US" altLang="ja-JP" dirty="0" smtClean="0"/>
              <a:t>Read allocation(RA)</a:t>
            </a:r>
          </a:p>
          <a:p>
            <a:pPr lvl="2"/>
            <a:r>
              <a:rPr kumimoji="1" lang="ja-JP" altLang="en-US" dirty="0" smtClean="0"/>
              <a:t>リードミスでキャシュラインはフィルされる</a:t>
            </a:r>
            <a:endParaRPr kumimoji="1" lang="en-US" altLang="ja-JP" dirty="0" smtClean="0"/>
          </a:p>
          <a:p>
            <a:pPr lvl="2"/>
            <a:endParaRPr kumimoji="1" lang="en-US" altLang="ja-JP" dirty="0" smtClean="0"/>
          </a:p>
          <a:p>
            <a:pPr lvl="2"/>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161508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11.3 Cache policies</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キャッシュアップデートポリシー</a:t>
            </a:r>
            <a:endParaRPr lang="en-US" altLang="ja-JP" sz="1800" dirty="0"/>
          </a:p>
          <a:p>
            <a:pPr lvl="1"/>
            <a:r>
              <a:rPr lang="en-US" altLang="ja-JP" sz="1800" dirty="0"/>
              <a:t>Write-Back(WB</a:t>
            </a:r>
            <a:r>
              <a:rPr lang="en-US" altLang="ja-JP" sz="1800" dirty="0" smtClean="0"/>
              <a:t>)</a:t>
            </a:r>
          </a:p>
          <a:p>
            <a:pPr lvl="2"/>
            <a:r>
              <a:rPr lang="ja-JP" altLang="en-US" sz="1800" dirty="0" smtClean="0"/>
              <a:t>キャッシュのみに書き込んでそのラインをダーティにする</a:t>
            </a:r>
            <a:endParaRPr lang="en-US" altLang="ja-JP" sz="1800" dirty="0" smtClean="0"/>
          </a:p>
          <a:p>
            <a:pPr lvl="2"/>
            <a:r>
              <a:rPr lang="ja-JP" altLang="en-US" sz="1800" dirty="0" smtClean="0"/>
              <a:t>ラインが退避またはクリーンされるとメモリに書き戻される</a:t>
            </a:r>
            <a:endParaRPr lang="en-US" altLang="ja-JP" sz="1800" dirty="0" smtClean="0"/>
          </a:p>
          <a:p>
            <a:pPr lvl="1"/>
            <a:r>
              <a:rPr lang="en-US" altLang="ja-JP" sz="1800" dirty="0" smtClean="0"/>
              <a:t>Write-through(WT)</a:t>
            </a:r>
          </a:p>
          <a:p>
            <a:pPr lvl="2"/>
            <a:r>
              <a:rPr lang="ja-JP" altLang="en-US" sz="1800" dirty="0" smtClean="0"/>
              <a:t>キャッシュとメモリと両方に書き込む</a:t>
            </a:r>
            <a:endParaRPr lang="en-US" altLang="ja-JP" sz="1800" dirty="0" smtClean="0"/>
          </a:p>
          <a:p>
            <a:pPr lvl="1"/>
            <a:r>
              <a:rPr lang="ja-JP" altLang="en-US" sz="1800" dirty="0" smtClean="0"/>
              <a:t>データリードは両方のポリシーで同等である．</a:t>
            </a:r>
            <a:endParaRPr lang="en-US" altLang="ja-JP" sz="1800" dirty="0" smtClean="0"/>
          </a:p>
          <a:p>
            <a:pPr lvl="1"/>
            <a:endParaRPr lang="en-US" altLang="ja-JP" dirty="0" smtClean="0"/>
          </a:p>
          <a:p>
            <a:endParaRPr lang="en-US" altLang="ja-JP" dirty="0" smtClean="0"/>
          </a:p>
          <a:p>
            <a:pPr lvl="2"/>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580193" y="4199685"/>
            <a:ext cx="4173311" cy="2129679"/>
          </a:xfrm>
          <a:prstGeom prst="rect">
            <a:avLst/>
          </a:prstGeom>
        </p:spPr>
      </p:pic>
      <p:pic>
        <p:nvPicPr>
          <p:cNvPr id="6" name="図 5"/>
          <p:cNvPicPr>
            <a:picLocks noChangeAspect="1"/>
          </p:cNvPicPr>
          <p:nvPr/>
        </p:nvPicPr>
        <p:blipFill>
          <a:blip r:embed="rId3"/>
          <a:stretch>
            <a:fillRect/>
          </a:stretch>
        </p:blipFill>
        <p:spPr>
          <a:xfrm>
            <a:off x="6386437" y="4508352"/>
            <a:ext cx="2487688" cy="1821012"/>
          </a:xfrm>
          <a:prstGeom prst="rect">
            <a:avLst/>
          </a:prstGeom>
        </p:spPr>
      </p:pic>
    </p:spTree>
    <p:extLst>
      <p:ext uri="{BB962C8B-B14F-4D97-AF65-F5344CB8AC3E}">
        <p14:creationId xmlns:p14="http://schemas.microsoft.com/office/powerpoint/2010/main" val="346606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11.3 Cache policies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ノーマルメモリのキャシュ属性は</a:t>
            </a:r>
            <a:r>
              <a:rPr kumimoji="1" lang="en-US" altLang="ja-JP" dirty="0" smtClean="0"/>
              <a:t>inner</a:t>
            </a:r>
            <a:r>
              <a:rPr kumimoji="1" lang="ja-JP" altLang="en-US" dirty="0" smtClean="0"/>
              <a:t>と</a:t>
            </a:r>
            <a:r>
              <a:rPr kumimoji="1" lang="en-US" altLang="ja-JP" dirty="0" smtClean="0"/>
              <a:t>outer</a:t>
            </a:r>
            <a:r>
              <a:rPr kumimoji="1" lang="ja-JP" altLang="en-US" dirty="0" smtClean="0"/>
              <a:t>に分けられる．</a:t>
            </a:r>
            <a:endParaRPr kumimoji="1" lang="en-US" altLang="ja-JP" dirty="0" smtClean="0"/>
          </a:p>
          <a:p>
            <a:r>
              <a:rPr lang="en-US" altLang="ja-JP" dirty="0"/>
              <a:t>inner</a:t>
            </a:r>
            <a:r>
              <a:rPr lang="ja-JP" altLang="en-US" dirty="0"/>
              <a:t>と</a:t>
            </a:r>
            <a:r>
              <a:rPr lang="en-US" altLang="ja-JP" dirty="0" smtClean="0"/>
              <a:t>outer</a:t>
            </a:r>
            <a:r>
              <a:rPr lang="ja-JP" altLang="en-US" dirty="0" smtClean="0"/>
              <a:t>の分け方は実装依存である．</a:t>
            </a:r>
            <a:endParaRPr lang="en-US" altLang="ja-JP" dirty="0" smtClean="0"/>
          </a:p>
          <a:p>
            <a:r>
              <a:rPr kumimoji="1" lang="ja-JP" altLang="en-US" dirty="0" smtClean="0"/>
              <a:t>典型的には，</a:t>
            </a:r>
            <a:r>
              <a:rPr kumimoji="1" lang="en-US" altLang="ja-JP" dirty="0" smtClean="0"/>
              <a:t>inner</a:t>
            </a:r>
            <a:r>
              <a:rPr kumimoji="1" lang="ja-JP" altLang="en-US" dirty="0" smtClean="0"/>
              <a:t>はコア内蔵キャッシュに，</a:t>
            </a:r>
            <a:r>
              <a:rPr kumimoji="1" lang="en-US" altLang="ja-JP" dirty="0" smtClean="0"/>
              <a:t>outer</a:t>
            </a:r>
            <a:r>
              <a:rPr kumimoji="1" lang="ja-JP" altLang="en-US" dirty="0" smtClean="0"/>
              <a:t>はプロセッサバスにある外部キャッシュに適用される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5" name="図 4"/>
          <p:cNvPicPr>
            <a:picLocks noChangeAspect="1"/>
          </p:cNvPicPr>
          <p:nvPr/>
        </p:nvPicPr>
        <p:blipFill>
          <a:blip r:embed="rId2"/>
          <a:stretch>
            <a:fillRect/>
          </a:stretch>
        </p:blipFill>
        <p:spPr>
          <a:xfrm>
            <a:off x="2496231" y="2498271"/>
            <a:ext cx="4921344" cy="3097666"/>
          </a:xfrm>
          <a:prstGeom prst="rect">
            <a:avLst/>
          </a:prstGeom>
        </p:spPr>
      </p:pic>
    </p:spTree>
    <p:extLst>
      <p:ext uri="{BB962C8B-B14F-4D97-AF65-F5344CB8AC3E}">
        <p14:creationId xmlns:p14="http://schemas.microsoft.com/office/powerpoint/2010/main" val="380440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11.3 Cache policies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ノーマルメモリは投機的にアクセスされるため，プログラムが明示的にデータを要求しなくても，データがロードされる．</a:t>
            </a:r>
            <a:endParaRPr kumimoji="1" lang="en-US" altLang="ja-JP" sz="1800" dirty="0" smtClean="0"/>
          </a:p>
          <a:p>
            <a:r>
              <a:rPr kumimoji="1" lang="ja-JP" altLang="en-US" sz="1800" dirty="0" smtClean="0"/>
              <a:t>一方，コアから明示的にこれから使用するデータを提示する方法がある</a:t>
            </a:r>
            <a:endParaRPr kumimoji="1" lang="en-US" altLang="ja-JP" sz="1800" dirty="0" smtClean="0"/>
          </a:p>
          <a:p>
            <a:r>
              <a:rPr kumimoji="1" lang="en-US" altLang="ja-JP" sz="1800" dirty="0" smtClean="0"/>
              <a:t>ARMv8</a:t>
            </a:r>
            <a:r>
              <a:rPr kumimoji="1" lang="ja-JP" altLang="en-US" sz="1800" dirty="0" smtClean="0"/>
              <a:t>－</a:t>
            </a:r>
            <a:r>
              <a:rPr kumimoji="1" lang="en-US" altLang="ja-JP" sz="1800" dirty="0" smtClean="0"/>
              <a:t>A</a:t>
            </a:r>
            <a:r>
              <a:rPr kumimoji="1" lang="ja-JP" altLang="en-US" sz="1800" dirty="0" smtClean="0"/>
              <a:t>はプリロードヒント命令を持つ</a:t>
            </a:r>
            <a:endParaRPr kumimoji="1" lang="en-US" altLang="ja-JP" sz="1800" dirty="0" smtClean="0"/>
          </a:p>
          <a:p>
            <a:pPr lvl="1"/>
            <a:r>
              <a:rPr kumimoji="1" lang="ja-JP" altLang="en-US" sz="1800" dirty="0" smtClean="0"/>
              <a:t>投機実行とプリロードをするかは実装依存である．</a:t>
            </a:r>
            <a:endParaRPr kumimoji="1" lang="en-US" altLang="ja-JP" sz="1800" dirty="0" smtClean="0"/>
          </a:p>
          <a:p>
            <a:pPr lvl="1"/>
            <a:r>
              <a:rPr kumimoji="1" lang="en-US" altLang="ja-JP" sz="1800" dirty="0" smtClean="0"/>
              <a:t>AArch64</a:t>
            </a:r>
          </a:p>
          <a:p>
            <a:pPr lvl="2"/>
            <a:r>
              <a:rPr kumimoji="1" lang="en-US" altLang="ja-JP" sz="1800" dirty="0" smtClean="0"/>
              <a:t>PRFE PLDL1KEEP</a:t>
            </a:r>
            <a:r>
              <a:rPr lang="en-US" altLang="ja-JP" sz="1800" dirty="0" smtClean="0"/>
              <a:t>, [</a:t>
            </a:r>
            <a:r>
              <a:rPr lang="en-US" altLang="ja-JP" sz="1800" dirty="0" err="1" smtClean="0"/>
              <a:t>Xm</a:t>
            </a:r>
            <a:r>
              <a:rPr lang="en-US" altLang="ja-JP" sz="1800" dirty="0" smtClean="0"/>
              <a:t>, #</a:t>
            </a:r>
            <a:r>
              <a:rPr lang="en-US" altLang="ja-JP" sz="1800" dirty="0" err="1" smtClean="0"/>
              <a:t>imm</a:t>
            </a:r>
            <a:r>
              <a:rPr lang="en-US" altLang="ja-JP" sz="1800" dirty="0" smtClean="0"/>
              <a:t>] : </a:t>
            </a:r>
            <a:r>
              <a:rPr lang="en-US" altLang="ja-JP" sz="1800" dirty="0" err="1" smtClean="0"/>
              <a:t>Xm</a:t>
            </a:r>
            <a:r>
              <a:rPr lang="en-US" altLang="ja-JP" sz="1800" dirty="0" smtClean="0"/>
              <a:t> + </a:t>
            </a:r>
            <a:r>
              <a:rPr lang="en-US" altLang="ja-JP" sz="1800" dirty="0" err="1" smtClean="0"/>
              <a:t>imm</a:t>
            </a:r>
            <a:r>
              <a:rPr lang="en-US" altLang="ja-JP" sz="1800" dirty="0" smtClean="0"/>
              <a:t> </a:t>
            </a:r>
            <a:r>
              <a:rPr lang="ja-JP" altLang="en-US" sz="1800" dirty="0" smtClean="0"/>
              <a:t>を</a:t>
            </a:r>
            <a:r>
              <a:rPr lang="en-US" altLang="ja-JP" sz="1800" dirty="0" smtClean="0"/>
              <a:t>L1</a:t>
            </a:r>
            <a:r>
              <a:rPr lang="ja-JP" altLang="en-US" sz="1800" dirty="0" smtClean="0"/>
              <a:t>にロードする．</a:t>
            </a:r>
            <a:endParaRPr lang="en-US" altLang="ja-JP" sz="1800" dirty="0" smtClean="0"/>
          </a:p>
          <a:p>
            <a:pPr lvl="3"/>
            <a:r>
              <a:rPr lang="en-US" altLang="ja-JP" sz="1800" dirty="0" smtClean="0"/>
              <a:t>temporal </a:t>
            </a:r>
            <a:r>
              <a:rPr lang="en-US" altLang="ja-JP" sz="1800" dirty="0" err="1" smtClean="0"/>
              <a:t>prefetch</a:t>
            </a:r>
            <a:r>
              <a:rPr lang="en-US" altLang="ja-JP" sz="1800" dirty="0" smtClean="0"/>
              <a:t> : </a:t>
            </a:r>
            <a:r>
              <a:rPr lang="ja-JP" altLang="en-US" sz="1800" dirty="0" smtClean="0"/>
              <a:t>データは</a:t>
            </a:r>
            <a:r>
              <a:rPr lang="en-US" altLang="ja-JP" sz="1800" dirty="0" smtClean="0"/>
              <a:t>1</a:t>
            </a:r>
            <a:r>
              <a:rPr lang="ja-JP" altLang="en-US" sz="1800" dirty="0" smtClean="0"/>
              <a:t>回以上使用される可能性がある</a:t>
            </a:r>
            <a:endParaRPr kumimoji="1" lang="en-US" altLang="ja-JP" sz="1800" dirty="0" smtClean="0"/>
          </a:p>
          <a:p>
            <a:pPr lvl="1"/>
            <a:r>
              <a:rPr kumimoji="1" lang="en-US" altLang="ja-JP" sz="1800" dirty="0" smtClean="0"/>
              <a:t>AArch32</a:t>
            </a:r>
          </a:p>
          <a:p>
            <a:pPr lvl="2"/>
            <a:r>
              <a:rPr kumimoji="1" lang="en-US" altLang="ja-JP" sz="1800" dirty="0" smtClean="0"/>
              <a:t>PLD Rm : Rm</a:t>
            </a:r>
            <a:r>
              <a:rPr kumimoji="1" lang="ja-JP" altLang="en-US" sz="1800" dirty="0" smtClean="0"/>
              <a:t>のアドレスのデータをプリロードする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5" name="図 4"/>
          <p:cNvPicPr>
            <a:picLocks noChangeAspect="1"/>
          </p:cNvPicPr>
          <p:nvPr/>
        </p:nvPicPr>
        <p:blipFill>
          <a:blip r:embed="rId2"/>
          <a:stretch>
            <a:fillRect/>
          </a:stretch>
        </p:blipFill>
        <p:spPr>
          <a:xfrm>
            <a:off x="1895475" y="4305752"/>
            <a:ext cx="5280932" cy="2399848"/>
          </a:xfrm>
          <a:prstGeom prst="rect">
            <a:avLst/>
          </a:prstGeom>
        </p:spPr>
      </p:pic>
    </p:spTree>
    <p:extLst>
      <p:ext uri="{BB962C8B-B14F-4D97-AF65-F5344CB8AC3E}">
        <p14:creationId xmlns:p14="http://schemas.microsoft.com/office/powerpoint/2010/main" val="78715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11.4 Point of coherency and unification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セットないしウェイベースのクリーン</a:t>
            </a:r>
            <a:r>
              <a:rPr kumimoji="1" lang="en-US" altLang="ja-JP" sz="1800" dirty="0" smtClean="0"/>
              <a:t>&amp;</a:t>
            </a:r>
            <a:r>
              <a:rPr kumimoji="1" lang="ja-JP" altLang="en-US" sz="1800" dirty="0" smtClean="0"/>
              <a:t>インバリデイトは，特定レベルのキャッシュに対して発行可能である．</a:t>
            </a:r>
            <a:endParaRPr kumimoji="1" lang="en-US" altLang="ja-JP" sz="1800" dirty="0" smtClean="0"/>
          </a:p>
          <a:p>
            <a:r>
              <a:rPr kumimoji="1" lang="ja-JP" altLang="en-US" sz="1800" dirty="0" smtClean="0"/>
              <a:t>仮想アドレスを使う操作についてアーキテクチャは</a:t>
            </a:r>
            <a:r>
              <a:rPr kumimoji="1" lang="en-US" altLang="ja-JP" sz="1800" dirty="0" smtClean="0"/>
              <a:t>2</a:t>
            </a:r>
            <a:r>
              <a:rPr kumimoji="1" lang="ja-JP" altLang="en-US" sz="1800" dirty="0" smtClean="0"/>
              <a:t>種類のポイントがある</a:t>
            </a:r>
            <a:endParaRPr kumimoji="1" lang="en-US" altLang="ja-JP" sz="1800" dirty="0" smtClean="0"/>
          </a:p>
          <a:p>
            <a:r>
              <a:rPr lang="en-US" altLang="ja-JP" sz="1800" dirty="0" smtClean="0"/>
              <a:t>Point of Coherency(</a:t>
            </a:r>
            <a:r>
              <a:rPr lang="en-US" altLang="ja-JP" sz="1800" dirty="0" err="1" smtClean="0"/>
              <a:t>PoC</a:t>
            </a:r>
            <a:r>
              <a:rPr lang="en-US" altLang="ja-JP" sz="1800" dirty="0" smtClean="0"/>
              <a:t>)</a:t>
            </a:r>
          </a:p>
          <a:p>
            <a:pPr lvl="1"/>
            <a:r>
              <a:rPr lang="ja-JP" altLang="en-US" sz="1800" dirty="0" smtClean="0"/>
              <a:t>メモリアクセス可能なコア，</a:t>
            </a:r>
            <a:r>
              <a:rPr lang="en-US" altLang="ja-JP" sz="1800" dirty="0" smtClean="0"/>
              <a:t>DSP</a:t>
            </a:r>
            <a:r>
              <a:rPr lang="ja-JP" altLang="en-US" sz="1800" dirty="0" err="1" smtClean="0"/>
              <a:t>，</a:t>
            </a:r>
            <a:r>
              <a:rPr lang="en-US" altLang="ja-JP" sz="1800" dirty="0" smtClean="0"/>
              <a:t>DMA</a:t>
            </a:r>
            <a:r>
              <a:rPr lang="ja-JP" altLang="en-US" sz="1800" dirty="0" err="1" smtClean="0"/>
              <a:t>がメ</a:t>
            </a:r>
            <a:r>
              <a:rPr lang="ja-JP" altLang="en-US" sz="1800" dirty="0" smtClean="0"/>
              <a:t>モリの同じコピーを見ることを保証するポイント</a:t>
            </a:r>
            <a:endParaRPr lang="en-US" altLang="ja-JP" sz="1800" dirty="0" smtClean="0"/>
          </a:p>
          <a:p>
            <a:pPr lvl="1"/>
            <a:r>
              <a:rPr lang="ja-JP" altLang="en-US" sz="1800" dirty="0" smtClean="0"/>
              <a:t>典型的には，メイン外部システムメモリである（正しくはキャッシュだと思われる）</a:t>
            </a:r>
            <a:endParaRPr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pic>
        <p:nvPicPr>
          <p:cNvPr id="5" name="図 4"/>
          <p:cNvPicPr>
            <a:picLocks noChangeAspect="1"/>
          </p:cNvPicPr>
          <p:nvPr/>
        </p:nvPicPr>
        <p:blipFill>
          <a:blip r:embed="rId2"/>
          <a:stretch>
            <a:fillRect/>
          </a:stretch>
        </p:blipFill>
        <p:spPr>
          <a:xfrm>
            <a:off x="1704976" y="3302224"/>
            <a:ext cx="6651625" cy="3139058"/>
          </a:xfrm>
          <a:prstGeom prst="rect">
            <a:avLst/>
          </a:prstGeom>
        </p:spPr>
      </p:pic>
    </p:spTree>
    <p:extLst>
      <p:ext uri="{BB962C8B-B14F-4D97-AF65-F5344CB8AC3E}">
        <p14:creationId xmlns:p14="http://schemas.microsoft.com/office/powerpoint/2010/main" val="230157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11.4 Point of coherency and unification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Point of Unification</a:t>
            </a:r>
            <a:r>
              <a:rPr kumimoji="1" lang="ja-JP" altLang="en-US" dirty="0" smtClean="0"/>
              <a:t>（</a:t>
            </a:r>
            <a:r>
              <a:rPr kumimoji="1" lang="en-US" altLang="ja-JP" dirty="0" err="1" smtClean="0"/>
              <a:t>PoU</a:t>
            </a:r>
            <a:r>
              <a:rPr kumimoji="1" lang="ja-JP" altLang="en-US" dirty="0" smtClean="0"/>
              <a:t>）</a:t>
            </a:r>
            <a:endParaRPr kumimoji="1" lang="en-US" altLang="ja-JP" dirty="0" smtClean="0"/>
          </a:p>
          <a:p>
            <a:pPr lvl="1"/>
            <a:r>
              <a:rPr kumimoji="1" lang="ja-JP" altLang="en-US" dirty="0" smtClean="0"/>
              <a:t>コアの命令・データキャッシュとテーブルウォークが同じメモリのコピーを見ることを保証するポイント</a:t>
            </a:r>
            <a:endParaRPr kumimoji="1" lang="en-US" altLang="ja-JP" dirty="0" smtClean="0"/>
          </a:p>
          <a:p>
            <a:pPr lvl="1"/>
            <a:r>
              <a:rPr lang="ja-JP" altLang="en-US" dirty="0"/>
              <a:t>ハーバード</a:t>
            </a:r>
            <a:r>
              <a:rPr lang="en-US" altLang="ja-JP" dirty="0"/>
              <a:t>L1</a:t>
            </a:r>
            <a:r>
              <a:rPr lang="ja-JP" altLang="en-US" dirty="0"/>
              <a:t>キャッシュと</a:t>
            </a:r>
            <a:r>
              <a:rPr lang="en-US" altLang="ja-JP" dirty="0"/>
              <a:t>TLB</a:t>
            </a:r>
            <a:r>
              <a:rPr lang="ja-JP" altLang="en-US" dirty="0"/>
              <a:t>を</a:t>
            </a:r>
            <a:r>
              <a:rPr lang="ja-JP" altLang="en-US" dirty="0" smtClean="0"/>
              <a:t>持つシステムに対しては，</a:t>
            </a:r>
            <a:r>
              <a:rPr kumimoji="1" lang="ja-JP" altLang="en-US" dirty="0" smtClean="0"/>
              <a:t>ユニファイド</a:t>
            </a:r>
            <a:r>
              <a:rPr kumimoji="1" lang="en-US" altLang="ja-JP" dirty="0" smtClean="0"/>
              <a:t>L2</a:t>
            </a:r>
            <a:r>
              <a:rPr kumimoji="1" lang="ja-JP" altLang="en-US" dirty="0" smtClean="0"/>
              <a:t>キャッシュとなる</a:t>
            </a:r>
            <a:endParaRPr kumimoji="1" lang="en-US" altLang="ja-JP" dirty="0" smtClean="0"/>
          </a:p>
          <a:p>
            <a:pPr lvl="1"/>
            <a:r>
              <a:rPr kumimoji="1" lang="en-US" altLang="ja-JP" dirty="0" smtClean="0"/>
              <a:t>L2</a:t>
            </a:r>
            <a:r>
              <a:rPr kumimoji="1" lang="ja-JP" altLang="en-US" dirty="0" smtClean="0"/>
              <a:t>を持たない場合は，メインメモリが</a:t>
            </a:r>
            <a:r>
              <a:rPr kumimoji="1" lang="en-US" altLang="ja-JP" dirty="0" err="1" smtClean="0"/>
              <a:t>PoU</a:t>
            </a:r>
            <a:r>
              <a:rPr kumimoji="1" lang="ja-JP" altLang="en-US" dirty="0" smtClean="0"/>
              <a:t>となる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pic>
        <p:nvPicPr>
          <p:cNvPr id="5" name="図 4"/>
          <p:cNvPicPr>
            <a:picLocks noChangeAspect="1"/>
          </p:cNvPicPr>
          <p:nvPr/>
        </p:nvPicPr>
        <p:blipFill>
          <a:blip r:embed="rId2"/>
          <a:stretch>
            <a:fillRect/>
          </a:stretch>
        </p:blipFill>
        <p:spPr>
          <a:xfrm>
            <a:off x="3343612" y="3347357"/>
            <a:ext cx="3325969" cy="3093925"/>
          </a:xfrm>
          <a:prstGeom prst="rect">
            <a:avLst/>
          </a:prstGeom>
        </p:spPr>
      </p:pic>
    </p:spTree>
    <p:extLst>
      <p:ext uri="{BB962C8B-B14F-4D97-AF65-F5344CB8AC3E}">
        <p14:creationId xmlns:p14="http://schemas.microsoft.com/office/powerpoint/2010/main" val="1409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11.4 Point of coherency and unification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PoU</a:t>
            </a:r>
            <a:r>
              <a:rPr kumimoji="1" lang="ja-JP" altLang="en-US" dirty="0" smtClean="0"/>
              <a:t>の知識があると，自己改変コードにおいて，将来の命令で変更バージョンのコードをフェッチすることを保証できる</a:t>
            </a:r>
            <a:endParaRPr kumimoji="1" lang="en-US" altLang="ja-JP" dirty="0" smtClean="0"/>
          </a:p>
          <a:p>
            <a:pPr lvl="1"/>
            <a:r>
              <a:rPr kumimoji="1" lang="ja-JP" altLang="en-US" dirty="0" smtClean="0"/>
              <a:t>アドレスを指定して関連するデータキャッシュをクリアする</a:t>
            </a:r>
            <a:endParaRPr kumimoji="1" lang="en-US" altLang="ja-JP" dirty="0" smtClean="0"/>
          </a:p>
          <a:p>
            <a:pPr lvl="1"/>
            <a:r>
              <a:rPr lang="ja-JP" altLang="en-US" dirty="0"/>
              <a:t>アドレスを指定</a:t>
            </a:r>
            <a:r>
              <a:rPr lang="ja-JP" altLang="en-US" dirty="0" smtClean="0"/>
              <a:t>して命令キャッシュを無効化する</a:t>
            </a:r>
            <a:endParaRPr lang="en-US" altLang="ja-JP" dirty="0" smtClean="0"/>
          </a:p>
          <a:p>
            <a:r>
              <a:rPr kumimoji="1" lang="en-US" altLang="ja-JP" dirty="0" smtClean="0"/>
              <a:t>ARM</a:t>
            </a:r>
            <a:r>
              <a:rPr kumimoji="1" lang="ja-JP" altLang="en-US" dirty="0" smtClean="0"/>
              <a:t>アーキテクチャは命令キャッシュとメモリ間のコヒーレントを保証する機能は要求しない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368898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11.5 Cache maintenance</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smtClean="0"/>
              <a:t>ソフトウェアからクリーン</a:t>
            </a:r>
            <a:r>
              <a:rPr lang="en-US" altLang="ja-JP" sz="1800" dirty="0"/>
              <a:t>&amp;</a:t>
            </a:r>
            <a:r>
              <a:rPr lang="ja-JP" altLang="en-US" sz="1800" dirty="0" smtClean="0"/>
              <a:t>インバリデイトが必要なタイミングある．</a:t>
            </a:r>
            <a:endParaRPr lang="en-US" altLang="ja-JP" sz="1800" dirty="0" smtClean="0"/>
          </a:p>
          <a:p>
            <a:pPr lvl="1"/>
            <a:r>
              <a:rPr kumimoji="1" lang="ja-JP" altLang="en-US" sz="1800" dirty="0" smtClean="0"/>
              <a:t>例えば外部メモリが変更されてキャッシュの内容を破棄する必要がある場合</a:t>
            </a:r>
            <a:endParaRPr kumimoji="1" lang="en-US" altLang="ja-JP" sz="1800" dirty="0" smtClean="0"/>
          </a:p>
          <a:p>
            <a:pPr lvl="1"/>
            <a:r>
              <a:rPr kumimoji="1" lang="en-US" altLang="ja-JP" sz="1800" dirty="0" smtClean="0"/>
              <a:t>MMU</a:t>
            </a:r>
            <a:r>
              <a:rPr kumimoji="1" lang="ja-JP" altLang="en-US" sz="1800" dirty="0" smtClean="0"/>
              <a:t>関連の設定の後，例えばアクセスパーミッションやキャッシュポリシー，物理・仮想アドレスのマッピング，</a:t>
            </a:r>
            <a:r>
              <a:rPr kumimoji="1" lang="en-US" altLang="ja-JP" sz="1800" dirty="0" smtClean="0"/>
              <a:t>JIT</a:t>
            </a:r>
            <a:r>
              <a:rPr kumimoji="1" lang="ja-JP" altLang="en-US" sz="1800" dirty="0" smtClean="0"/>
              <a:t>等で命令とデータキャッシュの一貫性が必要となった場合</a:t>
            </a:r>
            <a:endParaRPr kumimoji="1" lang="en-US" altLang="ja-JP" sz="1800" dirty="0" smtClean="0"/>
          </a:p>
          <a:p>
            <a:r>
              <a:rPr kumimoji="1" lang="ja-JP" altLang="en-US" sz="1800" dirty="0" smtClean="0"/>
              <a:t>キャシュの</a:t>
            </a:r>
            <a:r>
              <a:rPr lang="ja-JP" altLang="en-US" sz="1800" dirty="0" smtClean="0"/>
              <a:t>インバリデイト</a:t>
            </a:r>
            <a:endParaRPr lang="en-US" altLang="ja-JP" sz="1800" dirty="0" smtClean="0"/>
          </a:p>
          <a:p>
            <a:pPr lvl="1"/>
            <a:r>
              <a:rPr kumimoji="1" lang="en-US" altLang="ja-JP" sz="1800" dirty="0" smtClean="0"/>
              <a:t>1</a:t>
            </a:r>
            <a:r>
              <a:rPr kumimoji="1" lang="ja-JP" altLang="en-US" sz="1800" dirty="0" smtClean="0"/>
              <a:t>つ以上のキャッシュラインの</a:t>
            </a:r>
            <a:r>
              <a:rPr kumimoji="1" lang="en-US" altLang="ja-JP" sz="1800" dirty="0" smtClean="0"/>
              <a:t>valid bit </a:t>
            </a:r>
            <a:r>
              <a:rPr kumimoji="1" lang="ja-JP" altLang="en-US" sz="1800" dirty="0" smtClean="0"/>
              <a:t>をクリアする</a:t>
            </a:r>
            <a:endParaRPr kumimoji="1" lang="en-US" altLang="ja-JP" sz="1800" dirty="0" smtClean="0"/>
          </a:p>
          <a:p>
            <a:pPr lvl="1"/>
            <a:r>
              <a:rPr kumimoji="1" lang="ja-JP" altLang="en-US" sz="1800" dirty="0" smtClean="0"/>
              <a:t>リセット後にも必要</a:t>
            </a:r>
            <a:endParaRPr kumimoji="1" lang="en-US" altLang="ja-JP" sz="1800" dirty="0" smtClean="0"/>
          </a:p>
          <a:p>
            <a:r>
              <a:rPr kumimoji="1" lang="ja-JP" altLang="en-US" sz="1800" dirty="0" smtClean="0"/>
              <a:t>キャッシュのクリーン</a:t>
            </a:r>
            <a:endParaRPr kumimoji="1" lang="en-US" altLang="ja-JP" sz="1800" dirty="0" smtClean="0"/>
          </a:p>
          <a:p>
            <a:pPr lvl="1"/>
            <a:r>
              <a:rPr lang="en-US" altLang="ja-JP" sz="1800" dirty="0"/>
              <a:t>1</a:t>
            </a:r>
            <a:r>
              <a:rPr lang="ja-JP" altLang="en-US" sz="1800" dirty="0"/>
              <a:t>つ以上のキャッシュライン</a:t>
            </a:r>
            <a:r>
              <a:rPr lang="ja-JP" altLang="en-US" sz="1800" dirty="0" smtClean="0"/>
              <a:t>の</a:t>
            </a:r>
            <a:r>
              <a:rPr lang="en-US" altLang="ja-JP" sz="1800" dirty="0" smtClean="0"/>
              <a:t>dirty </a:t>
            </a:r>
            <a:r>
              <a:rPr lang="en-US" altLang="ja-JP" sz="1800" dirty="0"/>
              <a:t>bit </a:t>
            </a:r>
            <a:r>
              <a:rPr lang="ja-JP" altLang="en-US" sz="1800" dirty="0" smtClean="0"/>
              <a:t>がセットされているものを書き出して</a:t>
            </a:r>
            <a:r>
              <a:rPr lang="en-US" altLang="ja-JP" sz="1800" dirty="0" smtClean="0"/>
              <a:t>dirty bit </a:t>
            </a:r>
            <a:r>
              <a:rPr lang="ja-JP" altLang="en-US" sz="1800" dirty="0" smtClean="0"/>
              <a:t>をクリアする</a:t>
            </a:r>
            <a:endParaRPr lang="en-US" altLang="ja-JP" sz="1800" dirty="0" smtClean="0"/>
          </a:p>
          <a:p>
            <a:pPr lvl="1"/>
            <a:r>
              <a:rPr lang="ja-JP" altLang="en-US" sz="1800" dirty="0" smtClean="0"/>
              <a:t>次のレベルのキャッシュやメインメモリとのコヒーレントを確保する</a:t>
            </a:r>
            <a:endParaRPr lang="en-US" altLang="ja-JP" sz="1800" dirty="0" smtClean="0"/>
          </a:p>
          <a:p>
            <a:pPr lvl="1"/>
            <a:r>
              <a:rPr lang="en-US" altLang="ja-JP" sz="1800" dirty="0" smtClean="0"/>
              <a:t>WB</a:t>
            </a:r>
            <a:r>
              <a:rPr lang="ja-JP" altLang="en-US" sz="1800" dirty="0" smtClean="0"/>
              <a:t>ポリシーのデータキャッシュにのみ当てはまる</a:t>
            </a:r>
            <a:endParaRPr lang="en-US" altLang="ja-JP" sz="1800" dirty="0" smtClean="0"/>
          </a:p>
          <a:p>
            <a:r>
              <a:rPr lang="en-US" altLang="ja-JP" sz="1800" dirty="0" smtClean="0"/>
              <a:t>Zero</a:t>
            </a:r>
          </a:p>
          <a:p>
            <a:pPr lvl="1"/>
            <a:r>
              <a:rPr lang="ja-JP" altLang="en-US" sz="1800" dirty="0" smtClean="0"/>
              <a:t>キャッシュ内のメモリをゼロにする．</a:t>
            </a:r>
            <a:endParaRPr lang="en-US" altLang="ja-JP" sz="1800" dirty="0" smtClean="0"/>
          </a:p>
          <a:p>
            <a:pPr lvl="1"/>
            <a:endParaRPr lang="en-US" altLang="ja-JP" dirty="0"/>
          </a:p>
          <a:p>
            <a:pPr lvl="1"/>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203445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前述のオペレーションは対象を選択可能である．</a:t>
            </a:r>
            <a:endParaRPr kumimoji="1" lang="en-US" altLang="ja-JP" dirty="0" smtClean="0"/>
          </a:p>
          <a:p>
            <a:pPr lvl="1"/>
            <a:r>
              <a:rPr kumimoji="1" lang="en-US" altLang="ja-JP" dirty="0" smtClean="0"/>
              <a:t>All </a:t>
            </a:r>
          </a:p>
          <a:p>
            <a:pPr lvl="2"/>
            <a:r>
              <a:rPr kumimoji="1" lang="ja-JP" altLang="en-US" dirty="0" smtClean="0"/>
              <a:t>キャッシュ全体．データキャッシュやユニファイドキャッシュでは使えない</a:t>
            </a:r>
            <a:endParaRPr kumimoji="1" lang="en-US" altLang="ja-JP" dirty="0" smtClean="0"/>
          </a:p>
          <a:p>
            <a:pPr lvl="1"/>
            <a:r>
              <a:rPr kumimoji="1" lang="en-US" altLang="ja-JP" dirty="0" smtClean="0"/>
              <a:t>Modified Virtual Address</a:t>
            </a:r>
            <a:r>
              <a:rPr kumimoji="1" lang="ja-JP" altLang="en-US" dirty="0" smtClean="0"/>
              <a:t>（</a:t>
            </a:r>
            <a:r>
              <a:rPr kumimoji="1" lang="en-US" altLang="ja-JP" dirty="0" smtClean="0"/>
              <a:t>MVA</a:t>
            </a:r>
            <a:r>
              <a:rPr kumimoji="1" lang="ja-JP" altLang="en-US" dirty="0" smtClean="0"/>
              <a:t>） </a:t>
            </a:r>
            <a:r>
              <a:rPr kumimoji="1" lang="en-US" altLang="ja-JP" dirty="0" smtClean="0"/>
              <a:t>or VA</a:t>
            </a:r>
          </a:p>
          <a:p>
            <a:pPr lvl="2"/>
            <a:r>
              <a:rPr kumimoji="1" lang="ja-JP" altLang="en-US" dirty="0" smtClean="0"/>
              <a:t>指定した仮想アドレスのデータを保持しているキャッシュライン</a:t>
            </a:r>
            <a:endParaRPr kumimoji="1" lang="en-US" altLang="ja-JP" dirty="0" smtClean="0"/>
          </a:p>
          <a:p>
            <a:pPr lvl="1"/>
            <a:r>
              <a:rPr kumimoji="1" lang="en-US" altLang="ja-JP" dirty="0" smtClean="0"/>
              <a:t>Set or Way</a:t>
            </a:r>
          </a:p>
          <a:p>
            <a:pPr lvl="2"/>
            <a:r>
              <a:rPr kumimoji="1" lang="ja-JP" altLang="en-US" dirty="0" smtClean="0"/>
              <a:t>セットもしくはウェイを指定</a:t>
            </a:r>
            <a:r>
              <a:rPr lang="en-US" altLang="ja-JP" dirty="0"/>
              <a:t/>
            </a:r>
            <a:br>
              <a:rPr lang="en-US" altLang="ja-JP" dirty="0"/>
            </a:br>
            <a:endParaRPr lang="en-US" altLang="ja-JP" dirty="0"/>
          </a:p>
          <a:p>
            <a:pPr lvl="3"/>
            <a:endParaRPr kumimoji="1" lang="en-US" altLang="ja-JP" dirty="0" smtClean="0"/>
          </a:p>
          <a:p>
            <a:pPr lvl="2"/>
            <a:endParaRPr kumimoji="1" lang="en-US" altLang="ja-JP" dirty="0" smtClean="0"/>
          </a:p>
          <a:p>
            <a:pPr lvl="2"/>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193380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Caches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ARM</a:t>
            </a:r>
            <a:r>
              <a:rPr kumimoji="1" lang="ja-JP" altLang="en-US" dirty="0" smtClean="0"/>
              <a:t>プロセッサが登場した頃はコアとバスとメモリの速度は同等であった</a:t>
            </a:r>
            <a:endParaRPr kumimoji="1" lang="en-US" altLang="ja-JP" dirty="0" smtClean="0"/>
          </a:p>
          <a:p>
            <a:r>
              <a:rPr kumimoji="1" lang="ja-JP" altLang="en-US" dirty="0" smtClean="0"/>
              <a:t>時代と共にコアのスピードは向上したが，バスやメモリは同じようには向上しなかった．</a:t>
            </a:r>
            <a:endParaRPr kumimoji="1" lang="en-US" altLang="ja-JP" dirty="0" smtClean="0"/>
          </a:p>
          <a:p>
            <a:r>
              <a:rPr kumimoji="1" lang="en-US" altLang="ja-JP" dirty="0" smtClean="0"/>
              <a:t>SRAM</a:t>
            </a:r>
            <a:r>
              <a:rPr kumimoji="1" lang="ja-JP" altLang="en-US" dirty="0" smtClean="0"/>
              <a:t>を使うとコアと同じスピードでアクセス可能であるが，</a:t>
            </a:r>
            <a:r>
              <a:rPr kumimoji="1" lang="en-US" altLang="ja-JP" dirty="0" smtClean="0"/>
              <a:t>DRAM</a:t>
            </a:r>
            <a:r>
              <a:rPr kumimoji="1" lang="ja-JP" altLang="en-US" dirty="0" smtClean="0"/>
              <a:t>と比較して高価であるという問題がある．</a:t>
            </a:r>
            <a:endParaRPr kumimoji="1" lang="en-US" altLang="ja-JP" dirty="0" smtClean="0"/>
          </a:p>
          <a:p>
            <a:r>
              <a:rPr kumimoji="1" lang="ja-JP" altLang="en-US" dirty="0" smtClean="0"/>
              <a:t>現状の</a:t>
            </a:r>
            <a:r>
              <a:rPr kumimoji="1" lang="en-US" altLang="ja-JP" dirty="0" smtClean="0"/>
              <a:t>ARM</a:t>
            </a:r>
            <a:r>
              <a:rPr kumimoji="1" lang="ja-JP" altLang="en-US" dirty="0" smtClean="0"/>
              <a:t>システムでは，外部メモリへのアクセスはコアの実行サイクル</a:t>
            </a:r>
            <a:r>
              <a:rPr kumimoji="1" lang="ja-JP" altLang="en-US" dirty="0" err="1" smtClean="0"/>
              <a:t>い換</a:t>
            </a:r>
            <a:r>
              <a:rPr kumimoji="1" lang="ja-JP" altLang="en-US" dirty="0" smtClean="0"/>
              <a:t>算して</a:t>
            </a:r>
            <a:r>
              <a:rPr kumimoji="1" lang="en-US" altLang="ja-JP" dirty="0" smtClean="0"/>
              <a:t>10</a:t>
            </a:r>
            <a:r>
              <a:rPr kumimoji="1" lang="ja-JP" altLang="en-US" dirty="0" smtClean="0"/>
              <a:t>から</a:t>
            </a:r>
            <a:r>
              <a:rPr kumimoji="1" lang="en-US" altLang="ja-JP" dirty="0" smtClean="0"/>
              <a:t>100</a:t>
            </a:r>
            <a:r>
              <a:rPr kumimoji="1" lang="ja-JP" altLang="en-US" dirty="0" smtClean="0"/>
              <a:t>サイクル必要となる</a:t>
            </a:r>
            <a:endParaRPr kumimoji="1" lang="en-US" altLang="ja-JP" dirty="0" smtClean="0"/>
          </a:p>
          <a:p>
            <a:endParaRPr lang="en-US" altLang="ja-JP" dirty="0"/>
          </a:p>
          <a:p>
            <a:r>
              <a:rPr kumimoji="1" lang="ja-JP" altLang="en-US" dirty="0" smtClean="0"/>
              <a:t>そのため，コアに直結されたキャッシュが使用されている</a:t>
            </a:r>
            <a:endParaRPr kumimoji="1" lang="en-US" altLang="ja-JP" dirty="0" smtClean="0"/>
          </a:p>
          <a:p>
            <a:r>
              <a:rPr kumimoji="1" lang="en-US" altLang="ja-JP" dirty="0" smtClean="0"/>
              <a:t>cache</a:t>
            </a:r>
            <a:r>
              <a:rPr kumimoji="1" lang="ja-JP" altLang="en-US" dirty="0" smtClean="0"/>
              <a:t>はメインメモリより高速にアクセスが可能である</a:t>
            </a:r>
            <a:endParaRPr kumimoji="1" lang="en-US" altLang="ja-JP" dirty="0" smtClean="0"/>
          </a:p>
          <a:p>
            <a:r>
              <a:rPr kumimoji="1" lang="ja-JP" altLang="en-US" dirty="0" smtClean="0"/>
              <a:t>コアはメインメモリにアクセスする前にキャッシュにアクセスして，キャッシュにデータがあればそれを読み込む</a:t>
            </a:r>
            <a:endParaRPr kumimoji="1" lang="en-US" altLang="ja-JP" dirty="0" smtClean="0"/>
          </a:p>
          <a:p>
            <a:r>
              <a:rPr kumimoji="1" lang="ja-JP" altLang="en-US" dirty="0" smtClean="0"/>
              <a:t>キャッシュを使う事により，性能向上と電力消費の削減が実現可能である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375957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AArch64</a:t>
            </a:r>
            <a:r>
              <a:rPr lang="ja-JP" altLang="en-US" sz="1800" dirty="0"/>
              <a:t>のキャシュメンテナンス命令</a:t>
            </a:r>
            <a:endParaRPr lang="en-US" altLang="ja-JP" sz="1800" dirty="0"/>
          </a:p>
          <a:p>
            <a:pPr lvl="1"/>
            <a:r>
              <a:rPr lang="en-US" altLang="ja-JP" sz="1800" dirty="0"/>
              <a:t>&lt;cache&gt; &lt;operation&gt;{, &lt;</a:t>
            </a:r>
            <a:r>
              <a:rPr lang="en-US" altLang="ja-JP" sz="1800" dirty="0" err="1"/>
              <a:t>Xt</a:t>
            </a:r>
            <a:r>
              <a:rPr lang="en-US" altLang="ja-JP" sz="1800" dirty="0"/>
              <a:t>&gt;} </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pic>
        <p:nvPicPr>
          <p:cNvPr id="5" name="図 4"/>
          <p:cNvPicPr>
            <a:picLocks noChangeAspect="1"/>
          </p:cNvPicPr>
          <p:nvPr/>
        </p:nvPicPr>
        <p:blipFill>
          <a:blip r:embed="rId2"/>
          <a:stretch>
            <a:fillRect/>
          </a:stretch>
        </p:blipFill>
        <p:spPr>
          <a:xfrm>
            <a:off x="2202478" y="1663114"/>
            <a:ext cx="5097452" cy="2770094"/>
          </a:xfrm>
          <a:prstGeom prst="rect">
            <a:avLst/>
          </a:prstGeom>
        </p:spPr>
      </p:pic>
      <p:pic>
        <p:nvPicPr>
          <p:cNvPr id="6" name="図 5"/>
          <p:cNvPicPr>
            <a:picLocks noChangeAspect="1"/>
          </p:cNvPicPr>
          <p:nvPr/>
        </p:nvPicPr>
        <p:blipFill>
          <a:blip r:embed="rId3"/>
          <a:stretch>
            <a:fillRect/>
          </a:stretch>
        </p:blipFill>
        <p:spPr>
          <a:xfrm>
            <a:off x="1624541" y="4654068"/>
            <a:ext cx="5984573" cy="1748916"/>
          </a:xfrm>
          <a:prstGeom prst="rect">
            <a:avLst/>
          </a:prstGeom>
        </p:spPr>
      </p:pic>
    </p:spTree>
    <p:extLst>
      <p:ext uri="{BB962C8B-B14F-4D97-AF65-F5344CB8AC3E}">
        <p14:creationId xmlns:p14="http://schemas.microsoft.com/office/powerpoint/2010/main" val="380753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これらの命令は</a:t>
            </a:r>
            <a:r>
              <a:rPr kumimoji="1" lang="en-US" altLang="ja-JP" sz="1800" dirty="0" smtClean="0"/>
              <a:t>64bit</a:t>
            </a:r>
            <a:r>
              <a:rPr kumimoji="1" lang="ja-JP" altLang="en-US" sz="1800" dirty="0" smtClean="0"/>
              <a:t>の仮想アドレスを引数として受け取る</a:t>
            </a:r>
            <a:endParaRPr kumimoji="1" lang="en-US" altLang="ja-JP" sz="1800" dirty="0" smtClean="0"/>
          </a:p>
          <a:p>
            <a:pPr lvl="1"/>
            <a:r>
              <a:rPr kumimoji="1" lang="ja-JP" altLang="en-US" sz="1800" dirty="0" smtClean="0"/>
              <a:t>アライメント制約は適用されない</a:t>
            </a:r>
            <a:endParaRPr kumimoji="1" lang="en-US" altLang="ja-JP" sz="1800" dirty="0" smtClean="0"/>
          </a:p>
          <a:p>
            <a:pPr lvl="1"/>
            <a:r>
              <a:rPr kumimoji="1" lang="en-US" altLang="ja-JP" sz="1800" dirty="0" smtClean="0"/>
              <a:t>Set/Way/Level </a:t>
            </a:r>
            <a:r>
              <a:rPr kumimoji="1" lang="ja-JP" altLang="en-US" sz="1800" dirty="0" smtClean="0"/>
              <a:t>を引数に指定することが可能</a:t>
            </a:r>
            <a:endParaRPr kumimoji="1" lang="en-US" altLang="ja-JP" sz="1800" dirty="0" smtClean="0"/>
          </a:p>
          <a:p>
            <a:pPr lvl="1"/>
            <a:r>
              <a:rPr kumimoji="1" lang="ja-JP" altLang="en-US" sz="1800" dirty="0" smtClean="0"/>
              <a:t>データキャッシュ</a:t>
            </a:r>
            <a:r>
              <a:rPr kumimoji="1" lang="en-US" altLang="ja-JP" sz="1800" dirty="0" smtClean="0"/>
              <a:t>invalidate</a:t>
            </a:r>
            <a:r>
              <a:rPr kumimoji="1" lang="ja-JP" altLang="en-US" sz="1800" dirty="0" smtClean="0"/>
              <a:t>命令（</a:t>
            </a:r>
            <a:r>
              <a:rPr kumimoji="1" lang="en-US" altLang="ja-JP" sz="1800" dirty="0" smtClean="0"/>
              <a:t>DC IVAC</a:t>
            </a:r>
            <a:r>
              <a:rPr kumimoji="1" lang="ja-JP" altLang="en-US" sz="1800" dirty="0" smtClean="0"/>
              <a:t>）は，ライトパーミッションが必要．持たない場合は特権違反例外が発生する</a:t>
            </a:r>
            <a:endParaRPr kumimoji="1" lang="en-US" altLang="ja-JP" sz="1800" dirty="0" smtClean="0"/>
          </a:p>
          <a:p>
            <a:r>
              <a:rPr kumimoji="1" lang="ja-JP" altLang="en-US" sz="1800" dirty="0" smtClean="0"/>
              <a:t>全ての命令キャッシュ操作命令は，他の命令キャッシュ操作命令や，データキャッシュ操作命令，ロード，ストア命令の実行順序が入れ替えられる</a:t>
            </a:r>
            <a:endParaRPr kumimoji="1" lang="en-US" altLang="ja-JP" sz="1800" dirty="0" smtClean="0"/>
          </a:p>
          <a:p>
            <a:pPr lvl="1"/>
            <a:r>
              <a:rPr kumimoji="1" lang="en-US" altLang="ja-JP" sz="1800" dirty="0" smtClean="0"/>
              <a:t>DSB</a:t>
            </a:r>
            <a:r>
              <a:rPr kumimoji="1" lang="ja-JP" altLang="en-US" sz="1800" dirty="0" smtClean="0"/>
              <a:t>が入っている場合は異なる</a:t>
            </a:r>
            <a:endParaRPr kumimoji="1" lang="en-US" altLang="ja-JP" sz="1800" dirty="0" smtClean="0"/>
          </a:p>
          <a:p>
            <a:r>
              <a:rPr kumimoji="1" lang="en-US" altLang="ja-JP" sz="1800" dirty="0" smtClean="0"/>
              <a:t>DC ZVA</a:t>
            </a:r>
            <a:r>
              <a:rPr kumimoji="1" lang="ja-JP" altLang="en-US" sz="1800" dirty="0" smtClean="0"/>
              <a:t>以外のデータキャッシュ操作は同じアドレスを指定した場合のみ実行順序が保証される</a:t>
            </a:r>
            <a:endParaRPr kumimoji="1" lang="en-US" altLang="ja-JP" sz="1800" dirty="0" smtClean="0"/>
          </a:p>
          <a:p>
            <a:r>
              <a:rPr kumimoji="1" lang="ja-JP" altLang="en-US" sz="1800" dirty="0" smtClean="0"/>
              <a:t>アドレス指定をするキャッシュ操作命令はアドレス指定をしない命令と実行順序が保証される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Tree>
    <p:extLst>
      <p:ext uri="{BB962C8B-B14F-4D97-AF65-F5344CB8AC3E}">
        <p14:creationId xmlns:p14="http://schemas.microsoft.com/office/powerpoint/2010/main" val="3346009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a:xfrm>
            <a:off x="371475" y="1022351"/>
            <a:ext cx="9246054" cy="5307013"/>
          </a:xfrm>
        </p:spPr>
        <p:txBody>
          <a:bodyPr/>
          <a:lstStyle/>
          <a:p>
            <a:r>
              <a:rPr lang="ja-JP" altLang="en-US" sz="1800" dirty="0"/>
              <a:t>以下のコードで</a:t>
            </a:r>
            <a:r>
              <a:rPr lang="ja-JP" altLang="en-US" sz="1800" dirty="0" smtClean="0"/>
              <a:t>は，最初の</a:t>
            </a:r>
            <a:r>
              <a:rPr lang="en-US" altLang="ja-JP" sz="1800" dirty="0" smtClean="0"/>
              <a:t>2</a:t>
            </a:r>
            <a:r>
              <a:rPr lang="ja-JP" altLang="en-US" sz="1800" dirty="0" smtClean="0"/>
              <a:t>命令は同じアドレスを指定しているので順番に実行される</a:t>
            </a:r>
            <a:endParaRPr lang="en-US" altLang="ja-JP" sz="1800" dirty="0" smtClean="0"/>
          </a:p>
          <a:p>
            <a:r>
              <a:rPr kumimoji="1" lang="ja-JP" altLang="en-US" sz="1800" dirty="0" smtClean="0"/>
              <a:t>最後の命令は異なるアドレスを指定しているので，リオーダされる可能性がある</a:t>
            </a:r>
            <a:endParaRPr kumimoji="1" lang="en-US" altLang="ja-JP" sz="1800" dirty="0" smtClean="0"/>
          </a:p>
          <a:p>
            <a:endParaRPr lang="en-US" altLang="ja-JP" sz="1800" dirty="0"/>
          </a:p>
          <a:p>
            <a:endParaRPr kumimoji="1" lang="en-US" altLang="ja-JP" sz="1800" dirty="0" smtClean="0"/>
          </a:p>
          <a:p>
            <a:endParaRPr lang="en-US" altLang="ja-JP" sz="1800" dirty="0"/>
          </a:p>
          <a:p>
            <a:endParaRPr kumimoji="1" lang="en-US" altLang="ja-JP" sz="1800" dirty="0" smtClean="0"/>
          </a:p>
          <a:p>
            <a:endParaRPr lang="en-US" altLang="ja-JP" sz="1800" dirty="0"/>
          </a:p>
          <a:p>
            <a:r>
              <a:rPr kumimoji="1" lang="ja-JP" altLang="en-US" sz="1800" dirty="0" smtClean="0"/>
              <a:t>以下のコードでは</a:t>
            </a:r>
            <a:r>
              <a:rPr kumimoji="1" lang="en-US" altLang="ja-JP" sz="1800" dirty="0" smtClean="0"/>
              <a:t>DSB</a:t>
            </a:r>
            <a:r>
              <a:rPr kumimoji="1" lang="ja-JP" altLang="en-US" sz="1800" dirty="0" smtClean="0"/>
              <a:t>を実行するまで命令の終了は保証されない</a:t>
            </a:r>
            <a:endParaRPr kumimoji="1" lang="en-US" altLang="ja-JP" sz="1800" dirty="0" smtClean="0"/>
          </a:p>
          <a:p>
            <a:r>
              <a:rPr kumimoji="1" lang="ja-JP" altLang="en-US" sz="1800" dirty="0" smtClean="0"/>
              <a:t>データキャシュを</a:t>
            </a:r>
            <a:r>
              <a:rPr kumimoji="1" lang="en-US" altLang="ja-JP" sz="1800" dirty="0" smtClean="0"/>
              <a:t>0</a:t>
            </a:r>
            <a:r>
              <a:rPr kumimoji="1" lang="ja-JP" altLang="en-US" sz="1800" dirty="0" smtClean="0"/>
              <a:t>でプリロードする</a:t>
            </a:r>
            <a:r>
              <a:rPr kumimoji="1" lang="en-US" altLang="ja-JP" sz="1800" dirty="0" smtClean="0"/>
              <a:t>”DC ZVA”</a:t>
            </a:r>
            <a:r>
              <a:rPr kumimoji="1" lang="ja-JP" altLang="en-US" sz="1800" dirty="0" smtClean="0"/>
              <a:t>は，</a:t>
            </a:r>
            <a:r>
              <a:rPr kumimoji="1" lang="en-US" altLang="ja-JP" sz="1800" dirty="0" smtClean="0"/>
              <a:t>ARMv8-A</a:t>
            </a:r>
            <a:r>
              <a:rPr kumimoji="1" lang="ja-JP" altLang="en-US" sz="1800" dirty="0" smtClean="0"/>
              <a:t>で導入された新しい命令</a:t>
            </a:r>
            <a:endParaRPr kumimoji="1" lang="en-US" altLang="ja-JP" sz="1800" dirty="0" smtClean="0"/>
          </a:p>
          <a:p>
            <a:pPr lvl="1"/>
            <a:r>
              <a:rPr kumimoji="1" lang="ja-JP" altLang="en-US" sz="1800" dirty="0" smtClean="0"/>
              <a:t>キャッシュラインを外部メモリからロードするより高速に実行が可能である．</a:t>
            </a:r>
            <a:endParaRPr kumimoji="1" lang="en-US" altLang="ja-JP" sz="1800" dirty="0" smtClean="0"/>
          </a:p>
          <a:p>
            <a:pPr lvl="1"/>
            <a:r>
              <a:rPr kumimoji="1" lang="ja-JP" altLang="en-US" sz="1800" dirty="0" smtClean="0"/>
              <a:t>キャッシュラインを</a:t>
            </a:r>
            <a:r>
              <a:rPr kumimoji="1" lang="en-US" altLang="ja-JP" sz="1800" dirty="0" smtClean="0"/>
              <a:t>0</a:t>
            </a:r>
            <a:r>
              <a:rPr kumimoji="1" lang="ja-JP" altLang="en-US" sz="1800" dirty="0" smtClean="0"/>
              <a:t>にするのは，プリフェッチに近く，そのデータを近いうちに使用することをプロセッサにヒントして伝える．</a:t>
            </a:r>
            <a:endParaRPr kumimoji="1" lang="en-US" altLang="ja-JP" sz="1800" dirty="0" smtClean="0"/>
          </a:p>
          <a:p>
            <a:pPr lvl="1"/>
            <a:r>
              <a:rPr kumimoji="1" lang="ja-JP" altLang="en-US" sz="1800" dirty="0" smtClean="0"/>
              <a:t>プリフェッチとは異なり，外部メモリからのロードが必要ないので高速である</a:t>
            </a:r>
            <a:endParaRPr kumimoji="1" lang="en-US" altLang="ja-JP" sz="1800" dirty="0" smtClean="0"/>
          </a:p>
          <a:p>
            <a:pPr lvl="1"/>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5" name="図 4"/>
          <p:cNvPicPr>
            <a:picLocks noChangeAspect="1"/>
          </p:cNvPicPr>
          <p:nvPr/>
        </p:nvPicPr>
        <p:blipFill>
          <a:blip r:embed="rId2"/>
          <a:stretch>
            <a:fillRect/>
          </a:stretch>
        </p:blipFill>
        <p:spPr>
          <a:xfrm>
            <a:off x="1929266" y="1718950"/>
            <a:ext cx="6130471" cy="1505603"/>
          </a:xfrm>
          <a:prstGeom prst="rect">
            <a:avLst/>
          </a:prstGeom>
        </p:spPr>
      </p:pic>
      <p:pic>
        <p:nvPicPr>
          <p:cNvPr id="6" name="図 5"/>
          <p:cNvPicPr>
            <a:picLocks noChangeAspect="1"/>
          </p:cNvPicPr>
          <p:nvPr/>
        </p:nvPicPr>
        <p:blipFill>
          <a:blip r:embed="rId3"/>
          <a:stretch>
            <a:fillRect/>
          </a:stretch>
        </p:blipFill>
        <p:spPr>
          <a:xfrm>
            <a:off x="2279197" y="5236810"/>
            <a:ext cx="5999389" cy="1269787"/>
          </a:xfrm>
          <a:prstGeom prst="rect">
            <a:avLst/>
          </a:prstGeom>
        </p:spPr>
      </p:pic>
    </p:spTree>
    <p:extLst>
      <p:ext uri="{BB962C8B-B14F-4D97-AF65-F5344CB8AC3E}">
        <p14:creationId xmlns:p14="http://schemas.microsoft.com/office/powerpoint/2010/main" val="2818175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pPr lvl="1"/>
            <a:r>
              <a:rPr kumimoji="1" lang="ja-JP" altLang="en-US" dirty="0" smtClean="0"/>
              <a:t>メモリからデータを読む代わりにデータをゼロにする</a:t>
            </a:r>
            <a:endParaRPr kumimoji="1" lang="en-US" altLang="ja-JP" dirty="0" smtClean="0"/>
          </a:p>
          <a:p>
            <a:pPr lvl="1"/>
            <a:r>
              <a:rPr kumimoji="1" lang="ja-JP" altLang="en-US" dirty="0" smtClean="0"/>
              <a:t>これはデータは上書きをすることをプロセッサに伝える</a:t>
            </a:r>
            <a:endParaRPr kumimoji="1" lang="en-US" altLang="ja-JP" dirty="0" smtClean="0"/>
          </a:p>
          <a:p>
            <a:pPr lvl="1"/>
            <a:r>
              <a:rPr kumimoji="1" lang="ja-JP" altLang="en-US" dirty="0" smtClean="0"/>
              <a:t>大きなテンポラリデータや新しいデータを初期化すること考える</a:t>
            </a:r>
            <a:endParaRPr kumimoji="1" lang="en-US" altLang="ja-JP" dirty="0" smtClean="0"/>
          </a:p>
          <a:p>
            <a:pPr lvl="2"/>
            <a:r>
              <a:rPr kumimoji="1" lang="ja-JP" altLang="en-US" dirty="0" smtClean="0"/>
              <a:t>データをメモリから読み込むか，データを書き込んで開始する</a:t>
            </a:r>
            <a:endParaRPr kumimoji="1" lang="en-US" altLang="ja-JP" dirty="0" smtClean="0"/>
          </a:p>
          <a:p>
            <a:pPr lvl="2"/>
            <a:r>
              <a:rPr kumimoji="1" lang="ja-JP" altLang="en-US" dirty="0" smtClean="0"/>
              <a:t>これらは多くのサイクルを要する</a:t>
            </a:r>
            <a:endParaRPr kumimoji="1" lang="en-US" altLang="ja-JP" dirty="0" smtClean="0"/>
          </a:p>
          <a:p>
            <a:pPr lvl="2"/>
            <a:r>
              <a:rPr kumimoji="1" lang="ja-JP" altLang="en-US" dirty="0" smtClean="0"/>
              <a:t>キャッシュゼロを使うとこの時間を削減することができる</a:t>
            </a:r>
            <a:endParaRPr kumimoji="1" lang="en-US" altLang="ja-JP" dirty="0" smtClean="0"/>
          </a:p>
          <a:p>
            <a:r>
              <a:rPr kumimoji="1" lang="ja-JP" altLang="en-US" dirty="0" smtClean="0"/>
              <a:t>キャシュ命令の効果の範囲は</a:t>
            </a:r>
            <a:r>
              <a:rPr kumimoji="1" lang="en-US" altLang="ja-JP" dirty="0" smtClean="0"/>
              <a:t>VA</a:t>
            </a:r>
            <a:r>
              <a:rPr kumimoji="1" lang="ja-JP" altLang="en-US" dirty="0" smtClean="0"/>
              <a:t>を使うか</a:t>
            </a:r>
            <a:r>
              <a:rPr kumimoji="1" lang="en-US" altLang="ja-JP" dirty="0" smtClean="0"/>
              <a:t>Set/Way</a:t>
            </a:r>
            <a:r>
              <a:rPr kumimoji="1" lang="ja-JP" altLang="en-US" dirty="0" smtClean="0"/>
              <a:t>を使うで指定できる</a:t>
            </a:r>
            <a:endParaRPr kumimoji="1" lang="en-US" altLang="ja-JP" dirty="0" smtClean="0"/>
          </a:p>
          <a:p>
            <a:r>
              <a:rPr kumimoji="1" lang="ja-JP" altLang="en-US" dirty="0" smtClean="0"/>
              <a:t>スコープ</a:t>
            </a:r>
            <a:r>
              <a:rPr kumimoji="1" lang="en-US" altLang="ja-JP" dirty="0" smtClean="0"/>
              <a:t>(</a:t>
            </a:r>
            <a:r>
              <a:rPr kumimoji="1" lang="en-US" altLang="ja-JP" dirty="0" err="1" smtClean="0"/>
              <a:t>PoC</a:t>
            </a:r>
            <a:r>
              <a:rPr kumimoji="1" lang="ja-JP" altLang="en-US" dirty="0" smtClean="0"/>
              <a:t>または</a:t>
            </a:r>
            <a:r>
              <a:rPr kumimoji="1" lang="en-US" altLang="ja-JP" dirty="0" err="1" smtClean="0"/>
              <a:t>PoU</a:t>
            </a:r>
            <a:r>
              <a:rPr kumimoji="1" lang="en-US" altLang="ja-JP" dirty="0" smtClean="0"/>
              <a:t>)</a:t>
            </a:r>
            <a:r>
              <a:rPr kumimoji="1" lang="ja-JP" altLang="en-US" dirty="0" smtClean="0"/>
              <a:t>や，ブロードキャストの有無は，シェアラビリティにより制御可能である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Tree>
    <p:extLst>
      <p:ext uri="{BB962C8B-B14F-4D97-AF65-F5344CB8AC3E}">
        <p14:creationId xmlns:p14="http://schemas.microsoft.com/office/powerpoint/2010/main" val="426297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以下の命令は</a:t>
            </a:r>
            <a:r>
              <a:rPr kumimoji="1" lang="en-US" altLang="ja-JP" dirty="0" err="1" smtClean="0"/>
              <a:t>PoC</a:t>
            </a:r>
            <a:r>
              <a:rPr kumimoji="1" lang="ja-JP" altLang="en-US" dirty="0" smtClean="0"/>
              <a:t>で全てのデータキャッシュないしユニファイドキャッシュのクリーンする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pic>
        <p:nvPicPr>
          <p:cNvPr id="5" name="図 4"/>
          <p:cNvPicPr>
            <a:picLocks noChangeAspect="1"/>
          </p:cNvPicPr>
          <p:nvPr/>
        </p:nvPicPr>
        <p:blipFill>
          <a:blip r:embed="rId2"/>
          <a:stretch>
            <a:fillRect/>
          </a:stretch>
        </p:blipFill>
        <p:spPr>
          <a:xfrm>
            <a:off x="2572619" y="1435924"/>
            <a:ext cx="4361769" cy="4893440"/>
          </a:xfrm>
          <a:prstGeom prst="rect">
            <a:avLst/>
          </a:prstGeom>
        </p:spPr>
      </p:pic>
    </p:spTree>
    <p:extLst>
      <p:ext uri="{BB962C8B-B14F-4D97-AF65-F5344CB8AC3E}">
        <p14:creationId xmlns:p14="http://schemas.microsoft.com/office/powerpoint/2010/main" val="4104520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標準の状況では，キャッシュ全体のクリーンや</a:t>
            </a:r>
            <a:r>
              <a:rPr kumimoji="1" lang="en-US" altLang="ja-JP" dirty="0" smtClean="0"/>
              <a:t>invalidate</a:t>
            </a:r>
            <a:r>
              <a:rPr kumimoji="1" lang="ja-JP" altLang="en-US" dirty="0" smtClean="0"/>
              <a:t>は，コアの起動や終了時にファームウェアで実施される．サイズの大きな</a:t>
            </a:r>
            <a:r>
              <a:rPr kumimoji="1" lang="en-US" altLang="ja-JP" dirty="0" smtClean="0"/>
              <a:t>L2</a:t>
            </a:r>
            <a:r>
              <a:rPr kumimoji="1" lang="ja-JP" altLang="en-US" dirty="0" smtClean="0"/>
              <a:t>キャッシュの場合は多くの時間が必要となる</a:t>
            </a:r>
            <a:endParaRPr kumimoji="1" lang="en-US" altLang="ja-JP" dirty="0" smtClean="0"/>
          </a:p>
          <a:p>
            <a:r>
              <a:rPr kumimoji="1" lang="ja-JP" altLang="en-US" dirty="0" smtClean="0"/>
              <a:t>操作中に新しいデータがキャッシュラインにアロケートされるのを防ぐため，キャッシュは最初に無効にする必要がある．</a:t>
            </a:r>
            <a:endParaRPr kumimoji="1" lang="en-US" altLang="ja-JP" dirty="0" smtClean="0"/>
          </a:p>
          <a:p>
            <a:pPr lvl="1"/>
            <a:r>
              <a:rPr kumimoji="1" lang="ja-JP" altLang="en-US" dirty="0" smtClean="0"/>
              <a:t>キャッシュがエクスクルーシブの場合，キャッシュ間でラインが舞グレートされる</a:t>
            </a:r>
            <a:endParaRPr kumimoji="1" lang="en-US" altLang="ja-JP" dirty="0" smtClean="0"/>
          </a:p>
          <a:p>
            <a:r>
              <a:rPr kumimoji="1" lang="en-US" altLang="ja-JP" dirty="0" smtClean="0"/>
              <a:t>SMP</a:t>
            </a:r>
            <a:r>
              <a:rPr kumimoji="1" lang="ja-JP" altLang="en-US" dirty="0" smtClean="0"/>
              <a:t>システムでは操作中に他のコアがダーティに</a:t>
            </a:r>
            <a:r>
              <a:rPr kumimoji="1" lang="en-US" altLang="ja-JP" dirty="0" err="1" smtClean="0"/>
              <a:t>PoC</a:t>
            </a:r>
            <a:r>
              <a:rPr kumimoji="1" lang="ja-JP" altLang="en-US" dirty="0" err="1" smtClean="0"/>
              <a:t>に到</a:t>
            </a:r>
            <a:r>
              <a:rPr kumimoji="1" lang="ja-JP" altLang="en-US" dirty="0" smtClean="0"/>
              <a:t>着する前に防ぐ必要がある．</a:t>
            </a:r>
            <a:endParaRPr kumimoji="1" lang="en-US" altLang="ja-JP" dirty="0" smtClean="0"/>
          </a:p>
          <a:p>
            <a:r>
              <a:rPr kumimoji="1" lang="en-US" altLang="ja-JP" dirty="0" smtClean="0"/>
              <a:t>EL3</a:t>
            </a:r>
            <a:r>
              <a:rPr kumimoji="1" lang="ja-JP" altLang="en-US" dirty="0" smtClean="0"/>
              <a:t>がある場合は，</a:t>
            </a:r>
            <a:r>
              <a:rPr kumimoji="1" lang="en-US" altLang="ja-JP" dirty="0" smtClean="0"/>
              <a:t>Normal</a:t>
            </a:r>
            <a:r>
              <a:rPr kumimoji="1" lang="ja-JP" altLang="en-US" dirty="0" smtClean="0"/>
              <a:t>ワールドから操作できない‘</a:t>
            </a:r>
            <a:r>
              <a:rPr kumimoji="1" lang="en-US" altLang="ja-JP" dirty="0" smtClean="0"/>
              <a:t>secure dirty</a:t>
            </a:r>
            <a:r>
              <a:rPr kumimoji="1" lang="ja-JP" altLang="en-US" dirty="0" smtClean="0"/>
              <a:t>’なキャッシュがあるため，</a:t>
            </a:r>
            <a:r>
              <a:rPr kumimoji="1" lang="en-US" altLang="ja-JP" dirty="0" smtClean="0"/>
              <a:t>Secure</a:t>
            </a:r>
            <a:r>
              <a:rPr kumimoji="1" lang="ja-JP" altLang="en-US" dirty="0" smtClean="0"/>
              <a:t>から</a:t>
            </a:r>
            <a:r>
              <a:rPr kumimoji="1" lang="en-US" altLang="ja-JP" dirty="0" smtClean="0"/>
              <a:t>Invalidate</a:t>
            </a:r>
            <a:r>
              <a:rPr kumimoji="1" lang="ja-JP" altLang="en-US" dirty="0" smtClean="0"/>
              <a:t>する必要がある．</a:t>
            </a:r>
            <a:endParaRPr kumimoji="1" lang="en-US" altLang="ja-JP" dirty="0" smtClean="0"/>
          </a:p>
          <a:p>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Tree>
    <p:extLst>
      <p:ext uri="{BB962C8B-B14F-4D97-AF65-F5344CB8AC3E}">
        <p14:creationId xmlns:p14="http://schemas.microsoft.com/office/powerpoint/2010/main" val="406811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a:xfrm>
            <a:off x="371475" y="1022351"/>
            <a:ext cx="9135533" cy="806449"/>
          </a:xfrm>
        </p:spPr>
        <p:txBody>
          <a:bodyPr/>
          <a:lstStyle/>
          <a:p>
            <a:r>
              <a:rPr kumimoji="1" lang="ja-JP" altLang="en-US" dirty="0" smtClean="0"/>
              <a:t>命令実行とメモリの同期を実現するためには，キャッシュ操作命令と</a:t>
            </a:r>
            <a:r>
              <a:rPr kumimoji="1" lang="en-US" altLang="ja-JP" dirty="0" smtClean="0"/>
              <a:t>ISB/DSB</a:t>
            </a:r>
            <a:r>
              <a:rPr kumimoji="1" lang="ja-JP" altLang="en-US" dirty="0" smtClean="0"/>
              <a:t>を組み合わせる必要がある</a:t>
            </a:r>
            <a:endParaRPr kumimoji="1" lang="en-US" altLang="ja-JP" dirty="0" smtClean="0"/>
          </a:p>
          <a:p>
            <a:r>
              <a:rPr kumimoji="1" lang="ja-JP" altLang="en-US" dirty="0" smtClean="0"/>
              <a:t>コード例を以下に示す．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pic>
        <p:nvPicPr>
          <p:cNvPr id="5" name="図 4"/>
          <p:cNvPicPr>
            <a:picLocks noChangeAspect="1"/>
          </p:cNvPicPr>
          <p:nvPr/>
        </p:nvPicPr>
        <p:blipFill>
          <a:blip r:embed="rId2"/>
          <a:stretch>
            <a:fillRect/>
          </a:stretch>
        </p:blipFill>
        <p:spPr>
          <a:xfrm>
            <a:off x="842282" y="3363005"/>
            <a:ext cx="7943850" cy="3038475"/>
          </a:xfrm>
          <a:prstGeom prst="rect">
            <a:avLst/>
          </a:prstGeom>
        </p:spPr>
      </p:pic>
    </p:spTree>
    <p:extLst>
      <p:ext uri="{BB962C8B-B14F-4D97-AF65-F5344CB8AC3E}">
        <p14:creationId xmlns:p14="http://schemas.microsoft.com/office/powerpoint/2010/main" val="917989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X0</a:t>
            </a:r>
            <a:r>
              <a:rPr kumimoji="1" lang="ja-JP" altLang="en-US" sz="1800" dirty="0" smtClean="0"/>
              <a:t>で渡された仮想アドレスから</a:t>
            </a:r>
            <a:r>
              <a:rPr kumimoji="1" lang="en-US" altLang="ja-JP" sz="1800" dirty="0" smtClean="0"/>
              <a:t>X1</a:t>
            </a:r>
            <a:r>
              <a:rPr kumimoji="1" lang="ja-JP" altLang="en-US" sz="1800" dirty="0" smtClean="0"/>
              <a:t>で指定された長さデータと命令キャッシュを</a:t>
            </a:r>
            <a:r>
              <a:rPr kumimoji="1" lang="en-US" altLang="ja-JP" sz="1800" dirty="0" smtClean="0"/>
              <a:t>invalidate</a:t>
            </a:r>
            <a:r>
              <a:rPr kumimoji="1" lang="ja-JP" altLang="en-US" sz="1800" dirty="0" smtClean="0"/>
              <a:t>するコードは次の通りである．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pic>
        <p:nvPicPr>
          <p:cNvPr id="5" name="図 4"/>
          <p:cNvPicPr>
            <a:picLocks noChangeAspect="1"/>
          </p:cNvPicPr>
          <p:nvPr/>
        </p:nvPicPr>
        <p:blipFill>
          <a:blip r:embed="rId2"/>
          <a:stretch>
            <a:fillRect/>
          </a:stretch>
        </p:blipFill>
        <p:spPr>
          <a:xfrm>
            <a:off x="343958" y="1729889"/>
            <a:ext cx="4510768" cy="1270488"/>
          </a:xfrm>
          <a:prstGeom prst="rect">
            <a:avLst/>
          </a:prstGeom>
        </p:spPr>
      </p:pic>
      <p:pic>
        <p:nvPicPr>
          <p:cNvPr id="6" name="図 5"/>
          <p:cNvPicPr>
            <a:picLocks noChangeAspect="1"/>
          </p:cNvPicPr>
          <p:nvPr/>
        </p:nvPicPr>
        <p:blipFill>
          <a:blip r:embed="rId3"/>
          <a:stretch>
            <a:fillRect/>
          </a:stretch>
        </p:blipFill>
        <p:spPr>
          <a:xfrm>
            <a:off x="232682" y="3000377"/>
            <a:ext cx="4284704" cy="2822801"/>
          </a:xfrm>
          <a:prstGeom prst="rect">
            <a:avLst/>
          </a:prstGeom>
        </p:spPr>
      </p:pic>
      <p:pic>
        <p:nvPicPr>
          <p:cNvPr id="7" name="図 6"/>
          <p:cNvPicPr>
            <a:picLocks noChangeAspect="1"/>
          </p:cNvPicPr>
          <p:nvPr/>
        </p:nvPicPr>
        <p:blipFill>
          <a:blip r:embed="rId4"/>
          <a:stretch>
            <a:fillRect/>
          </a:stretch>
        </p:blipFill>
        <p:spPr>
          <a:xfrm>
            <a:off x="4939241" y="3675857"/>
            <a:ext cx="4401388" cy="2449286"/>
          </a:xfrm>
          <a:prstGeom prst="rect">
            <a:avLst/>
          </a:prstGeom>
        </p:spPr>
      </p:pic>
    </p:spTree>
    <p:extLst>
      <p:ext uri="{BB962C8B-B14F-4D97-AF65-F5344CB8AC3E}">
        <p14:creationId xmlns:p14="http://schemas.microsoft.com/office/powerpoint/2010/main" val="1212821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11.6 </a:t>
            </a:r>
            <a:r>
              <a:rPr lang="en-US" altLang="ja-JP" dirty="0"/>
              <a:t>Cache </a:t>
            </a:r>
            <a:r>
              <a:rPr lang="en-US" altLang="ja-JP" dirty="0" smtClean="0"/>
              <a:t>discovery</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ターゲット依存のコードはキャッシュの各種情報を知る必要がある</a:t>
            </a:r>
            <a:endParaRPr kumimoji="1" lang="en-US" altLang="ja-JP" dirty="0" smtClean="0"/>
          </a:p>
          <a:p>
            <a:pPr lvl="1"/>
            <a:r>
              <a:rPr kumimoji="1" lang="ja-JP" altLang="en-US" dirty="0" smtClean="0"/>
              <a:t>キャッシュサイズ，ラインサイズ，</a:t>
            </a:r>
            <a:r>
              <a:rPr kumimoji="1" lang="en-US" altLang="ja-JP" dirty="0" smtClean="0"/>
              <a:t>set/way</a:t>
            </a:r>
            <a:r>
              <a:rPr kumimoji="1" lang="ja-JP" altLang="en-US" dirty="0" smtClean="0"/>
              <a:t>数，キャシュ段数</a:t>
            </a:r>
            <a:endParaRPr kumimoji="1" lang="en-US" altLang="ja-JP" dirty="0" smtClean="0"/>
          </a:p>
          <a:p>
            <a:pPr lvl="1"/>
            <a:r>
              <a:rPr kumimoji="1" lang="ja-JP" altLang="en-US" dirty="0" smtClean="0"/>
              <a:t>これらの情報はリセット後のキャッシュ</a:t>
            </a:r>
            <a:r>
              <a:rPr kumimoji="1" lang="en-US" altLang="ja-JP" dirty="0" smtClean="0"/>
              <a:t>invalidate</a:t>
            </a:r>
            <a:r>
              <a:rPr kumimoji="1" lang="ja-JP" altLang="en-US" dirty="0" smtClean="0"/>
              <a:t>と</a:t>
            </a:r>
            <a:r>
              <a:rPr kumimoji="1" lang="en-US" altLang="ja-JP" dirty="0" smtClean="0"/>
              <a:t>zero</a:t>
            </a:r>
            <a:r>
              <a:rPr kumimoji="1" lang="ja-JP" altLang="en-US" dirty="0" smtClean="0"/>
              <a:t>クリアで必要となる</a:t>
            </a:r>
            <a:endParaRPr kumimoji="1" lang="en-US" altLang="ja-JP" dirty="0" smtClean="0"/>
          </a:p>
          <a:p>
            <a:pPr lvl="1"/>
            <a:r>
              <a:rPr kumimoji="1" lang="ja-JP" altLang="en-US" dirty="0" smtClean="0"/>
              <a:t>他の操作は，</a:t>
            </a:r>
            <a:r>
              <a:rPr kumimoji="1" lang="en-US" altLang="ja-JP" dirty="0" err="1" smtClean="0"/>
              <a:t>PoC</a:t>
            </a:r>
            <a:r>
              <a:rPr kumimoji="1" lang="ja-JP" altLang="en-US" dirty="0" smtClean="0"/>
              <a:t>ないし</a:t>
            </a:r>
            <a:r>
              <a:rPr kumimoji="1" lang="en-US" altLang="ja-JP" dirty="0" err="1" smtClean="0"/>
              <a:t>PoU</a:t>
            </a:r>
            <a:r>
              <a:rPr kumimoji="1" lang="ja-JP" altLang="en-US" dirty="0" smtClean="0"/>
              <a:t>ベースで実施可能である．</a:t>
            </a:r>
            <a:endParaRPr kumimoji="1" lang="en-US" altLang="ja-JP" dirty="0" smtClean="0"/>
          </a:p>
          <a:p>
            <a:r>
              <a:rPr kumimoji="1" lang="ja-JP" altLang="en-US" dirty="0" smtClean="0"/>
              <a:t>幾つかのシステムレジスタでこれらの情報を取得可能である</a:t>
            </a:r>
            <a:endParaRPr kumimoji="1" lang="en-US" altLang="ja-JP" dirty="0" smtClean="0"/>
          </a:p>
          <a:p>
            <a:pPr lvl="1"/>
            <a:r>
              <a:rPr lang="en-US" altLang="ja-JP" i="1" dirty="0" smtClean="0"/>
              <a:t>Cache </a:t>
            </a:r>
            <a:r>
              <a:rPr lang="en-US" altLang="ja-JP" i="1" dirty="0"/>
              <a:t>Level ID Register </a:t>
            </a:r>
            <a:r>
              <a:rPr lang="en-US" altLang="ja-JP" dirty="0"/>
              <a:t>(CLIDR_EL1) </a:t>
            </a:r>
            <a:endParaRPr lang="en-US" altLang="ja-JP" dirty="0" smtClean="0"/>
          </a:p>
          <a:p>
            <a:pPr lvl="2"/>
            <a:r>
              <a:rPr lang="ja-JP" altLang="en-US" dirty="0" smtClean="0"/>
              <a:t>キャッシュレベルを取得可能</a:t>
            </a:r>
            <a:endParaRPr lang="en-US" altLang="ja-JP" dirty="0" smtClean="0"/>
          </a:p>
          <a:p>
            <a:pPr lvl="1"/>
            <a:r>
              <a:rPr lang="en-US" altLang="ja-JP" i="1" dirty="0"/>
              <a:t>Cache Type Register </a:t>
            </a:r>
            <a:r>
              <a:rPr lang="en-US" altLang="ja-JP" dirty="0"/>
              <a:t>(CTR_EL0)</a:t>
            </a:r>
            <a:r>
              <a:rPr lang="en-US" altLang="ja-JP" dirty="0"/>
              <a:t> </a:t>
            </a:r>
            <a:endParaRPr lang="en-US" altLang="ja-JP" dirty="0" smtClean="0"/>
          </a:p>
          <a:p>
            <a:pPr lvl="2"/>
            <a:r>
              <a:rPr lang="ja-JP" altLang="en-US" dirty="0" smtClean="0"/>
              <a:t>キャッシュラインサイズを取得可能</a:t>
            </a:r>
            <a:endParaRPr lang="en-US" altLang="ja-JP" smtClean="0"/>
          </a:p>
          <a:p>
            <a:pPr lvl="1"/>
            <a:r>
              <a:rPr lang="en-US" altLang="ja-JP" dirty="0"/>
              <a:t/>
            </a:r>
            <a:br>
              <a:rPr lang="en-US" altLang="ja-JP" dirty="0"/>
            </a:b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132529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Caches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ARMv8-A</a:t>
            </a:r>
            <a:r>
              <a:rPr kumimoji="1" lang="ja-JP" altLang="en-US" sz="1800" dirty="0" smtClean="0"/>
              <a:t>では</a:t>
            </a:r>
            <a:r>
              <a:rPr kumimoji="1" lang="en-US" altLang="ja-JP" sz="1800" dirty="0" smtClean="0"/>
              <a:t>2</a:t>
            </a:r>
            <a:r>
              <a:rPr kumimoji="1" lang="ja-JP" altLang="en-US" sz="1800" dirty="0" smtClean="0"/>
              <a:t>レベル以上のキャッシュが搭載される</a:t>
            </a:r>
            <a:endParaRPr kumimoji="1" lang="en-US" altLang="ja-JP" sz="1800" dirty="0" smtClean="0"/>
          </a:p>
          <a:p>
            <a:pPr lvl="1"/>
            <a:r>
              <a:rPr kumimoji="1" lang="en-US" altLang="ja-JP" sz="1800" dirty="0" smtClean="0"/>
              <a:t>L1</a:t>
            </a:r>
            <a:r>
              <a:rPr kumimoji="1" lang="ja-JP" altLang="en-US" sz="1800" dirty="0" smtClean="0"/>
              <a:t>はコア毎に命令キャッシュとデータキャッシュを持つ</a:t>
            </a:r>
            <a:endParaRPr kumimoji="1" lang="en-US" altLang="ja-JP" sz="1800" dirty="0" smtClean="0"/>
          </a:p>
          <a:p>
            <a:pPr lvl="1"/>
            <a:r>
              <a:rPr lang="en-US" altLang="ja-JP" sz="1800" dirty="0" smtClean="0"/>
              <a:t>L2</a:t>
            </a:r>
            <a:r>
              <a:rPr lang="ja-JP" altLang="en-US" sz="1800" dirty="0" smtClean="0"/>
              <a:t>はコアで共有するキャッシュを持つ</a:t>
            </a:r>
            <a:endParaRPr lang="en-US" altLang="ja-JP" sz="1800" dirty="0" smtClean="0"/>
          </a:p>
          <a:p>
            <a:r>
              <a:rPr kumimoji="1" lang="ja-JP" altLang="en-US" sz="1800" dirty="0" smtClean="0"/>
              <a:t>最初のアクセスはメモリへのアクセスと速度は変わらないが，次のアクセスは高速になる</a:t>
            </a:r>
            <a:endParaRPr kumimoji="1" lang="en-US" altLang="ja-JP" sz="1800" dirty="0" smtClean="0"/>
          </a:p>
          <a:p>
            <a:r>
              <a:rPr kumimoji="1" lang="ja-JP" altLang="en-US" sz="1800" dirty="0" smtClean="0"/>
              <a:t>全ての命令フェッチとデータアクセスはキャッシュをチェックする．キャッシュはメインメモリの一部のデータしか持たないためにチェックは必要である</a:t>
            </a:r>
            <a:endParaRPr kumimoji="1" lang="en-US" altLang="ja-JP" sz="1800" dirty="0" smtClean="0"/>
          </a:p>
          <a:p>
            <a:r>
              <a:rPr kumimoji="1" lang="ja-JP" altLang="en-US" sz="1800" dirty="0" smtClean="0"/>
              <a:t>幾つかの領域はマークする必要がある．例えば周辺デバイスの領域はノンキャッシャブルとする必要がある．</a:t>
            </a:r>
            <a:endParaRPr kumimoji="1" lang="en-US" altLang="ja-JP" sz="1800" dirty="0" smtClean="0"/>
          </a:p>
          <a:p>
            <a:r>
              <a:rPr lang="ja-JP" altLang="en-US" sz="1800" dirty="0" smtClean="0"/>
              <a:t>時にはキャッシュの内容とメモリの内容が</a:t>
            </a:r>
            <a:r>
              <a:rPr lang="en-US" altLang="ja-JP" sz="1800" dirty="0" smtClean="0"/>
              <a:t/>
            </a:r>
            <a:br>
              <a:rPr lang="en-US" altLang="ja-JP" sz="1800" dirty="0" smtClean="0"/>
            </a:br>
            <a:r>
              <a:rPr lang="ja-JP" altLang="en-US" sz="1800" dirty="0" smtClean="0"/>
              <a:t>一致しない場合ある</a:t>
            </a:r>
            <a:endParaRPr lang="en-US" altLang="ja-JP" sz="1800" dirty="0" smtClean="0"/>
          </a:p>
          <a:p>
            <a:pPr lvl="1"/>
            <a:r>
              <a:rPr lang="ja-JP" altLang="en-US" sz="1800" dirty="0" smtClean="0"/>
              <a:t>キャッシュのデータ</a:t>
            </a:r>
            <a:r>
              <a:rPr lang="ja-JP" altLang="en-US" sz="1800" dirty="0" err="1" smtClean="0"/>
              <a:t>っは</a:t>
            </a:r>
            <a:r>
              <a:rPr lang="ja-JP" altLang="en-US" sz="1800" dirty="0" smtClean="0"/>
              <a:t>更新したが，</a:t>
            </a:r>
            <a:r>
              <a:rPr lang="en-US" altLang="ja-JP" sz="1800" dirty="0" smtClean="0"/>
              <a:t/>
            </a:r>
            <a:br>
              <a:rPr lang="en-US" altLang="ja-JP" sz="1800" dirty="0" smtClean="0"/>
            </a:br>
            <a:r>
              <a:rPr lang="ja-JP" altLang="en-US" sz="1800" dirty="0" smtClean="0"/>
              <a:t>ライトバックされていない場合</a:t>
            </a:r>
            <a:endParaRPr lang="en-US" altLang="ja-JP" sz="1800" dirty="0" smtClean="0"/>
          </a:p>
          <a:p>
            <a:pPr lvl="1"/>
            <a:r>
              <a:rPr lang="ja-JP" altLang="en-US" sz="1800" dirty="0" smtClean="0"/>
              <a:t>プロセッサがメインメモリを読んだ後，</a:t>
            </a:r>
            <a:r>
              <a:rPr lang="en-US" altLang="ja-JP" sz="1800" dirty="0" smtClean="0"/>
              <a:t/>
            </a:r>
            <a:br>
              <a:rPr lang="en-US" altLang="ja-JP" sz="1800" dirty="0" smtClean="0"/>
            </a:br>
            <a:r>
              <a:rPr lang="ja-JP" altLang="en-US" sz="1800" dirty="0" smtClean="0"/>
              <a:t>コアや周辺デバイスがその値を更新した</a:t>
            </a:r>
            <a:r>
              <a:rPr lang="en-US" altLang="ja-JP" sz="1800" dirty="0" smtClean="0"/>
              <a:t/>
            </a:r>
            <a:br>
              <a:rPr lang="en-US" altLang="ja-JP" sz="1800" dirty="0" smtClean="0"/>
            </a:br>
            <a:r>
              <a:rPr lang="ja-JP" altLang="en-US" sz="1800" dirty="0" smtClean="0"/>
              <a:t>場合</a:t>
            </a:r>
            <a:endParaRPr lang="en-US" altLang="ja-JP" sz="1800" dirty="0" smtClean="0"/>
          </a:p>
          <a:p>
            <a:pPr lvl="1"/>
            <a:r>
              <a:rPr lang="ja-JP" altLang="en-US" sz="1800" dirty="0" smtClean="0"/>
              <a:t>この問題はコヒーレンシと呼ばれる</a:t>
            </a:r>
            <a:endParaRPr lang="en-US" altLang="ja-JP" sz="1800" dirty="0"/>
          </a:p>
          <a:p>
            <a:endParaRPr kumimoji="1" lang="en-US" altLang="ja-JP" sz="1800" dirty="0" smtClean="0"/>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pic>
        <p:nvPicPr>
          <p:cNvPr id="5" name="図 4"/>
          <p:cNvPicPr>
            <a:picLocks noChangeAspect="1"/>
          </p:cNvPicPr>
          <p:nvPr/>
        </p:nvPicPr>
        <p:blipFill>
          <a:blip r:embed="rId2"/>
          <a:stretch>
            <a:fillRect/>
          </a:stretch>
        </p:blipFill>
        <p:spPr>
          <a:xfrm>
            <a:off x="5281634" y="3497513"/>
            <a:ext cx="4536867" cy="2943769"/>
          </a:xfrm>
          <a:prstGeom prst="rect">
            <a:avLst/>
          </a:prstGeom>
        </p:spPr>
      </p:pic>
    </p:spTree>
    <p:extLst>
      <p:ext uri="{BB962C8B-B14F-4D97-AF65-F5344CB8AC3E}">
        <p14:creationId xmlns:p14="http://schemas.microsoft.com/office/powerpoint/2010/main" val="327410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11.1 Cache terminology</a:t>
            </a:r>
            <a:endParaRPr kumimoji="1" lang="ja-JP" altLang="en-US" dirty="0"/>
          </a:p>
        </p:txBody>
      </p:sp>
      <p:sp>
        <p:nvSpPr>
          <p:cNvPr id="3" name="コンテンツ プレースホルダー 2"/>
          <p:cNvSpPr>
            <a:spLocks noGrp="1"/>
          </p:cNvSpPr>
          <p:nvPr>
            <p:ph idx="1"/>
          </p:nvPr>
        </p:nvSpPr>
        <p:spPr>
          <a:xfrm>
            <a:off x="371475" y="1022351"/>
            <a:ext cx="9259033" cy="5307013"/>
          </a:xfrm>
        </p:spPr>
        <p:txBody>
          <a:bodyPr/>
          <a:lstStyle/>
          <a:p>
            <a:r>
              <a:rPr kumimoji="1" lang="ja-JP" altLang="en-US" sz="1800" dirty="0" smtClean="0"/>
              <a:t>フォンノイマンアーキテクチャでは，一つのキャッシュが命令とメモリに使用される（ユニファイドキャッシュ）</a:t>
            </a:r>
            <a:endParaRPr kumimoji="1" lang="en-US" altLang="ja-JP" sz="1800" dirty="0" smtClean="0"/>
          </a:p>
          <a:p>
            <a:r>
              <a:rPr kumimoji="1" lang="ja-JP" altLang="en-US" sz="1800" dirty="0" smtClean="0"/>
              <a:t>ハーバードアーキテクチャでは命令とデータの</a:t>
            </a:r>
            <a:r>
              <a:rPr kumimoji="1" lang="en-US" altLang="ja-JP" sz="1800" dirty="0" smtClean="0"/>
              <a:t>2</a:t>
            </a:r>
            <a:r>
              <a:rPr kumimoji="1" lang="ja-JP" altLang="en-US" sz="1800" dirty="0" smtClean="0"/>
              <a:t>個のキャッシュを持つ</a:t>
            </a:r>
            <a:endParaRPr kumimoji="1" lang="en-US" altLang="ja-JP" sz="1800" dirty="0" smtClean="0"/>
          </a:p>
          <a:p>
            <a:r>
              <a:rPr kumimoji="1" lang="en-US" altLang="ja-JP" sz="1800" dirty="0" smtClean="0"/>
              <a:t>ARMv8</a:t>
            </a:r>
            <a:r>
              <a:rPr kumimoji="1" lang="ja-JP" altLang="en-US" sz="1800" dirty="0" smtClean="0"/>
              <a:t>では</a:t>
            </a:r>
            <a:r>
              <a:rPr kumimoji="1" lang="en-US" altLang="ja-JP" sz="1800" dirty="0" smtClean="0"/>
              <a:t>L1</a:t>
            </a:r>
            <a:r>
              <a:rPr kumimoji="1" lang="ja-JP" altLang="en-US" sz="1800" dirty="0" smtClean="0"/>
              <a:t>は命令・データキャッシュを持ち，</a:t>
            </a:r>
            <a:r>
              <a:rPr kumimoji="1" lang="en-US" altLang="ja-JP" sz="1800" dirty="0" smtClean="0"/>
              <a:t>L2</a:t>
            </a:r>
            <a:r>
              <a:rPr kumimoji="1" lang="ja-JP" altLang="en-US" sz="1800" dirty="0" smtClean="0"/>
              <a:t>はユニファイドキャッシュである</a:t>
            </a:r>
            <a:endParaRPr kumimoji="1" lang="en-US" altLang="ja-JP" sz="1800" dirty="0" smtClean="0"/>
          </a:p>
          <a:p>
            <a:r>
              <a:rPr kumimoji="1" lang="ja-JP" altLang="en-US" sz="1800" dirty="0" smtClean="0"/>
              <a:t>キャッシュはアドレスとデータとステータスを保持する必要がある</a:t>
            </a:r>
            <a:endParaRPr kumimoji="1" lang="en-US" altLang="ja-JP" sz="1800" dirty="0" smtClean="0"/>
          </a:p>
          <a:p>
            <a:r>
              <a:rPr kumimoji="1" lang="en-US" altLang="ja-JP" sz="1800" dirty="0" smtClean="0"/>
              <a:t>Tag</a:t>
            </a:r>
          </a:p>
          <a:p>
            <a:pPr lvl="1"/>
            <a:r>
              <a:rPr kumimoji="1" lang="ja-JP" altLang="en-US" sz="1800" dirty="0" smtClean="0"/>
              <a:t>アドレスの上位ビットでラインがどこのアドレスデータを保持しているか示す</a:t>
            </a:r>
            <a:endParaRPr kumimoji="1" lang="en-US" altLang="ja-JP" sz="1800" dirty="0" smtClean="0"/>
          </a:p>
          <a:p>
            <a:r>
              <a:rPr kumimoji="1" lang="en-US" altLang="ja-JP" sz="1800" dirty="0" smtClean="0"/>
              <a:t>Line</a:t>
            </a:r>
          </a:p>
          <a:p>
            <a:pPr lvl="1"/>
            <a:r>
              <a:rPr kumimoji="1" lang="ja-JP" altLang="en-US" sz="1800" dirty="0" smtClean="0"/>
              <a:t>一連の連続したアドレスのデータ</a:t>
            </a:r>
            <a:endParaRPr kumimoji="1" lang="en-US" altLang="ja-JP" sz="1800" dirty="0" smtClean="0"/>
          </a:p>
          <a:p>
            <a:pPr lvl="1"/>
            <a:r>
              <a:rPr lang="ja-JP" altLang="en-US" sz="1800" dirty="0"/>
              <a:t>有効</a:t>
            </a:r>
            <a:r>
              <a:rPr lang="en-US" altLang="ja-JP" sz="1800" dirty="0"/>
              <a:t>(valid</a:t>
            </a:r>
            <a:r>
              <a:rPr lang="en-US" altLang="ja-JP" sz="1800" dirty="0" smtClean="0"/>
              <a:t>) : </a:t>
            </a:r>
            <a:r>
              <a:rPr kumimoji="1" lang="ja-JP" altLang="en-US" sz="1800" dirty="0" smtClean="0"/>
              <a:t>データや命令を保持している</a:t>
            </a:r>
            <a:endParaRPr kumimoji="1" lang="en-US" altLang="ja-JP" sz="1800" dirty="0" smtClean="0"/>
          </a:p>
          <a:p>
            <a:pPr lvl="1"/>
            <a:r>
              <a:rPr lang="ja-JP" altLang="en-US" sz="1800" dirty="0"/>
              <a:t>無効</a:t>
            </a:r>
            <a:r>
              <a:rPr lang="en-US" altLang="ja-JP" sz="1800" dirty="0"/>
              <a:t>(invalid</a:t>
            </a:r>
            <a:r>
              <a:rPr lang="en-US" altLang="ja-JP" sz="1800" dirty="0" smtClean="0"/>
              <a:t>) : </a:t>
            </a:r>
            <a:r>
              <a:rPr kumimoji="1" lang="ja-JP" altLang="en-US" sz="1800" dirty="0" smtClean="0"/>
              <a:t>保持していない</a:t>
            </a:r>
            <a:endParaRPr kumimoji="1" lang="en-US" altLang="ja-JP" sz="1800" dirty="0" smtClean="0"/>
          </a:p>
          <a:p>
            <a:pPr lvl="1"/>
            <a:r>
              <a:rPr kumimoji="1" lang="en-US" altLang="ja-JP" sz="1800" dirty="0" smtClean="0"/>
              <a:t>1</a:t>
            </a:r>
            <a:r>
              <a:rPr kumimoji="1" lang="ja-JP" altLang="en-US" sz="1800" dirty="0" smtClean="0"/>
              <a:t>つ以上のステータスビットがある</a:t>
            </a:r>
            <a:endParaRPr kumimoji="1" lang="en-US" altLang="ja-JP" sz="1800" dirty="0" smtClean="0"/>
          </a:p>
          <a:p>
            <a:pPr lvl="2"/>
            <a:r>
              <a:rPr lang="en-US" altLang="ja-JP" sz="1800" dirty="0" smtClean="0"/>
              <a:t>valid bit : </a:t>
            </a:r>
            <a:r>
              <a:rPr lang="ja-JP" altLang="en-US" sz="1800" dirty="0" smtClean="0"/>
              <a:t>有効化かどうか</a:t>
            </a:r>
            <a:endParaRPr lang="en-US" altLang="ja-JP" sz="1800" dirty="0" smtClean="0"/>
          </a:p>
          <a:p>
            <a:pPr lvl="2"/>
            <a:r>
              <a:rPr kumimoji="1" lang="en-US" altLang="ja-JP" sz="1800" dirty="0" smtClean="0"/>
              <a:t>dirty bits : </a:t>
            </a:r>
            <a:r>
              <a:rPr kumimoji="1" lang="ja-JP" altLang="en-US" sz="1800" dirty="0" smtClean="0"/>
              <a:t>メインメモリと値が</a:t>
            </a:r>
            <a:r>
              <a:rPr kumimoji="1" lang="en-US" altLang="ja-JP" sz="1800" dirty="0" smtClean="0"/>
              <a:t/>
            </a:r>
            <a:br>
              <a:rPr kumimoji="1" lang="en-US" altLang="ja-JP" sz="1800" dirty="0" smtClean="0"/>
            </a:br>
            <a:r>
              <a:rPr kumimoji="1" lang="en-US" altLang="ja-JP" sz="1800" dirty="0" smtClean="0"/>
              <a:t>                </a:t>
            </a:r>
            <a:r>
              <a:rPr kumimoji="1" lang="ja-JP" altLang="en-US" sz="1800" dirty="0" smtClean="0"/>
              <a:t>変わっているか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5243512" y="4132935"/>
            <a:ext cx="4430827" cy="2308347"/>
          </a:xfrm>
          <a:prstGeom prst="rect">
            <a:avLst/>
          </a:prstGeom>
        </p:spPr>
      </p:pic>
    </p:spTree>
    <p:extLst>
      <p:ext uri="{BB962C8B-B14F-4D97-AF65-F5344CB8AC3E}">
        <p14:creationId xmlns:p14="http://schemas.microsoft.com/office/powerpoint/2010/main" val="81369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11.1 Cache terminology</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Index</a:t>
            </a:r>
          </a:p>
          <a:p>
            <a:pPr lvl="1"/>
            <a:r>
              <a:rPr kumimoji="1" lang="ja-JP" altLang="en-US" sz="1800" dirty="0" smtClean="0"/>
              <a:t>アドレスの中のラインを特定するためのフィールド</a:t>
            </a:r>
            <a:endParaRPr kumimoji="1" lang="en-US" altLang="ja-JP" sz="1800" dirty="0" smtClean="0"/>
          </a:p>
          <a:p>
            <a:pPr lvl="1"/>
            <a:r>
              <a:rPr kumimoji="1" lang="ja-JP" altLang="en-US" sz="1800" dirty="0" smtClean="0"/>
              <a:t>セットを選択するために使用される（詳細は後ほど）</a:t>
            </a:r>
            <a:endParaRPr kumimoji="1" lang="en-US" altLang="ja-JP" sz="1800" dirty="0" smtClean="0"/>
          </a:p>
          <a:p>
            <a:pPr lvl="1"/>
            <a:endParaRPr kumimoji="1" lang="en-US" altLang="ja-JP" sz="1800" dirty="0" smtClean="0"/>
          </a:p>
          <a:p>
            <a:r>
              <a:rPr kumimoji="1" lang="en-US" altLang="ja-JP" sz="1800" dirty="0" smtClean="0"/>
              <a:t>Way</a:t>
            </a:r>
          </a:p>
          <a:p>
            <a:pPr lvl="1"/>
            <a:r>
              <a:rPr kumimoji="1" lang="ja-JP" altLang="en-US" sz="1800" dirty="0" smtClean="0"/>
              <a:t>キャッシュを幾つかに分けた単位．全て同じサイズである</a:t>
            </a:r>
            <a:endParaRPr kumimoji="1" lang="en-US" altLang="ja-JP" sz="1800" dirty="0" smtClean="0"/>
          </a:p>
          <a:p>
            <a:pPr lvl="1"/>
            <a:r>
              <a:rPr lang="en-US" altLang="ja-JP" sz="1800" dirty="0" smtClean="0"/>
              <a:t>set</a:t>
            </a:r>
            <a:r>
              <a:rPr lang="ja-JP" altLang="en-US" sz="1800" dirty="0" smtClean="0"/>
              <a:t>は</a:t>
            </a:r>
            <a:r>
              <a:rPr lang="en-US" altLang="ja-JP" sz="1800" dirty="0" smtClean="0"/>
              <a:t>index</a:t>
            </a:r>
            <a:r>
              <a:rPr lang="ja-JP" altLang="en-US" sz="1800" dirty="0" smtClean="0"/>
              <a:t>をシェアする全てのウェイのキャシュラインの集合</a:t>
            </a:r>
            <a:endParaRPr lang="en-US" altLang="ja-JP" sz="1800" dirty="0" smtClean="0"/>
          </a:p>
          <a:p>
            <a:pPr lvl="1"/>
            <a:endParaRPr lang="en-US" altLang="ja-JP" sz="1800" dirty="0" smtClean="0"/>
          </a:p>
          <a:p>
            <a:r>
              <a:rPr lang="en-US" altLang="ja-JP" sz="1800" dirty="0" smtClean="0"/>
              <a:t>Offset</a:t>
            </a:r>
            <a:r>
              <a:rPr lang="ja-JP" altLang="en-US" sz="1800" dirty="0" smtClean="0"/>
              <a:t>は</a:t>
            </a:r>
            <a:r>
              <a:rPr lang="en-US" altLang="ja-JP" sz="1800" dirty="0" err="1" smtClean="0"/>
              <a:t>TagRAM</a:t>
            </a:r>
            <a:r>
              <a:rPr lang="ja-JP" altLang="en-US" sz="1800" dirty="0" smtClean="0"/>
              <a:t>に入れる必要がない</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pic>
        <p:nvPicPr>
          <p:cNvPr id="5" name="図 4"/>
          <p:cNvPicPr>
            <a:picLocks noChangeAspect="1"/>
          </p:cNvPicPr>
          <p:nvPr/>
        </p:nvPicPr>
        <p:blipFill>
          <a:blip r:embed="rId2"/>
          <a:stretch>
            <a:fillRect/>
          </a:stretch>
        </p:blipFill>
        <p:spPr>
          <a:xfrm>
            <a:off x="5745130" y="4267202"/>
            <a:ext cx="3958280" cy="2062162"/>
          </a:xfrm>
          <a:prstGeom prst="rect">
            <a:avLst/>
          </a:prstGeom>
        </p:spPr>
      </p:pic>
    </p:spTree>
    <p:extLst>
      <p:ext uri="{BB962C8B-B14F-4D97-AF65-F5344CB8AC3E}">
        <p14:creationId xmlns:p14="http://schemas.microsoft.com/office/powerpoint/2010/main" val="227947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11.1.1 Set associative caches and ways</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ARM</a:t>
            </a:r>
            <a:r>
              <a:rPr lang="ja-JP" altLang="en-US" dirty="0" smtClean="0"/>
              <a:t>のキャッシュは常にセットアソシアティブキャッシュである</a:t>
            </a:r>
            <a:endParaRPr lang="en-US" altLang="ja-JP" dirty="0" smtClean="0"/>
          </a:p>
          <a:p>
            <a:pPr lvl="1"/>
            <a:r>
              <a:rPr kumimoji="1" lang="ja-JP" altLang="en-US" dirty="0" smtClean="0"/>
              <a:t>ダイレクトマップ方式と比較してスラッシングを減らして実行時間を向上できる</a:t>
            </a:r>
            <a:endParaRPr kumimoji="1" lang="en-US" altLang="ja-JP" dirty="0" smtClean="0"/>
          </a:p>
          <a:p>
            <a:pPr lvl="1"/>
            <a:r>
              <a:rPr kumimoji="1" lang="ja-JP" altLang="en-US" dirty="0" smtClean="0"/>
              <a:t>一方，複数のタグの比較が必要なため，ハードウェアの複雑さが増して消費電力が増加する．</a:t>
            </a:r>
            <a:endParaRPr kumimoji="1" lang="en-US" altLang="ja-JP" dirty="0" smtClean="0"/>
          </a:p>
          <a:p>
            <a:pPr lvl="1"/>
            <a:r>
              <a:rPr kumimoji="1" lang="ja-JP" altLang="en-US" dirty="0" smtClean="0"/>
              <a:t>キャッシュは複数の</a:t>
            </a:r>
            <a:r>
              <a:rPr kumimoji="1" lang="en-US" altLang="ja-JP" dirty="0" smtClean="0"/>
              <a:t>way</a:t>
            </a:r>
            <a:r>
              <a:rPr kumimoji="1" lang="ja-JP" altLang="en-US" dirty="0" smtClean="0"/>
              <a:t>に分けることが可能である．</a:t>
            </a:r>
            <a:endParaRPr kumimoji="1" lang="en-US" altLang="ja-JP" dirty="0" smtClean="0"/>
          </a:p>
          <a:p>
            <a:pPr lvl="1"/>
            <a:r>
              <a:rPr kumimoji="1" lang="ja-JP" altLang="en-US" dirty="0" smtClean="0"/>
              <a:t>アドレスの</a:t>
            </a:r>
            <a:r>
              <a:rPr kumimoji="1" lang="en-US" altLang="ja-JP" dirty="0" smtClean="0"/>
              <a:t>line</a:t>
            </a:r>
            <a:r>
              <a:rPr kumimoji="1" lang="ja-JP" altLang="en-US" dirty="0" smtClean="0"/>
              <a:t>により</a:t>
            </a:r>
            <a:r>
              <a:rPr kumimoji="1" lang="en-US" altLang="ja-JP" dirty="0" smtClean="0"/>
              <a:t>way</a:t>
            </a:r>
            <a:r>
              <a:rPr kumimoji="1" lang="ja-JP" altLang="en-US" dirty="0" smtClean="0"/>
              <a:t>中の何処のキャッシュラインを選択するか決まる</a:t>
            </a:r>
            <a:endParaRPr kumimoji="1" lang="en-US" altLang="ja-JP" dirty="0" smtClean="0"/>
          </a:p>
          <a:p>
            <a:pPr lvl="1"/>
            <a:r>
              <a:rPr kumimoji="1" lang="ja-JP" altLang="en-US" dirty="0" smtClean="0"/>
              <a:t>通常</a:t>
            </a:r>
            <a:r>
              <a:rPr kumimoji="1" lang="en-US" altLang="ja-JP" dirty="0" smtClean="0"/>
              <a:t>L1</a:t>
            </a:r>
            <a:r>
              <a:rPr kumimoji="1" lang="ja-JP" altLang="en-US" dirty="0" smtClean="0"/>
              <a:t>は</a:t>
            </a:r>
            <a:r>
              <a:rPr kumimoji="1" lang="en-US" altLang="ja-JP" dirty="0" smtClean="0"/>
              <a:t>2-4way</a:t>
            </a:r>
          </a:p>
          <a:p>
            <a:pPr lvl="1"/>
            <a:r>
              <a:rPr kumimoji="1" lang="en-US" altLang="ja-JP" dirty="0" smtClean="0"/>
              <a:t>A53</a:t>
            </a:r>
            <a:r>
              <a:rPr kumimoji="1" lang="ja-JP" altLang="en-US" dirty="0" smtClean="0"/>
              <a:t>の</a:t>
            </a:r>
            <a:r>
              <a:rPr kumimoji="1" lang="en-US" altLang="ja-JP" dirty="0" smtClean="0"/>
              <a:t>L1</a:t>
            </a:r>
            <a:r>
              <a:rPr kumimoji="1" lang="ja-JP" altLang="en-US" dirty="0" smtClean="0"/>
              <a:t>は</a:t>
            </a:r>
            <a:r>
              <a:rPr kumimoji="1" lang="en-US" altLang="ja-JP" dirty="0" smtClean="0"/>
              <a:t>3way</a:t>
            </a:r>
            <a:r>
              <a:rPr kumimoji="1" lang="ja-JP" altLang="en-US" dirty="0" err="1" smtClean="0"/>
              <a:t>，</a:t>
            </a:r>
            <a:r>
              <a:rPr kumimoji="1" lang="en-US" altLang="ja-JP" dirty="0" smtClean="0"/>
              <a:t>L2</a:t>
            </a:r>
            <a:r>
              <a:rPr kumimoji="1" lang="ja-JP" altLang="en-US" dirty="0" smtClean="0"/>
              <a:t>は</a:t>
            </a:r>
            <a:r>
              <a:rPr kumimoji="1" lang="en-US" altLang="ja-JP" dirty="0" smtClean="0"/>
              <a:t>16way</a:t>
            </a:r>
            <a:r>
              <a:rPr kumimoji="1" lang="ja-JP" altLang="en-US" dirty="0" smtClean="0"/>
              <a:t>である</a:t>
            </a:r>
            <a:endParaRPr kumimoji="1" lang="en-US" altLang="ja-JP" dirty="0" smtClean="0"/>
          </a:p>
          <a:p>
            <a:pPr lvl="1"/>
            <a:r>
              <a:rPr kumimoji="1" lang="en-US" altLang="ja-JP" dirty="0" smtClean="0"/>
              <a:t>L3</a:t>
            </a:r>
            <a:r>
              <a:rPr kumimoji="1" lang="ja-JP" altLang="en-US" dirty="0" smtClean="0"/>
              <a:t>の</a:t>
            </a:r>
            <a:r>
              <a:rPr kumimoji="1" lang="en-US" altLang="ja-JP" dirty="0" smtClean="0"/>
              <a:t>CCN-504</a:t>
            </a:r>
            <a:r>
              <a:rPr kumimoji="1" lang="ja-JP" altLang="en-US" dirty="0" smtClean="0"/>
              <a:t>はサイズが大きいため，</a:t>
            </a:r>
            <a:r>
              <a:rPr kumimoji="1" lang="en-US" altLang="ja-JP" dirty="0" smtClean="0"/>
              <a:t/>
            </a:r>
            <a:br>
              <a:rPr kumimoji="1" lang="en-US" altLang="ja-JP" dirty="0" smtClean="0"/>
            </a:br>
            <a:r>
              <a:rPr kumimoji="1" lang="ja-JP" altLang="en-US" dirty="0" smtClean="0"/>
              <a:t>多くの</a:t>
            </a:r>
            <a:r>
              <a:rPr kumimoji="1" lang="en-US" altLang="ja-JP" dirty="0" smtClean="0"/>
              <a:t>way</a:t>
            </a:r>
            <a:r>
              <a:rPr kumimoji="1" lang="ja-JP" altLang="en-US" dirty="0" smtClean="0"/>
              <a:t>を持つ</a:t>
            </a:r>
            <a:endParaRPr kumimoji="1" lang="en-US" altLang="ja-JP" dirty="0" smtClean="0"/>
          </a:p>
          <a:p>
            <a:pPr lvl="1"/>
            <a:r>
              <a:rPr kumimoji="1" lang="ja-JP" altLang="en-US" dirty="0" smtClean="0"/>
              <a:t>連想度</a:t>
            </a:r>
            <a:r>
              <a:rPr kumimoji="1" lang="en-US" altLang="ja-JP" dirty="0" smtClean="0"/>
              <a:t>(way</a:t>
            </a:r>
            <a:r>
              <a:rPr kumimoji="1" lang="ja-JP" altLang="en-US" dirty="0" smtClean="0"/>
              <a:t>数</a:t>
            </a:r>
            <a:r>
              <a:rPr kumimoji="1" lang="en-US" altLang="ja-JP" dirty="0" smtClean="0"/>
              <a:t>)</a:t>
            </a:r>
            <a:r>
              <a:rPr kumimoji="1" lang="ja-JP" altLang="en-US" dirty="0" smtClean="0"/>
              <a:t>を増やすとスラッシン</a:t>
            </a:r>
            <a:r>
              <a:rPr kumimoji="1" lang="en-US" altLang="ja-JP" dirty="0" smtClean="0"/>
              <a:t/>
            </a:r>
            <a:br>
              <a:rPr kumimoji="1" lang="en-US" altLang="ja-JP" dirty="0" smtClean="0"/>
            </a:br>
            <a:r>
              <a:rPr kumimoji="1" lang="ja-JP" altLang="en-US" dirty="0" smtClean="0"/>
              <a:t>グを減らすことが出来る</a:t>
            </a:r>
            <a:endParaRPr kumimoji="1" lang="en-US" altLang="ja-JP" dirty="0" smtClean="0"/>
          </a:p>
          <a:p>
            <a:pPr lvl="1"/>
            <a:r>
              <a:rPr kumimoji="1" lang="ja-JP" altLang="en-US" dirty="0" smtClean="0"/>
              <a:t>フルアソシアティブが理想だが，面積</a:t>
            </a:r>
            <a:r>
              <a:rPr kumimoji="1" lang="en-US" altLang="ja-JP" dirty="0" smtClean="0"/>
              <a:t/>
            </a:r>
            <a:br>
              <a:rPr kumimoji="1" lang="en-US" altLang="ja-JP" dirty="0" smtClean="0"/>
            </a:br>
            <a:r>
              <a:rPr kumimoji="1" lang="ja-JP" altLang="en-US" dirty="0" smtClean="0"/>
              <a:t>が大きくなるので，上記程度が無難．</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5406046" y="3645031"/>
            <a:ext cx="4437800" cy="2796251"/>
          </a:xfrm>
          <a:prstGeom prst="rect">
            <a:avLst/>
          </a:prstGeom>
        </p:spPr>
      </p:pic>
    </p:spTree>
    <p:extLst>
      <p:ext uri="{BB962C8B-B14F-4D97-AF65-F5344CB8AC3E}">
        <p14:creationId xmlns:p14="http://schemas.microsoft.com/office/powerpoint/2010/main" val="413049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11.1.2 Cache tags and Physical Addresses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それぞれのラインには対応するメモリの物理メモリのアドレスを格納するタグメモリを持つ．</a:t>
            </a:r>
            <a:endParaRPr lang="en-US" altLang="ja-JP" sz="1800" dirty="0"/>
          </a:p>
          <a:p>
            <a:r>
              <a:rPr kumimoji="1" lang="ja-JP" altLang="en-US" sz="1800" dirty="0" smtClean="0"/>
              <a:t>キャッシュラインサイズは実装依存であるが，全てのコアで一緒のサイズである必要がある</a:t>
            </a:r>
            <a:endParaRPr kumimoji="1" lang="en-US" altLang="ja-JP" sz="1800" dirty="0" smtClean="0"/>
          </a:p>
          <a:p>
            <a:r>
              <a:rPr kumimoji="1" lang="ja-JP" altLang="en-US" sz="1800" dirty="0" smtClean="0"/>
              <a:t>物理アドレスがデータのキャッシュでの位置を特定するのに使用される</a:t>
            </a:r>
            <a:endParaRPr kumimoji="1" lang="en-US" altLang="ja-JP" sz="1800" dirty="0" smtClean="0"/>
          </a:p>
          <a:p>
            <a:r>
              <a:rPr kumimoji="1" lang="ja-JP" altLang="en-US" sz="1800" dirty="0" smtClean="0"/>
              <a:t>下位ビットはキャッシュライン上の場所を示す</a:t>
            </a:r>
            <a:endParaRPr lang="en-US" altLang="ja-JP" sz="1800" dirty="0"/>
          </a:p>
          <a:p>
            <a:r>
              <a:rPr kumimoji="1" lang="ja-JP" altLang="en-US" sz="1800" dirty="0" smtClean="0"/>
              <a:t>中程のビットはラインを選択する</a:t>
            </a:r>
            <a:endParaRPr kumimoji="1" lang="en-US" altLang="ja-JP" sz="1800" dirty="0" smtClean="0"/>
          </a:p>
          <a:p>
            <a:r>
              <a:rPr kumimoji="1" lang="ja-JP" altLang="en-US" sz="1800" dirty="0" smtClean="0"/>
              <a:t>上位ビットは</a:t>
            </a:r>
            <a:r>
              <a:rPr lang="en-US" altLang="ja-JP" sz="1800" dirty="0" err="1" smtClean="0"/>
              <a:t>TagRAM</a:t>
            </a:r>
            <a:r>
              <a:rPr lang="ja-JP" altLang="en-US" sz="1800" dirty="0" smtClean="0"/>
              <a:t>との比較に用いる</a:t>
            </a:r>
            <a:endParaRPr lang="en-US" altLang="ja-JP" sz="1800" dirty="0" smtClean="0"/>
          </a:p>
          <a:p>
            <a:r>
              <a:rPr lang="en-US" altLang="ja-JP" sz="1800" dirty="0" smtClean="0"/>
              <a:t>ARMv8</a:t>
            </a:r>
            <a:r>
              <a:rPr lang="ja-JP" altLang="en-US" sz="1800" dirty="0" smtClean="0"/>
              <a:t>では，データキャッシュは通常，</a:t>
            </a:r>
            <a:r>
              <a:rPr lang="en-US" altLang="ja-JP" sz="1800" dirty="0" smtClean="0"/>
              <a:t/>
            </a:r>
            <a:br>
              <a:rPr lang="en-US" altLang="ja-JP" sz="1800" dirty="0" smtClean="0"/>
            </a:br>
            <a:r>
              <a:rPr lang="ja-JP" altLang="en-US" sz="1800" dirty="0" smtClean="0"/>
              <a:t>物理インデックス，物理タグ（</a:t>
            </a:r>
            <a:r>
              <a:rPr lang="en-US" altLang="ja-JP" sz="1800" dirty="0" smtClean="0"/>
              <a:t>PIPT</a:t>
            </a:r>
            <a:r>
              <a:rPr lang="ja-JP" altLang="en-US" sz="1800" dirty="0" smtClean="0"/>
              <a:t>）</a:t>
            </a:r>
            <a:r>
              <a:rPr lang="en-US" altLang="ja-JP" sz="1800" dirty="0" smtClean="0"/>
              <a:t/>
            </a:r>
            <a:br>
              <a:rPr lang="en-US" altLang="ja-JP" sz="1800" dirty="0" smtClean="0"/>
            </a:br>
            <a:r>
              <a:rPr lang="ja-JP" altLang="en-US" sz="1800" dirty="0" smtClean="0"/>
              <a:t>仮想インデックス，物理タグ（</a:t>
            </a:r>
            <a:r>
              <a:rPr lang="en-US" altLang="ja-JP" sz="1800" dirty="0" smtClean="0"/>
              <a:t>VIPT</a:t>
            </a:r>
            <a:r>
              <a:rPr lang="ja-JP" altLang="en-US" sz="1800" dirty="0" smtClean="0"/>
              <a:t>）も</a:t>
            </a:r>
            <a:r>
              <a:rPr lang="en-US" altLang="ja-JP" sz="1800" dirty="0" smtClean="0"/>
              <a:t/>
            </a:r>
            <a:br>
              <a:rPr lang="en-US" altLang="ja-JP" sz="1800" dirty="0" smtClean="0"/>
            </a:br>
            <a:r>
              <a:rPr lang="ja-JP" altLang="en-US" sz="1800" dirty="0" smtClean="0"/>
              <a:t>可能である．</a:t>
            </a:r>
            <a:endParaRPr lang="en-US" altLang="ja-JP" sz="1800" dirty="0" smtClean="0"/>
          </a:p>
          <a:p>
            <a:r>
              <a:rPr lang="ja-JP" altLang="en-US" sz="1800" dirty="0" smtClean="0"/>
              <a:t>ライン毎の情報</a:t>
            </a:r>
            <a:endParaRPr lang="en-US" altLang="ja-JP" sz="1800" dirty="0" smtClean="0"/>
          </a:p>
          <a:p>
            <a:pPr lvl="1"/>
            <a:r>
              <a:rPr lang="en-US" altLang="ja-JP" sz="1800" dirty="0" err="1" smtClean="0"/>
              <a:t>TagRAM</a:t>
            </a:r>
            <a:endParaRPr lang="en-US" altLang="ja-JP" sz="1800" dirty="0" smtClean="0"/>
          </a:p>
          <a:p>
            <a:pPr lvl="1"/>
            <a:r>
              <a:rPr lang="en-US" altLang="ja-JP" sz="1800" dirty="0" smtClean="0"/>
              <a:t>Valid </a:t>
            </a:r>
            <a:r>
              <a:rPr lang="ja-JP" altLang="en-US" sz="1800" dirty="0" smtClean="0"/>
              <a:t>ビット（</a:t>
            </a:r>
            <a:r>
              <a:rPr lang="en-US" altLang="ja-JP" sz="1800" dirty="0" smtClean="0"/>
              <a:t>MESI</a:t>
            </a:r>
            <a:r>
              <a:rPr lang="ja-JP" altLang="en-US" sz="1800" dirty="0" smtClean="0"/>
              <a:t>の</a:t>
            </a:r>
            <a:r>
              <a:rPr lang="en-US" altLang="ja-JP" sz="1800" dirty="0" smtClean="0"/>
              <a:t>state</a:t>
            </a:r>
            <a:r>
              <a:rPr lang="ja-JP" altLang="en-US" sz="1800" dirty="0" smtClean="0"/>
              <a:t>にもなる）</a:t>
            </a:r>
            <a:endParaRPr lang="en-US" altLang="ja-JP" sz="1800" dirty="0" smtClean="0"/>
          </a:p>
          <a:p>
            <a:pPr lvl="1"/>
            <a:r>
              <a:rPr lang="en-US" altLang="ja-JP" sz="1800" dirty="0" err="1" smtClean="0"/>
              <a:t>Darti</a:t>
            </a:r>
            <a:r>
              <a:rPr lang="en-US" altLang="ja-JP" sz="1800" dirty="0" smtClean="0"/>
              <a:t> </a:t>
            </a:r>
            <a:r>
              <a:rPr lang="ja-JP" altLang="en-US" sz="1800" dirty="0" smtClean="0"/>
              <a:t>ビット</a:t>
            </a:r>
            <a:endParaRPr lang="en-US" altLang="ja-JP" sz="1800" dirty="0"/>
          </a:p>
          <a:p>
            <a:r>
              <a:rPr lang="ja-JP" altLang="en-US" sz="1800" dirty="0" smtClean="0"/>
              <a:t>容量</a:t>
            </a:r>
            <a:r>
              <a:rPr lang="en-US" altLang="ja-JP" sz="1800" dirty="0" smtClean="0"/>
              <a:t>32KB</a:t>
            </a:r>
            <a:r>
              <a:rPr lang="ja-JP" altLang="en-US" sz="1800" dirty="0" err="1" smtClean="0"/>
              <a:t>，</a:t>
            </a:r>
            <a:r>
              <a:rPr lang="ja-JP" altLang="en-US" sz="1800" dirty="0" smtClean="0"/>
              <a:t>ラインサイズ</a:t>
            </a:r>
            <a:r>
              <a:rPr lang="en-US" altLang="ja-JP" sz="1800" dirty="0" smtClean="0"/>
              <a:t>64bye</a:t>
            </a:r>
            <a:r>
              <a:rPr lang="ja-JP" altLang="en-US" sz="1800" dirty="0" smtClean="0"/>
              <a:t>の例</a:t>
            </a:r>
            <a:endParaRPr lang="en-US" altLang="ja-JP" sz="1800"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5" name="図 4"/>
          <p:cNvPicPr>
            <a:picLocks noChangeAspect="1"/>
          </p:cNvPicPr>
          <p:nvPr/>
        </p:nvPicPr>
        <p:blipFill>
          <a:blip r:embed="rId2"/>
          <a:stretch>
            <a:fillRect/>
          </a:stretch>
        </p:blipFill>
        <p:spPr>
          <a:xfrm>
            <a:off x="5214247" y="3185161"/>
            <a:ext cx="4468595" cy="3144203"/>
          </a:xfrm>
          <a:prstGeom prst="rect">
            <a:avLst/>
          </a:prstGeom>
        </p:spPr>
      </p:pic>
    </p:spTree>
    <p:extLst>
      <p:ext uri="{BB962C8B-B14F-4D97-AF65-F5344CB8AC3E}">
        <p14:creationId xmlns:p14="http://schemas.microsoft.com/office/powerpoint/2010/main" val="50248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11.1.3 Inclusive and exclusive caches</a:t>
            </a:r>
            <a:endParaRPr kumimoji="1" lang="ja-JP" altLang="en-US" dirty="0"/>
          </a:p>
        </p:txBody>
      </p:sp>
      <p:sp>
        <p:nvSpPr>
          <p:cNvPr id="3" name="コンテンツ プレースホルダー 2"/>
          <p:cNvSpPr>
            <a:spLocks noGrp="1"/>
          </p:cNvSpPr>
          <p:nvPr>
            <p:ph idx="1"/>
          </p:nvPr>
        </p:nvSpPr>
        <p:spPr/>
        <p:txBody>
          <a:bodyPr/>
          <a:lstStyle/>
          <a:p>
            <a:pPr marL="180975" lvl="1" indent="-180975">
              <a:buFont typeface="Arial" charset="0"/>
              <a:buChar char="•"/>
            </a:pPr>
            <a:r>
              <a:rPr kumimoji="1" lang="ja-JP" altLang="en-US" dirty="0" smtClean="0"/>
              <a:t>シングルプロセッサでのリード</a:t>
            </a:r>
            <a:r>
              <a:rPr kumimoji="1" lang="en-US" altLang="ja-JP" dirty="0" smtClean="0"/>
              <a:t>(</a:t>
            </a:r>
            <a:r>
              <a:rPr lang="en-US" altLang="ja-JP" dirty="0"/>
              <a:t>LDR X0, [X1</a:t>
            </a:r>
            <a:r>
              <a:rPr lang="en-US" altLang="ja-JP" dirty="0" smtClean="0"/>
              <a:t>]</a:t>
            </a:r>
            <a:r>
              <a:rPr kumimoji="1" lang="en-US" altLang="ja-JP" dirty="0" smtClean="0"/>
              <a:t>)</a:t>
            </a:r>
            <a:r>
              <a:rPr kumimoji="1" lang="ja-JP" altLang="en-US" dirty="0" smtClean="0"/>
              <a:t>を考える</a:t>
            </a:r>
            <a:endParaRPr kumimoji="1" lang="en-US" altLang="ja-JP" dirty="0" smtClean="0"/>
          </a:p>
          <a:p>
            <a:pPr marL="542925" lvl="2" indent="-180975">
              <a:buFont typeface="Arial" charset="0"/>
              <a:buChar char="•"/>
            </a:pPr>
            <a:r>
              <a:rPr lang="en-US" altLang="ja-JP" dirty="0" smtClean="0"/>
              <a:t>X1</a:t>
            </a:r>
            <a:r>
              <a:rPr lang="ja-JP" altLang="en-US" dirty="0" smtClean="0"/>
              <a:t>のアドレスがキャッシャブルなら</a:t>
            </a:r>
            <a:r>
              <a:rPr lang="en-US" altLang="ja-JP" dirty="0" smtClean="0"/>
              <a:t>L1</a:t>
            </a:r>
            <a:r>
              <a:rPr lang="ja-JP" altLang="en-US" dirty="0" smtClean="0"/>
              <a:t>にデータがあるか探す</a:t>
            </a:r>
            <a:endParaRPr lang="en-US" altLang="ja-JP" dirty="0" smtClean="0"/>
          </a:p>
          <a:p>
            <a:pPr marL="542925" lvl="2" indent="-180975">
              <a:buFont typeface="Arial" charset="0"/>
              <a:buChar char="•"/>
            </a:pPr>
            <a:r>
              <a:rPr kumimoji="1" lang="en-US" altLang="ja-JP" dirty="0" smtClean="0"/>
              <a:t>L1</a:t>
            </a:r>
            <a:r>
              <a:rPr kumimoji="1" lang="ja-JP" altLang="en-US" dirty="0" smtClean="0"/>
              <a:t>に見つかれば</a:t>
            </a:r>
            <a:r>
              <a:rPr kumimoji="1" lang="en-US" altLang="ja-JP" dirty="0" smtClean="0"/>
              <a:t>L1</a:t>
            </a:r>
            <a:r>
              <a:rPr kumimoji="1" lang="ja-JP" altLang="en-US" dirty="0" smtClean="0"/>
              <a:t>からデータを取得する</a:t>
            </a:r>
            <a:endParaRPr kumimoji="1" lang="en-US" altLang="ja-JP" dirty="0" smtClean="0"/>
          </a:p>
          <a:p>
            <a:pPr marL="542925" lvl="2" indent="-180975">
              <a:buFont typeface="Arial" charset="0"/>
              <a:buChar char="•"/>
            </a:pPr>
            <a:r>
              <a:rPr kumimoji="1" lang="en-US" altLang="ja-JP" dirty="0" smtClean="0"/>
              <a:t>L1</a:t>
            </a:r>
            <a:r>
              <a:rPr kumimoji="1" lang="ja-JP" altLang="en-US" dirty="0" smtClean="0"/>
              <a:t>に見つからなければ</a:t>
            </a:r>
            <a:r>
              <a:rPr kumimoji="1" lang="en-US" altLang="ja-JP" dirty="0" smtClean="0"/>
              <a:t>L2</a:t>
            </a:r>
            <a:r>
              <a:rPr kumimoji="1" lang="ja-JP" altLang="en-US" dirty="0" smtClean="0"/>
              <a:t>を探しあれば，</a:t>
            </a:r>
            <a:r>
              <a:rPr kumimoji="1" lang="en-US" altLang="ja-JP" dirty="0" smtClean="0"/>
              <a:t>L1</a:t>
            </a:r>
            <a:r>
              <a:rPr kumimoji="1" lang="ja-JP" altLang="en-US" dirty="0" smtClean="0"/>
              <a:t>とコアにデータを読み込む</a:t>
            </a:r>
            <a:endParaRPr kumimoji="1" lang="en-US" altLang="ja-JP" dirty="0" smtClean="0"/>
          </a:p>
          <a:p>
            <a:pPr marL="904875" lvl="3" indent="-180975">
              <a:buFont typeface="Arial" charset="0"/>
              <a:buChar char="•"/>
            </a:pPr>
            <a:r>
              <a:rPr kumimoji="1" lang="en-US" altLang="ja-JP" dirty="0" smtClean="0"/>
              <a:t>L1</a:t>
            </a:r>
            <a:r>
              <a:rPr kumimoji="1" lang="ja-JP" altLang="en-US" dirty="0" smtClean="0"/>
              <a:t>のラインを開ける必要があるが，そのデータは</a:t>
            </a:r>
            <a:r>
              <a:rPr kumimoji="1" lang="en-US" altLang="ja-JP" dirty="0" smtClean="0"/>
              <a:t>L2</a:t>
            </a:r>
            <a:r>
              <a:rPr kumimoji="1" lang="ja-JP" altLang="en-US" dirty="0" smtClean="0"/>
              <a:t>に存在する（</a:t>
            </a:r>
            <a:r>
              <a:rPr kumimoji="1" lang="en-US" altLang="ja-JP" dirty="0" smtClean="0"/>
              <a:t>L2</a:t>
            </a:r>
            <a:r>
              <a:rPr kumimoji="1" lang="ja-JP" altLang="en-US" dirty="0" smtClean="0"/>
              <a:t>はサイズが大きいため）</a:t>
            </a:r>
            <a:endParaRPr kumimoji="1" lang="en-US" altLang="ja-JP" dirty="0" smtClean="0"/>
          </a:p>
          <a:p>
            <a:pPr marL="180975" lvl="1" indent="-180975">
              <a:buFont typeface="Arial" charset="0"/>
              <a:buChar char="•"/>
            </a:pP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pic>
        <p:nvPicPr>
          <p:cNvPr id="6" name="図 5"/>
          <p:cNvPicPr>
            <a:picLocks noChangeAspect="1"/>
          </p:cNvPicPr>
          <p:nvPr/>
        </p:nvPicPr>
        <p:blipFill>
          <a:blip r:embed="rId2"/>
          <a:stretch>
            <a:fillRect/>
          </a:stretch>
        </p:blipFill>
        <p:spPr>
          <a:xfrm>
            <a:off x="371475" y="3371850"/>
            <a:ext cx="3324515" cy="2590121"/>
          </a:xfrm>
          <a:prstGeom prst="rect">
            <a:avLst/>
          </a:prstGeom>
        </p:spPr>
      </p:pic>
      <p:pic>
        <p:nvPicPr>
          <p:cNvPr id="7" name="図 6"/>
          <p:cNvPicPr>
            <a:picLocks noChangeAspect="1"/>
          </p:cNvPicPr>
          <p:nvPr/>
        </p:nvPicPr>
        <p:blipFill>
          <a:blip r:embed="rId3"/>
          <a:stretch>
            <a:fillRect/>
          </a:stretch>
        </p:blipFill>
        <p:spPr>
          <a:xfrm>
            <a:off x="4168210" y="3460297"/>
            <a:ext cx="5338798" cy="2413226"/>
          </a:xfrm>
          <a:prstGeom prst="rect">
            <a:avLst/>
          </a:prstGeom>
        </p:spPr>
      </p:pic>
    </p:spTree>
    <p:extLst>
      <p:ext uri="{BB962C8B-B14F-4D97-AF65-F5344CB8AC3E}">
        <p14:creationId xmlns:p14="http://schemas.microsoft.com/office/powerpoint/2010/main" val="31906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11.1.3 Inclusive and exclusive caches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L1</a:t>
            </a:r>
            <a:r>
              <a:rPr kumimoji="1" lang="ja-JP" altLang="en-US" dirty="0" err="1" smtClean="0"/>
              <a:t>にも</a:t>
            </a:r>
            <a:r>
              <a:rPr kumimoji="1" lang="en-US" altLang="ja-JP" dirty="0" smtClean="0"/>
              <a:t>L2</a:t>
            </a:r>
            <a:r>
              <a:rPr kumimoji="1" lang="ja-JP" altLang="en-US" dirty="0" err="1" smtClean="0"/>
              <a:t>にも</a:t>
            </a:r>
            <a:r>
              <a:rPr kumimoji="1" lang="ja-JP" altLang="en-US" dirty="0" smtClean="0"/>
              <a:t>無ければメモリからロードして，</a:t>
            </a:r>
            <a:r>
              <a:rPr kumimoji="1" lang="en-US" altLang="ja-JP" dirty="0" smtClean="0"/>
              <a:t>L1</a:t>
            </a:r>
            <a:r>
              <a:rPr kumimoji="1" lang="ja-JP" altLang="en-US" dirty="0" smtClean="0"/>
              <a:t>と</a:t>
            </a:r>
            <a:r>
              <a:rPr kumimoji="1" lang="en-US" altLang="ja-JP" dirty="0" smtClean="0"/>
              <a:t>L2</a:t>
            </a:r>
            <a:r>
              <a:rPr kumimoji="1" lang="ja-JP" altLang="en-US" dirty="0" smtClean="0"/>
              <a:t>とコアにデータを渡す</a:t>
            </a:r>
            <a:endParaRPr kumimoji="1" lang="en-US" altLang="ja-JP" dirty="0" smtClean="0"/>
          </a:p>
          <a:p>
            <a:pPr lvl="1"/>
            <a:r>
              <a:rPr kumimoji="1" lang="ja-JP" altLang="en-US" dirty="0" smtClean="0"/>
              <a:t>マルチコアシステムでは他のコアの</a:t>
            </a:r>
            <a:r>
              <a:rPr kumimoji="1" lang="en-US" altLang="ja-JP" dirty="0" smtClean="0"/>
              <a:t>L1</a:t>
            </a:r>
            <a:r>
              <a:rPr kumimoji="1" lang="ja-JP" altLang="en-US" dirty="0" smtClean="0"/>
              <a:t>や他のクラスター</a:t>
            </a:r>
            <a:r>
              <a:rPr kumimoji="1" lang="ja-JP" altLang="en-US" dirty="0" smtClean="0"/>
              <a:t>の</a:t>
            </a:r>
            <a:r>
              <a:rPr kumimoji="1" lang="en-US" altLang="ja-JP" dirty="0" smtClean="0"/>
              <a:t>L1</a:t>
            </a:r>
            <a:r>
              <a:rPr kumimoji="1" lang="ja-JP" altLang="en-US" dirty="0" smtClean="0"/>
              <a:t>や</a:t>
            </a:r>
            <a:r>
              <a:rPr kumimoji="1" lang="en-US" altLang="ja-JP" dirty="0" smtClean="0"/>
              <a:t>L2</a:t>
            </a:r>
            <a:r>
              <a:rPr kumimoji="1" lang="ja-JP" altLang="en-US" dirty="0" smtClean="0"/>
              <a:t>もチェックする</a:t>
            </a:r>
            <a:endParaRPr kumimoji="1" lang="en-US" altLang="ja-JP" dirty="0" smtClean="0"/>
          </a:p>
          <a:p>
            <a:pPr lvl="2"/>
            <a:r>
              <a:rPr kumimoji="1" lang="ja-JP" altLang="en-US" dirty="0" smtClean="0"/>
              <a:t>ここでは</a:t>
            </a:r>
            <a:r>
              <a:rPr kumimoji="1" lang="en-US" altLang="ja-JP" dirty="0" smtClean="0"/>
              <a:t>L3</a:t>
            </a:r>
            <a:r>
              <a:rPr kumimoji="1" lang="ja-JP" altLang="en-US" dirty="0" smtClean="0"/>
              <a:t>は</a:t>
            </a:r>
            <a:r>
              <a:rPr kumimoji="1" lang="ja-JP" altLang="en-US" dirty="0" smtClean="0"/>
              <a:t>考えない</a:t>
            </a:r>
            <a:endParaRPr kumimoji="1" lang="en-US" altLang="ja-JP" dirty="0" smtClean="0"/>
          </a:p>
          <a:p>
            <a:r>
              <a:rPr kumimoji="1" lang="en-US" altLang="ja-JP" dirty="0" smtClean="0"/>
              <a:t>inclusive</a:t>
            </a:r>
            <a:r>
              <a:rPr kumimoji="1" lang="ja-JP" altLang="en-US" dirty="0" smtClean="0"/>
              <a:t>キャシュモデルと呼ぶ</a:t>
            </a:r>
            <a:endParaRPr kumimoji="1" lang="en-US" altLang="ja-JP" dirty="0" smtClean="0"/>
          </a:p>
          <a:p>
            <a:pPr lvl="1"/>
            <a:r>
              <a:rPr lang="en-US" altLang="ja-JP" dirty="0" smtClean="0"/>
              <a:t>L1</a:t>
            </a:r>
            <a:r>
              <a:rPr lang="ja-JP" altLang="en-US" dirty="0" smtClean="0"/>
              <a:t>と</a:t>
            </a:r>
            <a:r>
              <a:rPr lang="en-US" altLang="ja-JP" dirty="0" smtClean="0"/>
              <a:t>L2</a:t>
            </a:r>
            <a:r>
              <a:rPr lang="ja-JP" altLang="en-US" dirty="0" smtClean="0"/>
              <a:t>に同じデータがキャッシュされている</a:t>
            </a:r>
            <a:endParaRPr kumimoji="1" lang="en-US" altLang="ja-JP" dirty="0" smtClean="0"/>
          </a:p>
          <a:p>
            <a:r>
              <a:rPr kumimoji="1" lang="en-US" altLang="ja-JP" dirty="0" smtClean="0"/>
              <a:t>exclusive</a:t>
            </a:r>
            <a:r>
              <a:rPr kumimoji="1" lang="ja-JP" altLang="en-US" dirty="0" smtClean="0"/>
              <a:t>キャッシュモデル</a:t>
            </a:r>
            <a:endParaRPr kumimoji="1" lang="en-US" altLang="ja-JP" dirty="0" smtClean="0"/>
          </a:p>
          <a:p>
            <a:pPr lvl="1"/>
            <a:r>
              <a:rPr lang="en-US" altLang="ja-JP" dirty="0" smtClean="0"/>
              <a:t>L1</a:t>
            </a:r>
            <a:r>
              <a:rPr lang="ja-JP" altLang="en-US" dirty="0" smtClean="0"/>
              <a:t>と</a:t>
            </a:r>
            <a:r>
              <a:rPr lang="en-US" altLang="ja-JP" dirty="0" smtClean="0"/>
              <a:t>L2</a:t>
            </a:r>
            <a:r>
              <a:rPr lang="ja-JP" altLang="en-US" dirty="0" smtClean="0"/>
              <a:t>に同じアドレスに対するデータを置かない（どちらか）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6" name="図 5"/>
          <p:cNvPicPr>
            <a:picLocks noChangeAspect="1"/>
          </p:cNvPicPr>
          <p:nvPr/>
        </p:nvPicPr>
        <p:blipFill>
          <a:blip r:embed="rId2"/>
          <a:stretch>
            <a:fillRect/>
          </a:stretch>
        </p:blipFill>
        <p:spPr>
          <a:xfrm>
            <a:off x="2016579" y="4096565"/>
            <a:ext cx="5669264" cy="2232799"/>
          </a:xfrm>
          <a:prstGeom prst="rect">
            <a:avLst/>
          </a:prstGeom>
        </p:spPr>
      </p:pic>
    </p:spTree>
    <p:extLst>
      <p:ext uri="{BB962C8B-B14F-4D97-AF65-F5344CB8AC3E}">
        <p14:creationId xmlns:p14="http://schemas.microsoft.com/office/powerpoint/2010/main" val="2705763112"/>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59713</TotalTime>
  <Words>2372</Words>
  <Application>Microsoft Office PowerPoint</Application>
  <PresentationFormat>A4 210 x 297 mm</PresentationFormat>
  <Paragraphs>263</Paragraphs>
  <Slides>28</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28</vt:i4>
      </vt:variant>
    </vt:vector>
  </HeadingPairs>
  <TitlesOfParts>
    <vt:vector size="41"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Caches(11章)</vt:lpstr>
      <vt:lpstr>Caches</vt:lpstr>
      <vt:lpstr>Caches</vt:lpstr>
      <vt:lpstr>11.1 Cache terminology</vt:lpstr>
      <vt:lpstr>11.1 Cache terminology</vt:lpstr>
      <vt:lpstr>11.1.1 Set associative caches and ways</vt:lpstr>
      <vt:lpstr>11.1.2 Cache tags and Physical Addresses</vt:lpstr>
      <vt:lpstr>11.1.3 Inclusive and exclusive caches</vt:lpstr>
      <vt:lpstr>11.1.3 Inclusive and exclusive caches</vt:lpstr>
      <vt:lpstr>11.2 Cache controller </vt:lpstr>
      <vt:lpstr>11.3 Cache policies</vt:lpstr>
      <vt:lpstr>11.3 Cache policies</vt:lpstr>
      <vt:lpstr>11.3 Cache policies</vt:lpstr>
      <vt:lpstr>11.3 Cache policies</vt:lpstr>
      <vt:lpstr>11.4 Point of coherency and unification</vt:lpstr>
      <vt:lpstr>11.4 Point of coherency and unification</vt:lpstr>
      <vt:lpstr>11.4 Point of coherency and unification</vt:lpstr>
      <vt:lpstr>11.5 Cache maintenance</vt:lpstr>
      <vt:lpstr>11.5 Cache maintenance</vt:lpstr>
      <vt:lpstr>11.5 Cache maintenance</vt:lpstr>
      <vt:lpstr>11.5 Cache maintenance</vt:lpstr>
      <vt:lpstr>11.5 Cache maintenance</vt:lpstr>
      <vt:lpstr>11.5 Cache maintenance</vt:lpstr>
      <vt:lpstr>11.5 Cache maintenance</vt:lpstr>
      <vt:lpstr>11.5 Cache maintenance</vt:lpstr>
      <vt:lpstr>11.5 Cache maintenance</vt:lpstr>
      <vt:lpstr>11.5 Cache maintenance</vt:lpstr>
      <vt:lpstr>11.6 Cache discovery</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2424</cp:revision>
  <cp:lastPrinted>2019-02-26T04:36:26Z</cp:lastPrinted>
  <dcterms:created xsi:type="dcterms:W3CDTF">2002-10-25T18:44:00Z</dcterms:created>
  <dcterms:modified xsi:type="dcterms:W3CDTF">2019-11-04T10:24:09Z</dcterms:modified>
</cp:coreProperties>
</file>