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 id="2147483852" r:id="rId2"/>
  </p:sldMasterIdLst>
  <p:notesMasterIdLst>
    <p:notesMasterId r:id="rId65"/>
  </p:notesMasterIdLst>
  <p:handoutMasterIdLst>
    <p:handoutMasterId r:id="rId66"/>
  </p:handoutMasterIdLst>
  <p:sldIdLst>
    <p:sldId id="1312" r:id="rId3"/>
    <p:sldId id="1623" r:id="rId4"/>
    <p:sldId id="1643" r:id="rId5"/>
    <p:sldId id="1645" r:id="rId6"/>
    <p:sldId id="1646" r:id="rId7"/>
    <p:sldId id="1647" r:id="rId8"/>
    <p:sldId id="1648" r:id="rId9"/>
    <p:sldId id="1649" r:id="rId10"/>
    <p:sldId id="1650" r:id="rId11"/>
    <p:sldId id="1651" r:id="rId12"/>
    <p:sldId id="1652" r:id="rId13"/>
    <p:sldId id="1642" r:id="rId14"/>
    <p:sldId id="1655" r:id="rId15"/>
    <p:sldId id="1653" r:id="rId16"/>
    <p:sldId id="1654" r:id="rId17"/>
    <p:sldId id="1656" r:id="rId18"/>
    <p:sldId id="1657" r:id="rId19"/>
    <p:sldId id="1658" r:id="rId20"/>
    <p:sldId id="1659" r:id="rId21"/>
    <p:sldId id="1660" r:id="rId22"/>
    <p:sldId id="1662" r:id="rId23"/>
    <p:sldId id="1663" r:id="rId24"/>
    <p:sldId id="1664" r:id="rId25"/>
    <p:sldId id="1665" r:id="rId26"/>
    <p:sldId id="1666" r:id="rId27"/>
    <p:sldId id="1667" r:id="rId28"/>
    <p:sldId id="1668" r:id="rId29"/>
    <p:sldId id="1605" r:id="rId30"/>
    <p:sldId id="1607" r:id="rId31"/>
    <p:sldId id="1608" r:id="rId32"/>
    <p:sldId id="1609" r:id="rId33"/>
    <p:sldId id="1610" r:id="rId34"/>
    <p:sldId id="1611" r:id="rId35"/>
    <p:sldId id="1612" r:id="rId36"/>
    <p:sldId id="1613" r:id="rId37"/>
    <p:sldId id="1614" r:id="rId38"/>
    <p:sldId id="1615" r:id="rId39"/>
    <p:sldId id="1617" r:id="rId40"/>
    <p:sldId id="1618" r:id="rId41"/>
    <p:sldId id="1619" r:id="rId42"/>
    <p:sldId id="1620" r:id="rId43"/>
    <p:sldId id="1616" r:id="rId44"/>
    <p:sldId id="1621" r:id="rId45"/>
    <p:sldId id="1622" r:id="rId46"/>
    <p:sldId id="1624" r:id="rId47"/>
    <p:sldId id="1625" r:id="rId48"/>
    <p:sldId id="1626" r:id="rId49"/>
    <p:sldId id="1627" r:id="rId50"/>
    <p:sldId id="1628" r:id="rId51"/>
    <p:sldId id="1629" r:id="rId52"/>
    <p:sldId id="1630" r:id="rId53"/>
    <p:sldId id="1631" r:id="rId54"/>
    <p:sldId id="1632" r:id="rId55"/>
    <p:sldId id="1633" r:id="rId56"/>
    <p:sldId id="1634" r:id="rId57"/>
    <p:sldId id="1635" r:id="rId58"/>
    <p:sldId id="1636" r:id="rId59"/>
    <p:sldId id="1637" r:id="rId60"/>
    <p:sldId id="1638" r:id="rId61"/>
    <p:sldId id="1639" r:id="rId62"/>
    <p:sldId id="1640" r:id="rId63"/>
    <p:sldId id="1641" r:id="rId64"/>
  </p:sldIdLst>
  <p:sldSz cx="9906000" cy="6858000" type="A4"/>
  <p:notesSz cx="6807200" cy="9939338"/>
  <p:defaultTextStyle>
    <a:defPPr>
      <a:defRPr lang="ja-JP"/>
    </a:defPPr>
    <a:lvl1pPr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1pPr>
    <a:lvl2pPr marL="4572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2pPr>
    <a:lvl3pPr marL="9144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3pPr>
    <a:lvl4pPr marL="13716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4pPr>
    <a:lvl5pPr marL="18288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5pPr>
    <a:lvl6pPr marL="2286000" algn="l" defTabSz="914400" rtl="0" eaLnBrk="1" latinLnBrk="0" hangingPunct="1">
      <a:defRPr kumimoji="1" sz="2000" kern="1200">
        <a:solidFill>
          <a:schemeClr val="tx1"/>
        </a:solidFill>
        <a:latin typeface="Times New Roman" pitchFamily="18" charset="0"/>
        <a:ea typeface="ＭＳ ゴシック" pitchFamily="49" charset="-128"/>
        <a:cs typeface="+mn-cs"/>
      </a:defRPr>
    </a:lvl6pPr>
    <a:lvl7pPr marL="2743200" algn="l" defTabSz="914400" rtl="0" eaLnBrk="1" latinLnBrk="0" hangingPunct="1">
      <a:defRPr kumimoji="1" sz="2000" kern="1200">
        <a:solidFill>
          <a:schemeClr val="tx1"/>
        </a:solidFill>
        <a:latin typeface="Times New Roman" pitchFamily="18" charset="0"/>
        <a:ea typeface="ＭＳ ゴシック" pitchFamily="49" charset="-128"/>
        <a:cs typeface="+mn-cs"/>
      </a:defRPr>
    </a:lvl7pPr>
    <a:lvl8pPr marL="3200400" algn="l" defTabSz="914400" rtl="0" eaLnBrk="1" latinLnBrk="0" hangingPunct="1">
      <a:defRPr kumimoji="1" sz="2000" kern="1200">
        <a:solidFill>
          <a:schemeClr val="tx1"/>
        </a:solidFill>
        <a:latin typeface="Times New Roman" pitchFamily="18" charset="0"/>
        <a:ea typeface="ＭＳ ゴシック" pitchFamily="49" charset="-128"/>
        <a:cs typeface="+mn-cs"/>
      </a:defRPr>
    </a:lvl8pPr>
    <a:lvl9pPr marL="3657600" algn="l" defTabSz="914400" rtl="0" eaLnBrk="1" latinLnBrk="0" hangingPunct="1">
      <a:defRPr kumimoji="1" sz="2000" kern="1200">
        <a:solidFill>
          <a:schemeClr val="tx1"/>
        </a:solidFill>
        <a:latin typeface="Times New Roman" pitchFamily="18" charset="0"/>
        <a:ea typeface="ＭＳ ゴシック" pitchFamily="49" charset="-128"/>
        <a:cs typeface="+mn-cs"/>
      </a:defRPr>
    </a:lvl9pPr>
  </p:defaultTextStyle>
  <p:extLst>
    <p:ext uri="{EFAFB233-063F-42B5-8137-9DF3F51BA10A}">
      <p15:sldGuideLst xmlns:p15="http://schemas.microsoft.com/office/powerpoint/2012/main">
        <p15:guide id="1" orient="horz" pos="2139">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0066"/>
    <a:srgbClr val="FFCC00"/>
    <a:srgbClr val="DDDDDD"/>
    <a:srgbClr val="FF00FF"/>
    <a:srgbClr val="FF99FF"/>
    <a:srgbClr val="FFFF00"/>
    <a:srgbClr val="FF66CC"/>
    <a:srgbClr val="33CC3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5" autoAdjust="0"/>
    <p:restoredTop sz="90149" autoAdjust="0"/>
  </p:normalViewPr>
  <p:slideViewPr>
    <p:cSldViewPr snapToGrid="0">
      <p:cViewPr>
        <p:scale>
          <a:sx n="75" d="100"/>
          <a:sy n="75" d="100"/>
        </p:scale>
        <p:origin x="677" y="478"/>
      </p:cViewPr>
      <p:guideLst>
        <p:guide orient="horz" pos="2139"/>
        <p:guide pos="3120"/>
      </p:guideLst>
    </p:cSldViewPr>
  </p:slideViewPr>
  <p:outlineViewPr>
    <p:cViewPr>
      <p:scale>
        <a:sx n="25" d="100"/>
        <a:sy n="25"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2"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7" name="Rectangle 3"/>
          <p:cNvSpPr>
            <a:spLocks noGrp="1" noChangeArrowheads="1"/>
          </p:cNvSpPr>
          <p:nvPr>
            <p:ph type="dt" sz="quarter" idx="1"/>
          </p:nvPr>
        </p:nvSpPr>
        <p:spPr bwMode="auto">
          <a:xfrm>
            <a:off x="3856676"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8" name="Rectangle 4"/>
          <p:cNvSpPr>
            <a:spLocks noGrp="1" noChangeArrowheads="1"/>
          </p:cNvSpPr>
          <p:nvPr>
            <p:ph type="ftr" sz="quarter" idx="2"/>
          </p:nvPr>
        </p:nvSpPr>
        <p:spPr bwMode="auto">
          <a:xfrm>
            <a:off x="2"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9" name="Rectangle 5"/>
          <p:cNvSpPr>
            <a:spLocks noGrp="1" noChangeArrowheads="1"/>
          </p:cNvSpPr>
          <p:nvPr>
            <p:ph type="sldNum" sz="quarter" idx="3"/>
          </p:nvPr>
        </p:nvSpPr>
        <p:spPr bwMode="auto">
          <a:xfrm>
            <a:off x="3856676"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fld id="{BA83D74C-C4F8-4013-A52F-736ACD139CF8}" type="slidenum">
              <a:rPr lang="en-US" altLang="ja-JP"/>
              <a:pPr>
                <a:defRPr/>
              </a:pPr>
              <a:t>‹#›</a:t>
            </a:fld>
            <a:endParaRPr lang="en-US" altLang="ja-JP"/>
          </a:p>
        </p:txBody>
      </p:sp>
    </p:spTree>
    <p:extLst>
      <p:ext uri="{BB962C8B-B14F-4D97-AF65-F5344CB8AC3E}">
        <p14:creationId xmlns:p14="http://schemas.microsoft.com/office/powerpoint/2010/main" val="7981050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2"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35843" name="Rectangle 3"/>
          <p:cNvSpPr>
            <a:spLocks noGrp="1" noChangeArrowheads="1"/>
          </p:cNvSpPr>
          <p:nvPr>
            <p:ph type="dt" idx="1"/>
          </p:nvPr>
        </p:nvSpPr>
        <p:spPr bwMode="auto">
          <a:xfrm>
            <a:off x="3856676"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100356" name="Rectangle 4"/>
          <p:cNvSpPr>
            <a:spLocks noGrp="1" noRot="1" noChangeAspect="1" noChangeArrowheads="1" noTextEdit="1"/>
          </p:cNvSpPr>
          <p:nvPr>
            <p:ph type="sldImg" idx="2"/>
          </p:nvPr>
        </p:nvSpPr>
        <p:spPr bwMode="auto">
          <a:xfrm>
            <a:off x="714375" y="744538"/>
            <a:ext cx="5386388" cy="3730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907738" y="4722496"/>
            <a:ext cx="4991734" cy="4471350"/>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35846" name="Rectangle 6"/>
          <p:cNvSpPr>
            <a:spLocks noGrp="1" noChangeArrowheads="1"/>
          </p:cNvSpPr>
          <p:nvPr>
            <p:ph type="ftr" sz="quarter" idx="4"/>
          </p:nvPr>
        </p:nvSpPr>
        <p:spPr bwMode="auto">
          <a:xfrm>
            <a:off x="2"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35847" name="Rectangle 7"/>
          <p:cNvSpPr>
            <a:spLocks noGrp="1" noChangeArrowheads="1"/>
          </p:cNvSpPr>
          <p:nvPr>
            <p:ph type="sldNum" sz="quarter" idx="5"/>
          </p:nvPr>
        </p:nvSpPr>
        <p:spPr bwMode="auto">
          <a:xfrm>
            <a:off x="3856676"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fld id="{3673EFC6-7DDB-4EE7-AC16-5E3AF54CFD8A}" type="slidenum">
              <a:rPr lang="en-US" altLang="ja-JP"/>
              <a:pPr>
                <a:defRPr/>
              </a:pPr>
              <a:t>‹#›</a:t>
            </a:fld>
            <a:endParaRPr lang="en-US" altLang="ja-JP"/>
          </a:p>
        </p:txBody>
      </p:sp>
    </p:spTree>
    <p:extLst>
      <p:ext uri="{BB962C8B-B14F-4D97-AF65-F5344CB8AC3E}">
        <p14:creationId xmlns:p14="http://schemas.microsoft.com/office/powerpoint/2010/main" val="1015836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ＭＳ ゴシック" pitchFamily="49" charset="-128"/>
              </a:defRPr>
            </a:lvl1pPr>
            <a:lvl2pPr marL="743789" indent="-286073" eaLnBrk="0" hangingPunct="0">
              <a:defRPr kumimoji="1" sz="2000">
                <a:solidFill>
                  <a:schemeClr val="tx1"/>
                </a:solidFill>
                <a:latin typeface="Times New Roman" pitchFamily="18" charset="0"/>
                <a:ea typeface="ＭＳ ゴシック" pitchFamily="49" charset="-128"/>
              </a:defRPr>
            </a:lvl2pPr>
            <a:lvl3pPr marL="1144290" indent="-228857" eaLnBrk="0" hangingPunct="0">
              <a:defRPr kumimoji="1" sz="2000">
                <a:solidFill>
                  <a:schemeClr val="tx1"/>
                </a:solidFill>
                <a:latin typeface="Times New Roman" pitchFamily="18" charset="0"/>
                <a:ea typeface="ＭＳ ゴシック" pitchFamily="49" charset="-128"/>
              </a:defRPr>
            </a:lvl3pPr>
            <a:lvl4pPr marL="1602006" indent="-228857" eaLnBrk="0" hangingPunct="0">
              <a:defRPr kumimoji="1" sz="2000">
                <a:solidFill>
                  <a:schemeClr val="tx1"/>
                </a:solidFill>
                <a:latin typeface="Times New Roman" pitchFamily="18" charset="0"/>
                <a:ea typeface="ＭＳ ゴシック" pitchFamily="49" charset="-128"/>
              </a:defRPr>
            </a:lvl4pPr>
            <a:lvl5pPr marL="2059721" indent="-228857" eaLnBrk="0" hangingPunct="0">
              <a:defRPr kumimoji="1" sz="2000">
                <a:solidFill>
                  <a:schemeClr val="tx1"/>
                </a:solidFill>
                <a:latin typeface="Times New Roman" pitchFamily="18" charset="0"/>
                <a:ea typeface="ＭＳ ゴシック" pitchFamily="49" charset="-128"/>
              </a:defRPr>
            </a:lvl5pPr>
            <a:lvl6pPr marL="2517437"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5153"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32870"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90585"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eaLnBrk="1" hangingPunct="1"/>
            <a:fld id="{E54CC05B-270A-4866-90ED-5EA3CF83F679}" type="slidenum">
              <a:rPr lang="en-US" altLang="ja-JP" sz="1200">
                <a:solidFill>
                  <a:schemeClr val="tx2"/>
                </a:solidFill>
                <a:ea typeface="ＭＳ Ｐゴシック" pitchFamily="50" charset="-128"/>
              </a:rPr>
              <a:pPr eaLnBrk="1" hangingPunct="1"/>
              <a:t>1</a:t>
            </a:fld>
            <a:endParaRPr lang="en-US" altLang="ja-JP" sz="1200" dirty="0">
              <a:solidFill>
                <a:schemeClr val="tx2"/>
              </a:solidFill>
              <a:ea typeface="ＭＳ Ｐゴシック" pitchFamily="50" charset="-128"/>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47" tIns="46076" rIns="92147" bIns="46076"/>
          <a:lstStyle/>
          <a:p>
            <a:pPr eaLnBrk="1" hangingPunct="1"/>
            <a:endParaRPr lang="ja-JP" altLang="ja-JP" dirty="0" smtClean="0"/>
          </a:p>
        </p:txBody>
      </p:sp>
    </p:spTree>
    <p:extLst>
      <p:ext uri="{BB962C8B-B14F-4D97-AF65-F5344CB8AC3E}">
        <p14:creationId xmlns:p14="http://schemas.microsoft.com/office/powerpoint/2010/main" val="681425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5"/>
          <p:cNvSpPr>
            <a:spLocks noGrp="1" noChangeArrowheads="1"/>
          </p:cNvSpPr>
          <p:nvPr>
            <p:ph type="sldNum" sz="quarter" idx="10"/>
          </p:nvPr>
        </p:nvSpPr>
        <p:spPr/>
        <p:txBody>
          <a:bodyPr/>
          <a:lstStyle>
            <a:lvl1pPr>
              <a:defRPr>
                <a:latin typeface="メイリオ" panose="020B0604030504040204" pitchFamily="50" charset="-128"/>
                <a:ea typeface="メイリオ" panose="020B0604030504040204" pitchFamily="50" charset="-128"/>
              </a:defRPr>
            </a:lvl1pPr>
          </a:lstStyle>
          <a:p>
            <a:pPr>
              <a:defRPr/>
            </a:pPr>
            <a:fld id="{BFB47643-F42E-4A8B-AD74-11567C28E3AB}" type="slidenum">
              <a:rPr lang="en-US" altLang="ja-JP" smtClean="0"/>
              <a:pPr>
                <a:defRPr/>
              </a:pPr>
              <a:t>‹#›</a:t>
            </a:fld>
            <a:endParaRPr lang="en-US" altLang="ja-JP"/>
          </a:p>
        </p:txBody>
      </p:sp>
    </p:spTree>
    <p:extLst>
      <p:ext uri="{BB962C8B-B14F-4D97-AF65-F5344CB8AC3E}">
        <p14:creationId xmlns:p14="http://schemas.microsoft.com/office/powerpoint/2010/main" val="1053324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p:txBody>
          <a:bodyPr/>
          <a:lstStyle>
            <a:lvl1pPr>
              <a:defRPr/>
            </a:lvl1pPr>
          </a:lstStyle>
          <a:p>
            <a:pPr>
              <a:defRPr/>
            </a:pPr>
            <a:fld id="{553CF048-BEBE-4D21-A2A2-4A2052EFADA5}" type="slidenum">
              <a:rPr lang="en-US" altLang="ja-JP" smtClean="0"/>
              <a:pPr>
                <a:defRPr/>
              </a:pPr>
              <a:t>‹#›</a:t>
            </a:fld>
            <a:endParaRPr lang="en-US" altLang="ja-JP"/>
          </a:p>
        </p:txBody>
      </p:sp>
    </p:spTree>
    <p:extLst>
      <p:ext uri="{BB962C8B-B14F-4D97-AF65-F5344CB8AC3E}">
        <p14:creationId xmlns:p14="http://schemas.microsoft.com/office/powerpoint/2010/main" val="15367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16246" y="228601"/>
            <a:ext cx="2290763" cy="6100763"/>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343958" y="228601"/>
            <a:ext cx="6707188"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p:txBody>
          <a:bodyPr/>
          <a:lstStyle>
            <a:lvl1pPr>
              <a:defRPr/>
            </a:lvl1pPr>
          </a:lstStyle>
          <a:p>
            <a:pPr>
              <a:defRPr/>
            </a:pPr>
            <a:fld id="{1ABAE5AE-0007-46E8-8781-F5501E5B1BEB}" type="slidenum">
              <a:rPr lang="en-US" altLang="ja-JP" smtClean="0"/>
              <a:pPr>
                <a:defRPr/>
              </a:pPr>
              <a:t>‹#›</a:t>
            </a:fld>
            <a:endParaRPr lang="en-US" altLang="ja-JP"/>
          </a:p>
        </p:txBody>
      </p:sp>
    </p:spTree>
    <p:extLst>
      <p:ext uri="{BB962C8B-B14F-4D97-AF65-F5344CB8AC3E}">
        <p14:creationId xmlns:p14="http://schemas.microsoft.com/office/powerpoint/2010/main" val="2657419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本文スライド">
    <p:spTree>
      <p:nvGrpSpPr>
        <p:cNvPr id="1" name=""/>
        <p:cNvGrpSpPr/>
        <p:nvPr/>
      </p:nvGrpSpPr>
      <p:grpSpPr>
        <a:xfrm>
          <a:off x="0" y="0"/>
          <a:ext cx="0" cy="0"/>
          <a:chOff x="0" y="0"/>
          <a:chExt cx="0" cy="0"/>
        </a:xfrm>
      </p:grpSpPr>
      <p:graphicFrame>
        <p:nvGraphicFramePr>
          <p:cNvPr id="8" name="Object 2"/>
          <p:cNvGraphicFramePr>
            <a:graphicFrameLocks noChangeAspect="1"/>
          </p:cNvGraphicFramePr>
          <p:nvPr>
            <p:extLst/>
          </p:nvPr>
        </p:nvGraphicFramePr>
        <p:xfrm>
          <a:off x="0" y="6534150"/>
          <a:ext cx="9906000" cy="323850"/>
        </p:xfrm>
        <a:graphic>
          <a:graphicData uri="http://schemas.openxmlformats.org/presentationml/2006/ole">
            <mc:AlternateContent xmlns:mc="http://schemas.openxmlformats.org/markup-compatibility/2006">
              <mc:Choice xmlns:v="urn:schemas-microsoft-com:vml" Requires="v">
                <p:oleObj spid="_x0000_s224540" name="Image" r:id="rId3" imgW="12190476" imgH="431594" progId="">
                  <p:embed/>
                </p:oleObj>
              </mc:Choice>
              <mc:Fallback>
                <p:oleObj name="Image" r:id="rId3" imgW="12190476" imgH="43159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534150"/>
                        <a:ext cx="99060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タイトル 1"/>
          <p:cNvSpPr>
            <a:spLocks noGrp="1"/>
          </p:cNvSpPr>
          <p:nvPr>
            <p:ph type="title"/>
          </p:nvPr>
        </p:nvSpPr>
        <p:spPr>
          <a:xfrm>
            <a:off x="584515" y="307504"/>
            <a:ext cx="8420100" cy="457200"/>
          </a:xfrm>
        </p:spPr>
        <p:txBody>
          <a:bodyPr/>
          <a:lstStyle>
            <a:lvl1pPr algn="l">
              <a:defRPr sz="2800" b="1">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スライド番号プレースホルダー 2"/>
          <p:cNvSpPr>
            <a:spLocks noGrp="1"/>
          </p:cNvSpPr>
          <p:nvPr>
            <p:ph type="sldNum" sz="quarter" idx="10"/>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79A4C0E6-5526-4410-9C5F-1995C88644BA}" type="slidenum">
              <a:rPr lang="en-US" altLang="ja-JP" smtClean="0"/>
              <a:pPr>
                <a:defRPr/>
              </a:pPr>
              <a:t>‹#›</a:t>
            </a:fld>
            <a:endParaRPr lang="en-US" altLang="ja-JP"/>
          </a:p>
        </p:txBody>
      </p:sp>
      <p:sp>
        <p:nvSpPr>
          <p:cNvPr id="4" name="Line 6"/>
          <p:cNvSpPr>
            <a:spLocks noChangeShapeType="1"/>
          </p:cNvSpPr>
          <p:nvPr/>
        </p:nvSpPr>
        <p:spPr bwMode="auto">
          <a:xfrm>
            <a:off x="330200" y="836613"/>
            <a:ext cx="9204325" cy="0"/>
          </a:xfrm>
          <a:prstGeom prst="line">
            <a:avLst/>
          </a:prstGeom>
          <a:noFill/>
          <a:ln w="19050">
            <a:solidFill>
              <a:srgbClr val="A4DE00"/>
            </a:solidFill>
            <a:round/>
            <a:headEnd/>
            <a:tailEnd/>
          </a:ln>
        </p:spPr>
        <p:txBody>
          <a:bodyPr vert="eaVert" wrap="none" anchor="ctr"/>
          <a:lstStyle/>
          <a:p>
            <a:pPr>
              <a:defRPr/>
            </a:pPr>
            <a:endParaRPr lang="ja-JP" altLang="en-US" sz="2000">
              <a:latin typeface="+mn-lt"/>
              <a:ea typeface="メイリオ" pitchFamily="50" charset="-128"/>
            </a:endParaRPr>
          </a:p>
        </p:txBody>
      </p:sp>
      <p:pic>
        <p:nvPicPr>
          <p:cNvPr id="5" name="Picture 8"/>
          <p:cNvPicPr>
            <a:picLocks noChangeAspect="1" noChangeArrowheads="1"/>
          </p:cNvPicPr>
          <p:nvPr/>
        </p:nvPicPr>
        <p:blipFill>
          <a:blip r:embed="rId5"/>
          <a:srcRect/>
          <a:stretch>
            <a:fillRect/>
          </a:stretch>
        </p:blipFill>
        <p:spPr bwMode="auto">
          <a:xfrm>
            <a:off x="9111456" y="255588"/>
            <a:ext cx="751550" cy="438150"/>
          </a:xfrm>
          <a:prstGeom prst="rect">
            <a:avLst/>
          </a:prstGeom>
          <a:noFill/>
          <a:ln w="9525">
            <a:noFill/>
            <a:miter lim="800000"/>
            <a:headEnd/>
            <a:tailEnd/>
          </a:ln>
        </p:spPr>
      </p:pic>
      <p:sp>
        <p:nvSpPr>
          <p:cNvPr id="7" name="テキスト プレースホルダー 6"/>
          <p:cNvSpPr>
            <a:spLocks noGrp="1"/>
          </p:cNvSpPr>
          <p:nvPr>
            <p:ph type="body" sz="quarter" idx="11"/>
          </p:nvPr>
        </p:nvSpPr>
        <p:spPr>
          <a:xfrm>
            <a:off x="584515" y="987426"/>
            <a:ext cx="8736971" cy="5321893"/>
          </a:xfrm>
        </p:spPr>
        <p:txBody>
          <a:bodyPr/>
          <a:lstStyle>
            <a:lvl1pPr marL="176213" indent="-176213">
              <a:buFont typeface="Arial" panose="020B0604020202020204" pitchFamily="34" charset="0"/>
              <a:buChar char="•"/>
              <a:defRPr sz="2800">
                <a:latin typeface="メイリオ" panose="020B0604030504040204" pitchFamily="50" charset="-128"/>
                <a:ea typeface="メイリオ" panose="020B0604030504040204" pitchFamily="50" charset="-128"/>
                <a:cs typeface="メイリオ" panose="020B0604030504040204" pitchFamily="50" charset="-128"/>
              </a:defRPr>
            </a:lvl1pPr>
            <a:lvl2pPr marL="449263" indent="-177800">
              <a:buFont typeface="Arial" panose="020B0604020202020204" pitchFamily="34" charset="0"/>
              <a:buChar char="•"/>
              <a:defRPr>
                <a:latin typeface="メイリオ" panose="020B0604030504040204" pitchFamily="50" charset="-128"/>
                <a:ea typeface="メイリオ" panose="020B0604030504040204" pitchFamily="50" charset="-128"/>
                <a:cs typeface="メイリオ" panose="020B0604030504040204" pitchFamily="50" charset="-128"/>
              </a:defRPr>
            </a:lvl2pPr>
            <a:lvl3pPr marL="714375" indent="-17621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3pPr>
            <a:lvl4pPr marL="985838" indent="-17621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4pPr>
            <a:lvl5pPr marL="1258888" indent="-184150">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9" name="Text Box 9"/>
          <p:cNvSpPr txBox="1">
            <a:spLocks noChangeArrowheads="1"/>
          </p:cNvSpPr>
          <p:nvPr/>
        </p:nvSpPr>
        <p:spPr bwMode="auto">
          <a:xfrm>
            <a:off x="7216246" y="6562726"/>
            <a:ext cx="1881452" cy="314325"/>
          </a:xfrm>
          <a:prstGeom prst="rect">
            <a:avLst/>
          </a:prstGeom>
          <a:noFill/>
          <a:ln>
            <a:noFill/>
          </a:ln>
          <a:extLst/>
        </p:spPr>
        <p:txBody>
          <a:bodyPr lIns="90000" tIns="72000" rIns="90000" bIns="46800">
            <a:spAutoFit/>
          </a:bodyPr>
          <a:lstStyle>
            <a:lvl1pPr eaLnBrk="0" hangingPunct="0">
              <a:defRPr kumimoji="1" sz="20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0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9pPr>
          </a:lstStyle>
          <a:p>
            <a:pPr eaLnBrk="1" hangingPunct="1">
              <a:lnSpc>
                <a:spcPct val="90000"/>
              </a:lnSpc>
              <a:spcBef>
                <a:spcPct val="20000"/>
              </a:spcBef>
              <a:defRPr/>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AP</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コンソーシアム</a:t>
            </a:r>
          </a:p>
        </p:txBody>
      </p:sp>
    </p:spTree>
    <p:extLst>
      <p:ext uri="{BB962C8B-B14F-4D97-AF65-F5344CB8AC3E}">
        <p14:creationId xmlns:p14="http://schemas.microsoft.com/office/powerpoint/2010/main" val="185754189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31C4371C-0028-46E3-81EF-B119DF6C871A}"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983168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85FBA314-2752-4CD5-BD62-9CE8EDCCB40E}"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022105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6"/>
          <p:cNvSpPr>
            <a:spLocks noGrp="1" noChangeArrowheads="1"/>
          </p:cNvSpPr>
          <p:nvPr>
            <p:ph type="sldNum" sz="quarter" idx="10"/>
          </p:nvPr>
        </p:nvSpPr>
        <p:spPr>
          <a:ln/>
        </p:spPr>
        <p:txBody>
          <a:bodyPr/>
          <a:lstStyle>
            <a:lvl1pPr>
              <a:defRPr/>
            </a:lvl1pPr>
          </a:lstStyle>
          <a:p>
            <a:pPr>
              <a:defRPr/>
            </a:pPr>
            <a:fld id="{F61C3E6E-C92B-41F7-AB02-733828BABEF4}"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09420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371475" y="1022351"/>
            <a:ext cx="4485217"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1791" y="1022351"/>
            <a:ext cx="4485217"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6"/>
          <p:cNvSpPr>
            <a:spLocks noGrp="1" noChangeArrowheads="1"/>
          </p:cNvSpPr>
          <p:nvPr>
            <p:ph type="sldNum" sz="quarter" idx="10"/>
          </p:nvPr>
        </p:nvSpPr>
        <p:spPr>
          <a:ln/>
        </p:spPr>
        <p:txBody>
          <a:bodyPr/>
          <a:lstStyle>
            <a:lvl1pPr>
              <a:defRPr/>
            </a:lvl1pPr>
          </a:lstStyle>
          <a:p>
            <a:pPr>
              <a:defRPr/>
            </a:pPr>
            <a:fld id="{ADB41EE6-AE83-4F5F-8F59-83B481DAE5EC}"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535900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6"/>
          <p:cNvSpPr>
            <a:spLocks noGrp="1" noChangeArrowheads="1"/>
          </p:cNvSpPr>
          <p:nvPr>
            <p:ph type="sldNum" sz="quarter" idx="10"/>
          </p:nvPr>
        </p:nvSpPr>
        <p:spPr>
          <a:ln/>
        </p:spPr>
        <p:txBody>
          <a:bodyPr/>
          <a:lstStyle>
            <a:lvl1pPr>
              <a:defRPr/>
            </a:lvl1pPr>
          </a:lstStyle>
          <a:p>
            <a:pPr>
              <a:defRPr/>
            </a:pPr>
            <a:fld id="{A85CCEAF-2B00-47EA-807E-4EC582CDD4AF}" type="slidenum">
              <a:rPr lang="en-US" altLang="ja-JP"/>
              <a:pPr>
                <a:defRPr/>
              </a:pPr>
              <a:t>‹#›</a:t>
            </a:fld>
            <a:endParaRPr lang="en-US" altLang="ja-JP"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313162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6"/>
          <p:cNvSpPr>
            <a:spLocks noGrp="1" noChangeArrowheads="1"/>
          </p:cNvSpPr>
          <p:nvPr>
            <p:ph type="sldNum" sz="quarter" idx="10"/>
          </p:nvPr>
        </p:nvSpPr>
        <p:spPr>
          <a:ln/>
        </p:spPr>
        <p:txBody>
          <a:bodyPr/>
          <a:lstStyle>
            <a:lvl1pPr>
              <a:defRPr/>
            </a:lvl1pPr>
          </a:lstStyle>
          <a:p>
            <a:pPr>
              <a:defRPr/>
            </a:pPr>
            <a:fld id="{BA589EBB-2B35-4D5F-9812-FB8B5E06BE1E}" type="slidenum">
              <a:rPr lang="en-US" altLang="ja-JP"/>
              <a:pPr>
                <a:defRPr/>
              </a:pPr>
              <a:t>‹#›</a:t>
            </a:fld>
            <a:endParaRPr lang="en-US" altLang="ja-JP"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9735179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9ACDD6B8-916A-43EC-A5A3-22412E30FBDD}" type="slidenum">
              <a:rPr lang="en-US" altLang="ja-JP"/>
              <a:pPr>
                <a:defRPr/>
              </a:pPr>
              <a:t>‹#›</a:t>
            </a:fld>
            <a:endParaRPr lang="en-US" altLang="ja-JP"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39034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dirty="0"/>
          </a:p>
        </p:txBody>
      </p:sp>
      <p:sp>
        <p:nvSpPr>
          <p:cNvPr id="3" name="コンテンツ プレースホルダ 2"/>
          <p:cNvSpPr>
            <a:spLocks noGrp="1"/>
          </p:cNvSpPr>
          <p:nvPr>
            <p:ph idx="1"/>
          </p:nvPr>
        </p:nvSpPr>
        <p:spPr/>
        <p:txBody>
          <a:bodyPr/>
          <a:lstStyle>
            <a:lvl1pPr>
              <a:defRPr sz="2200">
                <a:latin typeface="メイリオ" panose="020B0604030504040204" pitchFamily="50" charset="-128"/>
                <a:ea typeface="メイリオ" panose="020B0604030504040204" pitchFamily="50" charset="-128"/>
                <a:cs typeface="メイリオ" panose="020B0604030504040204" pitchFamily="50" charset="-128"/>
              </a:defRPr>
            </a:lvl1pPr>
            <a:lvl2pPr>
              <a:defRPr sz="2200">
                <a:latin typeface="メイリオ" panose="020B0604030504040204" pitchFamily="50" charset="-128"/>
                <a:ea typeface="メイリオ" panose="020B0604030504040204" pitchFamily="50" charset="-128"/>
                <a:cs typeface="メイリオ" panose="020B0604030504040204" pitchFamily="50" charset="-128"/>
              </a:defRPr>
            </a:lvl2pPr>
            <a:lvl3pPr marL="896938" indent="-182563">
              <a:buFont typeface="Arial" panose="020B0604020202020204" pitchFamily="34" charset="0"/>
              <a:buChar char="•"/>
              <a:defRPr sz="2200">
                <a:latin typeface="メイリオ" panose="020B0604030504040204" pitchFamily="50" charset="-128"/>
                <a:ea typeface="メイリオ" panose="020B0604030504040204" pitchFamily="50" charset="-128"/>
                <a:cs typeface="メイリオ" panose="020B0604030504040204" pitchFamily="50" charset="-128"/>
              </a:defRPr>
            </a:lvl3pPr>
            <a:lvl4pPr>
              <a:defRPr sz="2200">
                <a:latin typeface="メイリオ" panose="020B0604030504040204" pitchFamily="50" charset="-128"/>
                <a:ea typeface="メイリオ" panose="020B0604030504040204" pitchFamily="50" charset="-128"/>
                <a:cs typeface="メイリオ" panose="020B0604030504040204" pitchFamily="50" charset="-128"/>
              </a:defRPr>
            </a:lvl4pPr>
            <a:lvl5pPr>
              <a:defRPr sz="22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Rectangle 5"/>
          <p:cNvSpPr>
            <a:spLocks noGrp="1" noChangeArrowheads="1"/>
          </p:cNvSpPr>
          <p:nvPr>
            <p:ph type="sldNum" sz="quarter" idx="10"/>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308C500B-7EDA-4869-A798-AD27E56D1C40}" type="slidenum">
              <a:rPr lang="en-US" altLang="ja-JP" smtClean="0"/>
              <a:pPr>
                <a:defRPr/>
              </a:pPr>
              <a:t>‹#›</a:t>
            </a:fld>
            <a:endParaRPr lang="en-US" altLang="ja-JP"/>
          </a:p>
        </p:txBody>
      </p:sp>
    </p:spTree>
    <p:extLst>
      <p:ext uri="{BB962C8B-B14F-4D97-AF65-F5344CB8AC3E}">
        <p14:creationId xmlns:p14="http://schemas.microsoft.com/office/powerpoint/2010/main" val="34668169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89028579-E005-4E02-B61C-5B376DA99E7C}"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272068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E28014E7-0F87-46FA-8967-891C058639C3}"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4100425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1942782D-4133-400B-AA8D-307EF7068FE4}"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1158797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16246" y="228601"/>
            <a:ext cx="2290763" cy="6100763"/>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343958" y="228601"/>
            <a:ext cx="6707188"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E82891AF-E68E-47C8-B8E1-AB00F738D293}"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231076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5"/>
          <p:cNvSpPr>
            <a:spLocks noGrp="1" noChangeArrowheads="1"/>
          </p:cNvSpPr>
          <p:nvPr>
            <p:ph type="sldNum" sz="quarter" idx="10"/>
          </p:nvPr>
        </p:nvSpPr>
        <p:spPr/>
        <p:txBody>
          <a:bodyPr/>
          <a:lstStyle>
            <a:lvl1pPr>
              <a:defRPr/>
            </a:lvl1pPr>
          </a:lstStyle>
          <a:p>
            <a:pPr>
              <a:defRPr/>
            </a:pPr>
            <a:fld id="{745FB677-F3EC-4B56-B1A1-3EBFE9030D63}" type="slidenum">
              <a:rPr lang="en-US" altLang="ja-JP" smtClean="0"/>
              <a:pPr>
                <a:defRPr/>
              </a:pPr>
              <a:t>‹#›</a:t>
            </a:fld>
            <a:endParaRPr lang="en-US" altLang="ja-JP"/>
          </a:p>
        </p:txBody>
      </p:sp>
    </p:spTree>
    <p:extLst>
      <p:ext uri="{BB962C8B-B14F-4D97-AF65-F5344CB8AC3E}">
        <p14:creationId xmlns:p14="http://schemas.microsoft.com/office/powerpoint/2010/main" val="102998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371475" y="1022351"/>
            <a:ext cx="4485217" cy="5307013"/>
          </a:xfr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4" name="コンテンツ プレースホルダ 3"/>
          <p:cNvSpPr>
            <a:spLocks noGrp="1"/>
          </p:cNvSpPr>
          <p:nvPr>
            <p:ph sz="half" idx="2"/>
          </p:nvPr>
        </p:nvSpPr>
        <p:spPr>
          <a:xfrm>
            <a:off x="5021791" y="1022351"/>
            <a:ext cx="4485217" cy="5307013"/>
          </a:xfr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Rectangle 5"/>
          <p:cNvSpPr>
            <a:spLocks noGrp="1" noChangeArrowheads="1"/>
          </p:cNvSpPr>
          <p:nvPr>
            <p:ph type="sldNum" sz="quarter" idx="10"/>
          </p:nvPr>
        </p:nvSpPr>
        <p:spPr/>
        <p:txBody>
          <a:bodyPr/>
          <a:lstStyle>
            <a:lvl1pPr>
              <a:defRPr/>
            </a:lvl1pPr>
          </a:lstStyle>
          <a:p>
            <a:pPr>
              <a:defRPr/>
            </a:pPr>
            <a:fld id="{1AF07EF2-CCBB-41E5-BEA6-FB056BAE9715}" type="slidenum">
              <a:rPr lang="en-US" altLang="ja-JP" smtClean="0"/>
              <a:pPr>
                <a:defRPr/>
              </a:pPr>
              <a:t>‹#›</a:t>
            </a:fld>
            <a:endParaRPr lang="en-US" altLang="ja-JP"/>
          </a:p>
        </p:txBody>
      </p:sp>
    </p:spTree>
    <p:extLst>
      <p:ext uri="{BB962C8B-B14F-4D97-AF65-F5344CB8AC3E}">
        <p14:creationId xmlns:p14="http://schemas.microsoft.com/office/powerpoint/2010/main" val="6013621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dirty="0"/>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5"/>
          <p:cNvSpPr>
            <a:spLocks noGrp="1" noChangeArrowheads="1"/>
          </p:cNvSpPr>
          <p:nvPr>
            <p:ph type="sldNum" sz="quarter" idx="10"/>
          </p:nvPr>
        </p:nvSpPr>
        <p:spPr/>
        <p:txBody>
          <a:bodyPr/>
          <a:lstStyle>
            <a:lvl1pPr>
              <a:defRPr/>
            </a:lvl1pPr>
          </a:lstStyle>
          <a:p>
            <a:pPr>
              <a:defRPr/>
            </a:pPr>
            <a:fld id="{E13E682E-35A4-4553-92AD-A58F36A37909}" type="slidenum">
              <a:rPr lang="en-US" altLang="ja-JP" smtClean="0"/>
              <a:pPr>
                <a:defRPr/>
              </a:pPr>
              <a:t>‹#›</a:t>
            </a:fld>
            <a:endParaRPr lang="en-US" altLang="ja-JP"/>
          </a:p>
        </p:txBody>
      </p:sp>
    </p:spTree>
    <p:extLst>
      <p:ext uri="{BB962C8B-B14F-4D97-AF65-F5344CB8AC3E}">
        <p14:creationId xmlns:p14="http://schemas.microsoft.com/office/powerpoint/2010/main" val="90780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dirty="0"/>
          </a:p>
        </p:txBody>
      </p:sp>
      <p:sp>
        <p:nvSpPr>
          <p:cNvPr id="3" name="Rectangle 5"/>
          <p:cNvSpPr>
            <a:spLocks noGrp="1" noChangeArrowheads="1"/>
          </p:cNvSpPr>
          <p:nvPr>
            <p:ph type="sldNum" sz="quarter" idx="10"/>
          </p:nvPr>
        </p:nvSpPr>
        <p:spPr/>
        <p:txBody>
          <a:bodyPr/>
          <a:lstStyle>
            <a:lvl1pPr>
              <a:defRPr/>
            </a:lvl1pPr>
          </a:lstStyle>
          <a:p>
            <a:pPr>
              <a:defRPr/>
            </a:pPr>
            <a:fld id="{2DF3FF87-E154-4BCB-9C4F-D5CAC73D00B8}" type="slidenum">
              <a:rPr lang="en-US" altLang="ja-JP" smtClean="0"/>
              <a:pPr>
                <a:defRPr/>
              </a:pPr>
              <a:t>‹#›</a:t>
            </a:fld>
            <a:endParaRPr lang="en-US" altLang="ja-JP"/>
          </a:p>
        </p:txBody>
      </p:sp>
    </p:spTree>
    <p:extLst>
      <p:ext uri="{BB962C8B-B14F-4D97-AF65-F5344CB8AC3E}">
        <p14:creationId xmlns:p14="http://schemas.microsoft.com/office/powerpoint/2010/main" val="2945286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p:txBody>
          <a:bodyPr/>
          <a:lstStyle>
            <a:lvl1pPr>
              <a:defRPr/>
            </a:lvl1pPr>
          </a:lstStyle>
          <a:p>
            <a:pPr>
              <a:defRPr/>
            </a:pPr>
            <a:fld id="{2E385889-6222-408C-8731-B61DA2516120}" type="slidenum">
              <a:rPr lang="en-US" altLang="ja-JP" smtClean="0"/>
              <a:pPr>
                <a:defRPr/>
              </a:pPr>
              <a:t>‹#›</a:t>
            </a:fld>
            <a:endParaRPr lang="en-US" altLang="ja-JP"/>
          </a:p>
        </p:txBody>
      </p:sp>
    </p:spTree>
    <p:extLst>
      <p:ext uri="{BB962C8B-B14F-4D97-AF65-F5344CB8AC3E}">
        <p14:creationId xmlns:p14="http://schemas.microsoft.com/office/powerpoint/2010/main" val="381743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p:txBody>
          <a:bodyPr/>
          <a:lstStyle>
            <a:lvl1pPr>
              <a:defRPr/>
            </a:lvl1pPr>
          </a:lstStyle>
          <a:p>
            <a:pPr>
              <a:defRPr/>
            </a:pPr>
            <a:fld id="{F303F2F2-364B-44F0-AA66-DE8E8BCDE0A4}" type="slidenum">
              <a:rPr lang="en-US" altLang="ja-JP" smtClean="0"/>
              <a:pPr>
                <a:defRPr/>
              </a:pPr>
              <a:t>‹#›</a:t>
            </a:fld>
            <a:endParaRPr lang="en-US" altLang="ja-JP"/>
          </a:p>
        </p:txBody>
      </p:sp>
    </p:spTree>
    <p:extLst>
      <p:ext uri="{BB962C8B-B14F-4D97-AF65-F5344CB8AC3E}">
        <p14:creationId xmlns:p14="http://schemas.microsoft.com/office/powerpoint/2010/main" val="612656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p:txBody>
          <a:bodyPr/>
          <a:lstStyle>
            <a:lvl1pPr>
              <a:defRPr/>
            </a:lvl1pPr>
          </a:lstStyle>
          <a:p>
            <a:pPr>
              <a:defRPr/>
            </a:pPr>
            <a:fld id="{CCCA8327-2F43-41EB-9645-0F90BD8A988E}" type="slidenum">
              <a:rPr lang="en-US" altLang="ja-JP" smtClean="0"/>
              <a:pPr>
                <a:defRPr/>
              </a:pPr>
              <a:t>‹#›</a:t>
            </a:fld>
            <a:endParaRPr lang="en-US" altLang="ja-JP"/>
          </a:p>
        </p:txBody>
      </p:sp>
    </p:spTree>
    <p:extLst>
      <p:ext uri="{BB962C8B-B14F-4D97-AF65-F5344CB8AC3E}">
        <p14:creationId xmlns:p14="http://schemas.microsoft.com/office/powerpoint/2010/main" val="2394261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530" name="Line 12"/>
          <p:cNvSpPr>
            <a:spLocks noChangeShapeType="1"/>
          </p:cNvSpPr>
          <p:nvPr/>
        </p:nvSpPr>
        <p:spPr bwMode="auto">
          <a:xfrm>
            <a:off x="330200" y="836613"/>
            <a:ext cx="9204325"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22531" name="Line 22"/>
          <p:cNvSpPr>
            <a:spLocks noChangeShapeType="1"/>
          </p:cNvSpPr>
          <p:nvPr/>
        </p:nvSpPr>
        <p:spPr bwMode="auto">
          <a:xfrm>
            <a:off x="0" y="6513513"/>
            <a:ext cx="9892242"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1029" name="Rectangle 3"/>
          <p:cNvSpPr>
            <a:spLocks noGrp="1" noChangeArrowheads="1"/>
          </p:cNvSpPr>
          <p:nvPr>
            <p:ph type="title"/>
          </p:nvPr>
        </p:nvSpPr>
        <p:spPr bwMode="auto">
          <a:xfrm>
            <a:off x="343958" y="228600"/>
            <a:ext cx="881909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30" name="Rectangle 4"/>
          <p:cNvSpPr>
            <a:spLocks noGrp="1" noChangeArrowheads="1"/>
          </p:cNvSpPr>
          <p:nvPr>
            <p:ph type="body" idx="1"/>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2" name="Rectangle 5"/>
          <p:cNvSpPr>
            <a:spLocks noGrp="1" noChangeArrowheads="1"/>
          </p:cNvSpPr>
          <p:nvPr>
            <p:ph type="sldNum" sz="quarter" idx="4"/>
          </p:nvPr>
        </p:nvSpPr>
        <p:spPr bwMode="auto">
          <a:xfrm>
            <a:off x="7842250" y="6553200"/>
            <a:ext cx="2063750" cy="304800"/>
          </a:xfrm>
          <a:prstGeom prst="rect">
            <a:avLst/>
          </a:prstGeom>
          <a:noFill/>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latin typeface="メイリオ" panose="020B0604030504040204" pitchFamily="50" charset="-128"/>
                <a:ea typeface="メイリオ" panose="020B0604030504040204" pitchFamily="50" charset="-128"/>
              </a:defRPr>
            </a:lvl1pPr>
          </a:lstStyle>
          <a:p>
            <a:pPr>
              <a:defRPr/>
            </a:pPr>
            <a:fld id="{79A4C0E6-5526-4410-9C5F-1995C88644BA}" type="slidenum">
              <a:rPr lang="en-US" altLang="ja-JP" smtClean="0"/>
              <a:pPr>
                <a:defRPr/>
              </a:pPr>
              <a:t>‹#›</a:t>
            </a:fld>
            <a:endParaRPr lang="en-US" altLang="ja-JP"/>
          </a:p>
        </p:txBody>
      </p:sp>
      <p:sp>
        <p:nvSpPr>
          <p:cNvPr id="8" name="テキスト ボックス 7"/>
          <p:cNvSpPr txBox="1"/>
          <p:nvPr/>
        </p:nvSpPr>
        <p:spPr>
          <a:xfrm>
            <a:off x="742950" y="6518204"/>
            <a:ext cx="3494617" cy="369332"/>
          </a:xfrm>
          <a:prstGeom prst="rect">
            <a:avLst/>
          </a:prstGeom>
          <a:noFill/>
        </p:spPr>
        <p:txBody>
          <a:bodyPr>
            <a:spAutoFit/>
          </a:bodyPr>
          <a:lstStyle/>
          <a:p>
            <a:pPr>
              <a:defRPr/>
            </a:pPr>
            <a:r>
              <a:rPr lang="en-US" altLang="ja-JP" sz="1000" b="1" i="1" dirty="0">
                <a:solidFill>
                  <a:schemeClr val="accent2"/>
                </a:solidFill>
                <a:latin typeface="Times New Roman"/>
                <a:cs typeface="Times New Roman"/>
              </a:rPr>
              <a:t>Graduate School of Information Science, Nagoya Univ.</a:t>
            </a:r>
            <a:br>
              <a:rPr lang="en-US" altLang="ja-JP" sz="1000" b="1" i="1" dirty="0">
                <a:solidFill>
                  <a:schemeClr val="accent2"/>
                </a:solidFill>
                <a:latin typeface="Times New Roman"/>
                <a:cs typeface="Times New Roman"/>
              </a:rPr>
            </a:br>
            <a:r>
              <a:rPr lang="en-US" altLang="ja-JP" sz="1000" b="1" i="1" dirty="0">
                <a:solidFill>
                  <a:schemeClr val="accent2"/>
                </a:solidFill>
                <a:latin typeface="Times New Roman"/>
                <a:cs typeface="Times New Roman"/>
              </a:rPr>
              <a:t>Embedded and Real-Time Systems Lab.</a:t>
            </a:r>
            <a:endParaRPr lang="ja-JP" altLang="en-US" sz="1000" b="1" i="1" dirty="0">
              <a:solidFill>
                <a:schemeClr val="accent2"/>
              </a:solidFill>
              <a:latin typeface="Times New Roman"/>
              <a:cs typeface="Times New Roman"/>
            </a:endParaRPr>
          </a:p>
        </p:txBody>
      </p:sp>
      <p:sp>
        <p:nvSpPr>
          <p:cNvPr id="9" name="テキスト ボックス 8"/>
          <p:cNvSpPr txBox="1"/>
          <p:nvPr/>
        </p:nvSpPr>
        <p:spPr>
          <a:xfrm>
            <a:off x="-68792" y="6467405"/>
            <a:ext cx="1073150" cy="433965"/>
          </a:xfrm>
          <a:prstGeom prst="rect">
            <a:avLst/>
          </a:prstGeom>
          <a:noFill/>
        </p:spPr>
        <p:txBody>
          <a:bodyPr>
            <a:spAutoFit/>
          </a:bodyPr>
          <a:lstStyle/>
          <a:p>
            <a:pPr>
              <a:defRPr/>
            </a:pPr>
            <a:r>
              <a:rPr lang="en-US" altLang="ja-JP" sz="2400" b="1" dirty="0">
                <a:solidFill>
                  <a:schemeClr val="accent2"/>
                </a:solidFill>
                <a:latin typeface="Monotype Corsiva"/>
                <a:ea typeface="ＤＦＰ太丸ゴシック体"/>
                <a:cs typeface="Monotype Corsiva"/>
              </a:rPr>
              <a:t>ERTL</a:t>
            </a:r>
            <a:endParaRPr lang="ja-JP" altLang="en-US" sz="2400" b="1" dirty="0">
              <a:solidFill>
                <a:schemeClr val="accent2"/>
              </a:solidFill>
              <a:latin typeface="Monotype Corsiva"/>
              <a:ea typeface="ＤＦＰ太丸ゴシック体"/>
              <a:cs typeface="Monotype Corsiva"/>
            </a:endParaRPr>
          </a:p>
        </p:txBody>
      </p:sp>
    </p:spTree>
    <p:extLst>
      <p:ext uri="{BB962C8B-B14F-4D97-AF65-F5344CB8AC3E}">
        <p14:creationId xmlns:p14="http://schemas.microsoft.com/office/powerpoint/2010/main" val="3668014258"/>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2pPr>
      <a:lvl3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3pPr>
      <a:lvl4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4pPr>
      <a:lvl5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9pPr>
    </p:titleStyle>
    <p:bodyStyle>
      <a:lvl1pPr marL="180975" indent="-180975" algn="l" rtl="0" eaLnBrk="1" fontAlgn="base" hangingPunct="1">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1" fontAlgn="base" hangingPunct="1">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1" fontAlgn="base" hangingPunct="1">
        <a:spcBef>
          <a:spcPct val="20000"/>
        </a:spcBef>
        <a:spcAft>
          <a:spcPct val="0"/>
        </a:spcAft>
        <a:buChar char="•"/>
        <a:defRPr kumimoji="1" sz="2000">
          <a:solidFill>
            <a:schemeClr val="tx1"/>
          </a:solidFill>
          <a:latin typeface="+mn-lt"/>
          <a:ea typeface="+mn-ea"/>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1" fontAlgn="base" hangingPunct="1">
        <a:spcBef>
          <a:spcPct val="20000"/>
        </a:spcBef>
        <a:spcAft>
          <a:spcPct val="0"/>
        </a:spcAft>
        <a:buChar char="»"/>
        <a:defRPr kumimoji="1" sz="2000">
          <a:solidFill>
            <a:schemeClr val="tx1"/>
          </a:solidFill>
          <a:latin typeface="+mn-lt"/>
          <a:ea typeface="+mn-ea"/>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title"/>
          </p:nvPr>
        </p:nvSpPr>
        <p:spPr bwMode="auto">
          <a:xfrm>
            <a:off x="343958" y="228600"/>
            <a:ext cx="881909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1" name="Rectangle 4"/>
          <p:cNvSpPr>
            <a:spLocks noGrp="1" noChangeArrowheads="1"/>
          </p:cNvSpPr>
          <p:nvPr>
            <p:ph type="body" idx="1"/>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07622" name="Rectangle 6"/>
          <p:cNvSpPr>
            <a:spLocks noGrp="1" noChangeArrowheads="1"/>
          </p:cNvSpPr>
          <p:nvPr>
            <p:ph type="sldNum" sz="quarter" idx="4"/>
          </p:nvPr>
        </p:nvSpPr>
        <p:spPr bwMode="auto">
          <a:xfrm>
            <a:off x="7838810" y="6553200"/>
            <a:ext cx="206375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ea typeface="ＭＳ 明朝" pitchFamily="17" charset="-128"/>
              </a:defRPr>
            </a:lvl1pPr>
          </a:lstStyle>
          <a:p>
            <a:pPr>
              <a:defRPr/>
            </a:pPr>
            <a:fld id="{44F75152-D49C-416F-813F-032123DFD442}" type="slidenum">
              <a:rPr lang="en-US" altLang="ja-JP"/>
              <a:pPr>
                <a:defRPr/>
              </a:pPr>
              <a:t>‹#›</a:t>
            </a:fld>
            <a:endParaRPr lang="en-US" altLang="ja-JP" dirty="0"/>
          </a:p>
        </p:txBody>
      </p:sp>
      <p:sp>
        <p:nvSpPr>
          <p:cNvPr id="24581" name="Line 8"/>
          <p:cNvSpPr>
            <a:spLocks noChangeShapeType="1"/>
          </p:cNvSpPr>
          <p:nvPr/>
        </p:nvSpPr>
        <p:spPr bwMode="auto">
          <a:xfrm>
            <a:off x="330200" y="836613"/>
            <a:ext cx="9204325"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24582" name="Line 13"/>
          <p:cNvSpPr>
            <a:spLocks noChangeShapeType="1"/>
          </p:cNvSpPr>
          <p:nvPr/>
        </p:nvSpPr>
        <p:spPr bwMode="auto">
          <a:xfrm>
            <a:off x="0" y="6513513"/>
            <a:ext cx="9892242"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1007621" name="Rectangle 5"/>
          <p:cNvSpPr>
            <a:spLocks noGrp="1" noChangeArrowheads="1"/>
          </p:cNvSpPr>
          <p:nvPr>
            <p:ph type="ftr" sz="quarter" idx="3"/>
          </p:nvPr>
        </p:nvSpPr>
        <p:spPr bwMode="auto">
          <a:xfrm>
            <a:off x="3295121" y="6572250"/>
            <a:ext cx="3523854" cy="2857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lnSpc>
                <a:spcPct val="100000"/>
              </a:lnSpc>
              <a:spcBef>
                <a:spcPct val="0"/>
              </a:spcBef>
              <a:defRPr sz="1000">
                <a:ea typeface="+mn-ea"/>
              </a:defRPr>
            </a:lvl1pPr>
          </a:lstStyle>
          <a:p>
            <a:pPr>
              <a:defRPr/>
            </a:pPr>
            <a:endParaRPr lang="en-US" altLang="ja-JP" dirty="0"/>
          </a:p>
        </p:txBody>
      </p:sp>
      <p:pic>
        <p:nvPicPr>
          <p:cNvPr id="2056" name="Picture 29" descr="ertl-name4"/>
          <p:cNvPicPr>
            <a:picLocks noChangeAspect="1" noChangeArrowheads="1"/>
          </p:cNvPicPr>
          <p:nvPr/>
        </p:nvPicPr>
        <p:blipFill>
          <a:blip r:embed="rId13" cstate="print"/>
          <a:srcRect/>
          <a:stretch>
            <a:fillRect/>
          </a:stretch>
        </p:blipFill>
        <p:spPr bwMode="auto">
          <a:xfrm>
            <a:off x="48154" y="6535739"/>
            <a:ext cx="3226329" cy="293687"/>
          </a:xfrm>
          <a:prstGeom prst="rect">
            <a:avLst/>
          </a:prstGeom>
          <a:noFill/>
          <a:ln w="9525">
            <a:noFill/>
            <a:miter lim="800000"/>
            <a:headEnd/>
            <a:tailEnd/>
          </a:ln>
        </p:spPr>
      </p:pic>
    </p:spTree>
    <p:extLst>
      <p:ext uri="{BB962C8B-B14F-4D97-AF65-F5344CB8AC3E}">
        <p14:creationId xmlns:p14="http://schemas.microsoft.com/office/powerpoint/2010/main" val="277773315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2pPr>
      <a:lvl3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3pPr>
      <a:lvl4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4pPr>
      <a:lvl5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9pPr>
    </p:titleStyle>
    <p:bodyStyle>
      <a:lvl1pPr marL="180975" indent="-180975" algn="l" rtl="0" eaLnBrk="1" fontAlgn="base" hangingPunct="1">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1" fontAlgn="base" hangingPunct="1">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1" fontAlgn="base" hangingPunct="1">
        <a:spcBef>
          <a:spcPct val="20000"/>
        </a:spcBef>
        <a:spcAft>
          <a:spcPct val="0"/>
        </a:spcAft>
        <a:buChar char="•"/>
        <a:defRPr kumimoji="1" sz="2000">
          <a:solidFill>
            <a:schemeClr val="tx1"/>
          </a:solidFill>
          <a:latin typeface="+mn-lt"/>
          <a:ea typeface="+mn-ea"/>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1" fontAlgn="base" hangingPunct="1">
        <a:spcBef>
          <a:spcPct val="20000"/>
        </a:spcBef>
        <a:spcAft>
          <a:spcPct val="0"/>
        </a:spcAft>
        <a:buChar char="»"/>
        <a:defRPr kumimoji="1" sz="2000">
          <a:solidFill>
            <a:schemeClr val="tx1"/>
          </a:solidFill>
          <a:latin typeface="+mn-lt"/>
          <a:ea typeface="+mn-ea"/>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 Id="rId4" Type="http://schemas.openxmlformats.org/officeDocument/2006/relationships/image" Target="../media/image16.tmp"/></Relationships>
</file>

<file path=ppt/slides/_rels/slide47.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type="ctrTitle"/>
          </p:nvPr>
        </p:nvSpPr>
        <p:spPr>
          <a:xfrm>
            <a:off x="330200" y="1524000"/>
            <a:ext cx="9410700" cy="1905000"/>
          </a:xfrm>
        </p:spPr>
        <p:txBody>
          <a:bodyPr/>
          <a:lstStyle/>
          <a:p>
            <a:pPr algn="ctr"/>
            <a:r>
              <a:rPr lang="en-US" altLang="ja-JP" sz="3600" dirty="0" smtClean="0"/>
              <a:t>ARMv8-A</a:t>
            </a:r>
            <a:r>
              <a:rPr lang="ja-JP" altLang="en-US" sz="3600" dirty="0" smtClean="0"/>
              <a:t>勉強会資料</a:t>
            </a:r>
            <a:r>
              <a:rPr lang="en-US" altLang="ja-JP" sz="3600" dirty="0" smtClean="0"/>
              <a:t/>
            </a:r>
            <a:br>
              <a:rPr lang="en-US" altLang="ja-JP" sz="3600" dirty="0" smtClean="0"/>
            </a:br>
            <a:r>
              <a:rPr lang="en-US" altLang="ja-JP" sz="3600" dirty="0"/>
              <a:t>AArch64</a:t>
            </a:r>
            <a:r>
              <a:rPr lang="ja-JP" altLang="en-US" sz="3600" dirty="0"/>
              <a:t>例外処理</a:t>
            </a:r>
            <a:r>
              <a:rPr lang="en-US" altLang="ja-JP" sz="3600" dirty="0" smtClean="0"/>
              <a:t>(10</a:t>
            </a:r>
            <a:r>
              <a:rPr lang="ja-JP" altLang="en-US" sz="3600" dirty="0" smtClean="0"/>
              <a:t>章</a:t>
            </a:r>
            <a:r>
              <a:rPr lang="en-US" altLang="ja-JP" sz="3600" dirty="0" smtClean="0"/>
              <a:t>)</a:t>
            </a:r>
            <a:endParaRPr lang="ja-JP" altLang="en-US" sz="3600" dirty="0" smtClean="0"/>
          </a:p>
        </p:txBody>
      </p:sp>
      <p:sp>
        <p:nvSpPr>
          <p:cNvPr id="4098" name="Rectangle 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ＭＳ ゴシック" pitchFamily="49" charset="-128"/>
              </a:defRPr>
            </a:lvl1pPr>
            <a:lvl2pPr marL="742950" indent="-285750" eaLnBrk="0" hangingPunct="0">
              <a:defRPr kumimoji="1" sz="2000">
                <a:solidFill>
                  <a:schemeClr val="tx1"/>
                </a:solidFill>
                <a:latin typeface="Times New Roman" pitchFamily="18" charset="0"/>
                <a:ea typeface="ＭＳ ゴシック" pitchFamily="49" charset="-128"/>
              </a:defRPr>
            </a:lvl2pPr>
            <a:lvl3pPr marL="1143000" indent="-228600" eaLnBrk="0" hangingPunct="0">
              <a:defRPr kumimoji="1" sz="2000">
                <a:solidFill>
                  <a:schemeClr val="tx1"/>
                </a:solidFill>
                <a:latin typeface="Times New Roman" pitchFamily="18" charset="0"/>
                <a:ea typeface="ＭＳ ゴシック" pitchFamily="49" charset="-128"/>
              </a:defRPr>
            </a:lvl3pPr>
            <a:lvl4pPr marL="1600200" indent="-228600" eaLnBrk="0" hangingPunct="0">
              <a:defRPr kumimoji="1" sz="2000">
                <a:solidFill>
                  <a:schemeClr val="tx1"/>
                </a:solidFill>
                <a:latin typeface="Times New Roman" pitchFamily="18" charset="0"/>
                <a:ea typeface="ＭＳ ゴシック" pitchFamily="49" charset="-128"/>
              </a:defRPr>
            </a:lvl4pPr>
            <a:lvl5pPr marL="2057400" indent="-228600" eaLnBrk="0" hangingPunct="0">
              <a:defRPr kumimoji="1" sz="2000">
                <a:solidFill>
                  <a:schemeClr val="tx1"/>
                </a:solidFill>
                <a:latin typeface="Times New Roman" pitchFamily="18" charset="0"/>
                <a:ea typeface="ＭＳ ゴシック" pitchFamily="49" charset="-128"/>
              </a:defRPr>
            </a:lvl5pPr>
            <a:lvl6pPr marL="25146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18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290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862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eaLnBrk="1" hangingPunct="1"/>
            <a:fld id="{7B7EC50B-DEF1-4383-BC7C-9B02B9C593E1}" type="slidenum">
              <a:rPr lang="en-US" altLang="ja-JP" sz="1400" smtClean="0">
                <a:ea typeface="ＭＳ 明朝" pitchFamily="17" charset="-128"/>
              </a:rPr>
              <a:pPr eaLnBrk="1" hangingPunct="1"/>
              <a:t>1</a:t>
            </a:fld>
            <a:endParaRPr lang="en-US" altLang="ja-JP" sz="1400" dirty="0" smtClean="0">
              <a:ea typeface="ＭＳ 明朝" pitchFamily="17" charset="-128"/>
            </a:endParaRPr>
          </a:p>
        </p:txBody>
      </p:sp>
      <p:pic>
        <p:nvPicPr>
          <p:cNvPr id="4099" name="Picture 2" descr="mag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8113"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7631520" y="903288"/>
            <a:ext cx="2028417" cy="64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spAutoFit/>
          </a:bodyPr>
          <a:lstStyle>
            <a:lvl1pPr eaLnBrk="0" hangingPunct="0">
              <a:defRPr kumimoji="1" sz="2000">
                <a:solidFill>
                  <a:schemeClr val="tx1"/>
                </a:solidFill>
                <a:latin typeface="Times New Roman" pitchFamily="18" charset="0"/>
                <a:ea typeface="ＭＳ ゴシック" pitchFamily="49" charset="-128"/>
              </a:defRPr>
            </a:lvl1pPr>
            <a:lvl2pPr marL="742950" indent="-285750" eaLnBrk="0" hangingPunct="0">
              <a:defRPr kumimoji="1" sz="2000">
                <a:solidFill>
                  <a:schemeClr val="tx1"/>
                </a:solidFill>
                <a:latin typeface="Times New Roman" pitchFamily="18" charset="0"/>
                <a:ea typeface="ＭＳ ゴシック" pitchFamily="49" charset="-128"/>
              </a:defRPr>
            </a:lvl2pPr>
            <a:lvl3pPr marL="1143000" indent="-228600" eaLnBrk="0" hangingPunct="0">
              <a:defRPr kumimoji="1" sz="2000">
                <a:solidFill>
                  <a:schemeClr val="tx1"/>
                </a:solidFill>
                <a:latin typeface="Times New Roman" pitchFamily="18" charset="0"/>
                <a:ea typeface="ＭＳ ゴシック" pitchFamily="49" charset="-128"/>
              </a:defRPr>
            </a:lvl3pPr>
            <a:lvl4pPr marL="1600200" indent="-228600" eaLnBrk="0" hangingPunct="0">
              <a:defRPr kumimoji="1" sz="2000">
                <a:solidFill>
                  <a:schemeClr val="tx1"/>
                </a:solidFill>
                <a:latin typeface="Times New Roman" pitchFamily="18" charset="0"/>
                <a:ea typeface="ＭＳ ゴシック" pitchFamily="49" charset="-128"/>
              </a:defRPr>
            </a:lvl4pPr>
            <a:lvl5pPr marL="2057400" indent="-228600" eaLnBrk="0" hangingPunct="0">
              <a:defRPr kumimoji="1" sz="2000">
                <a:solidFill>
                  <a:schemeClr val="tx1"/>
                </a:solidFill>
                <a:latin typeface="Times New Roman" pitchFamily="18" charset="0"/>
                <a:ea typeface="ＭＳ ゴシック" pitchFamily="49" charset="-128"/>
              </a:defRPr>
            </a:lvl5pPr>
            <a:lvl6pPr marL="25146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18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290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862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algn="r" eaLnBrk="1" hangingPunct="1"/>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東海ソフト勉強会</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r" eaLnBrk="1" hangingPunct="1"/>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2019</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年</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9</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日</a:t>
            </a:r>
            <a:endParaRPr lang="ja-JP" alt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05323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Chapter </a:t>
            </a:r>
            <a:r>
              <a:rPr lang="en-US" altLang="ja-JP" dirty="0" smtClean="0"/>
              <a:t>10 </a:t>
            </a:r>
            <a:r>
              <a:rPr lang="en-US" altLang="ja-JP" dirty="0"/>
              <a:t>: AArch64</a:t>
            </a:r>
            <a:r>
              <a:rPr lang="ja-JP" altLang="en-US" dirty="0"/>
              <a:t>例外処理</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前半</a:t>
            </a:r>
            <a:r>
              <a:rPr lang="ja-JP" altLang="en-US" dirty="0"/>
              <a:t>で、</a:t>
            </a:r>
            <a:r>
              <a:rPr lang="en-US" altLang="ja-JP" dirty="0"/>
              <a:t>ARMv8-A</a:t>
            </a:r>
            <a:r>
              <a:rPr lang="ja-JP" altLang="en-US" dirty="0"/>
              <a:t>アーキテクチャには</a:t>
            </a:r>
            <a:r>
              <a:rPr lang="en-US" altLang="ja-JP" dirty="0"/>
              <a:t>4</a:t>
            </a:r>
            <a:r>
              <a:rPr lang="ja-JP" altLang="en-US" dirty="0" err="1"/>
              <a:t>つの</a:t>
            </a:r>
            <a:r>
              <a:rPr lang="ja-JP" altLang="en-US" dirty="0"/>
              <a:t>例外レベルがあることが</a:t>
            </a:r>
            <a:r>
              <a:rPr lang="ja-JP" altLang="en-US" dirty="0" smtClean="0"/>
              <a:t>わかりま</a:t>
            </a:r>
            <a:r>
              <a:rPr lang="ja-JP" altLang="en-US" dirty="0"/>
              <a:t>す</a:t>
            </a:r>
            <a:r>
              <a:rPr lang="ja-JP" altLang="en-US" dirty="0" smtClean="0"/>
              <a:t>。 </a:t>
            </a:r>
            <a:r>
              <a:rPr lang="ja-JP" altLang="en-US" dirty="0"/>
              <a:t>プロセッサの実行は、例外</a:t>
            </a:r>
            <a:r>
              <a:rPr lang="ja-JP" altLang="en-US" dirty="0" smtClean="0"/>
              <a:t>を受け付けるか</a:t>
            </a:r>
            <a:r>
              <a:rPr lang="ja-JP" altLang="en-US" dirty="0"/>
              <a:t>、例外から復帰することによってのみ、例外レベル間を移動できます。</a:t>
            </a:r>
          </a:p>
          <a:p>
            <a:r>
              <a:rPr lang="ja-JP" altLang="en-US" dirty="0"/>
              <a:t>プロセッサがより高い例外レベルからより低い例外レベルに移動するとき、実行状態は同じままであるか、</a:t>
            </a:r>
            <a:r>
              <a:rPr lang="en-US" altLang="ja-JP" dirty="0"/>
              <a:t>AArch64</a:t>
            </a:r>
            <a:r>
              <a:rPr lang="ja-JP" altLang="en-US" dirty="0"/>
              <a:t>から</a:t>
            </a:r>
            <a:r>
              <a:rPr lang="en-US" altLang="ja-JP" dirty="0"/>
              <a:t>AArch32</a:t>
            </a:r>
            <a:r>
              <a:rPr lang="ja-JP" altLang="en-US" dirty="0"/>
              <a:t>に切り替えることができます。 逆に、低い例外レベルから高い例外レベルに移動する場合、実行状態は同じままにするか、</a:t>
            </a:r>
            <a:r>
              <a:rPr lang="en-US" altLang="ja-JP" dirty="0"/>
              <a:t>AArch32</a:t>
            </a:r>
            <a:r>
              <a:rPr lang="ja-JP" altLang="en-US" dirty="0"/>
              <a:t>から</a:t>
            </a:r>
            <a:r>
              <a:rPr lang="en-US" altLang="ja-JP" dirty="0"/>
              <a:t>AArch64</a:t>
            </a:r>
            <a:r>
              <a:rPr lang="ja-JP" altLang="en-US" dirty="0"/>
              <a:t>に切り替えることができます。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10</a:t>
            </a:fld>
            <a:endParaRPr lang="en-US" altLang="ja-JP"/>
          </a:p>
        </p:txBody>
      </p:sp>
    </p:spTree>
    <p:extLst>
      <p:ext uri="{BB962C8B-B14F-4D97-AF65-F5344CB8AC3E}">
        <p14:creationId xmlns:p14="http://schemas.microsoft.com/office/powerpoint/2010/main" val="2751654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Chapter </a:t>
            </a:r>
            <a:r>
              <a:rPr lang="en-US" altLang="ja-JP" dirty="0" smtClean="0"/>
              <a:t>10 </a:t>
            </a:r>
            <a:r>
              <a:rPr lang="en-US" altLang="ja-JP" dirty="0"/>
              <a:t>: AArch64</a:t>
            </a:r>
            <a:r>
              <a:rPr lang="ja-JP" altLang="en-US" dirty="0"/>
              <a:t>例外処理</a:t>
            </a:r>
            <a:endParaRPr kumimoji="1" lang="ja-JP" altLang="en-US" dirty="0"/>
          </a:p>
        </p:txBody>
      </p:sp>
      <p:sp>
        <p:nvSpPr>
          <p:cNvPr id="3" name="コンテンツ プレースホルダー 2"/>
          <p:cNvSpPr>
            <a:spLocks noGrp="1"/>
          </p:cNvSpPr>
          <p:nvPr>
            <p:ph idx="1"/>
          </p:nvPr>
        </p:nvSpPr>
        <p:spPr>
          <a:xfrm>
            <a:off x="371475" y="1022351"/>
            <a:ext cx="4429125" cy="5307013"/>
          </a:xfrm>
        </p:spPr>
        <p:txBody>
          <a:bodyPr/>
          <a:lstStyle/>
          <a:p>
            <a:r>
              <a:rPr lang="ja-JP" altLang="en-US" dirty="0"/>
              <a:t>図</a:t>
            </a:r>
            <a:r>
              <a:rPr lang="en-US" altLang="ja-JP" dirty="0"/>
              <a:t>10-1</a:t>
            </a:r>
            <a:r>
              <a:rPr lang="ja-JP" altLang="en-US" dirty="0"/>
              <a:t>は、アプリケーションの実行時に発生する例外に関連するプログラムフローを概略的に示しています。 プロセッサは、各例外タイプのエントリを含むベクターテーブルに分岐します。 ベクタテーブルには、通常例外の原因を識別するディスパッチコードが含まれており、適切な関数を選択して呼び出して処理します。 このコードは実行を完了してから、</a:t>
            </a:r>
            <a:r>
              <a:rPr lang="ja-JP" altLang="en-US" dirty="0" smtClean="0"/>
              <a:t>高レベルハンドラに</a:t>
            </a:r>
            <a:r>
              <a:rPr lang="ja-JP" altLang="en-US" dirty="0"/>
              <a:t>戻り、</a:t>
            </a:r>
            <a:r>
              <a:rPr lang="en-US" altLang="ja-JP" dirty="0"/>
              <a:t>ERET</a:t>
            </a:r>
            <a:r>
              <a:rPr lang="ja-JP" altLang="en-US" dirty="0"/>
              <a:t>命令を実行してアプリケーションに戻ります。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11</a:t>
            </a:fld>
            <a:endParaRPr lang="en-US" altLang="ja-JP"/>
          </a:p>
        </p:txBody>
      </p:sp>
      <p:pic>
        <p:nvPicPr>
          <p:cNvPr id="5" name="図 4"/>
          <p:cNvPicPr>
            <a:picLocks noChangeAspect="1"/>
          </p:cNvPicPr>
          <p:nvPr/>
        </p:nvPicPr>
        <p:blipFill>
          <a:blip r:embed="rId2"/>
          <a:stretch>
            <a:fillRect/>
          </a:stretch>
        </p:blipFill>
        <p:spPr>
          <a:xfrm>
            <a:off x="4800600" y="1022351"/>
            <a:ext cx="4680000" cy="4042853"/>
          </a:xfrm>
          <a:prstGeom prst="rect">
            <a:avLst/>
          </a:prstGeom>
        </p:spPr>
      </p:pic>
    </p:spTree>
    <p:extLst>
      <p:ext uri="{BB962C8B-B14F-4D97-AF65-F5344CB8AC3E}">
        <p14:creationId xmlns:p14="http://schemas.microsoft.com/office/powerpoint/2010/main" val="423262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10.1 </a:t>
            </a:r>
            <a:r>
              <a:rPr lang="ja-JP" altLang="en-US" dirty="0" smtClean="0"/>
              <a:t>例外</a:t>
            </a:r>
            <a:r>
              <a:rPr lang="ja-JP" altLang="en-US" dirty="0"/>
              <a:t>処理レジスタ</a:t>
            </a:r>
            <a:endParaRPr kumimoji="1" lang="ja-JP" altLang="en-US" dirty="0"/>
          </a:p>
        </p:txBody>
      </p:sp>
      <p:sp>
        <p:nvSpPr>
          <p:cNvPr id="3" name="コンテンツ プレースホルダー 2"/>
          <p:cNvSpPr>
            <a:spLocks noGrp="1"/>
          </p:cNvSpPr>
          <p:nvPr>
            <p:ph idx="1"/>
          </p:nvPr>
        </p:nvSpPr>
        <p:spPr/>
        <p:txBody>
          <a:bodyPr/>
          <a:lstStyle/>
          <a:p>
            <a:r>
              <a:rPr lang="ja-JP" altLang="en-US" dirty="0"/>
              <a:t>第</a:t>
            </a:r>
            <a:r>
              <a:rPr lang="en-US" altLang="ja-JP" dirty="0"/>
              <a:t>4</a:t>
            </a:r>
            <a:r>
              <a:rPr lang="ja-JP" altLang="en-US" dirty="0"/>
              <a:t>章では、プロセッサの現在の状態が個別の</a:t>
            </a:r>
            <a:r>
              <a:rPr lang="en-US" altLang="ja-JP" dirty="0"/>
              <a:t>PSTATE</a:t>
            </a:r>
            <a:r>
              <a:rPr lang="ja-JP" altLang="en-US" dirty="0"/>
              <a:t>フィールドにどのように保存されるかについて説明</a:t>
            </a:r>
            <a:r>
              <a:rPr lang="ja-JP" altLang="en-US" dirty="0" smtClean="0"/>
              <a:t>しま</a:t>
            </a:r>
            <a:r>
              <a:rPr lang="ja-JP" altLang="en-US" dirty="0"/>
              <a:t>した</a:t>
            </a:r>
            <a:r>
              <a:rPr lang="ja-JP" altLang="en-US" dirty="0" smtClean="0"/>
              <a:t>。</a:t>
            </a:r>
            <a:endParaRPr lang="ja-JP" altLang="en-US" dirty="0"/>
          </a:p>
          <a:p>
            <a:r>
              <a:rPr lang="ja-JP" altLang="en-US" dirty="0"/>
              <a:t>例外が発生した場合、</a:t>
            </a:r>
            <a:r>
              <a:rPr lang="en-US" altLang="ja-JP" dirty="0"/>
              <a:t>PSTATE</a:t>
            </a:r>
            <a:r>
              <a:rPr lang="ja-JP" altLang="en-US" dirty="0"/>
              <a:t>情報は、</a:t>
            </a:r>
            <a:r>
              <a:rPr lang="en-US" altLang="ja-JP" dirty="0" smtClean="0"/>
              <a:t>SPSR_EL3,SPSR_EL2</a:t>
            </a:r>
            <a:r>
              <a:rPr lang="ja-JP" altLang="en-US" dirty="0" smtClean="0"/>
              <a:t>および</a:t>
            </a:r>
            <a:r>
              <a:rPr lang="en-US" altLang="ja-JP" dirty="0"/>
              <a:t>SPSR_EL1</a:t>
            </a:r>
            <a:r>
              <a:rPr lang="ja-JP" altLang="en-US" dirty="0"/>
              <a:t>として存在する保存済みプログラムステータスレジスタ（</a:t>
            </a:r>
            <a:r>
              <a:rPr lang="en-US" altLang="ja-JP" dirty="0" err="1"/>
              <a:t>SPSR_ELn</a:t>
            </a:r>
            <a:r>
              <a:rPr lang="ja-JP" altLang="en-US" dirty="0"/>
              <a:t>）に保存されます。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12</a:t>
            </a:fld>
            <a:endParaRPr lang="en-US" altLang="ja-JP"/>
          </a:p>
        </p:txBody>
      </p:sp>
      <p:pic>
        <p:nvPicPr>
          <p:cNvPr id="5" name="図 4"/>
          <p:cNvPicPr>
            <a:picLocks noChangeAspect="1"/>
          </p:cNvPicPr>
          <p:nvPr/>
        </p:nvPicPr>
        <p:blipFill>
          <a:blip r:embed="rId2"/>
          <a:stretch>
            <a:fillRect/>
          </a:stretch>
        </p:blipFill>
        <p:spPr>
          <a:xfrm>
            <a:off x="371475" y="2990640"/>
            <a:ext cx="6906589" cy="3010320"/>
          </a:xfrm>
          <a:prstGeom prst="rect">
            <a:avLst/>
          </a:prstGeom>
        </p:spPr>
      </p:pic>
    </p:spTree>
    <p:extLst>
      <p:ext uri="{BB962C8B-B14F-4D97-AF65-F5344CB8AC3E}">
        <p14:creationId xmlns:p14="http://schemas.microsoft.com/office/powerpoint/2010/main" val="23982664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10.1 </a:t>
            </a:r>
            <a:r>
              <a:rPr lang="ja-JP" altLang="en-US" dirty="0" smtClean="0"/>
              <a:t>例外</a:t>
            </a:r>
            <a:r>
              <a:rPr lang="ja-JP" altLang="en-US" dirty="0"/>
              <a:t>処理レジスタ</a:t>
            </a:r>
            <a:endParaRPr kumimoji="1" lang="ja-JP" altLang="en-US" dirty="0"/>
          </a:p>
        </p:txBody>
      </p:sp>
      <p:sp>
        <p:nvSpPr>
          <p:cNvPr id="3" name="コンテンツ プレースホルダー 2"/>
          <p:cNvSpPr>
            <a:spLocks noGrp="1"/>
          </p:cNvSpPr>
          <p:nvPr>
            <p:ph idx="1"/>
          </p:nvPr>
        </p:nvSpPr>
        <p:spPr>
          <a:xfrm>
            <a:off x="343958" y="4292915"/>
            <a:ext cx="9135533" cy="1968289"/>
          </a:xfrm>
        </p:spPr>
        <p:txBody>
          <a:bodyPr/>
          <a:lstStyle/>
          <a:p>
            <a:r>
              <a:rPr lang="en-US" altLang="ja-JP" dirty="0"/>
              <a:t>SPRSR.M</a:t>
            </a:r>
            <a:r>
              <a:rPr lang="ja-JP" altLang="en-US" dirty="0"/>
              <a:t>フィールド（ビット</a:t>
            </a:r>
            <a:r>
              <a:rPr lang="en-US" altLang="ja-JP" dirty="0"/>
              <a:t>4</a:t>
            </a:r>
            <a:r>
              <a:rPr lang="ja-JP" altLang="en-US" dirty="0"/>
              <a:t>）は、実行状態を記録するために使用されます（</a:t>
            </a:r>
            <a:r>
              <a:rPr lang="en-US" altLang="ja-JP" dirty="0"/>
              <a:t>0</a:t>
            </a:r>
            <a:r>
              <a:rPr lang="ja-JP" altLang="en-US" dirty="0"/>
              <a:t>は</a:t>
            </a:r>
            <a:r>
              <a:rPr lang="en-US" altLang="ja-JP" dirty="0"/>
              <a:t>AArch64</a:t>
            </a:r>
            <a:r>
              <a:rPr lang="ja-JP" altLang="en-US" dirty="0"/>
              <a:t>を示し、</a:t>
            </a:r>
            <a:r>
              <a:rPr lang="en-US" altLang="ja-JP" dirty="0"/>
              <a:t>1</a:t>
            </a:r>
            <a:r>
              <a:rPr lang="ja-JP" altLang="en-US" dirty="0"/>
              <a:t>は</a:t>
            </a:r>
            <a:r>
              <a:rPr lang="en-US" altLang="ja-JP" dirty="0"/>
              <a:t>AArch32</a:t>
            </a:r>
            <a:r>
              <a:rPr lang="ja-JP" altLang="en-US" dirty="0"/>
              <a:t>を示します）</a:t>
            </a:r>
            <a:r>
              <a:rPr lang="ja-JP" altLang="en-US" dirty="0" smtClean="0"/>
              <a:t>。</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13</a:t>
            </a:fld>
            <a:endParaRPr lang="en-US" altLang="ja-JP"/>
          </a:p>
        </p:txBody>
      </p:sp>
      <p:pic>
        <p:nvPicPr>
          <p:cNvPr id="5" name="図 4"/>
          <p:cNvPicPr>
            <a:picLocks noChangeAspect="1"/>
          </p:cNvPicPr>
          <p:nvPr/>
        </p:nvPicPr>
        <p:blipFill>
          <a:blip r:embed="rId2"/>
          <a:stretch>
            <a:fillRect/>
          </a:stretch>
        </p:blipFill>
        <p:spPr>
          <a:xfrm>
            <a:off x="371475" y="1282595"/>
            <a:ext cx="6906589" cy="3010320"/>
          </a:xfrm>
          <a:prstGeom prst="rect">
            <a:avLst/>
          </a:prstGeom>
        </p:spPr>
      </p:pic>
    </p:spTree>
    <p:extLst>
      <p:ext uri="{BB962C8B-B14F-4D97-AF65-F5344CB8AC3E}">
        <p14:creationId xmlns:p14="http://schemas.microsoft.com/office/powerpoint/2010/main" val="12754288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10.1 </a:t>
            </a:r>
            <a:r>
              <a:rPr lang="ja-JP" altLang="en-US" dirty="0" smtClean="0"/>
              <a:t>例外</a:t>
            </a:r>
            <a:r>
              <a:rPr lang="ja-JP" altLang="en-US" dirty="0"/>
              <a:t>処理レジスタ</a:t>
            </a:r>
            <a:endParaRPr kumimoji="1" lang="ja-JP" altLang="en-US" dirty="0"/>
          </a:p>
        </p:txBody>
      </p:sp>
      <p:sp>
        <p:nvSpPr>
          <p:cNvPr id="3" name="コンテンツ プレースホルダー 2"/>
          <p:cNvSpPr>
            <a:spLocks noGrp="1"/>
          </p:cNvSpPr>
          <p:nvPr>
            <p:ph idx="1"/>
          </p:nvPr>
        </p:nvSpPr>
        <p:spPr>
          <a:xfrm>
            <a:off x="343958" y="3530600"/>
            <a:ext cx="9135533" cy="5307013"/>
          </a:xfrm>
        </p:spPr>
        <p:txBody>
          <a:bodyPr/>
          <a:lstStyle/>
          <a:p>
            <a:r>
              <a:rPr lang="ja-JP" altLang="en-US" dirty="0"/>
              <a:t>例外ビットマスクビット（</a:t>
            </a:r>
            <a:r>
              <a:rPr lang="en-US" altLang="ja-JP" dirty="0"/>
              <a:t>DAIF</a:t>
            </a:r>
            <a:r>
              <a:rPr lang="ja-JP" altLang="en-US" dirty="0"/>
              <a:t>）を使用すると、例外イベントをマスクできます。 ビットが設定されている場合、例外は取得されません。</a:t>
            </a:r>
          </a:p>
          <a:p>
            <a:pPr lvl="1"/>
            <a:r>
              <a:rPr lang="en-US" altLang="ja-JP" b="1" dirty="0" smtClean="0"/>
              <a:t>D</a:t>
            </a:r>
            <a:r>
              <a:rPr lang="en-US" altLang="ja-JP" dirty="0"/>
              <a:t>	</a:t>
            </a:r>
            <a:r>
              <a:rPr lang="ja-JP" altLang="en-US" dirty="0"/>
              <a:t>デバッグ</a:t>
            </a:r>
            <a:r>
              <a:rPr lang="ja-JP" altLang="en-US" dirty="0" smtClean="0"/>
              <a:t>例外マスク。</a:t>
            </a:r>
            <a:endParaRPr lang="en-US" altLang="ja-JP" dirty="0"/>
          </a:p>
          <a:p>
            <a:pPr lvl="1"/>
            <a:r>
              <a:rPr lang="en-US" altLang="ja-JP" b="1" dirty="0" smtClean="0"/>
              <a:t>A</a:t>
            </a:r>
            <a:r>
              <a:rPr lang="en-US" altLang="ja-JP" dirty="0" smtClean="0"/>
              <a:t>	</a:t>
            </a:r>
            <a:r>
              <a:rPr lang="en-US" altLang="ja-JP" dirty="0" err="1" smtClean="0"/>
              <a:t>SError</a:t>
            </a:r>
            <a:r>
              <a:rPr lang="ja-JP" altLang="en-US" dirty="0"/>
              <a:t>割り込みプロセス状態マスク、たとえば、非同期外部</a:t>
            </a:r>
            <a:r>
              <a:rPr lang="ja-JP" altLang="en-US" dirty="0" smtClean="0"/>
              <a:t>ア</a:t>
            </a:r>
            <a:r>
              <a:rPr lang="en-US" altLang="ja-JP" dirty="0" smtClean="0"/>
              <a:t>	</a:t>
            </a:r>
            <a:r>
              <a:rPr lang="ja-JP" altLang="en-US" dirty="0" smtClean="0"/>
              <a:t>ボート</a:t>
            </a:r>
            <a:r>
              <a:rPr lang="ja-JP" altLang="en-US" dirty="0"/>
              <a:t>。</a:t>
            </a:r>
            <a:endParaRPr lang="en-US" altLang="ja-JP" dirty="0"/>
          </a:p>
          <a:p>
            <a:pPr lvl="1"/>
            <a:r>
              <a:rPr lang="en-US" altLang="ja-JP" b="1" dirty="0" smtClean="0"/>
              <a:t>I</a:t>
            </a:r>
            <a:r>
              <a:rPr lang="en-US" altLang="ja-JP" dirty="0" smtClean="0"/>
              <a:t>	IRQ</a:t>
            </a:r>
            <a:r>
              <a:rPr lang="ja-JP" altLang="en-US" dirty="0"/>
              <a:t>割り込みプロセス状態マスク。</a:t>
            </a:r>
            <a:endParaRPr lang="en-US" altLang="ja-JP" dirty="0"/>
          </a:p>
          <a:p>
            <a:pPr lvl="1"/>
            <a:r>
              <a:rPr lang="en-US" altLang="ja-JP" b="1" dirty="0" smtClean="0"/>
              <a:t>F	</a:t>
            </a:r>
            <a:r>
              <a:rPr lang="en-US" altLang="ja-JP" dirty="0" smtClean="0"/>
              <a:t>FIQ</a:t>
            </a:r>
            <a:r>
              <a:rPr lang="ja-JP" altLang="en-US" dirty="0"/>
              <a:t>割り込みプロセス状態マスク。</a:t>
            </a: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14</a:t>
            </a:fld>
            <a:endParaRPr lang="en-US" altLang="ja-JP"/>
          </a:p>
        </p:txBody>
      </p:sp>
      <p:pic>
        <p:nvPicPr>
          <p:cNvPr id="5" name="図 4"/>
          <p:cNvPicPr>
            <a:picLocks noChangeAspect="1"/>
          </p:cNvPicPr>
          <p:nvPr/>
        </p:nvPicPr>
        <p:blipFill>
          <a:blip r:embed="rId2"/>
          <a:stretch>
            <a:fillRect/>
          </a:stretch>
        </p:blipFill>
        <p:spPr>
          <a:xfrm>
            <a:off x="343958" y="922646"/>
            <a:ext cx="3968935" cy="2607954"/>
          </a:xfrm>
          <a:prstGeom prst="rect">
            <a:avLst/>
          </a:prstGeom>
        </p:spPr>
      </p:pic>
    </p:spTree>
    <p:extLst>
      <p:ext uri="{BB962C8B-B14F-4D97-AF65-F5344CB8AC3E}">
        <p14:creationId xmlns:p14="http://schemas.microsoft.com/office/powerpoint/2010/main" val="11420115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10.1 </a:t>
            </a:r>
            <a:r>
              <a:rPr lang="ja-JP" altLang="en-US" dirty="0" smtClean="0"/>
              <a:t>例外</a:t>
            </a:r>
            <a:r>
              <a:rPr lang="ja-JP" altLang="en-US" dirty="0"/>
              <a:t>処理レジスタ</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a:t>SPSel</a:t>
            </a:r>
            <a:r>
              <a:rPr lang="ja-JP" altLang="en-US" dirty="0"/>
              <a:t>フィールドは、現在の例外レベルのスタックポインターを使用するか</a:t>
            </a:r>
            <a:r>
              <a:rPr lang="en-US" altLang="ja-JP" dirty="0"/>
              <a:t>SP_EL0</a:t>
            </a:r>
            <a:r>
              <a:rPr lang="ja-JP" altLang="en-US" dirty="0"/>
              <a:t>を使用するかを選択します。 これは、</a:t>
            </a:r>
            <a:r>
              <a:rPr lang="en-US" altLang="ja-JP" dirty="0"/>
              <a:t>EL0</a:t>
            </a:r>
            <a:r>
              <a:rPr lang="ja-JP" altLang="en-US" dirty="0"/>
              <a:t>を除く任意の例外レベルで実行できます。 これについては、この章の後半で説明します</a:t>
            </a:r>
            <a:r>
              <a:rPr lang="ja-JP" altLang="en-US" dirty="0" smtClean="0"/>
              <a:t>。</a:t>
            </a:r>
            <a:endParaRPr lang="en-US" altLang="ja-JP" dirty="0" smtClean="0"/>
          </a:p>
          <a:p>
            <a:r>
              <a:rPr lang="en-US" altLang="ja-JP" dirty="0"/>
              <a:t>IL</a:t>
            </a:r>
            <a:r>
              <a:rPr lang="ja-JP" altLang="en-US" dirty="0"/>
              <a:t>フィールドを設定すると、次の命令の実行により例外がトリガーされます。 たとえば、</a:t>
            </a:r>
            <a:r>
              <a:rPr lang="en-US" altLang="ja-JP" dirty="0"/>
              <a:t>AArch32</a:t>
            </a:r>
            <a:r>
              <a:rPr lang="ja-JP" altLang="en-US" dirty="0"/>
              <a:t>用に設定されているときに</a:t>
            </a:r>
            <a:r>
              <a:rPr lang="en-US" altLang="ja-JP" dirty="0"/>
              <a:t>AArch64</a:t>
            </a:r>
            <a:r>
              <a:rPr lang="ja-JP" altLang="en-US" dirty="0"/>
              <a:t>として</a:t>
            </a:r>
            <a:r>
              <a:rPr lang="en-US" altLang="ja-JP" dirty="0"/>
              <a:t>EL2</a:t>
            </a:r>
            <a:r>
              <a:rPr lang="ja-JP" altLang="en-US" dirty="0"/>
              <a:t>に戻ろうとする不正な実行戻りで使用されます</a:t>
            </a:r>
            <a:r>
              <a:rPr lang="ja-JP" altLang="en-US" dirty="0" smtClean="0"/>
              <a:t>。</a:t>
            </a:r>
            <a:endParaRPr kumimoji="1" lang="en-US" altLang="ja-JP" dirty="0"/>
          </a:p>
          <a:p>
            <a:r>
              <a:rPr lang="ja-JP" altLang="en-US" dirty="0"/>
              <a:t>ソフトウェアステッピング（</a:t>
            </a:r>
            <a:r>
              <a:rPr lang="en-US" altLang="ja-JP" dirty="0"/>
              <a:t>SS</a:t>
            </a:r>
            <a:r>
              <a:rPr lang="ja-JP" altLang="en-US" dirty="0"/>
              <a:t>）ビットについては、第</a:t>
            </a:r>
            <a:r>
              <a:rPr lang="en-US" altLang="ja-JP" dirty="0"/>
              <a:t>18</a:t>
            </a:r>
            <a:r>
              <a:rPr lang="ja-JP" altLang="en-US" dirty="0"/>
              <a:t>章「デバッグ」で説明しています。 デバッガーが単一の命令を実行し、次の命令でデバッグ例外を取得するために使用されます</a:t>
            </a:r>
            <a:r>
              <a:rPr lang="ja-JP" altLang="en-US" dirty="0" smtClean="0"/>
              <a:t>。</a:t>
            </a:r>
            <a:endParaRPr lang="en-US" altLang="ja-JP" dirty="0" smtClean="0"/>
          </a:p>
          <a:p>
            <a:r>
              <a:rPr lang="ja-JP" altLang="en-US" dirty="0" smtClean="0"/>
              <a:t>個別</a:t>
            </a:r>
            <a:r>
              <a:rPr lang="ja-JP" altLang="en-US" dirty="0"/>
              <a:t>のフィールドの一部（</a:t>
            </a:r>
            <a:r>
              <a:rPr lang="en-US" altLang="ja-JP" dirty="0" err="1" smtClean="0"/>
              <a:t>CurrentEL</a:t>
            </a:r>
            <a:r>
              <a:rPr lang="en-US" altLang="ja-JP" dirty="0" smtClean="0"/>
              <a:t>, DAIF, NZCV</a:t>
            </a:r>
            <a:r>
              <a:rPr lang="ja-JP" altLang="en-US" dirty="0"/>
              <a:t>など）は、例外を取得するとき（および戻るとき）に</a:t>
            </a:r>
            <a:r>
              <a:rPr lang="en-US" altLang="ja-JP" dirty="0" err="1"/>
              <a:t>SPSR_ELn</a:t>
            </a:r>
            <a:r>
              <a:rPr lang="ja-JP" altLang="en-US" dirty="0"/>
              <a:t>のコンパクトなフォームにコピーされます。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15</a:t>
            </a:fld>
            <a:endParaRPr lang="en-US" altLang="ja-JP"/>
          </a:p>
        </p:txBody>
      </p:sp>
    </p:spTree>
    <p:extLst>
      <p:ext uri="{BB962C8B-B14F-4D97-AF65-F5344CB8AC3E}">
        <p14:creationId xmlns:p14="http://schemas.microsoft.com/office/powerpoint/2010/main" val="18381101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10.1 </a:t>
            </a:r>
            <a:r>
              <a:rPr lang="ja-JP" altLang="en-US" dirty="0" smtClean="0"/>
              <a:t>例外</a:t>
            </a:r>
            <a:r>
              <a:rPr lang="ja-JP" altLang="en-US" dirty="0"/>
              <a:t>処理レジスタ</a:t>
            </a:r>
            <a:endParaRPr kumimoji="1" lang="ja-JP" altLang="en-US" dirty="0"/>
          </a:p>
        </p:txBody>
      </p:sp>
      <p:sp>
        <p:nvSpPr>
          <p:cNvPr id="3" name="コンテンツ プレースホルダー 2"/>
          <p:cNvSpPr>
            <a:spLocks noGrp="1"/>
          </p:cNvSpPr>
          <p:nvPr>
            <p:ph idx="1"/>
          </p:nvPr>
        </p:nvSpPr>
        <p:spPr/>
        <p:txBody>
          <a:bodyPr/>
          <a:lstStyle/>
          <a:p>
            <a:r>
              <a:rPr lang="ja-JP" altLang="en-US" dirty="0"/>
              <a:t>例外を引き起こすイベントが発生すると、プロセッサハードウェアは特定のアクションを自動的に実行します。 </a:t>
            </a:r>
            <a:r>
              <a:rPr lang="en-US" altLang="ja-JP" dirty="0" err="1"/>
              <a:t>SPSR_ELn</a:t>
            </a:r>
            <a:r>
              <a:rPr lang="ja-JP" altLang="en-US" dirty="0"/>
              <a:t>が更新され（</a:t>
            </a:r>
            <a:r>
              <a:rPr lang="en-US" altLang="ja-JP" dirty="0"/>
              <a:t>n</a:t>
            </a:r>
            <a:r>
              <a:rPr lang="ja-JP" altLang="en-US" dirty="0"/>
              <a:t>は例外が発生する例外レベルです）、例外の最後に正しく戻るために必要な</a:t>
            </a:r>
            <a:r>
              <a:rPr lang="en-US" altLang="ja-JP" dirty="0"/>
              <a:t>PSTATE</a:t>
            </a:r>
            <a:r>
              <a:rPr lang="ja-JP" altLang="en-US" dirty="0"/>
              <a:t>情報を格納します。 </a:t>
            </a:r>
            <a:r>
              <a:rPr lang="en-US" altLang="ja-JP" dirty="0"/>
              <a:t>PSTATE</a:t>
            </a:r>
            <a:r>
              <a:rPr lang="ja-JP" altLang="en-US" dirty="0"/>
              <a:t>は、新しいプロセッサステータスを反映するように更新されます（これは、例外レベルが上げられることを意味する場合と、同じままになる場合があります）。 例外の終わりに使用される戻りアドレスは</a:t>
            </a:r>
            <a:r>
              <a:rPr lang="en-US" altLang="ja-JP" dirty="0" err="1"/>
              <a:t>ELR_ELn</a:t>
            </a:r>
            <a:r>
              <a:rPr lang="ja-JP" altLang="en-US" dirty="0"/>
              <a:t>に格納されます。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16</a:t>
            </a:fld>
            <a:endParaRPr lang="en-US" altLang="ja-JP"/>
          </a:p>
        </p:txBody>
      </p:sp>
    </p:spTree>
    <p:extLst>
      <p:ext uri="{BB962C8B-B14F-4D97-AF65-F5344CB8AC3E}">
        <p14:creationId xmlns:p14="http://schemas.microsoft.com/office/powerpoint/2010/main" val="14363068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10.1 </a:t>
            </a:r>
            <a:r>
              <a:rPr lang="ja-JP" altLang="en-US" dirty="0" smtClean="0"/>
              <a:t>例外</a:t>
            </a:r>
            <a:r>
              <a:rPr lang="ja-JP" altLang="en-US" dirty="0"/>
              <a:t>処理レジスタ</a:t>
            </a:r>
            <a:endParaRPr kumimoji="1" lang="ja-JP" altLang="en-US" dirty="0"/>
          </a:p>
        </p:txBody>
      </p:sp>
      <p:sp>
        <p:nvSpPr>
          <p:cNvPr id="3" name="コンテンツ プレースホルダー 2"/>
          <p:cNvSpPr>
            <a:spLocks noGrp="1"/>
          </p:cNvSpPr>
          <p:nvPr>
            <p:ph idx="1"/>
          </p:nvPr>
        </p:nvSpPr>
        <p:spPr>
          <a:xfrm>
            <a:off x="371476" y="1022351"/>
            <a:ext cx="6428942" cy="5307013"/>
          </a:xfrm>
        </p:spPr>
        <p:txBody>
          <a:bodyPr/>
          <a:lstStyle/>
          <a:p>
            <a:r>
              <a:rPr lang="ja-JP" altLang="en-US" dirty="0"/>
              <a:t>レジスタ名の</a:t>
            </a:r>
            <a:r>
              <a:rPr lang="en-US" altLang="ja-JP" dirty="0"/>
              <a:t>_</a:t>
            </a:r>
            <a:r>
              <a:rPr lang="en-US" altLang="ja-JP" dirty="0" err="1"/>
              <a:t>ELn</a:t>
            </a:r>
            <a:r>
              <a:rPr lang="ja-JP" altLang="en-US" dirty="0"/>
              <a:t>サフィックスは、これらのレジスタのコピーが複数の異なる例外レベルに存在することを示していることに注意してください。たとえば、</a:t>
            </a:r>
            <a:r>
              <a:rPr lang="en-US" altLang="ja-JP" dirty="0"/>
              <a:t>SPSR_EL1</a:t>
            </a:r>
            <a:r>
              <a:rPr lang="ja-JP" altLang="en-US" dirty="0"/>
              <a:t>は</a:t>
            </a:r>
            <a:r>
              <a:rPr lang="en-US" altLang="ja-JP" dirty="0"/>
              <a:t>SPSR_EL2</a:t>
            </a:r>
            <a:r>
              <a:rPr lang="ja-JP" altLang="en-US" dirty="0"/>
              <a:t>とは異なる物理レジスタです。さらに、同期または</a:t>
            </a:r>
            <a:r>
              <a:rPr lang="en-US" altLang="ja-JP" dirty="0" err="1"/>
              <a:t>SError</a:t>
            </a:r>
            <a:r>
              <a:rPr lang="ja-JP" altLang="en-US" dirty="0"/>
              <a:t>例外の場合、</a:t>
            </a:r>
            <a:r>
              <a:rPr lang="en-US" altLang="ja-JP" dirty="0" err="1"/>
              <a:t>ESR_ELn</a:t>
            </a:r>
            <a:r>
              <a:rPr lang="ja-JP" altLang="en-US" dirty="0"/>
              <a:t>も例外の原因を示す値で更新されます</a:t>
            </a:r>
            <a:r>
              <a:rPr lang="ja-JP" altLang="en-US" dirty="0" smtClean="0"/>
              <a:t>。</a:t>
            </a:r>
            <a:endParaRPr lang="en-US" altLang="ja-JP" dirty="0" smtClean="0"/>
          </a:p>
          <a:p>
            <a:r>
              <a:rPr lang="ja-JP" altLang="en-US" dirty="0"/>
              <a:t>プロセッサは、ソフトウェアによって例外から復帰するタイミングを通知する必要があります。これは、</a:t>
            </a:r>
            <a:r>
              <a:rPr lang="en-US" altLang="ja-JP" dirty="0"/>
              <a:t>ERET</a:t>
            </a:r>
            <a:r>
              <a:rPr lang="ja-JP" altLang="en-US" dirty="0"/>
              <a:t>命令を実行することにより行われます。これにより、例外前の</a:t>
            </a:r>
            <a:r>
              <a:rPr lang="en-US" altLang="ja-JP" dirty="0"/>
              <a:t>PSTATE</a:t>
            </a:r>
            <a:r>
              <a:rPr lang="ja-JP" altLang="en-US" dirty="0"/>
              <a:t>が</a:t>
            </a:r>
            <a:r>
              <a:rPr lang="en-US" altLang="ja-JP" dirty="0" err="1"/>
              <a:t>SPSR_ELn</a:t>
            </a:r>
            <a:r>
              <a:rPr lang="ja-JP" altLang="en-US" dirty="0"/>
              <a:t>から復元され、</a:t>
            </a:r>
            <a:r>
              <a:rPr lang="en-US" altLang="ja-JP" dirty="0"/>
              <a:t>PC</a:t>
            </a:r>
            <a:r>
              <a:rPr lang="ja-JP" altLang="en-US" dirty="0"/>
              <a:t>を</a:t>
            </a:r>
            <a:r>
              <a:rPr lang="en-US" altLang="ja-JP" dirty="0" err="1"/>
              <a:t>ELR_ELn</a:t>
            </a:r>
            <a:r>
              <a:rPr lang="ja-JP" altLang="en-US" dirty="0"/>
              <a:t>から復元することにより、プログラムの実行が元の場所に戻ります</a:t>
            </a:r>
            <a:r>
              <a:rPr lang="ja-JP" altLang="en-US" dirty="0" smtClean="0"/>
              <a:t>。</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17</a:t>
            </a:fld>
            <a:endParaRPr lang="en-US" altLang="ja-JP"/>
          </a:p>
        </p:txBody>
      </p:sp>
      <p:pic>
        <p:nvPicPr>
          <p:cNvPr id="5" name="図 4"/>
          <p:cNvPicPr>
            <a:picLocks noChangeAspect="1"/>
          </p:cNvPicPr>
          <p:nvPr/>
        </p:nvPicPr>
        <p:blipFill>
          <a:blip r:embed="rId2"/>
          <a:stretch>
            <a:fillRect/>
          </a:stretch>
        </p:blipFill>
        <p:spPr>
          <a:xfrm>
            <a:off x="6800417" y="909636"/>
            <a:ext cx="3105583" cy="4582164"/>
          </a:xfrm>
          <a:prstGeom prst="rect">
            <a:avLst/>
          </a:prstGeom>
        </p:spPr>
      </p:pic>
    </p:spTree>
    <p:extLst>
      <p:ext uri="{BB962C8B-B14F-4D97-AF65-F5344CB8AC3E}">
        <p14:creationId xmlns:p14="http://schemas.microsoft.com/office/powerpoint/2010/main" val="6295266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10.1 </a:t>
            </a:r>
            <a:r>
              <a:rPr lang="ja-JP" altLang="en-US" dirty="0" smtClean="0"/>
              <a:t>例外</a:t>
            </a:r>
            <a:r>
              <a:rPr lang="ja-JP" altLang="en-US" dirty="0"/>
              <a:t>処理レジスタ</a:t>
            </a:r>
            <a:endParaRPr kumimoji="1" lang="ja-JP" altLang="en-US" dirty="0"/>
          </a:p>
        </p:txBody>
      </p:sp>
      <p:sp>
        <p:nvSpPr>
          <p:cNvPr id="3" name="コンテンツ プレースホルダー 2"/>
          <p:cNvSpPr>
            <a:spLocks noGrp="1"/>
          </p:cNvSpPr>
          <p:nvPr>
            <p:ph idx="1"/>
          </p:nvPr>
        </p:nvSpPr>
        <p:spPr>
          <a:xfrm>
            <a:off x="371476" y="1022351"/>
            <a:ext cx="9136800" cy="5307013"/>
          </a:xfrm>
        </p:spPr>
        <p:txBody>
          <a:bodyPr/>
          <a:lstStyle/>
          <a:p>
            <a:r>
              <a:rPr lang="en-US" altLang="ja-JP" dirty="0" smtClean="0"/>
              <a:t>SPSR</a:t>
            </a:r>
            <a:r>
              <a:rPr lang="ja-JP" altLang="en-US" dirty="0"/>
              <a:t>が例外復帰に必要な状態情報を記録する方法を見てきました。ここで、プログラムアドレス情報を格納するために使用されるリンクレジスタを調べます。このアーキテクチャは、関数呼び出しと例外リターン用に個別のリンクレジスタを提供</a:t>
            </a:r>
            <a:r>
              <a:rPr lang="ja-JP" altLang="en-US" dirty="0" smtClean="0"/>
              <a:t>します。</a:t>
            </a:r>
            <a:endParaRPr lang="en-US" altLang="ja-JP" dirty="0" smtClean="0"/>
          </a:p>
          <a:p>
            <a:r>
              <a:rPr lang="ja-JP" altLang="en-US" dirty="0"/>
              <a:t>第</a:t>
            </a:r>
            <a:r>
              <a:rPr lang="en-US" altLang="ja-JP" dirty="0"/>
              <a:t>6</a:t>
            </a:r>
            <a:r>
              <a:rPr lang="ja-JP" altLang="en-US" dirty="0"/>
              <a:t>章「</a:t>
            </a:r>
            <a:r>
              <a:rPr lang="en-US" altLang="ja-JP" dirty="0"/>
              <a:t>A64</a:t>
            </a:r>
            <a:r>
              <a:rPr lang="ja-JP" altLang="en-US" dirty="0"/>
              <a:t>命令セット」で見たように、レジスター</a:t>
            </a:r>
            <a:r>
              <a:rPr lang="en-US" altLang="ja-JP" dirty="0"/>
              <a:t>X30</a:t>
            </a:r>
            <a:r>
              <a:rPr lang="ja-JP" altLang="en-US" dirty="0"/>
              <a:t>は（</a:t>
            </a:r>
            <a:r>
              <a:rPr lang="en-US" altLang="ja-JP" dirty="0"/>
              <a:t>RET</a:t>
            </a:r>
            <a:r>
              <a:rPr lang="ja-JP" altLang="en-US" dirty="0"/>
              <a:t>命令と組み合わせて）使用され、サブルーチンから戻ります。その値は、リンク命令（</a:t>
            </a:r>
            <a:r>
              <a:rPr lang="en-US" altLang="ja-JP" dirty="0"/>
              <a:t>BL</a:t>
            </a:r>
            <a:r>
              <a:rPr lang="ja-JP" altLang="en-US" dirty="0"/>
              <a:t>または</a:t>
            </a:r>
            <a:r>
              <a:rPr lang="en-US" altLang="ja-JP" dirty="0"/>
              <a:t>BLR</a:t>
            </a:r>
            <a:r>
              <a:rPr lang="ja-JP" altLang="en-US" dirty="0"/>
              <a:t>）で分岐を実行するたびに、戻る命令のアドレスで更新されます。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18</a:t>
            </a:fld>
            <a:endParaRPr lang="en-US" altLang="ja-JP"/>
          </a:p>
        </p:txBody>
      </p:sp>
    </p:spTree>
    <p:extLst>
      <p:ext uri="{BB962C8B-B14F-4D97-AF65-F5344CB8AC3E}">
        <p14:creationId xmlns:p14="http://schemas.microsoft.com/office/powerpoint/2010/main" val="1242249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10.1 </a:t>
            </a:r>
            <a:r>
              <a:rPr lang="ja-JP" altLang="en-US" dirty="0" smtClean="0"/>
              <a:t>例外</a:t>
            </a:r>
            <a:r>
              <a:rPr lang="ja-JP" altLang="en-US" dirty="0"/>
              <a:t>処理レジスタ</a:t>
            </a:r>
            <a:endParaRPr kumimoji="1" lang="ja-JP" altLang="en-US" dirty="0"/>
          </a:p>
        </p:txBody>
      </p:sp>
      <p:sp>
        <p:nvSpPr>
          <p:cNvPr id="3" name="コンテンツ プレースホルダー 2"/>
          <p:cNvSpPr>
            <a:spLocks noGrp="1"/>
          </p:cNvSpPr>
          <p:nvPr>
            <p:ph idx="1"/>
          </p:nvPr>
        </p:nvSpPr>
        <p:spPr>
          <a:xfrm>
            <a:off x="371476" y="1022351"/>
            <a:ext cx="9136800" cy="5307013"/>
          </a:xfrm>
        </p:spPr>
        <p:txBody>
          <a:bodyPr/>
          <a:lstStyle/>
          <a:p>
            <a:r>
              <a:rPr lang="en-US" altLang="ja-JP" dirty="0" err="1"/>
              <a:t>ELR_ELn</a:t>
            </a:r>
            <a:r>
              <a:rPr lang="ja-JP" altLang="en-US" dirty="0"/>
              <a:t>レジスタは、例外からの戻りアドレスを格納するために使用されます。このレジスタ（実際にはいくつかのレジスタ）の値は、例外へのエントリ時に自動的に書き込まれ、例外から戻るために使用される</a:t>
            </a:r>
            <a:r>
              <a:rPr lang="en-US" altLang="ja-JP" dirty="0"/>
              <a:t>ERET</a:t>
            </a:r>
            <a:r>
              <a:rPr lang="ja-JP" altLang="en-US" dirty="0"/>
              <a:t>命令を実行した結果の</a:t>
            </a:r>
            <a:r>
              <a:rPr lang="en-US" altLang="ja-JP" dirty="0"/>
              <a:t>1</a:t>
            </a:r>
            <a:r>
              <a:rPr lang="ja-JP" altLang="en-US" dirty="0"/>
              <a:t>つとして</a:t>
            </a:r>
            <a:r>
              <a:rPr lang="en-US" altLang="ja-JP" dirty="0"/>
              <a:t>PC</a:t>
            </a:r>
            <a:r>
              <a:rPr lang="ja-JP" altLang="en-US" dirty="0"/>
              <a:t>に書き込まれます。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19</a:t>
            </a:fld>
            <a:endParaRPr lang="en-US" altLang="ja-JP"/>
          </a:p>
        </p:txBody>
      </p:sp>
      <p:sp>
        <p:nvSpPr>
          <p:cNvPr id="6" name="テキスト ボックス 5"/>
          <p:cNvSpPr txBox="1"/>
          <p:nvPr/>
        </p:nvSpPr>
        <p:spPr>
          <a:xfrm>
            <a:off x="371474" y="2683278"/>
            <a:ext cx="9136802" cy="99257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[Note]</a:t>
            </a: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例外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から戻るときに、</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SPSR</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の値がシステムレジスタの設定と競合する場合、エラーが表示されます。</a:t>
            </a:r>
            <a:endPar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7148807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Chapter </a:t>
            </a:r>
            <a:r>
              <a:rPr lang="en-US" altLang="ja-JP" dirty="0" smtClean="0"/>
              <a:t>10 </a:t>
            </a:r>
            <a:r>
              <a:rPr lang="en-US" altLang="ja-JP" dirty="0"/>
              <a:t>: AArch64</a:t>
            </a:r>
            <a:r>
              <a:rPr lang="ja-JP" altLang="en-US" dirty="0"/>
              <a:t>例外処理</a:t>
            </a:r>
            <a:endParaRPr kumimoji="1" lang="ja-JP" altLang="en-US" dirty="0"/>
          </a:p>
        </p:txBody>
      </p:sp>
      <p:sp>
        <p:nvSpPr>
          <p:cNvPr id="3" name="コンテンツ プレースホルダー 2"/>
          <p:cNvSpPr>
            <a:spLocks noGrp="1"/>
          </p:cNvSpPr>
          <p:nvPr>
            <p:ph idx="1"/>
          </p:nvPr>
        </p:nvSpPr>
        <p:spPr/>
        <p:txBody>
          <a:bodyPr/>
          <a:lstStyle/>
          <a:p>
            <a:r>
              <a:rPr lang="ja-JP" altLang="en-US" dirty="0"/>
              <a:t>厳密に言えば、割り込みはソフトウェアの実行の流れを妨げるものです。</a:t>
            </a:r>
          </a:p>
          <a:p>
            <a:r>
              <a:rPr lang="ja-JP" altLang="en-US" dirty="0"/>
              <a:t>ただし、</a:t>
            </a:r>
            <a:r>
              <a:rPr lang="en-US" altLang="ja-JP" dirty="0"/>
              <a:t>ARM</a:t>
            </a:r>
            <a:r>
              <a:rPr lang="ja-JP" altLang="en-US" dirty="0"/>
              <a:t>の用語で</a:t>
            </a:r>
            <a:r>
              <a:rPr lang="ja-JP" altLang="en-US" dirty="0" smtClean="0"/>
              <a:t>はこれ</a:t>
            </a:r>
            <a:r>
              <a:rPr lang="ja-JP" altLang="en-US" dirty="0"/>
              <a:t>は実際</a:t>
            </a:r>
            <a:r>
              <a:rPr lang="ja-JP" altLang="en-US" dirty="0" smtClean="0"/>
              <a:t>に例外</a:t>
            </a:r>
            <a:r>
              <a:rPr lang="ja-JP" altLang="en-US" dirty="0"/>
              <a:t>です</a:t>
            </a:r>
            <a:r>
              <a:rPr lang="ja-JP" altLang="en-US" dirty="0" smtClean="0"/>
              <a:t>。</a:t>
            </a:r>
            <a:endParaRPr lang="en-US" altLang="ja-JP" dirty="0" smtClean="0"/>
          </a:p>
          <a:p>
            <a:r>
              <a:rPr lang="ja-JP" altLang="en-US" dirty="0" smtClean="0"/>
              <a:t>例外</a:t>
            </a:r>
            <a:r>
              <a:rPr lang="ja-JP" altLang="en-US" dirty="0"/>
              <a:t>は、システムの円滑な機能を確保するために、特権ソフトウェア（例外</a:t>
            </a:r>
            <a:r>
              <a:rPr lang="ja-JP" altLang="en-US" dirty="0" smtClean="0"/>
              <a:t>ハンドラ）</a:t>
            </a:r>
            <a:r>
              <a:rPr lang="ja-JP" altLang="en-US" dirty="0"/>
              <a:t>による何らかのアクションを必要とする条件またはシステムイベントです</a:t>
            </a:r>
            <a:r>
              <a:rPr lang="ja-JP" altLang="en-US" dirty="0" smtClean="0"/>
              <a:t>。</a:t>
            </a:r>
            <a:endParaRPr lang="en-US" altLang="ja-JP" dirty="0" smtClean="0"/>
          </a:p>
          <a:p>
            <a:r>
              <a:rPr lang="ja-JP" altLang="en-US" dirty="0" smtClean="0"/>
              <a:t>各例外</a:t>
            </a:r>
            <a:r>
              <a:rPr lang="ja-JP" altLang="en-US" dirty="0"/>
              <a:t>タイプに関連付けられた例外ハンドラがあります。 </a:t>
            </a:r>
            <a:endParaRPr lang="en-US" altLang="ja-JP" dirty="0" smtClean="0"/>
          </a:p>
          <a:p>
            <a:r>
              <a:rPr lang="ja-JP" altLang="en-US" dirty="0" smtClean="0"/>
              <a:t>例外</a:t>
            </a:r>
            <a:r>
              <a:rPr lang="ja-JP" altLang="en-US" dirty="0"/>
              <a:t>が処理されると、特権ソフトウェアはコアを準備して、例外を取得する前に実行していたことを再開します。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a:t>
            </a:fld>
            <a:endParaRPr lang="en-US" altLang="ja-JP"/>
          </a:p>
        </p:txBody>
      </p:sp>
    </p:spTree>
    <p:extLst>
      <p:ext uri="{BB962C8B-B14F-4D97-AF65-F5344CB8AC3E}">
        <p14:creationId xmlns:p14="http://schemas.microsoft.com/office/powerpoint/2010/main" val="25909626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10.1 </a:t>
            </a:r>
            <a:r>
              <a:rPr lang="ja-JP" altLang="en-US" dirty="0" smtClean="0"/>
              <a:t>例外</a:t>
            </a:r>
            <a:r>
              <a:rPr lang="ja-JP" altLang="en-US" dirty="0"/>
              <a:t>処理レジスタ</a:t>
            </a:r>
            <a:endParaRPr kumimoji="1" lang="ja-JP" altLang="en-US" dirty="0"/>
          </a:p>
        </p:txBody>
      </p:sp>
      <p:sp>
        <p:nvSpPr>
          <p:cNvPr id="3" name="コンテンツ プレースホルダー 2"/>
          <p:cNvSpPr>
            <a:spLocks noGrp="1"/>
          </p:cNvSpPr>
          <p:nvPr>
            <p:ph idx="1"/>
          </p:nvPr>
        </p:nvSpPr>
        <p:spPr>
          <a:xfrm>
            <a:off x="371476" y="1022351"/>
            <a:ext cx="9136800" cy="5307013"/>
          </a:xfrm>
        </p:spPr>
        <p:txBody>
          <a:bodyPr/>
          <a:lstStyle/>
          <a:p>
            <a:r>
              <a:rPr lang="en-US" altLang="ja-JP" dirty="0" err="1"/>
              <a:t>ELR_ELn</a:t>
            </a:r>
            <a:r>
              <a:rPr lang="ja-JP" altLang="en-US" dirty="0"/>
              <a:t>には、特定の例外タイプに適した戻りアドレスが含まれます。 一部の例外では、これは例外を生成した命令の次の命令のアドレスです。 たとえば、</a:t>
            </a:r>
            <a:r>
              <a:rPr lang="en-US" altLang="ja-JP" dirty="0"/>
              <a:t>SVC</a:t>
            </a:r>
            <a:r>
              <a:rPr lang="ja-JP" altLang="en-US" dirty="0"/>
              <a:t>（システムコール）命令が実行されると、アプリケーション内の次の命令に戻りたいだけです。 その他の場合、例外を生成した命令を再実行することもできます</a:t>
            </a:r>
            <a:r>
              <a:rPr lang="ja-JP" altLang="en-US" dirty="0" smtClean="0"/>
              <a:t>。</a:t>
            </a:r>
            <a:endParaRPr lang="en-US" altLang="ja-JP" dirty="0" smtClean="0"/>
          </a:p>
          <a:p>
            <a:r>
              <a:rPr lang="ja-JP" altLang="en-US" dirty="0"/>
              <a:t>非同期例外の場合、</a:t>
            </a:r>
            <a:r>
              <a:rPr lang="en-US" altLang="ja-JP" dirty="0" err="1"/>
              <a:t>ELR_ELn</a:t>
            </a:r>
            <a:r>
              <a:rPr lang="ja-JP" altLang="en-US" dirty="0"/>
              <a:t>は、割り込みを取得した結果、実行されていないか、完全に実行されていない最初の命令のアドレスを指します。 たとえば、同期例外の中止後に命令に戻る必要がある場合、ハンドラコードは</a:t>
            </a:r>
            <a:r>
              <a:rPr lang="en-US" altLang="ja-JP" dirty="0" err="1"/>
              <a:t>ELR_En</a:t>
            </a:r>
            <a:r>
              <a:rPr lang="ja-JP" altLang="en-US" dirty="0"/>
              <a:t>を変更できます。 </a:t>
            </a:r>
            <a:r>
              <a:rPr lang="en-US" altLang="ja-JP" dirty="0"/>
              <a:t>ARMv8-A</a:t>
            </a:r>
            <a:r>
              <a:rPr lang="ja-JP" altLang="en-US" dirty="0"/>
              <a:t>モデルは、</a:t>
            </a:r>
            <a:r>
              <a:rPr lang="en-US" altLang="ja-JP" dirty="0"/>
              <a:t>ARMv7-A</a:t>
            </a:r>
            <a:r>
              <a:rPr lang="ja-JP" altLang="en-US" dirty="0"/>
              <a:t>で使用されるモデルよりも非常に単純です。</a:t>
            </a:r>
            <a:r>
              <a:rPr lang="en-US" altLang="ja-JP" dirty="0"/>
              <a:t>ARMv7-A</a:t>
            </a:r>
            <a:r>
              <a:rPr lang="ja-JP" altLang="en-US" dirty="0"/>
              <a:t>では、下位互換性の理由から、特定の種類の例外から戻るときにリンクレジスタ値から</a:t>
            </a:r>
            <a:r>
              <a:rPr lang="en-US" altLang="ja-JP" dirty="0"/>
              <a:t>4</a:t>
            </a:r>
            <a:r>
              <a:rPr lang="ja-JP" altLang="en-US" dirty="0"/>
              <a:t>または</a:t>
            </a:r>
            <a:r>
              <a:rPr lang="en-US" altLang="ja-JP" dirty="0"/>
              <a:t>8</a:t>
            </a:r>
            <a:r>
              <a:rPr lang="ja-JP" altLang="en-US" dirty="0"/>
              <a:t>を引く必要がありました。</a:t>
            </a:r>
          </a:p>
          <a:p>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20</a:t>
            </a:fld>
            <a:endParaRPr lang="en-US" altLang="ja-JP"/>
          </a:p>
        </p:txBody>
      </p:sp>
    </p:spTree>
    <p:extLst>
      <p:ext uri="{BB962C8B-B14F-4D97-AF65-F5344CB8AC3E}">
        <p14:creationId xmlns:p14="http://schemas.microsoft.com/office/powerpoint/2010/main" val="26655651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10.1 </a:t>
            </a:r>
            <a:r>
              <a:rPr lang="ja-JP" altLang="en-US" dirty="0" smtClean="0"/>
              <a:t>例外</a:t>
            </a:r>
            <a:r>
              <a:rPr lang="ja-JP" altLang="en-US" dirty="0"/>
              <a:t>処理レジスタ</a:t>
            </a:r>
            <a:endParaRPr kumimoji="1" lang="ja-JP" altLang="en-US" dirty="0"/>
          </a:p>
        </p:txBody>
      </p:sp>
      <p:sp>
        <p:nvSpPr>
          <p:cNvPr id="3" name="コンテンツ プレースホルダー 2"/>
          <p:cNvSpPr>
            <a:spLocks noGrp="1"/>
          </p:cNvSpPr>
          <p:nvPr>
            <p:ph idx="1"/>
          </p:nvPr>
        </p:nvSpPr>
        <p:spPr>
          <a:xfrm>
            <a:off x="371476" y="1022351"/>
            <a:ext cx="9136800" cy="5307013"/>
          </a:xfrm>
        </p:spPr>
        <p:txBody>
          <a:bodyPr/>
          <a:lstStyle/>
          <a:p>
            <a:r>
              <a:rPr lang="en-US" altLang="ja-JP" dirty="0"/>
              <a:t>SPSR</a:t>
            </a:r>
            <a:r>
              <a:rPr lang="ja-JP" altLang="en-US" dirty="0"/>
              <a:t>および</a:t>
            </a:r>
            <a:r>
              <a:rPr lang="en-US" altLang="ja-JP" dirty="0"/>
              <a:t>ELR</a:t>
            </a:r>
            <a:r>
              <a:rPr lang="ja-JP" altLang="en-US" dirty="0"/>
              <a:t>レジスタに加えて、各例外レベルには専用のスタックポインタレジスタがあります。 これらは、</a:t>
            </a:r>
            <a:r>
              <a:rPr lang="en-US" altLang="ja-JP" dirty="0" smtClean="0"/>
              <a:t>SP_EL0, SP_EL1, SP_EL2</a:t>
            </a:r>
            <a:r>
              <a:rPr lang="ja-JP" altLang="en-US" dirty="0"/>
              <a:t>および</a:t>
            </a:r>
            <a:r>
              <a:rPr lang="en-US" altLang="ja-JP" dirty="0"/>
              <a:t>SP_EL3</a:t>
            </a:r>
            <a:r>
              <a:rPr lang="ja-JP" altLang="en-US" dirty="0"/>
              <a:t>という名前です。 これらのレジスタは、たとえば、例外ハンドラによって破損したレジスタを格納するために使用できる専用スタックを指すために使用され、元のコードに戻る前に元の値に復元できます</a:t>
            </a:r>
            <a:r>
              <a:rPr lang="ja-JP" altLang="en-US" dirty="0" smtClean="0"/>
              <a:t>。</a:t>
            </a:r>
            <a:endParaRPr lang="en-US" altLang="ja-JP" dirty="0" smtClean="0"/>
          </a:p>
          <a:p>
            <a:r>
              <a:rPr lang="ja-JP" altLang="en-US" dirty="0"/>
              <a:t>ハンドラコードは、</a:t>
            </a:r>
            <a:r>
              <a:rPr lang="en-US" altLang="ja-JP" dirty="0" err="1"/>
              <a:t>SP_ELn</a:t>
            </a:r>
            <a:r>
              <a:rPr lang="ja-JP" altLang="en-US" dirty="0"/>
              <a:t>の使用から</a:t>
            </a:r>
            <a:r>
              <a:rPr lang="en-US" altLang="ja-JP" dirty="0"/>
              <a:t>SP_EL0</a:t>
            </a:r>
            <a:r>
              <a:rPr lang="ja-JP" altLang="en-US" dirty="0"/>
              <a:t>に切り替える場合があります。 たとえば、</a:t>
            </a:r>
            <a:r>
              <a:rPr lang="en-US" altLang="ja-JP" dirty="0"/>
              <a:t>SP_EL1</a:t>
            </a:r>
            <a:r>
              <a:rPr lang="ja-JP" altLang="en-US" dirty="0"/>
              <a:t>が、カーネルが常に有効であることを保証できる小さなスタックを保持するメモリを指している場合があります。 </a:t>
            </a:r>
            <a:r>
              <a:rPr lang="en-US" altLang="ja-JP" dirty="0"/>
              <a:t>SP_EL0</a:t>
            </a:r>
            <a:r>
              <a:rPr lang="ja-JP" altLang="en-US" dirty="0"/>
              <a:t>は、より大きなカーネルタスクスタックを指している可能性がありますが、オーバーフローに対する安全性は保証されていません。 この切り替えは、次のコードに示すように、</a:t>
            </a:r>
            <a:r>
              <a:rPr lang="en-US" altLang="ja-JP" dirty="0"/>
              <a:t>[</a:t>
            </a:r>
            <a:r>
              <a:rPr lang="en-US" altLang="ja-JP" dirty="0" err="1"/>
              <a:t>SPSel</a:t>
            </a:r>
            <a:r>
              <a:rPr lang="en-US" altLang="ja-JP" dirty="0"/>
              <a:t>]</a:t>
            </a:r>
            <a:r>
              <a:rPr lang="ja-JP" altLang="en-US" dirty="0"/>
              <a:t>ビットへの書き込みによって制御されます。</a:t>
            </a:r>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21</a:t>
            </a:fld>
            <a:endParaRPr lang="en-US" altLang="ja-JP"/>
          </a:p>
        </p:txBody>
      </p:sp>
      <p:pic>
        <p:nvPicPr>
          <p:cNvPr id="5" name="図 4"/>
          <p:cNvPicPr>
            <a:picLocks noChangeAspect="1"/>
          </p:cNvPicPr>
          <p:nvPr/>
        </p:nvPicPr>
        <p:blipFill>
          <a:blip r:embed="rId2"/>
          <a:stretch>
            <a:fillRect/>
          </a:stretch>
        </p:blipFill>
        <p:spPr>
          <a:xfrm>
            <a:off x="614161" y="5726808"/>
            <a:ext cx="2886478" cy="476316"/>
          </a:xfrm>
          <a:prstGeom prst="rect">
            <a:avLst/>
          </a:prstGeom>
        </p:spPr>
      </p:pic>
    </p:spTree>
    <p:extLst>
      <p:ext uri="{BB962C8B-B14F-4D97-AF65-F5344CB8AC3E}">
        <p14:creationId xmlns:p14="http://schemas.microsoft.com/office/powerpoint/2010/main" val="37070217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10.2 </a:t>
            </a:r>
            <a:r>
              <a:rPr lang="ja-JP" altLang="en-US" dirty="0" smtClean="0"/>
              <a:t>同期</a:t>
            </a:r>
            <a:r>
              <a:rPr lang="ja-JP" altLang="en-US" dirty="0"/>
              <a:t>および非同期の例外</a:t>
            </a:r>
            <a:endParaRPr kumimoji="1" lang="ja-JP" altLang="en-US" dirty="0"/>
          </a:p>
        </p:txBody>
      </p:sp>
      <p:sp>
        <p:nvSpPr>
          <p:cNvPr id="3" name="コンテンツ プレースホルダー 2"/>
          <p:cNvSpPr>
            <a:spLocks noGrp="1"/>
          </p:cNvSpPr>
          <p:nvPr>
            <p:ph idx="1"/>
          </p:nvPr>
        </p:nvSpPr>
        <p:spPr>
          <a:xfrm>
            <a:off x="371476" y="1022351"/>
            <a:ext cx="9136800" cy="5307013"/>
          </a:xfrm>
        </p:spPr>
        <p:txBody>
          <a:bodyPr/>
          <a:lstStyle/>
          <a:p>
            <a:r>
              <a:rPr lang="en-US" altLang="ja-JP" dirty="0"/>
              <a:t>AArch64</a:t>
            </a:r>
            <a:r>
              <a:rPr lang="ja-JP" altLang="en-US" dirty="0"/>
              <a:t>では、例外は同期または非同期のいずれかです。 例外は、命令ストリームの実行または</a:t>
            </a:r>
            <a:r>
              <a:rPr lang="ja-JP" altLang="en-US" dirty="0" smtClean="0"/>
              <a:t>試行</a:t>
            </a:r>
            <a:r>
              <a:rPr lang="ja-JP" altLang="en-US" dirty="0"/>
              <a:t>の結果として生成され、リターンアドレスがそれを引き起こした命令の詳細を提供する場合に、同期として説明されます。 非同期例外は命令を実行しても生成されませんが、戻りアドレスは例外の原因の詳細を常に提供するとは限りません</a:t>
            </a:r>
            <a:r>
              <a:rPr lang="ja-JP" altLang="en-US" dirty="0" smtClean="0"/>
              <a:t>。</a:t>
            </a:r>
            <a:endParaRPr lang="en-US" altLang="ja-JP" dirty="0" smtClean="0"/>
          </a:p>
          <a:p>
            <a:r>
              <a:rPr lang="ja-JP" altLang="en-US" dirty="0"/>
              <a:t>非同期例外の原因は、</a:t>
            </a:r>
            <a:r>
              <a:rPr lang="en-US" altLang="ja-JP" dirty="0"/>
              <a:t>IRQ</a:t>
            </a:r>
            <a:r>
              <a:rPr lang="ja-JP" altLang="en-US" dirty="0"/>
              <a:t>（通常優先割り込み）、</a:t>
            </a:r>
            <a:r>
              <a:rPr lang="en-US" altLang="ja-JP" dirty="0"/>
              <a:t>FIQ</a:t>
            </a:r>
            <a:r>
              <a:rPr lang="ja-JP" altLang="en-US" dirty="0"/>
              <a:t>（高速割り込み）、または</a:t>
            </a:r>
            <a:r>
              <a:rPr lang="en-US" altLang="ja-JP" dirty="0" err="1"/>
              <a:t>SError</a:t>
            </a:r>
            <a:r>
              <a:rPr lang="ja-JP" altLang="en-US" dirty="0"/>
              <a:t>（システムエラー）です。 システムエラーにはいくつかの原因がありますが、最も一般的なのは非同期データアボート（たとえば、キャッシュラインから外部メモリへのダーティデータのライトバックによってトリガーされるアボート）です。</a:t>
            </a:r>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22</a:t>
            </a:fld>
            <a:endParaRPr lang="en-US" altLang="ja-JP"/>
          </a:p>
        </p:txBody>
      </p:sp>
    </p:spTree>
    <p:extLst>
      <p:ext uri="{BB962C8B-B14F-4D97-AF65-F5344CB8AC3E}">
        <p14:creationId xmlns:p14="http://schemas.microsoft.com/office/powerpoint/2010/main" val="8578982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10.2 </a:t>
            </a:r>
            <a:r>
              <a:rPr lang="ja-JP" altLang="en-US" dirty="0" smtClean="0"/>
              <a:t>同期</a:t>
            </a:r>
            <a:r>
              <a:rPr lang="ja-JP" altLang="en-US" dirty="0"/>
              <a:t>および非同期の例外</a:t>
            </a:r>
            <a:endParaRPr kumimoji="1" lang="ja-JP" altLang="en-US" dirty="0"/>
          </a:p>
        </p:txBody>
      </p:sp>
      <p:sp>
        <p:nvSpPr>
          <p:cNvPr id="3" name="コンテンツ プレースホルダー 2"/>
          <p:cNvSpPr>
            <a:spLocks noGrp="1"/>
          </p:cNvSpPr>
          <p:nvPr>
            <p:ph idx="1"/>
          </p:nvPr>
        </p:nvSpPr>
        <p:spPr>
          <a:xfrm>
            <a:off x="371476" y="1022351"/>
            <a:ext cx="9136800" cy="5307013"/>
          </a:xfrm>
        </p:spPr>
        <p:txBody>
          <a:bodyPr/>
          <a:lstStyle/>
          <a:p>
            <a:r>
              <a:rPr lang="ja-JP" altLang="en-US" dirty="0"/>
              <a:t>同期例外には多くの原因があります。</a:t>
            </a:r>
          </a:p>
          <a:p>
            <a:pPr lvl="1"/>
            <a:r>
              <a:rPr lang="en-US" altLang="ja-JP" dirty="0" smtClean="0"/>
              <a:t>MMU</a:t>
            </a:r>
            <a:r>
              <a:rPr lang="ja-JP" altLang="en-US" dirty="0"/>
              <a:t>からの命令の中止。 たとえば、「実行しない」とマークされたメモリ位置から命令を読み取ることにより。</a:t>
            </a:r>
          </a:p>
          <a:p>
            <a:pPr lvl="1"/>
            <a:r>
              <a:rPr lang="en-US" altLang="ja-JP" dirty="0" smtClean="0"/>
              <a:t>MMU</a:t>
            </a:r>
            <a:r>
              <a:rPr lang="ja-JP" altLang="en-US" dirty="0"/>
              <a:t>からのデータの中止。 たとえば、許可の失敗やアライメントのチェック。</a:t>
            </a:r>
          </a:p>
          <a:p>
            <a:pPr lvl="1"/>
            <a:r>
              <a:rPr lang="en-US" altLang="ja-JP" dirty="0" smtClean="0"/>
              <a:t>SP</a:t>
            </a:r>
            <a:r>
              <a:rPr lang="ja-JP" altLang="en-US" dirty="0"/>
              <a:t>および</a:t>
            </a:r>
            <a:r>
              <a:rPr lang="en-US" altLang="ja-JP" dirty="0"/>
              <a:t>PC</a:t>
            </a:r>
            <a:r>
              <a:rPr lang="ja-JP" altLang="en-US" dirty="0"/>
              <a:t>のアライメントチェック。</a:t>
            </a:r>
          </a:p>
          <a:p>
            <a:pPr lvl="1"/>
            <a:r>
              <a:rPr lang="ja-JP" altLang="en-US" dirty="0" smtClean="0"/>
              <a:t>同期</a:t>
            </a:r>
            <a:r>
              <a:rPr lang="ja-JP" altLang="en-US" dirty="0"/>
              <a:t>外部アボート。 たとえば、変換テーブルの読み取り時の中断。</a:t>
            </a:r>
          </a:p>
          <a:p>
            <a:pPr lvl="1"/>
            <a:r>
              <a:rPr lang="ja-JP" altLang="en-US" dirty="0" smtClean="0"/>
              <a:t>未割り当て</a:t>
            </a:r>
            <a:r>
              <a:rPr lang="ja-JP" altLang="en-US" dirty="0"/>
              <a:t>の命令。</a:t>
            </a:r>
          </a:p>
          <a:p>
            <a:pPr lvl="1"/>
            <a:r>
              <a:rPr lang="ja-JP" altLang="en-US" dirty="0" smtClean="0"/>
              <a:t>デバッグ</a:t>
            </a:r>
            <a:r>
              <a:rPr lang="ja-JP" altLang="en-US" dirty="0"/>
              <a:t>例外。</a:t>
            </a:r>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23</a:t>
            </a:fld>
            <a:endParaRPr lang="en-US" altLang="ja-JP"/>
          </a:p>
        </p:txBody>
      </p:sp>
    </p:spTree>
    <p:extLst>
      <p:ext uri="{BB962C8B-B14F-4D97-AF65-F5344CB8AC3E}">
        <p14:creationId xmlns:p14="http://schemas.microsoft.com/office/powerpoint/2010/main" val="7078806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10.2.1 </a:t>
            </a:r>
            <a:r>
              <a:rPr lang="ja-JP" altLang="en-US" dirty="0" smtClean="0"/>
              <a:t>同期</a:t>
            </a:r>
            <a:r>
              <a:rPr lang="ja-JP" altLang="en-US" dirty="0"/>
              <a:t>アボート</a:t>
            </a:r>
            <a:endParaRPr kumimoji="1" lang="ja-JP" altLang="en-US" dirty="0"/>
          </a:p>
        </p:txBody>
      </p:sp>
      <p:sp>
        <p:nvSpPr>
          <p:cNvPr id="3" name="コンテンツ プレースホルダー 2"/>
          <p:cNvSpPr>
            <a:spLocks noGrp="1"/>
          </p:cNvSpPr>
          <p:nvPr>
            <p:ph idx="1"/>
          </p:nvPr>
        </p:nvSpPr>
        <p:spPr>
          <a:xfrm>
            <a:off x="371476" y="1022351"/>
            <a:ext cx="9136800" cy="5307013"/>
          </a:xfrm>
        </p:spPr>
        <p:txBody>
          <a:bodyPr/>
          <a:lstStyle/>
          <a:p>
            <a:r>
              <a:rPr lang="ja-JP" altLang="en-US" dirty="0"/>
              <a:t>同期例外は、いくつかの考えられる理由で発生する可能性があります。</a:t>
            </a:r>
          </a:p>
          <a:p>
            <a:pPr lvl="1"/>
            <a:r>
              <a:rPr lang="en-US" altLang="ja-JP" dirty="0" smtClean="0"/>
              <a:t>MMU</a:t>
            </a:r>
            <a:r>
              <a:rPr lang="ja-JP" altLang="en-US" dirty="0"/>
              <a:t>から中止します。 たとえば、アクセス許可の失敗、またはアクセスフラグの障害としてマークされたメモリ領域。</a:t>
            </a:r>
          </a:p>
          <a:p>
            <a:pPr lvl="1"/>
            <a:r>
              <a:rPr lang="en-US" altLang="ja-JP" dirty="0" smtClean="0"/>
              <a:t>SP</a:t>
            </a:r>
            <a:r>
              <a:rPr lang="ja-JP" altLang="en-US" dirty="0"/>
              <a:t>および</a:t>
            </a:r>
            <a:r>
              <a:rPr lang="en-US" altLang="ja-JP" dirty="0"/>
              <a:t>PC</a:t>
            </a:r>
            <a:r>
              <a:rPr lang="ja-JP" altLang="en-US" dirty="0"/>
              <a:t>のアライメントチェック。</a:t>
            </a:r>
          </a:p>
          <a:p>
            <a:pPr lvl="1"/>
            <a:r>
              <a:rPr lang="ja-JP" altLang="en-US" dirty="0" smtClean="0"/>
              <a:t>未割り当て</a:t>
            </a:r>
            <a:r>
              <a:rPr lang="ja-JP" altLang="en-US" dirty="0"/>
              <a:t>の命令。</a:t>
            </a:r>
          </a:p>
          <a:p>
            <a:pPr lvl="1"/>
            <a:r>
              <a:rPr lang="ja-JP" altLang="en-US" dirty="0" smtClean="0"/>
              <a:t>サービスコール</a:t>
            </a:r>
            <a:r>
              <a:rPr lang="ja-JP" altLang="en-US" dirty="0"/>
              <a:t>（</a:t>
            </a:r>
            <a:r>
              <a:rPr lang="en-US" altLang="ja-JP" dirty="0" smtClean="0"/>
              <a:t>SVC, SMC, </a:t>
            </a:r>
            <a:r>
              <a:rPr lang="ja-JP" altLang="en-US" dirty="0" smtClean="0"/>
              <a:t>および</a:t>
            </a:r>
            <a:r>
              <a:rPr lang="en-US" altLang="ja-JP" dirty="0"/>
              <a:t>HVC</a:t>
            </a:r>
            <a:r>
              <a:rPr lang="ja-JP" altLang="en-US" dirty="0"/>
              <a:t>）。</a:t>
            </a:r>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24</a:t>
            </a:fld>
            <a:endParaRPr lang="en-US" altLang="ja-JP"/>
          </a:p>
        </p:txBody>
      </p:sp>
    </p:spTree>
    <p:extLst>
      <p:ext uri="{BB962C8B-B14F-4D97-AF65-F5344CB8AC3E}">
        <p14:creationId xmlns:p14="http://schemas.microsoft.com/office/powerpoint/2010/main" val="12832286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10.2.1 </a:t>
            </a:r>
            <a:r>
              <a:rPr lang="ja-JP" altLang="en-US" dirty="0" smtClean="0"/>
              <a:t>同期</a:t>
            </a:r>
            <a:r>
              <a:rPr lang="ja-JP" altLang="en-US" dirty="0"/>
              <a:t>アボート</a:t>
            </a:r>
            <a:endParaRPr kumimoji="1" lang="ja-JP" altLang="en-US" dirty="0"/>
          </a:p>
        </p:txBody>
      </p:sp>
      <p:sp>
        <p:nvSpPr>
          <p:cNvPr id="3" name="コンテンツ プレースホルダー 2"/>
          <p:cNvSpPr>
            <a:spLocks noGrp="1"/>
          </p:cNvSpPr>
          <p:nvPr>
            <p:ph idx="1"/>
          </p:nvPr>
        </p:nvSpPr>
        <p:spPr>
          <a:xfrm>
            <a:off x="371476" y="1022351"/>
            <a:ext cx="9136800" cy="5307013"/>
          </a:xfrm>
        </p:spPr>
        <p:txBody>
          <a:bodyPr/>
          <a:lstStyle/>
          <a:p>
            <a:r>
              <a:rPr lang="ja-JP" altLang="en-US" dirty="0"/>
              <a:t>このような例外は、</a:t>
            </a:r>
            <a:r>
              <a:rPr lang="en-US" altLang="ja-JP" dirty="0"/>
              <a:t>OS</a:t>
            </a:r>
            <a:r>
              <a:rPr lang="ja-JP" altLang="en-US" dirty="0"/>
              <a:t>の通常の動作の一部である可能性があります。 たとえば、</a:t>
            </a:r>
            <a:r>
              <a:rPr lang="en-US" altLang="ja-JP" dirty="0"/>
              <a:t>Linux</a:t>
            </a:r>
            <a:r>
              <a:rPr lang="ja-JP" altLang="en-US" dirty="0"/>
              <a:t>では、タスクが新しいメモリページの割り当てを要求したい場合、これは</a:t>
            </a:r>
            <a:r>
              <a:rPr lang="en-US" altLang="ja-JP" dirty="0"/>
              <a:t>MMU</a:t>
            </a:r>
            <a:r>
              <a:rPr lang="ja-JP" altLang="en-US" dirty="0"/>
              <a:t>中止メカニズムによって処理されます。</a:t>
            </a:r>
          </a:p>
          <a:p>
            <a:r>
              <a:rPr lang="en-US" altLang="ja-JP" dirty="0"/>
              <a:t>ARMv7-A</a:t>
            </a:r>
            <a:r>
              <a:rPr lang="ja-JP" altLang="en-US" dirty="0"/>
              <a:t>アーキテクチャでは、プリフェッチアボート、データアボート、および</a:t>
            </a:r>
            <a:r>
              <a:rPr lang="en-US" altLang="ja-JP" dirty="0" err="1"/>
              <a:t>undef</a:t>
            </a:r>
            <a:r>
              <a:rPr lang="ja-JP" altLang="en-US" dirty="0"/>
              <a:t>例外は個別のアイテムです。 </a:t>
            </a:r>
            <a:r>
              <a:rPr lang="en-US" altLang="ja-JP" dirty="0"/>
              <a:t>AArch64</a:t>
            </a:r>
            <a:r>
              <a:rPr lang="ja-JP" altLang="en-US" dirty="0"/>
              <a:t>では、これらのイベントはすべて同期アボートを生成します。 次に、例外ハンドラはシンドロームと</a:t>
            </a:r>
            <a:r>
              <a:rPr lang="en-US" altLang="ja-JP" dirty="0"/>
              <a:t>FAR</a:t>
            </a:r>
            <a:r>
              <a:rPr lang="ja-JP" altLang="en-US" dirty="0"/>
              <a:t>レジスタを読み取り、それらを区別するために必要な情報を取得します（詳細は後述）。</a:t>
            </a:r>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25</a:t>
            </a:fld>
            <a:endParaRPr lang="en-US" altLang="ja-JP"/>
          </a:p>
        </p:txBody>
      </p:sp>
    </p:spTree>
    <p:extLst>
      <p:ext uri="{BB962C8B-B14F-4D97-AF65-F5344CB8AC3E}">
        <p14:creationId xmlns:p14="http://schemas.microsoft.com/office/powerpoint/2010/main" val="19363049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10.2.2 </a:t>
            </a:r>
            <a:r>
              <a:rPr lang="ja-JP" altLang="en-US" dirty="0" smtClean="0"/>
              <a:t>同期</a:t>
            </a:r>
            <a:r>
              <a:rPr lang="ja-JP" altLang="en-US" dirty="0"/>
              <a:t>例外の処理</a:t>
            </a:r>
            <a:endParaRPr kumimoji="1" lang="ja-JP" altLang="en-US" dirty="0"/>
          </a:p>
        </p:txBody>
      </p:sp>
      <p:sp>
        <p:nvSpPr>
          <p:cNvPr id="3" name="コンテンツ プレースホルダー 2"/>
          <p:cNvSpPr>
            <a:spLocks noGrp="1"/>
          </p:cNvSpPr>
          <p:nvPr>
            <p:ph idx="1"/>
          </p:nvPr>
        </p:nvSpPr>
        <p:spPr>
          <a:xfrm>
            <a:off x="371476" y="1022351"/>
            <a:ext cx="9136800" cy="5307013"/>
          </a:xfrm>
        </p:spPr>
        <p:txBody>
          <a:bodyPr/>
          <a:lstStyle/>
          <a:p>
            <a:r>
              <a:rPr lang="ja-JP" altLang="en-US" dirty="0"/>
              <a:t>同期例外の原因に関する情報を例外ハンドラーに提供するためのレジスタが提供されています。 </a:t>
            </a:r>
            <a:r>
              <a:rPr lang="ja-JP" altLang="en-US" dirty="0" smtClean="0"/>
              <a:t>例外シンドロームレジスタ</a:t>
            </a:r>
            <a:r>
              <a:rPr lang="ja-JP" altLang="en-US" dirty="0"/>
              <a:t>（</a:t>
            </a:r>
            <a:r>
              <a:rPr lang="en-US" altLang="ja-JP" dirty="0" err="1"/>
              <a:t>ESR_ELn</a:t>
            </a:r>
            <a:r>
              <a:rPr lang="ja-JP" altLang="en-US" dirty="0"/>
              <a:t>）は、例外の理由に関する情報を提供します。 フォールトアドレスレジスタ（</a:t>
            </a:r>
            <a:r>
              <a:rPr lang="en-US" altLang="ja-JP" dirty="0" err="1"/>
              <a:t>FAR_ELn</a:t>
            </a:r>
            <a:r>
              <a:rPr lang="ja-JP" altLang="en-US" dirty="0"/>
              <a:t>）は、すべての同期命令、データアボート、アライメントフォールトのフォールト仮想アドレスを保持します</a:t>
            </a:r>
            <a:r>
              <a:rPr lang="ja-JP" altLang="en-US" dirty="0" smtClean="0"/>
              <a:t>。</a:t>
            </a:r>
            <a:endParaRPr lang="en-US" altLang="ja-JP" dirty="0" smtClean="0"/>
          </a:p>
          <a:p>
            <a:endParaRPr lang="en-US" altLang="ja-JP" dirty="0" smtClean="0"/>
          </a:p>
          <a:p>
            <a:r>
              <a:rPr lang="ja-JP" altLang="en-US" dirty="0"/>
              <a:t>例外リンクレジスタ（</a:t>
            </a:r>
            <a:r>
              <a:rPr lang="en-US" altLang="ja-JP" dirty="0" err="1"/>
              <a:t>ELR_ELn</a:t>
            </a:r>
            <a:r>
              <a:rPr lang="ja-JP" altLang="en-US" dirty="0"/>
              <a:t>）は、データアクセスの中止を引き起こした命令のアドレスを保持します（データ中止の場合）。 これは通常、メモリ障害の後に更新されますが、他の状況、たとえば、不整列のアドレスへの分岐によって設定されます。</a:t>
            </a:r>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26</a:t>
            </a:fld>
            <a:endParaRPr lang="en-US" altLang="ja-JP"/>
          </a:p>
        </p:txBody>
      </p:sp>
    </p:spTree>
    <p:extLst>
      <p:ext uri="{BB962C8B-B14F-4D97-AF65-F5344CB8AC3E}">
        <p14:creationId xmlns:p14="http://schemas.microsoft.com/office/powerpoint/2010/main" val="9971166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10.2.2 </a:t>
            </a:r>
            <a:r>
              <a:rPr lang="ja-JP" altLang="en-US" dirty="0" smtClean="0"/>
              <a:t>同期</a:t>
            </a:r>
            <a:r>
              <a:rPr lang="ja-JP" altLang="en-US" dirty="0"/>
              <a:t>例外の処理</a:t>
            </a:r>
            <a:endParaRPr kumimoji="1" lang="ja-JP" altLang="en-US" dirty="0"/>
          </a:p>
        </p:txBody>
      </p:sp>
      <p:sp>
        <p:nvSpPr>
          <p:cNvPr id="3" name="コンテンツ プレースホルダー 2"/>
          <p:cNvSpPr>
            <a:spLocks noGrp="1"/>
          </p:cNvSpPr>
          <p:nvPr>
            <p:ph idx="1"/>
          </p:nvPr>
        </p:nvSpPr>
        <p:spPr>
          <a:xfrm>
            <a:off x="371476" y="1022351"/>
            <a:ext cx="9136800" cy="5307013"/>
          </a:xfrm>
        </p:spPr>
        <p:txBody>
          <a:bodyPr/>
          <a:lstStyle/>
          <a:p>
            <a:r>
              <a:rPr lang="en-US" altLang="ja-JP" dirty="0"/>
              <a:t>AArch32</a:t>
            </a:r>
            <a:r>
              <a:rPr lang="ja-JP" altLang="en-US" dirty="0"/>
              <a:t>を使用する例外レベルから</a:t>
            </a:r>
            <a:r>
              <a:rPr lang="en-US" altLang="ja-JP" dirty="0"/>
              <a:t>AArch64</a:t>
            </a:r>
            <a:r>
              <a:rPr lang="ja-JP" altLang="en-US" dirty="0"/>
              <a:t>を使用する例外レベルに例外</a:t>
            </a:r>
            <a:r>
              <a:rPr lang="ja-JP" altLang="en-US" dirty="0" smtClean="0"/>
              <a:t>が受け付けられ、</a:t>
            </a:r>
            <a:r>
              <a:rPr lang="ja-JP" altLang="en-US" dirty="0"/>
              <a:t>その例外がターゲット例外レベルに関連付けられたフォールトアドレスレジスタに書き込む場合、</a:t>
            </a:r>
            <a:r>
              <a:rPr lang="en-US" altLang="ja-JP" dirty="0" err="1"/>
              <a:t>FAR_ELn</a:t>
            </a:r>
            <a:r>
              <a:rPr lang="ja-JP" altLang="en-US" dirty="0"/>
              <a:t>の上位</a:t>
            </a:r>
            <a:r>
              <a:rPr lang="en-US" altLang="ja-JP" dirty="0"/>
              <a:t>32</a:t>
            </a:r>
            <a:r>
              <a:rPr lang="ja-JP" altLang="en-US" dirty="0"/>
              <a:t>ビットはすべてゼロに設定されます。</a:t>
            </a:r>
          </a:p>
          <a:p>
            <a:endParaRPr lang="ja-JP" altLang="en-US" dirty="0"/>
          </a:p>
          <a:p>
            <a:r>
              <a:rPr lang="en-US" altLang="ja-JP" dirty="0"/>
              <a:t>EL2</a:t>
            </a:r>
            <a:r>
              <a:rPr lang="ja-JP" altLang="en-US" dirty="0"/>
              <a:t>（ハイパーバイザー）または</a:t>
            </a:r>
            <a:r>
              <a:rPr lang="en-US" altLang="ja-JP" dirty="0"/>
              <a:t>EL3</a:t>
            </a:r>
            <a:r>
              <a:rPr lang="ja-JP" altLang="en-US" dirty="0"/>
              <a:t>（セキュアカーネル）を実装するシステムでは、通常、現在またはそれ以上の例外レベルで同期例外が発生します。 （必要な場合）非同期例外をより高い例外レベルにルーティングして、ハイパーバイザーまたはセキュアカーネルで処理できます。 </a:t>
            </a:r>
            <a:r>
              <a:rPr lang="en-US" altLang="ja-JP" dirty="0"/>
              <a:t>SCR_EL3</a:t>
            </a:r>
            <a:r>
              <a:rPr lang="ja-JP" altLang="en-US" dirty="0"/>
              <a:t>レジスタは、</a:t>
            </a:r>
            <a:r>
              <a:rPr lang="en-US" altLang="ja-JP" dirty="0"/>
              <a:t>EL3</a:t>
            </a:r>
            <a:r>
              <a:rPr lang="ja-JP" altLang="en-US" dirty="0"/>
              <a:t>にルーティングされる例外を指定し、同様に、</a:t>
            </a:r>
            <a:r>
              <a:rPr lang="en-US" altLang="ja-JP" dirty="0"/>
              <a:t>HCR_EL2</a:t>
            </a:r>
            <a:r>
              <a:rPr lang="ja-JP" altLang="en-US" dirty="0"/>
              <a:t>は</a:t>
            </a:r>
            <a:r>
              <a:rPr lang="en-US" altLang="ja-JP" dirty="0"/>
              <a:t>EL2</a:t>
            </a:r>
            <a:r>
              <a:rPr lang="ja-JP" altLang="en-US" dirty="0"/>
              <a:t>にルーティングされる例外を指定します。 </a:t>
            </a:r>
            <a:r>
              <a:rPr lang="en-US" altLang="ja-JP" dirty="0" smtClean="0"/>
              <a:t>IRQ, FIQ</a:t>
            </a:r>
            <a:r>
              <a:rPr lang="ja-JP" altLang="en-US" dirty="0" smtClean="0"/>
              <a:t>および</a:t>
            </a:r>
            <a:r>
              <a:rPr lang="en-US" altLang="ja-JP" dirty="0" err="1"/>
              <a:t>SError</a:t>
            </a:r>
            <a:r>
              <a:rPr lang="ja-JP" altLang="en-US" dirty="0"/>
              <a:t>のルーティングを個別に制御できる個別のビットがあります。</a:t>
            </a:r>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27</a:t>
            </a:fld>
            <a:endParaRPr lang="en-US" altLang="ja-JP"/>
          </a:p>
        </p:txBody>
      </p:sp>
    </p:spTree>
    <p:extLst>
      <p:ext uri="{BB962C8B-B14F-4D97-AF65-F5344CB8AC3E}">
        <p14:creationId xmlns:p14="http://schemas.microsoft.com/office/powerpoint/2010/main" val="11737520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10.2.3 </a:t>
            </a:r>
            <a:r>
              <a:rPr lang="ja-JP" altLang="en-US" dirty="0"/>
              <a:t>システムコール</a:t>
            </a:r>
            <a:endParaRPr kumimoji="1" lang="ja-JP" altLang="en-US" dirty="0"/>
          </a:p>
        </p:txBody>
      </p:sp>
      <p:sp>
        <p:nvSpPr>
          <p:cNvPr id="3" name="コンテンツ プレースホルダー 2"/>
          <p:cNvSpPr>
            <a:spLocks noGrp="1"/>
          </p:cNvSpPr>
          <p:nvPr>
            <p:ph idx="1"/>
          </p:nvPr>
        </p:nvSpPr>
        <p:spPr/>
        <p:txBody>
          <a:bodyPr/>
          <a:lstStyle/>
          <a:p>
            <a:r>
              <a:rPr lang="ja-JP" altLang="en-US" dirty="0"/>
              <a:t>一部の命令またはシステム機能は、特定の例外レベルでのみ実行できます。たとえば、アプリケーションコードがカーネルに機能を要求する場合など、より低い例外レベルで実行されるコードが特権操作を実行する必要がある場合</a:t>
            </a:r>
            <a:r>
              <a:rPr lang="ja-JP" altLang="en-US" dirty="0" smtClean="0"/>
              <a:t>。これ</a:t>
            </a:r>
            <a:r>
              <a:rPr lang="ja-JP" altLang="en-US" dirty="0"/>
              <a:t>を行う</a:t>
            </a:r>
            <a:r>
              <a:rPr lang="en-US" altLang="ja-JP" dirty="0"/>
              <a:t>1</a:t>
            </a:r>
            <a:r>
              <a:rPr lang="ja-JP" altLang="en-US" dirty="0" err="1"/>
              <a:t>つの</a:t>
            </a:r>
            <a:r>
              <a:rPr lang="ja-JP" altLang="en-US" dirty="0"/>
              <a:t>方法は、</a:t>
            </a:r>
            <a:r>
              <a:rPr lang="en-US" altLang="ja-JP" dirty="0"/>
              <a:t>SVC</a:t>
            </a:r>
            <a:r>
              <a:rPr lang="ja-JP" altLang="en-US" dirty="0"/>
              <a:t>命令を使用することです</a:t>
            </a:r>
            <a:r>
              <a:rPr lang="ja-JP" altLang="en-US" dirty="0" smtClean="0"/>
              <a:t>。これ</a:t>
            </a:r>
            <a:r>
              <a:rPr lang="ja-JP" altLang="en-US" dirty="0"/>
              <a:t>により、アプリケーションは例外を生成できます</a:t>
            </a:r>
            <a:r>
              <a:rPr lang="ja-JP" altLang="en-US" dirty="0" smtClean="0"/>
              <a:t>。パラメータ</a:t>
            </a:r>
            <a:r>
              <a:rPr lang="ja-JP" altLang="en-US" dirty="0"/>
              <a:t>は、レジスタで渡すか、システムコール内でコード化できます</a:t>
            </a:r>
            <a:r>
              <a:rPr lang="ja-JP" altLang="en-US" dirty="0" smtClean="0"/>
              <a:t>。</a:t>
            </a:r>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28</a:t>
            </a:fld>
            <a:endParaRPr lang="en-US" altLang="ja-JP"/>
          </a:p>
        </p:txBody>
      </p:sp>
    </p:spTree>
    <p:extLst>
      <p:ext uri="{BB962C8B-B14F-4D97-AF65-F5344CB8AC3E}">
        <p14:creationId xmlns:p14="http://schemas.microsoft.com/office/powerpoint/2010/main" val="9222807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10.2.4 EL2 / EL3</a:t>
            </a:r>
            <a:r>
              <a:rPr lang="ja-JP" altLang="en-US" dirty="0" err="1"/>
              <a:t>への</a:t>
            </a:r>
            <a:r>
              <a:rPr lang="ja-JP" altLang="en-US" dirty="0"/>
              <a:t>システムコール</a:t>
            </a:r>
            <a:endParaRPr kumimoji="1" lang="ja-JP" altLang="en-US" dirty="0"/>
          </a:p>
        </p:txBody>
      </p:sp>
      <p:sp>
        <p:nvSpPr>
          <p:cNvPr id="3" name="コンテンツ プレースホルダー 2"/>
          <p:cNvSpPr>
            <a:spLocks noGrp="1"/>
          </p:cNvSpPr>
          <p:nvPr>
            <p:ph idx="1"/>
          </p:nvPr>
        </p:nvSpPr>
        <p:spPr/>
        <p:txBody>
          <a:bodyPr/>
          <a:lstStyle/>
          <a:p>
            <a:r>
              <a:rPr lang="en-US" altLang="ja-JP" sz="2000" dirty="0"/>
              <a:t>EL0</a:t>
            </a:r>
            <a:r>
              <a:rPr lang="ja-JP" altLang="en-US" sz="2000" dirty="0"/>
              <a:t>のユーザーアプリケーションから</a:t>
            </a:r>
            <a:r>
              <a:rPr lang="en-US" altLang="ja-JP" sz="2000" dirty="0"/>
              <a:t>EL1</a:t>
            </a:r>
            <a:r>
              <a:rPr lang="ja-JP" altLang="en-US" sz="2000" dirty="0"/>
              <a:t>のカーネルへの呼び出しに</a:t>
            </a:r>
            <a:r>
              <a:rPr lang="en-US" altLang="ja-JP" sz="2000" dirty="0"/>
              <a:t>SVC</a:t>
            </a:r>
            <a:r>
              <a:rPr lang="ja-JP" altLang="en-US" sz="2000" dirty="0"/>
              <a:t>がどのように使用されるかを以前に見ました</a:t>
            </a:r>
            <a:r>
              <a:rPr lang="ja-JP" altLang="en-US" sz="2000" dirty="0" smtClean="0"/>
              <a:t>。</a:t>
            </a:r>
            <a:r>
              <a:rPr lang="en-US" altLang="ja-JP" sz="2000" dirty="0" smtClean="0"/>
              <a:t>HVC</a:t>
            </a:r>
            <a:r>
              <a:rPr lang="ja-JP" altLang="en-US" sz="2000" dirty="0"/>
              <a:t>および</a:t>
            </a:r>
            <a:r>
              <a:rPr lang="en-US" altLang="ja-JP" sz="2000" dirty="0"/>
              <a:t>SMC</a:t>
            </a:r>
            <a:r>
              <a:rPr lang="ja-JP" altLang="en-US" sz="2000" dirty="0"/>
              <a:t>システムコール命令は、</a:t>
            </a:r>
            <a:r>
              <a:rPr lang="en-US" altLang="ja-JP" sz="2000" dirty="0"/>
              <a:t>EL2</a:t>
            </a:r>
            <a:r>
              <a:rPr lang="ja-JP" altLang="en-US" sz="2000" dirty="0"/>
              <a:t>および</a:t>
            </a:r>
            <a:r>
              <a:rPr lang="en-US" altLang="ja-JP" sz="2000" dirty="0"/>
              <a:t>EL3</a:t>
            </a:r>
            <a:r>
              <a:rPr lang="ja-JP" altLang="en-US" sz="2000" dirty="0"/>
              <a:t>と同様の方法でプロセッサを移動します</a:t>
            </a:r>
            <a:r>
              <a:rPr lang="ja-JP" altLang="en-US" sz="2000" dirty="0" smtClean="0"/>
              <a:t>。プロセッサ</a:t>
            </a:r>
            <a:r>
              <a:rPr lang="ja-JP" altLang="en-US" sz="2000" dirty="0"/>
              <a:t>が</a:t>
            </a:r>
            <a:r>
              <a:rPr lang="en-US" altLang="ja-JP" sz="2000" dirty="0"/>
              <a:t>EL0</a:t>
            </a:r>
            <a:r>
              <a:rPr lang="ja-JP" altLang="en-US" sz="2000" dirty="0"/>
              <a:t>（アプリケーション）で実行されている場合、ハイパーバイザー（</a:t>
            </a:r>
            <a:r>
              <a:rPr lang="en-US" altLang="ja-JP" sz="2000" dirty="0"/>
              <a:t>EL2</a:t>
            </a:r>
            <a:r>
              <a:rPr lang="ja-JP" altLang="en-US" sz="2000" dirty="0"/>
              <a:t>）またはセキュアモニター（</a:t>
            </a:r>
            <a:r>
              <a:rPr lang="en-US" altLang="ja-JP" sz="2000" dirty="0"/>
              <a:t>EL3</a:t>
            </a:r>
            <a:r>
              <a:rPr lang="ja-JP" altLang="en-US" sz="2000" dirty="0"/>
              <a:t>）を直接呼び出すことはできません</a:t>
            </a:r>
            <a:r>
              <a:rPr lang="ja-JP" altLang="en-US" sz="2000" dirty="0" smtClean="0"/>
              <a:t>。これ</a:t>
            </a:r>
            <a:r>
              <a:rPr lang="ja-JP" altLang="en-US" sz="2000" dirty="0"/>
              <a:t>は</a:t>
            </a:r>
            <a:r>
              <a:rPr lang="en-US" altLang="ja-JP" sz="2000" dirty="0"/>
              <a:t>EL1</a:t>
            </a:r>
            <a:r>
              <a:rPr lang="ja-JP" altLang="en-US" sz="2000" dirty="0"/>
              <a:t>以降でのみ可能です</a:t>
            </a:r>
            <a:r>
              <a:rPr lang="ja-JP" altLang="en-US" sz="2000" dirty="0" smtClean="0"/>
              <a:t>。したがって</a:t>
            </a:r>
            <a:r>
              <a:rPr lang="ja-JP" altLang="en-US" sz="2000" dirty="0"/>
              <a:t>、アプリケーションは</a:t>
            </a:r>
            <a:r>
              <a:rPr lang="en-US" altLang="ja-JP" sz="2000" dirty="0"/>
              <a:t>SVC</a:t>
            </a:r>
            <a:r>
              <a:rPr lang="ja-JP" altLang="en-US" sz="2000" dirty="0"/>
              <a:t>を使用してカーネルを呼び出し、カーネルがより高い例外レベルを呼び出せるようにする必要があります</a:t>
            </a:r>
            <a:r>
              <a:rPr lang="ja-JP" altLang="en-US" sz="2000" dirty="0" smtClean="0"/>
              <a:t>。</a:t>
            </a:r>
            <a:endParaRPr lang="en-US" altLang="ja-JP" sz="2000" dirty="0" smtClean="0"/>
          </a:p>
          <a:p>
            <a:r>
              <a:rPr lang="en-US" altLang="ja-JP" sz="2000" dirty="0"/>
              <a:t>OS</a:t>
            </a:r>
            <a:r>
              <a:rPr lang="ja-JP" altLang="en-US" sz="2000" dirty="0"/>
              <a:t>カーネル（</a:t>
            </a:r>
            <a:r>
              <a:rPr lang="en-US" altLang="ja-JP" sz="2000" dirty="0"/>
              <a:t>EL1</a:t>
            </a:r>
            <a:r>
              <a:rPr lang="ja-JP" altLang="en-US" sz="2000" dirty="0"/>
              <a:t>）から、ソフトウェアは</a:t>
            </a:r>
            <a:r>
              <a:rPr lang="en-US" altLang="ja-JP" sz="2000" dirty="0"/>
              <a:t>HVC</a:t>
            </a:r>
            <a:r>
              <a:rPr lang="ja-JP" altLang="en-US" sz="2000" dirty="0"/>
              <a:t>命令でハイパーバイザー（</a:t>
            </a:r>
            <a:r>
              <a:rPr lang="en-US" altLang="ja-JP" sz="2000" dirty="0"/>
              <a:t>EL2</a:t>
            </a:r>
            <a:r>
              <a:rPr lang="ja-JP" altLang="en-US" sz="2000" dirty="0"/>
              <a:t>）を呼び出すか、</a:t>
            </a:r>
            <a:r>
              <a:rPr lang="en-US" altLang="ja-JP" sz="2000" dirty="0"/>
              <a:t>SMC</a:t>
            </a:r>
            <a:r>
              <a:rPr lang="ja-JP" altLang="en-US" sz="2000" dirty="0"/>
              <a:t>命令でセキュアモニター（</a:t>
            </a:r>
            <a:r>
              <a:rPr lang="en-US" altLang="ja-JP" sz="2000" dirty="0"/>
              <a:t>EL3</a:t>
            </a:r>
            <a:r>
              <a:rPr lang="ja-JP" altLang="en-US" sz="2000" dirty="0"/>
              <a:t>）を呼び出すことができます</a:t>
            </a:r>
            <a:r>
              <a:rPr lang="ja-JP" altLang="en-US" sz="2000" dirty="0" smtClean="0"/>
              <a:t>。プロセッサ</a:t>
            </a:r>
            <a:r>
              <a:rPr lang="ja-JP" altLang="en-US" sz="2000" dirty="0"/>
              <a:t>に</a:t>
            </a:r>
            <a:r>
              <a:rPr lang="en-US" altLang="ja-JP" sz="2000" dirty="0"/>
              <a:t>EL3</a:t>
            </a:r>
            <a:r>
              <a:rPr lang="ja-JP" altLang="en-US" sz="2000" dirty="0"/>
              <a:t>が実装されている場合、</a:t>
            </a:r>
            <a:r>
              <a:rPr lang="en-US" altLang="ja-JP" sz="2000" dirty="0"/>
              <a:t>EL2</a:t>
            </a:r>
            <a:r>
              <a:rPr lang="ja-JP" altLang="en-US" sz="2000" dirty="0"/>
              <a:t>が</a:t>
            </a:r>
            <a:r>
              <a:rPr lang="en-US" altLang="ja-JP" sz="2000" dirty="0"/>
              <a:t>EL1</a:t>
            </a:r>
            <a:r>
              <a:rPr lang="ja-JP" altLang="en-US" sz="2000" dirty="0"/>
              <a:t>から</a:t>
            </a:r>
            <a:r>
              <a:rPr lang="en-US" altLang="ja-JP" sz="2000" dirty="0"/>
              <a:t>SMC</a:t>
            </a:r>
            <a:r>
              <a:rPr lang="ja-JP" altLang="en-US" sz="2000" dirty="0"/>
              <a:t>命令をトラップする機能が提供されます</a:t>
            </a:r>
            <a:r>
              <a:rPr lang="ja-JP" altLang="en-US" sz="2000" dirty="0" smtClean="0"/>
              <a:t>。</a:t>
            </a:r>
            <a:r>
              <a:rPr lang="en-US" altLang="ja-JP" sz="2000" dirty="0" smtClean="0"/>
              <a:t>EL3</a:t>
            </a:r>
            <a:r>
              <a:rPr lang="ja-JP" altLang="en-US" sz="2000" dirty="0"/>
              <a:t>がない場合、</a:t>
            </a:r>
            <a:r>
              <a:rPr lang="en-US" altLang="ja-JP" sz="2000" dirty="0"/>
              <a:t>SMC</a:t>
            </a:r>
            <a:r>
              <a:rPr lang="ja-JP" altLang="en-US" sz="2000" dirty="0"/>
              <a:t>は割り当てられず、現在の例外レベルでトリガーされます</a:t>
            </a:r>
            <a:r>
              <a:rPr lang="ja-JP" altLang="en-US" sz="2000" dirty="0" smtClean="0"/>
              <a:t>。</a:t>
            </a:r>
            <a:endParaRPr lang="en-US" altLang="ja-JP" sz="2000" dirty="0" smtClean="0"/>
          </a:p>
          <a:p>
            <a:r>
              <a:rPr lang="ja-JP" altLang="en-US" sz="2000" dirty="0"/>
              <a:t>同様に、プログラムはハイパーバイザーコード（</a:t>
            </a:r>
            <a:r>
              <a:rPr lang="en-US" altLang="ja-JP" sz="2000" dirty="0"/>
              <a:t>EL2</a:t>
            </a:r>
            <a:r>
              <a:rPr lang="ja-JP" altLang="en-US" sz="2000" dirty="0"/>
              <a:t>）から、</a:t>
            </a:r>
            <a:r>
              <a:rPr lang="en-US" altLang="ja-JP" sz="2000" dirty="0"/>
              <a:t>SMC</a:t>
            </a:r>
            <a:r>
              <a:rPr lang="ja-JP" altLang="en-US" sz="2000" dirty="0"/>
              <a:t>命令でセキュアモニター（</a:t>
            </a:r>
            <a:r>
              <a:rPr lang="en-US" altLang="ja-JP" sz="2000" dirty="0"/>
              <a:t>EL3</a:t>
            </a:r>
            <a:r>
              <a:rPr lang="ja-JP" altLang="en-US" sz="2000" dirty="0"/>
              <a:t>）を呼び出すことができます。</a:t>
            </a:r>
            <a:r>
              <a:rPr lang="en-US" altLang="ja-JP" sz="2000" dirty="0"/>
              <a:t>EL2</a:t>
            </a:r>
            <a:r>
              <a:rPr lang="ja-JP" altLang="en-US" sz="2000" dirty="0"/>
              <a:t>または</a:t>
            </a:r>
            <a:r>
              <a:rPr lang="en-US" altLang="ja-JP" sz="2000" dirty="0"/>
              <a:t>EL3</a:t>
            </a:r>
            <a:r>
              <a:rPr lang="ja-JP" altLang="en-US" sz="2000" dirty="0"/>
              <a:t>で</a:t>
            </a:r>
            <a:r>
              <a:rPr lang="en-US" altLang="ja-JP" sz="2000" dirty="0"/>
              <a:t>SVC</a:t>
            </a:r>
            <a:r>
              <a:rPr lang="ja-JP" altLang="en-US" sz="2000" dirty="0"/>
              <a:t>呼び出しを行うと、同じ例外レベルで同期例外が発生し、その例外レベルのハンドラーが応答方法を決定できます。</a:t>
            </a:r>
            <a:endParaRPr lang="en-US" altLang="ja-JP" sz="2000" dirty="0"/>
          </a:p>
          <a:p>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29</a:t>
            </a:fld>
            <a:endParaRPr lang="en-US" altLang="ja-JP"/>
          </a:p>
        </p:txBody>
      </p:sp>
    </p:spTree>
    <p:extLst>
      <p:ext uri="{BB962C8B-B14F-4D97-AF65-F5344CB8AC3E}">
        <p14:creationId xmlns:p14="http://schemas.microsoft.com/office/powerpoint/2010/main" val="4155948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Chapter </a:t>
            </a:r>
            <a:r>
              <a:rPr lang="en-US" altLang="ja-JP" dirty="0" smtClean="0"/>
              <a:t>10 </a:t>
            </a:r>
            <a:r>
              <a:rPr lang="en-US" altLang="ja-JP" dirty="0"/>
              <a:t>: AArch64</a:t>
            </a:r>
            <a:r>
              <a:rPr lang="ja-JP" altLang="en-US" dirty="0"/>
              <a:t>例外処理</a:t>
            </a:r>
            <a:endParaRPr kumimoji="1" lang="ja-JP" altLang="en-US" dirty="0"/>
          </a:p>
        </p:txBody>
      </p:sp>
      <p:sp>
        <p:nvSpPr>
          <p:cNvPr id="3" name="コンテンツ プレースホルダー 2"/>
          <p:cNvSpPr>
            <a:spLocks noGrp="1"/>
          </p:cNvSpPr>
          <p:nvPr>
            <p:ph idx="1"/>
          </p:nvPr>
        </p:nvSpPr>
        <p:spPr/>
        <p:txBody>
          <a:bodyPr/>
          <a:lstStyle/>
          <a:p>
            <a:r>
              <a:rPr lang="ja-JP" altLang="en-US" dirty="0"/>
              <a:t>次の種類の例外があります</a:t>
            </a:r>
            <a:r>
              <a:rPr lang="ja-JP" altLang="en-US" dirty="0" smtClean="0"/>
              <a:t>。</a:t>
            </a:r>
            <a:endParaRPr lang="en-US" altLang="ja-JP" dirty="0" smtClean="0"/>
          </a:p>
          <a:p>
            <a:pPr lvl="1"/>
            <a:r>
              <a:rPr lang="en-US" altLang="ja-JP" dirty="0"/>
              <a:t>Interrupts</a:t>
            </a:r>
            <a:endParaRPr lang="en-US" altLang="ja-JP" dirty="0" smtClean="0"/>
          </a:p>
          <a:p>
            <a:pPr lvl="1"/>
            <a:r>
              <a:rPr lang="en-US" altLang="ja-JP" dirty="0" smtClean="0"/>
              <a:t>Aborts</a:t>
            </a:r>
          </a:p>
          <a:p>
            <a:pPr lvl="1"/>
            <a:r>
              <a:rPr lang="en-US" altLang="ja-JP" dirty="0" smtClean="0"/>
              <a:t>Reset</a:t>
            </a:r>
          </a:p>
          <a:p>
            <a:pPr lvl="1"/>
            <a:r>
              <a:rPr lang="en-US" altLang="ja-JP" dirty="0"/>
              <a:t>Exception generating </a:t>
            </a:r>
            <a:r>
              <a:rPr lang="en-US" altLang="ja-JP" dirty="0" smtClean="0"/>
              <a:t>instructions</a:t>
            </a:r>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a:t>
            </a:fld>
            <a:endParaRPr lang="en-US" altLang="ja-JP"/>
          </a:p>
        </p:txBody>
      </p:sp>
    </p:spTree>
    <p:extLst>
      <p:ext uri="{BB962C8B-B14F-4D97-AF65-F5344CB8AC3E}">
        <p14:creationId xmlns:p14="http://schemas.microsoft.com/office/powerpoint/2010/main" val="30204107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10.2.5 </a:t>
            </a:r>
            <a:r>
              <a:rPr lang="ja-JP" altLang="en-US" dirty="0"/>
              <a:t>未割り当ての命令</a:t>
            </a:r>
            <a:endParaRPr kumimoji="1" lang="ja-JP" altLang="en-US" dirty="0"/>
          </a:p>
        </p:txBody>
      </p:sp>
      <p:sp>
        <p:nvSpPr>
          <p:cNvPr id="3" name="コンテンツ プレースホルダー 2"/>
          <p:cNvSpPr>
            <a:spLocks noGrp="1"/>
          </p:cNvSpPr>
          <p:nvPr>
            <p:ph idx="1"/>
          </p:nvPr>
        </p:nvSpPr>
        <p:spPr/>
        <p:txBody>
          <a:bodyPr/>
          <a:lstStyle/>
          <a:p>
            <a:r>
              <a:rPr lang="ja-JP" altLang="en-US" dirty="0"/>
              <a:t>割り当てられていない命令により、</a:t>
            </a:r>
            <a:r>
              <a:rPr lang="en-US" altLang="ja-JP" dirty="0"/>
              <a:t>AArch64</a:t>
            </a:r>
            <a:r>
              <a:rPr lang="ja-JP" altLang="en-US" dirty="0"/>
              <a:t>で同期アボートが発生します</a:t>
            </a:r>
            <a:r>
              <a:rPr lang="ja-JP" altLang="en-US" dirty="0" smtClean="0"/>
              <a:t>。この</a:t>
            </a:r>
            <a:r>
              <a:rPr lang="ja-JP" altLang="en-US" dirty="0"/>
              <a:t>例外タイプは、プロセッサが次のいずれかを実行したときに生成されます</a:t>
            </a:r>
            <a:r>
              <a:rPr lang="ja-JP" altLang="en-US" dirty="0" smtClean="0"/>
              <a:t>。</a:t>
            </a:r>
            <a:endParaRPr lang="en-US" altLang="ja-JP" dirty="0" smtClean="0"/>
          </a:p>
          <a:p>
            <a:endParaRPr lang="en-US" altLang="ja-JP" dirty="0"/>
          </a:p>
          <a:p>
            <a:pPr marL="0" indent="0">
              <a:buNone/>
            </a:pPr>
            <a:r>
              <a:rPr lang="en-US" altLang="ja-JP" dirty="0" smtClean="0"/>
              <a:t>-</a:t>
            </a:r>
            <a:r>
              <a:rPr lang="ja-JP" altLang="en-US" dirty="0" smtClean="0"/>
              <a:t> 割り当てられて</a:t>
            </a:r>
            <a:r>
              <a:rPr lang="ja-JP" altLang="en-US" dirty="0"/>
              <a:t>いない命令オペコード</a:t>
            </a:r>
            <a:r>
              <a:rPr lang="ja-JP" altLang="en-US" dirty="0" smtClean="0"/>
              <a:t>。</a:t>
            </a:r>
            <a:endParaRPr lang="en-US" altLang="ja-JP" dirty="0" smtClean="0"/>
          </a:p>
          <a:p>
            <a:pPr marL="0" indent="0">
              <a:buNone/>
            </a:pPr>
            <a:r>
              <a:rPr lang="en-US" altLang="ja-JP" dirty="0" smtClean="0"/>
              <a:t>-</a:t>
            </a:r>
            <a:r>
              <a:rPr lang="ja-JP" altLang="en-US" dirty="0" smtClean="0"/>
              <a:t> 現在</a:t>
            </a:r>
            <a:r>
              <a:rPr lang="ja-JP" altLang="en-US" dirty="0"/>
              <a:t>の例外レベルよりも高いレベルの特権を必要とする命令</a:t>
            </a:r>
            <a:r>
              <a:rPr lang="ja-JP" altLang="en-US" dirty="0" smtClean="0"/>
              <a:t>。</a:t>
            </a:r>
            <a:endParaRPr lang="en-US" altLang="ja-JP" dirty="0" smtClean="0"/>
          </a:p>
          <a:p>
            <a:pPr marL="0" indent="0">
              <a:buNone/>
            </a:pPr>
            <a:r>
              <a:rPr lang="en-US" altLang="ja-JP" dirty="0" smtClean="0"/>
              <a:t>-</a:t>
            </a:r>
            <a:r>
              <a:rPr lang="ja-JP" altLang="en-US" dirty="0" smtClean="0"/>
              <a:t> 無効</a:t>
            </a:r>
            <a:r>
              <a:rPr lang="ja-JP" altLang="en-US" dirty="0"/>
              <a:t>にされた命令</a:t>
            </a:r>
            <a:r>
              <a:rPr lang="ja-JP" altLang="en-US" dirty="0" smtClean="0"/>
              <a:t>。</a:t>
            </a:r>
            <a:endParaRPr lang="en-US" altLang="ja-JP" dirty="0" smtClean="0"/>
          </a:p>
          <a:p>
            <a:pPr marL="0" indent="0">
              <a:buNone/>
            </a:pPr>
            <a:r>
              <a:rPr lang="en-US" altLang="ja-JP" dirty="0" smtClean="0"/>
              <a:t>-</a:t>
            </a:r>
            <a:r>
              <a:rPr lang="ja-JP" altLang="en-US" dirty="0" smtClean="0"/>
              <a:t> </a:t>
            </a:r>
            <a:r>
              <a:rPr lang="en-US" altLang="ja-JP" dirty="0" smtClean="0"/>
              <a:t>PSTATE.IL</a:t>
            </a:r>
            <a:r>
              <a:rPr lang="ja-JP" altLang="en-US" dirty="0"/>
              <a:t>フィールドが設定されている場合の命令。</a:t>
            </a:r>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30</a:t>
            </a:fld>
            <a:endParaRPr lang="en-US" altLang="ja-JP"/>
          </a:p>
        </p:txBody>
      </p:sp>
    </p:spTree>
    <p:extLst>
      <p:ext uri="{BB962C8B-B14F-4D97-AF65-F5344CB8AC3E}">
        <p14:creationId xmlns:p14="http://schemas.microsoft.com/office/powerpoint/2010/main" val="946081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10.2.6 </a:t>
            </a:r>
            <a:r>
              <a:rPr lang="ja-JP" altLang="en-US" dirty="0" smtClean="0"/>
              <a:t>例外シンドロームレジスタ</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例外シンドロームレジスター</a:t>
            </a:r>
            <a:r>
              <a:rPr lang="en-US" altLang="ja-JP" dirty="0" err="1"/>
              <a:t>ESR_ELn</a:t>
            </a:r>
            <a:r>
              <a:rPr lang="ja-JP" altLang="en-US" dirty="0"/>
              <a:t>には、例外ハンドラーが例外の理由を判別できるようにする情報が含まれています</a:t>
            </a:r>
            <a:r>
              <a:rPr lang="ja-JP" altLang="en-US" dirty="0" smtClean="0"/>
              <a:t>。同期</a:t>
            </a:r>
            <a:r>
              <a:rPr lang="ja-JP" altLang="en-US" dirty="0"/>
              <a:t>例外と</a:t>
            </a:r>
            <a:r>
              <a:rPr lang="en-US" altLang="ja-JP" dirty="0" err="1"/>
              <a:t>SError</a:t>
            </a:r>
            <a:r>
              <a:rPr lang="ja-JP" altLang="en-US" dirty="0"/>
              <a:t>についてのみ更新されます</a:t>
            </a:r>
            <a:r>
              <a:rPr lang="ja-JP" altLang="en-US" dirty="0" smtClean="0"/>
              <a:t>。割り込みハンドラーに関しては、一般</a:t>
            </a:r>
            <a:r>
              <a:rPr lang="ja-JP" altLang="en-US" dirty="0"/>
              <a:t>に</a:t>
            </a:r>
            <a:r>
              <a:rPr lang="en-US" altLang="ja-JP" dirty="0"/>
              <a:t>Generic Interrupt Controller</a:t>
            </a:r>
            <a:r>
              <a:rPr lang="ja-JP" altLang="en-US" dirty="0"/>
              <a:t>（</a:t>
            </a:r>
            <a:r>
              <a:rPr lang="en-US" altLang="ja-JP" dirty="0"/>
              <a:t>GIC</a:t>
            </a:r>
            <a:r>
              <a:rPr lang="ja-JP" altLang="en-US" dirty="0"/>
              <a:t>）のレジスタからステータス情報を取得するため、</a:t>
            </a:r>
            <a:r>
              <a:rPr lang="en-US" altLang="ja-JP" dirty="0"/>
              <a:t>IRQ</a:t>
            </a:r>
            <a:r>
              <a:rPr lang="ja-JP" altLang="en-US" dirty="0"/>
              <a:t>または</a:t>
            </a:r>
            <a:r>
              <a:rPr lang="en-US" altLang="ja-JP" dirty="0"/>
              <a:t>FIQ</a:t>
            </a:r>
            <a:r>
              <a:rPr lang="ja-JP" altLang="en-US" dirty="0"/>
              <a:t>については更新されません</a:t>
            </a:r>
            <a:r>
              <a:rPr lang="ja-JP" altLang="en-US" dirty="0" smtClean="0"/>
              <a:t>。（</a:t>
            </a:r>
            <a:r>
              <a:rPr lang="en-US" altLang="ja-JP" dirty="0"/>
              <a:t>10-17</a:t>
            </a:r>
            <a:r>
              <a:rPr lang="ja-JP" altLang="en-US" dirty="0"/>
              <a:t>ページの「汎用割り込みコントローラ」を参照してください。</a:t>
            </a:r>
            <a:r>
              <a:rPr lang="ja-JP" altLang="en-US" dirty="0" smtClean="0"/>
              <a:t>）</a:t>
            </a:r>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31</a:t>
            </a:fld>
            <a:endParaRPr lang="en-US" altLang="ja-JP"/>
          </a:p>
        </p:txBody>
      </p:sp>
    </p:spTree>
    <p:extLst>
      <p:ext uri="{BB962C8B-B14F-4D97-AF65-F5344CB8AC3E}">
        <p14:creationId xmlns:p14="http://schemas.microsoft.com/office/powerpoint/2010/main" val="40562359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10.2.6 </a:t>
            </a:r>
            <a:r>
              <a:rPr lang="ja-JP" altLang="en-US" dirty="0"/>
              <a:t>例外シンドロームレジスタ</a:t>
            </a:r>
            <a:endParaRPr kumimoji="1" lang="ja-JP" altLang="en-US" dirty="0"/>
          </a:p>
        </p:txBody>
      </p:sp>
      <p:sp>
        <p:nvSpPr>
          <p:cNvPr id="3" name="コンテンツ プレースホルダー 2"/>
          <p:cNvSpPr>
            <a:spLocks noGrp="1"/>
          </p:cNvSpPr>
          <p:nvPr>
            <p:ph idx="1"/>
          </p:nvPr>
        </p:nvSpPr>
        <p:spPr/>
        <p:txBody>
          <a:bodyPr/>
          <a:lstStyle/>
          <a:p>
            <a:r>
              <a:rPr lang="ja-JP" altLang="en-US" dirty="0"/>
              <a:t>レジスタのビットコーディングは次のとおりです</a:t>
            </a:r>
            <a:r>
              <a:rPr lang="ja-JP" altLang="en-US" dirty="0" smtClean="0"/>
              <a:t>。</a:t>
            </a:r>
            <a:endParaRPr lang="en-US" altLang="ja-JP" dirty="0" smtClean="0"/>
          </a:p>
          <a:p>
            <a:pPr marL="0" indent="0">
              <a:buNone/>
            </a:pPr>
            <a:r>
              <a:rPr lang="en-US" altLang="ja-JP" dirty="0" smtClean="0"/>
              <a:t>- </a:t>
            </a:r>
            <a:r>
              <a:rPr lang="en-US" altLang="ja-JP" dirty="0" err="1"/>
              <a:t>ESR_ELn</a:t>
            </a:r>
            <a:r>
              <a:rPr lang="ja-JP" altLang="en-US" dirty="0"/>
              <a:t>のビット</a:t>
            </a:r>
            <a:r>
              <a:rPr lang="en-US" altLang="ja-JP" dirty="0"/>
              <a:t>[31:26]</a:t>
            </a:r>
            <a:r>
              <a:rPr lang="ja-JP" altLang="en-US" dirty="0"/>
              <a:t>は、さまざまな例外の原因（未割り当て命令、</a:t>
            </a:r>
            <a:r>
              <a:rPr lang="en-US" altLang="ja-JP" dirty="0"/>
              <a:t>MCR / MRC</a:t>
            </a:r>
            <a:r>
              <a:rPr lang="ja-JP" altLang="en-US" dirty="0"/>
              <a:t>から</a:t>
            </a:r>
            <a:r>
              <a:rPr lang="en-US" altLang="ja-JP" dirty="0"/>
              <a:t>CP15</a:t>
            </a:r>
            <a:r>
              <a:rPr lang="ja-JP" altLang="en-US" dirty="0" err="1"/>
              <a:t>への</a:t>
            </a:r>
            <a:r>
              <a:rPr lang="ja-JP" altLang="en-US" dirty="0"/>
              <a:t>例外、</a:t>
            </a:r>
            <a:r>
              <a:rPr lang="en-US" altLang="ja-JP" dirty="0"/>
              <a:t>FP</a:t>
            </a:r>
            <a:r>
              <a:rPr lang="ja-JP" altLang="en-US" dirty="0"/>
              <a:t>操作からの例外、</a:t>
            </a:r>
            <a:r>
              <a:rPr lang="en-US" altLang="ja-JP" dirty="0"/>
              <a:t>SVC</a:t>
            </a:r>
            <a:r>
              <a:rPr lang="ja-JP" altLang="en-US" dirty="0" err="1"/>
              <a:t>、</a:t>
            </a:r>
            <a:r>
              <a:rPr lang="en-US" altLang="ja-JP" dirty="0"/>
              <a:t>HVC</a:t>
            </a:r>
            <a:r>
              <a:rPr lang="ja-JP" altLang="en-US" dirty="0"/>
              <a:t>または</a:t>
            </a:r>
            <a:r>
              <a:rPr lang="en-US" altLang="ja-JP" dirty="0"/>
              <a:t>SMC</a:t>
            </a:r>
            <a:r>
              <a:rPr lang="ja-JP" altLang="en-US" dirty="0"/>
              <a:t>実行、 データの中止、およびアライメントの例外）。</a:t>
            </a:r>
          </a:p>
          <a:p>
            <a:pPr marL="0" indent="0">
              <a:buNone/>
            </a:pPr>
            <a:endParaRPr lang="en-US" altLang="ja-JP" dirty="0" smtClean="0"/>
          </a:p>
          <a:p>
            <a:pPr marL="0" indent="0">
              <a:buNone/>
            </a:pPr>
            <a:r>
              <a:rPr lang="en-US" altLang="ja-JP" dirty="0" smtClean="0"/>
              <a:t>- </a:t>
            </a:r>
            <a:r>
              <a:rPr lang="ja-JP" altLang="en-US" dirty="0"/>
              <a:t>ビット</a:t>
            </a:r>
            <a:r>
              <a:rPr lang="en-US" altLang="ja-JP" dirty="0"/>
              <a:t>[25]</a:t>
            </a:r>
            <a:r>
              <a:rPr lang="ja-JP" altLang="en-US" dirty="0"/>
              <a:t>は、トラップされた命令の長さ（</a:t>
            </a:r>
            <a:r>
              <a:rPr lang="en-US" altLang="ja-JP" dirty="0"/>
              <a:t>16</a:t>
            </a:r>
            <a:r>
              <a:rPr lang="ja-JP" altLang="en-US" dirty="0"/>
              <a:t>ビット命令の場合は</a:t>
            </a:r>
            <a:r>
              <a:rPr lang="en-US" altLang="ja-JP" dirty="0"/>
              <a:t>0</a:t>
            </a:r>
            <a:r>
              <a:rPr lang="ja-JP" altLang="en-US" dirty="0" err="1"/>
              <a:t>、</a:t>
            </a:r>
            <a:r>
              <a:rPr lang="en-US" altLang="ja-JP" dirty="0"/>
              <a:t>32</a:t>
            </a:r>
            <a:r>
              <a:rPr lang="ja-JP" altLang="en-US" dirty="0"/>
              <a:t>ビット命令の場合は</a:t>
            </a:r>
            <a:r>
              <a:rPr lang="en-US" altLang="ja-JP" dirty="0"/>
              <a:t>1</a:t>
            </a:r>
            <a:r>
              <a:rPr lang="ja-JP" altLang="en-US" dirty="0"/>
              <a:t>）を示し、特定の例外クラスに対しても設定されます。</a:t>
            </a:r>
          </a:p>
          <a:p>
            <a:pPr marL="0" indent="0">
              <a:buNone/>
            </a:pPr>
            <a:endParaRPr lang="en-US" altLang="ja-JP" dirty="0" smtClean="0"/>
          </a:p>
          <a:p>
            <a:pPr marL="0" indent="0">
              <a:buNone/>
            </a:pPr>
            <a:r>
              <a:rPr lang="en-US" altLang="ja-JP" dirty="0" smtClean="0"/>
              <a:t>- </a:t>
            </a:r>
            <a:r>
              <a:rPr lang="ja-JP" altLang="en-US" dirty="0"/>
              <a:t>ビット</a:t>
            </a:r>
            <a:r>
              <a:rPr lang="en-US" altLang="ja-JP" dirty="0"/>
              <a:t>[24</a:t>
            </a:r>
            <a:r>
              <a:rPr lang="ja-JP" altLang="en-US" dirty="0"/>
              <a:t>：</a:t>
            </a:r>
            <a:r>
              <a:rPr lang="en-US" altLang="ja-JP" dirty="0"/>
              <a:t>0]</a:t>
            </a:r>
            <a:r>
              <a:rPr lang="ja-JP" altLang="en-US" dirty="0"/>
              <a:t>は、その例外タイプに固有の情報を含む命令固有症候群（</a:t>
            </a:r>
            <a:r>
              <a:rPr lang="en-US" altLang="ja-JP" dirty="0"/>
              <a:t>ISS</a:t>
            </a:r>
            <a:r>
              <a:rPr lang="ja-JP" altLang="en-US" dirty="0"/>
              <a:t>）フィールドを形成します</a:t>
            </a:r>
            <a:r>
              <a:rPr lang="ja-JP" altLang="en-US" dirty="0" smtClean="0"/>
              <a:t>。たとえば</a:t>
            </a:r>
            <a:r>
              <a:rPr lang="ja-JP" altLang="en-US" dirty="0"/>
              <a:t>、システムコール命令（</a:t>
            </a:r>
            <a:r>
              <a:rPr lang="en-US" altLang="ja-JP" dirty="0"/>
              <a:t>SVC</a:t>
            </a:r>
            <a:r>
              <a:rPr lang="ja-JP" altLang="en-US" dirty="0" err="1"/>
              <a:t>、</a:t>
            </a:r>
            <a:r>
              <a:rPr lang="en-US" altLang="ja-JP" dirty="0"/>
              <a:t>HVC</a:t>
            </a:r>
            <a:r>
              <a:rPr lang="ja-JP" altLang="en-US" dirty="0"/>
              <a:t>または</a:t>
            </a:r>
            <a:r>
              <a:rPr lang="en-US" altLang="ja-JP" dirty="0"/>
              <a:t>SMC</a:t>
            </a:r>
            <a:r>
              <a:rPr lang="ja-JP" altLang="en-US" dirty="0"/>
              <a:t>）が実行されると、フィールドには、</a:t>
            </a:r>
            <a:r>
              <a:rPr lang="en-US" altLang="ja-JP" dirty="0"/>
              <a:t>SVC 0x123456</a:t>
            </a:r>
            <a:r>
              <a:rPr lang="ja-JP" altLang="en-US" dirty="0"/>
              <a:t>の</a:t>
            </a:r>
            <a:r>
              <a:rPr lang="en-US" altLang="ja-JP" dirty="0"/>
              <a:t>0x123456</a:t>
            </a:r>
            <a:r>
              <a:rPr lang="ja-JP" altLang="en-US" dirty="0"/>
              <a:t>などのオペコードに関連付けられた即値が含まれます。</a:t>
            </a:r>
          </a:p>
          <a:p>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32</a:t>
            </a:fld>
            <a:endParaRPr lang="en-US" altLang="ja-JP"/>
          </a:p>
        </p:txBody>
      </p:sp>
    </p:spTree>
    <p:extLst>
      <p:ext uri="{BB962C8B-B14F-4D97-AF65-F5344CB8AC3E}">
        <p14:creationId xmlns:p14="http://schemas.microsoft.com/office/powerpoint/2010/main" val="34698644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10.3 </a:t>
            </a:r>
            <a:r>
              <a:rPr lang="ja-JP" altLang="en-US" dirty="0"/>
              <a:t>例外による実行状態と例外レベルの変更</a:t>
            </a:r>
            <a:endParaRPr kumimoji="1" lang="ja-JP" altLang="en-US" dirty="0"/>
          </a:p>
        </p:txBody>
      </p:sp>
      <p:sp>
        <p:nvSpPr>
          <p:cNvPr id="3" name="コンテンツ プレースホルダー 2"/>
          <p:cNvSpPr>
            <a:spLocks noGrp="1"/>
          </p:cNvSpPr>
          <p:nvPr>
            <p:ph idx="1"/>
          </p:nvPr>
        </p:nvSpPr>
        <p:spPr/>
        <p:txBody>
          <a:bodyPr/>
          <a:lstStyle/>
          <a:p>
            <a:r>
              <a:rPr lang="ja-JP" altLang="en-US" dirty="0"/>
              <a:t>例外が発生すると、プロセッサは実行状態を変更するか（</a:t>
            </a:r>
            <a:r>
              <a:rPr lang="en-US" altLang="ja-JP" dirty="0"/>
              <a:t>AArch64</a:t>
            </a:r>
            <a:r>
              <a:rPr lang="ja-JP" altLang="en-US" dirty="0"/>
              <a:t>から</a:t>
            </a:r>
            <a:r>
              <a:rPr lang="en-US" altLang="ja-JP" dirty="0"/>
              <a:t>AArch32</a:t>
            </a:r>
            <a:r>
              <a:rPr lang="ja-JP" altLang="en-US" dirty="0"/>
              <a:t>に）、または同じ実行状態のままになる場合があります</a:t>
            </a:r>
            <a:r>
              <a:rPr lang="ja-JP" altLang="en-US" dirty="0" smtClean="0"/>
              <a:t>。たとえば</a:t>
            </a:r>
            <a:r>
              <a:rPr lang="ja-JP" altLang="en-US" dirty="0"/>
              <a:t>、外部ソースは、</a:t>
            </a:r>
            <a:r>
              <a:rPr lang="en-US" altLang="ja-JP" dirty="0"/>
              <a:t>AArch32</a:t>
            </a:r>
            <a:r>
              <a:rPr lang="ja-JP" altLang="en-US" dirty="0"/>
              <a:t>モードで実行されているアプリケーションの実行中に</a:t>
            </a:r>
            <a:r>
              <a:rPr lang="en-US" altLang="ja-JP" dirty="0"/>
              <a:t>IRQ</a:t>
            </a:r>
            <a:r>
              <a:rPr lang="ja-JP" altLang="en-US" dirty="0"/>
              <a:t>（割り込み）例外を生成し、</a:t>
            </a:r>
            <a:r>
              <a:rPr lang="en-US" altLang="ja-JP" dirty="0"/>
              <a:t>AArch64</a:t>
            </a:r>
            <a:r>
              <a:rPr lang="ja-JP" altLang="en-US" dirty="0"/>
              <a:t>モードで実行されている</a:t>
            </a:r>
            <a:r>
              <a:rPr lang="en-US" altLang="ja-JP" dirty="0"/>
              <a:t>OS</a:t>
            </a:r>
            <a:r>
              <a:rPr lang="ja-JP" altLang="en-US" dirty="0"/>
              <a:t>カーネル内で</a:t>
            </a:r>
            <a:r>
              <a:rPr lang="en-US" altLang="ja-JP" dirty="0"/>
              <a:t>IRQ</a:t>
            </a:r>
            <a:r>
              <a:rPr lang="ja-JP" altLang="en-US" dirty="0"/>
              <a:t>ハンドラーを実行します</a:t>
            </a:r>
            <a:r>
              <a:rPr lang="ja-JP" altLang="en-US" dirty="0" smtClean="0"/>
              <a:t>。</a:t>
            </a:r>
            <a:endParaRPr lang="en-US" altLang="ja-JP" dirty="0" smtClean="0"/>
          </a:p>
          <a:p>
            <a:endParaRPr lang="en-US" altLang="ja-JP"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33</a:t>
            </a:fld>
            <a:endParaRPr lang="en-US" altLang="ja-JP"/>
          </a:p>
        </p:txBody>
      </p:sp>
    </p:spTree>
    <p:extLst>
      <p:ext uri="{BB962C8B-B14F-4D97-AF65-F5344CB8AC3E}">
        <p14:creationId xmlns:p14="http://schemas.microsoft.com/office/powerpoint/2010/main" val="11624300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10.3 </a:t>
            </a:r>
            <a:r>
              <a:rPr lang="ja-JP" altLang="en-US" dirty="0"/>
              <a:t>例外による実行状態と例外レベルの変更</a:t>
            </a:r>
            <a:endParaRPr kumimoji="1" lang="ja-JP" altLang="en-US" dirty="0"/>
          </a:p>
        </p:txBody>
      </p:sp>
      <p:sp>
        <p:nvSpPr>
          <p:cNvPr id="3" name="コンテンツ プレースホルダー 2"/>
          <p:cNvSpPr>
            <a:spLocks noGrp="1"/>
          </p:cNvSpPr>
          <p:nvPr>
            <p:ph idx="1"/>
          </p:nvPr>
        </p:nvSpPr>
        <p:spPr/>
        <p:txBody>
          <a:bodyPr/>
          <a:lstStyle/>
          <a:p>
            <a:r>
              <a:rPr lang="en-US" altLang="ja-JP" dirty="0"/>
              <a:t>SPSR</a:t>
            </a:r>
            <a:r>
              <a:rPr lang="ja-JP" altLang="en-US" dirty="0"/>
              <a:t>には、戻るための実行状態と例外レベルが含まれています。これは、例外が発生したときにプロセッサによって自動的に設定されます。ただし、各例外レベルの例外の実行状態は次のように制御されます。</a:t>
            </a:r>
          </a:p>
          <a:p>
            <a:endParaRPr lang="en-US" altLang="ja-JP" dirty="0"/>
          </a:p>
          <a:p>
            <a:pPr>
              <a:buFontTx/>
              <a:buChar char="-"/>
            </a:pPr>
            <a:r>
              <a:rPr lang="ja-JP" altLang="en-US" dirty="0" smtClean="0"/>
              <a:t>最高</a:t>
            </a:r>
            <a:r>
              <a:rPr lang="ja-JP" altLang="en-US" dirty="0"/>
              <a:t>の例外レベル（必ずしも</a:t>
            </a:r>
            <a:r>
              <a:rPr lang="en-US" altLang="ja-JP" dirty="0"/>
              <a:t>EL3</a:t>
            </a:r>
            <a:r>
              <a:rPr lang="ja-JP" altLang="en-US" dirty="0"/>
              <a:t>とは限りません）のリセット実行状態は、通常、ハードウェア構成入力によって決定されます</a:t>
            </a:r>
            <a:r>
              <a:rPr lang="ja-JP" altLang="en-US" dirty="0" smtClean="0"/>
              <a:t>。しかし</a:t>
            </a:r>
            <a:r>
              <a:rPr lang="ja-JP" altLang="en-US" dirty="0"/>
              <a:t>、</a:t>
            </a:r>
            <a:r>
              <a:rPr lang="en-US" altLang="ja-JP" dirty="0" err="1"/>
              <a:t>RMR_ELn</a:t>
            </a:r>
            <a:r>
              <a:rPr lang="ja-JP" altLang="en-US" dirty="0"/>
              <a:t>レジスタがあるため、実行時に最高の例外レベルの実行状態（レジスタ幅）を変更するため（ソフトリセットが発生するため）、これは修正されません</a:t>
            </a:r>
            <a:r>
              <a:rPr lang="ja-JP" altLang="en-US" dirty="0" smtClean="0"/>
              <a:t>。</a:t>
            </a:r>
            <a:r>
              <a:rPr lang="en-US" altLang="ja-JP" dirty="0" smtClean="0"/>
              <a:t/>
            </a:r>
            <a:br>
              <a:rPr lang="en-US" altLang="ja-JP" dirty="0" smtClean="0"/>
            </a:br>
            <a:r>
              <a:rPr lang="en-US" altLang="ja-JP" dirty="0" smtClean="0"/>
              <a:t>EL3</a:t>
            </a:r>
            <a:r>
              <a:rPr lang="ja-JP" altLang="en-US" dirty="0"/>
              <a:t>はセキュアモニターコードに関連付けられていることに注意して</a:t>
            </a:r>
            <a:r>
              <a:rPr lang="ja-JP" altLang="en-US" dirty="0" smtClean="0"/>
              <a:t>ください</a:t>
            </a:r>
            <a:r>
              <a:rPr lang="ja-JP" altLang="en-US" dirty="0"/>
              <a:t>。モニターは、常に特定の状態で実行される小さな信頼できるコードです</a:t>
            </a:r>
            <a:r>
              <a:rPr lang="ja-JP" altLang="en-US" dirty="0" smtClean="0"/>
              <a:t>。</a:t>
            </a:r>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34</a:t>
            </a:fld>
            <a:endParaRPr lang="en-US" altLang="ja-JP"/>
          </a:p>
        </p:txBody>
      </p:sp>
    </p:spTree>
    <p:extLst>
      <p:ext uri="{BB962C8B-B14F-4D97-AF65-F5344CB8AC3E}">
        <p14:creationId xmlns:p14="http://schemas.microsoft.com/office/powerpoint/2010/main" val="7682990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10.3 </a:t>
            </a:r>
            <a:r>
              <a:rPr lang="ja-JP" altLang="en-US" dirty="0"/>
              <a:t>例外による実行状態と例外レベルの変更</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 EL2</a:t>
            </a:r>
            <a:r>
              <a:rPr lang="ja-JP" altLang="en-US" dirty="0"/>
              <a:t>および</a:t>
            </a:r>
            <a:r>
              <a:rPr lang="en-US" altLang="ja-JP" dirty="0"/>
              <a:t>EL1</a:t>
            </a:r>
            <a:r>
              <a:rPr lang="ja-JP" altLang="en-US" dirty="0"/>
              <a:t>の場合、実行状態は</a:t>
            </a:r>
            <a:r>
              <a:rPr lang="en-US" altLang="ja-JP" dirty="0"/>
              <a:t>SCR_EL3.RW</a:t>
            </a:r>
            <a:r>
              <a:rPr lang="ja-JP" altLang="en-US" dirty="0" smtClean="0"/>
              <a:t>および</a:t>
            </a:r>
            <a:r>
              <a:rPr lang="en-US" altLang="ja-JP" dirty="0" smtClean="0"/>
              <a:t>HCR_EL2.RW</a:t>
            </a:r>
            <a:r>
              <a:rPr lang="ja-JP" altLang="en-US" dirty="0"/>
              <a:t>ビットによって制御されます。 </a:t>
            </a:r>
            <a:r>
              <a:rPr lang="en-US" altLang="ja-JP" dirty="0"/>
              <a:t>SCR_EL3.RW</a:t>
            </a:r>
            <a:r>
              <a:rPr lang="ja-JP" altLang="en-US" dirty="0"/>
              <a:t>ビットは</a:t>
            </a:r>
            <a:r>
              <a:rPr lang="en-US" altLang="ja-JP" dirty="0"/>
              <a:t>EL3</a:t>
            </a:r>
            <a:r>
              <a:rPr lang="ja-JP" altLang="en-US" dirty="0"/>
              <a:t>（セキュアモニター）にプログラムされ、</a:t>
            </a:r>
            <a:r>
              <a:rPr lang="en-US" altLang="ja-JP" dirty="0"/>
              <a:t>1</a:t>
            </a:r>
            <a:r>
              <a:rPr lang="ja-JP" altLang="en-US" dirty="0"/>
              <a:t>つ下のレベル（</a:t>
            </a:r>
            <a:r>
              <a:rPr lang="en-US" altLang="ja-JP" dirty="0"/>
              <a:t>EL2</a:t>
            </a:r>
            <a:r>
              <a:rPr lang="ja-JP" altLang="en-US" dirty="0"/>
              <a:t>）の状態を設定します。</a:t>
            </a:r>
            <a:r>
              <a:rPr lang="en-US" altLang="ja-JP" dirty="0"/>
              <a:t>HCR_EL2.RW</a:t>
            </a:r>
            <a:r>
              <a:rPr lang="ja-JP" altLang="en-US" dirty="0"/>
              <a:t>ビットは</a:t>
            </a:r>
            <a:r>
              <a:rPr lang="en-US" altLang="ja-JP" dirty="0"/>
              <a:t>EL2</a:t>
            </a:r>
            <a:r>
              <a:rPr lang="ja-JP" altLang="en-US" dirty="0"/>
              <a:t>または</a:t>
            </a:r>
            <a:r>
              <a:rPr lang="en-US" altLang="ja-JP" dirty="0"/>
              <a:t>EL3</a:t>
            </a:r>
            <a:r>
              <a:rPr lang="ja-JP" altLang="en-US" dirty="0"/>
              <a:t>でプログラムでき、</a:t>
            </a:r>
            <a:r>
              <a:rPr lang="en-US" altLang="ja-JP" dirty="0"/>
              <a:t>EL1 / 0</a:t>
            </a:r>
            <a:r>
              <a:rPr lang="ja-JP" altLang="en-US" dirty="0"/>
              <a:t>の状態を設定します。</a:t>
            </a:r>
          </a:p>
          <a:p>
            <a:endParaRPr lang="ja-JP" altLang="en-US" dirty="0"/>
          </a:p>
          <a:p>
            <a:pPr marL="0" indent="0">
              <a:buNone/>
            </a:pPr>
            <a:r>
              <a:rPr lang="en-US" altLang="ja-JP" dirty="0" smtClean="0"/>
              <a:t>- EL0</a:t>
            </a:r>
            <a:r>
              <a:rPr lang="ja-JP" altLang="en-US" dirty="0"/>
              <a:t>で例外を使用することはありません（</a:t>
            </a:r>
            <a:r>
              <a:rPr lang="en-US" altLang="ja-JP" dirty="0"/>
              <a:t>EL0</a:t>
            </a:r>
            <a:r>
              <a:rPr lang="ja-JP" altLang="en-US" dirty="0"/>
              <a:t>がアプリケーションコードに使用される最低の優先レベルであることを思い出してください）。</a:t>
            </a:r>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35</a:t>
            </a:fld>
            <a:endParaRPr lang="en-US" altLang="ja-JP"/>
          </a:p>
        </p:txBody>
      </p:sp>
    </p:spTree>
    <p:extLst>
      <p:ext uri="{BB962C8B-B14F-4D97-AF65-F5344CB8AC3E}">
        <p14:creationId xmlns:p14="http://schemas.microsoft.com/office/powerpoint/2010/main" val="561440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10.3 </a:t>
            </a:r>
            <a:r>
              <a:rPr lang="ja-JP" altLang="en-US" dirty="0"/>
              <a:t>例外による実行状態と例外レベルの変更</a:t>
            </a:r>
            <a:endParaRPr kumimoji="1" lang="ja-JP" altLang="en-US" dirty="0"/>
          </a:p>
        </p:txBody>
      </p:sp>
      <p:sp>
        <p:nvSpPr>
          <p:cNvPr id="3" name="コンテンツ プレースホルダー 2"/>
          <p:cNvSpPr>
            <a:spLocks noGrp="1"/>
          </p:cNvSpPr>
          <p:nvPr>
            <p:ph idx="1"/>
          </p:nvPr>
        </p:nvSpPr>
        <p:spPr/>
        <p:txBody>
          <a:bodyPr/>
          <a:lstStyle/>
          <a:p>
            <a:r>
              <a:rPr lang="ja-JP" altLang="en-US" dirty="0"/>
              <a:t>図</a:t>
            </a:r>
            <a:r>
              <a:rPr lang="en-US" altLang="ja-JP" dirty="0"/>
              <a:t>10-5</a:t>
            </a:r>
            <a:r>
              <a:rPr lang="ja-JP" altLang="en-US" dirty="0"/>
              <a:t>のように、</a:t>
            </a:r>
            <a:r>
              <a:rPr lang="en-US" altLang="ja-JP" dirty="0"/>
              <a:t>IRQ</a:t>
            </a:r>
            <a:r>
              <a:rPr lang="ja-JP" altLang="en-US" dirty="0"/>
              <a:t>によって中断される</a:t>
            </a:r>
            <a:r>
              <a:rPr lang="en-US" altLang="ja-JP" dirty="0"/>
              <a:t>EL0</a:t>
            </a:r>
            <a:r>
              <a:rPr lang="ja-JP" altLang="en-US" dirty="0"/>
              <a:t>で実行されているアプリケーションを考えます</a:t>
            </a:r>
            <a:r>
              <a:rPr lang="ja-JP" altLang="en-US" dirty="0" smtClean="0"/>
              <a:t>。カーネル</a:t>
            </a:r>
            <a:r>
              <a:rPr lang="en-US" altLang="ja-JP" dirty="0"/>
              <a:t>IRQ</a:t>
            </a:r>
            <a:r>
              <a:rPr lang="ja-JP" altLang="en-US" dirty="0"/>
              <a:t>ハンドラーは</a:t>
            </a:r>
            <a:r>
              <a:rPr lang="en-US" altLang="ja-JP" dirty="0"/>
              <a:t>EL1</a:t>
            </a:r>
            <a:r>
              <a:rPr lang="ja-JP" altLang="en-US" dirty="0"/>
              <a:t>で実行されます</a:t>
            </a:r>
            <a:r>
              <a:rPr lang="ja-JP" altLang="en-US" dirty="0" smtClean="0"/>
              <a:t>。プロセッサ</a:t>
            </a:r>
            <a:r>
              <a:rPr lang="ja-JP" altLang="en-US" dirty="0"/>
              <a:t>は、</a:t>
            </a:r>
            <a:r>
              <a:rPr lang="en-US" altLang="ja-JP" dirty="0"/>
              <a:t>IRQ</a:t>
            </a:r>
            <a:r>
              <a:rPr lang="ja-JP" altLang="en-US" dirty="0"/>
              <a:t>例外を受け取ったときに設定する実行状態を決定します</a:t>
            </a:r>
            <a:r>
              <a:rPr lang="ja-JP" altLang="en-US" dirty="0" smtClean="0"/>
              <a:t>。これ</a:t>
            </a:r>
            <a:r>
              <a:rPr lang="ja-JP" altLang="en-US" dirty="0"/>
              <a:t>は、例外が処理されているレベルより上の例外レベルの制御レジスタの</a:t>
            </a:r>
            <a:r>
              <a:rPr lang="en-US" altLang="ja-JP" dirty="0"/>
              <a:t>RW</a:t>
            </a:r>
            <a:r>
              <a:rPr lang="ja-JP" altLang="en-US" dirty="0"/>
              <a:t>ビットを調べることで行います</a:t>
            </a:r>
            <a:r>
              <a:rPr lang="ja-JP" altLang="en-US" dirty="0" smtClean="0"/>
              <a:t>。したがって</a:t>
            </a:r>
            <a:r>
              <a:rPr lang="ja-JP" altLang="en-US" dirty="0"/>
              <a:t>、</a:t>
            </a:r>
            <a:r>
              <a:rPr lang="en-US" altLang="ja-JP" dirty="0"/>
              <a:t>EL1</a:t>
            </a:r>
            <a:r>
              <a:rPr lang="ja-JP" altLang="en-US" dirty="0"/>
              <a:t>で例外が取得される例では、ハンドラーの実行状態を制御するのは</a:t>
            </a:r>
            <a:r>
              <a:rPr lang="en-US" altLang="ja-JP" dirty="0"/>
              <a:t>HCR_EL2.RW</a:t>
            </a:r>
            <a:r>
              <a:rPr lang="ja-JP" altLang="en-US" dirty="0"/>
              <a:t>です。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36</a:t>
            </a:fld>
            <a:endParaRPr lang="en-US" altLang="ja-JP"/>
          </a:p>
        </p:txBody>
      </p:sp>
      <p:pic>
        <p:nvPicPr>
          <p:cNvPr id="7" name="図 6" descr="画面の領域"/>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3098" y="3373350"/>
            <a:ext cx="4273248" cy="3134837"/>
          </a:xfrm>
          <a:prstGeom prst="rect">
            <a:avLst/>
          </a:prstGeom>
        </p:spPr>
      </p:pic>
    </p:spTree>
    <p:extLst>
      <p:ext uri="{BB962C8B-B14F-4D97-AF65-F5344CB8AC3E}">
        <p14:creationId xmlns:p14="http://schemas.microsoft.com/office/powerpoint/2010/main" val="1406434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10.3 </a:t>
            </a:r>
            <a:r>
              <a:rPr lang="ja-JP" altLang="en-US" dirty="0"/>
              <a:t>例外による実行状態と例外レベルの変更</a:t>
            </a:r>
            <a:endParaRPr kumimoji="1" lang="ja-JP" altLang="en-US" dirty="0"/>
          </a:p>
        </p:txBody>
      </p:sp>
      <p:sp>
        <p:nvSpPr>
          <p:cNvPr id="3" name="コンテンツ プレースホルダー 2"/>
          <p:cNvSpPr>
            <a:spLocks noGrp="1"/>
          </p:cNvSpPr>
          <p:nvPr>
            <p:ph idx="1"/>
          </p:nvPr>
        </p:nvSpPr>
        <p:spPr/>
        <p:txBody>
          <a:bodyPr/>
          <a:lstStyle/>
          <a:p>
            <a:r>
              <a:rPr lang="ja-JP" altLang="en-US" dirty="0"/>
              <a:t>ここで、例外がどの例外レベルで取得されるかを考慮する必要があります</a:t>
            </a:r>
            <a:r>
              <a:rPr lang="ja-JP" altLang="en-US" dirty="0" smtClean="0"/>
              <a:t>。繰り返します</a:t>
            </a:r>
            <a:r>
              <a:rPr lang="ja-JP" altLang="en-US" dirty="0"/>
              <a:t>が、例外が発生した場合、例外レベルは同じままであるか、より高くなる可能性があります</a:t>
            </a:r>
            <a:r>
              <a:rPr lang="ja-JP" altLang="en-US" dirty="0" smtClean="0"/>
              <a:t>。すで</a:t>
            </a:r>
            <a:r>
              <a:rPr lang="ja-JP" altLang="en-US" dirty="0"/>
              <a:t>に見たように、例外は</a:t>
            </a:r>
            <a:r>
              <a:rPr lang="en-US" altLang="ja-JP" dirty="0"/>
              <a:t>EL0</a:t>
            </a:r>
            <a:r>
              <a:rPr lang="ja-JP" altLang="en-US" dirty="0" err="1"/>
              <a:t>には</a:t>
            </a:r>
            <a:r>
              <a:rPr lang="ja-JP" altLang="en-US" dirty="0"/>
              <a:t>決して取られません</a:t>
            </a:r>
            <a:r>
              <a:rPr lang="ja-JP" altLang="en-US" dirty="0" smtClean="0"/>
              <a:t>。</a:t>
            </a:r>
            <a:endParaRPr lang="en-US" altLang="ja-JP" dirty="0" smtClean="0"/>
          </a:p>
          <a:p>
            <a:r>
              <a:rPr lang="ja-JP" altLang="en-US" dirty="0" smtClean="0"/>
              <a:t>同期</a:t>
            </a:r>
            <a:r>
              <a:rPr lang="ja-JP" altLang="en-US" dirty="0"/>
              <a:t>例外は通常、現在またはそれ以上の例外レベルで取得されます</a:t>
            </a:r>
            <a:r>
              <a:rPr lang="ja-JP" altLang="en-US" dirty="0" smtClean="0"/>
              <a:t>。ただし</a:t>
            </a:r>
            <a:r>
              <a:rPr lang="ja-JP" altLang="en-US" dirty="0"/>
              <a:t>、非同期の例外は、より高い例外レベルにルーティングできます</a:t>
            </a:r>
            <a:r>
              <a:rPr lang="ja-JP" altLang="en-US" dirty="0" smtClean="0"/>
              <a:t>。安全</a:t>
            </a:r>
            <a:r>
              <a:rPr lang="ja-JP" altLang="en-US" dirty="0"/>
              <a:t>なコードの場合、</a:t>
            </a:r>
            <a:r>
              <a:rPr lang="en-US" altLang="ja-JP" dirty="0"/>
              <a:t>SCR_EL3</a:t>
            </a:r>
            <a:r>
              <a:rPr lang="ja-JP" altLang="en-US" dirty="0"/>
              <a:t>は</a:t>
            </a:r>
            <a:r>
              <a:rPr lang="en-US" altLang="ja-JP" dirty="0"/>
              <a:t>EL3</a:t>
            </a:r>
            <a:r>
              <a:rPr lang="ja-JP" altLang="en-US" dirty="0"/>
              <a:t>にルーティングされる例外を指定します</a:t>
            </a:r>
            <a:r>
              <a:rPr lang="ja-JP" altLang="en-US" dirty="0" smtClean="0"/>
              <a:t>。ハイパーバイザーコード</a:t>
            </a:r>
            <a:r>
              <a:rPr lang="ja-JP" altLang="en-US" dirty="0"/>
              <a:t>の場合、</a:t>
            </a:r>
            <a:r>
              <a:rPr lang="en-US" altLang="ja-JP" dirty="0"/>
              <a:t>HCR_EL2</a:t>
            </a:r>
            <a:r>
              <a:rPr lang="ja-JP" altLang="en-US" dirty="0"/>
              <a:t>は</a:t>
            </a:r>
            <a:r>
              <a:rPr lang="en-US" altLang="ja-JP" dirty="0"/>
              <a:t>EL2</a:t>
            </a:r>
            <a:r>
              <a:rPr lang="ja-JP" altLang="en-US" dirty="0"/>
              <a:t>にルーティングされる例外を指定します</a:t>
            </a:r>
            <a:r>
              <a:rPr lang="ja-JP" altLang="en-US" dirty="0" smtClean="0"/>
              <a:t>。</a:t>
            </a:r>
            <a:endParaRPr lang="en-US" altLang="ja-JP" dirty="0" smtClean="0"/>
          </a:p>
          <a:p>
            <a:r>
              <a:rPr lang="ja-JP" altLang="en-US" dirty="0" smtClean="0"/>
              <a:t>どちら</a:t>
            </a:r>
            <a:r>
              <a:rPr lang="ja-JP" altLang="en-US" dirty="0"/>
              <a:t>の場合も、</a:t>
            </a:r>
            <a:r>
              <a:rPr lang="en-US" altLang="ja-JP" dirty="0"/>
              <a:t>IRQ</a:t>
            </a:r>
            <a:r>
              <a:rPr lang="ja-JP" altLang="en-US" dirty="0" err="1"/>
              <a:t>、</a:t>
            </a:r>
            <a:r>
              <a:rPr lang="en-US" altLang="ja-JP" dirty="0"/>
              <a:t>FIQ</a:t>
            </a:r>
            <a:r>
              <a:rPr lang="ja-JP" altLang="en-US" dirty="0" err="1"/>
              <a:t>、</a:t>
            </a:r>
            <a:r>
              <a:rPr lang="ja-JP" altLang="en-US" dirty="0"/>
              <a:t>および</a:t>
            </a:r>
            <a:r>
              <a:rPr lang="en-US" altLang="ja-JP" dirty="0" err="1"/>
              <a:t>SError</a:t>
            </a:r>
            <a:r>
              <a:rPr lang="ja-JP" altLang="en-US" dirty="0"/>
              <a:t>のルーティングを制御するための個別のビットがあります。プロセッサは、例外がルーティングされる例外レベルにのみ例外を取り込みます。例外を取得しても、例外レベルが下がることはありません。割り込みは、割り込みが発生した例外レベルで常にマスクされます。</a:t>
            </a: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37</a:t>
            </a:fld>
            <a:endParaRPr lang="en-US" altLang="ja-JP"/>
          </a:p>
        </p:txBody>
      </p:sp>
    </p:spTree>
    <p:extLst>
      <p:ext uri="{BB962C8B-B14F-4D97-AF65-F5344CB8AC3E}">
        <p14:creationId xmlns:p14="http://schemas.microsoft.com/office/powerpoint/2010/main" val="4224677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10.3 </a:t>
            </a:r>
            <a:r>
              <a:rPr lang="ja-JP" altLang="en-US" dirty="0"/>
              <a:t>例外による実行状態と例外レベルの変更</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AArch32</a:t>
            </a:r>
            <a:r>
              <a:rPr lang="ja-JP" altLang="en-US" dirty="0"/>
              <a:t>から</a:t>
            </a:r>
            <a:r>
              <a:rPr lang="en-US" altLang="ja-JP" dirty="0"/>
              <a:t>AArch64</a:t>
            </a:r>
            <a:r>
              <a:rPr lang="ja-JP" altLang="en-US" dirty="0"/>
              <a:t>に例外を取得する場合、いくつかの特別な考慮事項があります</a:t>
            </a:r>
            <a:r>
              <a:rPr lang="ja-JP" altLang="en-US" dirty="0" smtClean="0"/>
              <a:t>。</a:t>
            </a:r>
            <a:r>
              <a:rPr lang="en-US" altLang="ja-JP" dirty="0" smtClean="0"/>
              <a:t>AArch64</a:t>
            </a:r>
            <a:r>
              <a:rPr lang="ja-JP" altLang="en-US" dirty="0"/>
              <a:t>ハンドラコードは</a:t>
            </a:r>
            <a:r>
              <a:rPr lang="en-US" altLang="ja-JP" dirty="0"/>
              <a:t>AArch32</a:t>
            </a:r>
            <a:r>
              <a:rPr lang="ja-JP" altLang="en-US" dirty="0"/>
              <a:t>レジスタへのアクセスを必要とする場合があるため、アーキテクチャはマッピングを定義して</a:t>
            </a:r>
            <a:r>
              <a:rPr lang="en-US" altLang="ja-JP" dirty="0"/>
              <a:t>AArch32</a:t>
            </a:r>
            <a:r>
              <a:rPr lang="ja-JP" altLang="en-US" dirty="0"/>
              <a:t>レジスタへのアクセスを許可します。</a:t>
            </a:r>
          </a:p>
          <a:p>
            <a:r>
              <a:rPr lang="en-US" altLang="ja-JP" dirty="0" smtClean="0"/>
              <a:t>AArch32</a:t>
            </a:r>
            <a:r>
              <a:rPr lang="ja-JP" altLang="en-US" dirty="0"/>
              <a:t>レジスタ</a:t>
            </a:r>
            <a:r>
              <a:rPr lang="en-US" altLang="ja-JP" dirty="0"/>
              <a:t>R0</a:t>
            </a:r>
            <a:r>
              <a:rPr lang="ja-JP" altLang="en-US" dirty="0"/>
              <a:t>～</a:t>
            </a:r>
            <a:r>
              <a:rPr lang="en-US" altLang="ja-JP" dirty="0"/>
              <a:t>R12</a:t>
            </a:r>
            <a:r>
              <a:rPr lang="ja-JP" altLang="en-US" dirty="0"/>
              <a:t>は、</a:t>
            </a:r>
            <a:r>
              <a:rPr lang="en-US" altLang="ja-JP" dirty="0"/>
              <a:t>X0</a:t>
            </a:r>
            <a:r>
              <a:rPr lang="ja-JP" altLang="en-US" dirty="0"/>
              <a:t>～</a:t>
            </a:r>
            <a:r>
              <a:rPr lang="en-US" altLang="ja-JP" dirty="0"/>
              <a:t>X12</a:t>
            </a:r>
            <a:r>
              <a:rPr lang="ja-JP" altLang="en-US" dirty="0"/>
              <a:t>としてアクセスされます</a:t>
            </a:r>
            <a:r>
              <a:rPr lang="ja-JP" altLang="en-US" dirty="0" smtClean="0"/>
              <a:t>。さまざま</a:t>
            </a:r>
            <a:r>
              <a:rPr lang="ja-JP" altLang="en-US" dirty="0"/>
              <a:t>な</a:t>
            </a:r>
            <a:r>
              <a:rPr lang="en-US" altLang="ja-JP" dirty="0"/>
              <a:t>AArch32</a:t>
            </a:r>
            <a:r>
              <a:rPr lang="ja-JP" altLang="en-US" dirty="0"/>
              <a:t>モードの</a:t>
            </a:r>
            <a:r>
              <a:rPr lang="en-US" altLang="ja-JP" dirty="0"/>
              <a:t>SP</a:t>
            </a:r>
            <a:r>
              <a:rPr lang="ja-JP" altLang="en-US" dirty="0"/>
              <a:t>および</a:t>
            </a:r>
            <a:r>
              <a:rPr lang="en-US" altLang="ja-JP" dirty="0"/>
              <a:t>LR</a:t>
            </a:r>
            <a:r>
              <a:rPr lang="ja-JP" altLang="en-US" dirty="0"/>
              <a:t>のバンクバージョンは</a:t>
            </a:r>
            <a:r>
              <a:rPr lang="en-US" altLang="ja-JP" dirty="0"/>
              <a:t>X13</a:t>
            </a:r>
            <a:r>
              <a:rPr lang="ja-JP" altLang="en-US" dirty="0"/>
              <a:t>～</a:t>
            </a:r>
            <a:r>
              <a:rPr lang="en-US" altLang="ja-JP" dirty="0"/>
              <a:t>X23</a:t>
            </a:r>
            <a:r>
              <a:rPr lang="ja-JP" altLang="en-US" dirty="0"/>
              <a:t>を介してアクセスされ、バンク</a:t>
            </a:r>
            <a:r>
              <a:rPr lang="en-US" altLang="ja-JP" dirty="0"/>
              <a:t>R8</a:t>
            </a:r>
            <a:r>
              <a:rPr lang="ja-JP" altLang="en-US" dirty="0"/>
              <a:t>～</a:t>
            </a:r>
            <a:r>
              <a:rPr lang="en-US" altLang="ja-JP" dirty="0"/>
              <a:t>R12 FIQ</a:t>
            </a:r>
            <a:r>
              <a:rPr lang="ja-JP" altLang="en-US" dirty="0"/>
              <a:t>レジスタは</a:t>
            </a:r>
            <a:r>
              <a:rPr lang="en-US" altLang="ja-JP" dirty="0"/>
              <a:t>X24</a:t>
            </a:r>
            <a:r>
              <a:rPr lang="ja-JP" altLang="en-US" dirty="0"/>
              <a:t>～</a:t>
            </a:r>
            <a:r>
              <a:rPr lang="en-US" altLang="ja-JP" dirty="0"/>
              <a:t>X29</a:t>
            </a:r>
            <a:r>
              <a:rPr lang="ja-JP" altLang="en-US" dirty="0"/>
              <a:t>としてアクセスされます</a:t>
            </a:r>
            <a:r>
              <a:rPr lang="ja-JP" altLang="en-US" dirty="0" smtClean="0"/>
              <a:t>。これら</a:t>
            </a:r>
            <a:r>
              <a:rPr lang="ja-JP" altLang="en-US" dirty="0"/>
              <a:t>のレジスタのビット</a:t>
            </a:r>
            <a:r>
              <a:rPr lang="en-US" altLang="ja-JP" dirty="0"/>
              <a:t>[63:32]</a:t>
            </a:r>
            <a:r>
              <a:rPr lang="ja-JP" altLang="en-US" dirty="0"/>
              <a:t>は、</a:t>
            </a:r>
            <a:r>
              <a:rPr lang="en-US" altLang="ja-JP" dirty="0"/>
              <a:t>AArch32</a:t>
            </a:r>
            <a:r>
              <a:rPr lang="ja-JP" altLang="en-US" dirty="0"/>
              <a:t>状態では使用できず、</a:t>
            </a:r>
            <a:r>
              <a:rPr lang="en-US" altLang="ja-JP" dirty="0"/>
              <a:t>0</a:t>
            </a:r>
            <a:r>
              <a:rPr lang="ja-JP" altLang="en-US" dirty="0"/>
              <a:t>または</a:t>
            </a:r>
            <a:r>
              <a:rPr lang="en-US" altLang="ja-JP" dirty="0"/>
              <a:t>AArch64</a:t>
            </a:r>
            <a:r>
              <a:rPr lang="ja-JP" altLang="en-US" dirty="0"/>
              <a:t>で書き込まれた最後の値が含まれます</a:t>
            </a:r>
            <a:r>
              <a:rPr lang="ja-JP" altLang="en-US" dirty="0" smtClean="0"/>
              <a:t>。どの</a:t>
            </a:r>
            <a:r>
              <a:rPr lang="ja-JP" altLang="en-US" dirty="0"/>
              <a:t>値であるかについてのアーキテクチャ上の保証はありません</a:t>
            </a:r>
            <a:r>
              <a:rPr lang="ja-JP" altLang="en-US" dirty="0" smtClean="0"/>
              <a:t>。したがって</a:t>
            </a:r>
            <a:r>
              <a:rPr lang="ja-JP" altLang="en-US" dirty="0"/>
              <a:t>、通常は</a:t>
            </a:r>
            <a:r>
              <a:rPr lang="en-US" altLang="ja-JP" dirty="0"/>
              <a:t>W</a:t>
            </a:r>
            <a:r>
              <a:rPr lang="ja-JP" altLang="en-US" dirty="0"/>
              <a:t>レジスタとしてレジスタにアクセスします。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38</a:t>
            </a:fld>
            <a:endParaRPr lang="en-US" altLang="ja-JP"/>
          </a:p>
        </p:txBody>
      </p:sp>
    </p:spTree>
    <p:extLst>
      <p:ext uri="{BB962C8B-B14F-4D97-AF65-F5344CB8AC3E}">
        <p14:creationId xmlns:p14="http://schemas.microsoft.com/office/powerpoint/2010/main" val="33885058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10.4 AArch64</a:t>
            </a:r>
            <a:r>
              <a:rPr lang="ja-JP" altLang="en-US" dirty="0"/>
              <a:t>例外テーブル</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a:t>例外が発生すると、プロセッサは例外に対応するハンドラコードを実行する必要があります</a:t>
            </a:r>
            <a:r>
              <a:rPr lang="ja-JP" altLang="en-US" sz="2000" dirty="0" smtClean="0"/>
              <a:t>。ハンドラー</a:t>
            </a:r>
            <a:r>
              <a:rPr lang="ja-JP" altLang="en-US" sz="2000" dirty="0"/>
              <a:t>が保存されているメモリ内の場所は、例外ベクトルと呼ばれます</a:t>
            </a:r>
            <a:r>
              <a:rPr lang="ja-JP" altLang="en-US" sz="2000" dirty="0" smtClean="0"/>
              <a:t>。</a:t>
            </a:r>
            <a:r>
              <a:rPr lang="en-US" altLang="ja-JP" sz="2000" dirty="0" smtClean="0"/>
              <a:t>ARM</a:t>
            </a:r>
            <a:r>
              <a:rPr lang="ja-JP" altLang="en-US" sz="2000" dirty="0"/>
              <a:t>アーキテクチャでは、例外ベクトルは例外ベクトルテーブルと呼ばれるテーブルに格納されます</a:t>
            </a:r>
            <a:r>
              <a:rPr lang="ja-JP" altLang="en-US" sz="2000" dirty="0" smtClean="0"/>
              <a:t>。各例外</a:t>
            </a:r>
            <a:r>
              <a:rPr lang="ja-JP" altLang="en-US" sz="2000" dirty="0"/>
              <a:t>レベルには独自のベクターテーブルがあります。つまり、</a:t>
            </a:r>
            <a:r>
              <a:rPr lang="en-US" altLang="ja-JP" sz="2000" dirty="0"/>
              <a:t>EL3</a:t>
            </a:r>
            <a:r>
              <a:rPr lang="ja-JP" altLang="en-US" sz="2000" dirty="0" err="1"/>
              <a:t>、</a:t>
            </a:r>
            <a:r>
              <a:rPr lang="en-US" altLang="ja-JP" sz="2000" dirty="0"/>
              <a:t>EL2</a:t>
            </a:r>
            <a:r>
              <a:rPr lang="ja-JP" altLang="en-US" sz="2000" dirty="0" err="1"/>
              <a:t>、</a:t>
            </a:r>
            <a:r>
              <a:rPr lang="en-US" altLang="ja-JP" sz="2000" dirty="0"/>
              <a:t>EL1</a:t>
            </a:r>
            <a:r>
              <a:rPr lang="ja-JP" altLang="en-US" sz="2000" dirty="0"/>
              <a:t>のそれぞれに</a:t>
            </a:r>
            <a:r>
              <a:rPr lang="en-US" altLang="ja-JP" sz="2000" dirty="0"/>
              <a:t>1</a:t>
            </a:r>
            <a:r>
              <a:rPr lang="ja-JP" altLang="en-US" sz="2000" dirty="0"/>
              <a:t>つあります</a:t>
            </a:r>
            <a:r>
              <a:rPr lang="ja-JP" altLang="en-US" sz="2000" dirty="0" smtClean="0"/>
              <a:t>。テーブル</a:t>
            </a:r>
            <a:r>
              <a:rPr lang="ja-JP" altLang="en-US" sz="2000" dirty="0"/>
              <a:t>には、アドレスのセットではなく、実行される命令が含まれています</a:t>
            </a:r>
            <a:r>
              <a:rPr lang="ja-JP" altLang="en-US" sz="2000" dirty="0" smtClean="0"/>
              <a:t>。個々</a:t>
            </a:r>
            <a:r>
              <a:rPr lang="ja-JP" altLang="en-US" sz="2000" dirty="0"/>
              <a:t>の例外のベクトルは、テーブルの先頭からの固定オフセットに配置されます</a:t>
            </a:r>
            <a:r>
              <a:rPr lang="ja-JP" altLang="en-US" sz="2000" dirty="0" smtClean="0"/>
              <a:t>。各テーブルベース</a:t>
            </a:r>
            <a:r>
              <a:rPr lang="ja-JP" altLang="en-US" sz="2000" dirty="0"/>
              <a:t>の仮想アドレスは、ベクトルベースのアドレスレジスタ</a:t>
            </a:r>
            <a:r>
              <a:rPr lang="en-US" altLang="ja-JP" sz="2000" dirty="0"/>
              <a:t>VBAR_EL3</a:t>
            </a:r>
            <a:r>
              <a:rPr lang="ja-JP" altLang="en-US" sz="2000" dirty="0" err="1"/>
              <a:t>、</a:t>
            </a:r>
            <a:r>
              <a:rPr lang="en-US" altLang="ja-JP" sz="2000" dirty="0"/>
              <a:t>VBAR_EL2</a:t>
            </a:r>
            <a:r>
              <a:rPr lang="ja-JP" altLang="en-US" sz="2000" dirty="0" err="1"/>
              <a:t>、</a:t>
            </a:r>
            <a:r>
              <a:rPr lang="ja-JP" altLang="en-US" sz="2000" dirty="0"/>
              <a:t>および</a:t>
            </a:r>
            <a:r>
              <a:rPr lang="en-US" altLang="ja-JP" sz="2000" dirty="0"/>
              <a:t>VBAR_EL1</a:t>
            </a:r>
            <a:r>
              <a:rPr lang="ja-JP" altLang="en-US" sz="2000" dirty="0"/>
              <a:t>によって設定されます</a:t>
            </a:r>
            <a:r>
              <a:rPr lang="ja-JP" altLang="en-US" sz="2000" dirty="0" smtClean="0"/>
              <a:t>。</a:t>
            </a:r>
            <a:endParaRPr lang="en-US" altLang="ja-JP" sz="2000" dirty="0" smtClean="0"/>
          </a:p>
          <a:p>
            <a:r>
              <a:rPr lang="ja-JP" altLang="en-US" sz="2000" dirty="0"/>
              <a:t>ベクタテーブルの各エントリは</a:t>
            </a:r>
            <a:r>
              <a:rPr lang="en-US" altLang="ja-JP" sz="2000" dirty="0"/>
              <a:t>16</a:t>
            </a:r>
            <a:r>
              <a:rPr lang="ja-JP" altLang="en-US" sz="2000" dirty="0"/>
              <a:t>命令長です。これ自体は、各エントリが</a:t>
            </a:r>
            <a:r>
              <a:rPr lang="en-US" altLang="ja-JP" sz="2000" dirty="0"/>
              <a:t>4</a:t>
            </a:r>
            <a:r>
              <a:rPr lang="ja-JP" altLang="en-US" sz="2000" dirty="0"/>
              <a:t>バイトであった</a:t>
            </a:r>
            <a:r>
              <a:rPr lang="en-US" altLang="ja-JP" sz="2000" dirty="0"/>
              <a:t>ARMv7</a:t>
            </a:r>
            <a:r>
              <a:rPr lang="ja-JP" altLang="en-US" sz="2000" dirty="0"/>
              <a:t>と比較して大きな変化を表しています。</a:t>
            </a:r>
            <a:r>
              <a:rPr lang="en-US" altLang="ja-JP" sz="2000" dirty="0"/>
              <a:t>ARMv7</a:t>
            </a:r>
            <a:r>
              <a:rPr lang="ja-JP" altLang="en-US" sz="2000" dirty="0"/>
              <a:t>ベクタテーブルのこの間隔は、ほとんどの場合、各エントリがメモリ内の他の場所にある実際の例外ハンドラへの何らかの形の分岐であることを意味していました。</a:t>
            </a:r>
            <a:r>
              <a:rPr lang="en-US" altLang="ja-JP" sz="2000" dirty="0"/>
              <a:t>AArch64</a:t>
            </a:r>
            <a:r>
              <a:rPr lang="ja-JP" altLang="en-US" sz="2000" dirty="0"/>
              <a:t>では、ベクターの間隔がより広くなるため、トップレベルハンドラーをベクターテーブルに直接書き込むことができます</a:t>
            </a:r>
            <a:r>
              <a:rPr lang="ja-JP" altLang="en-US" sz="2000" dirty="0" smtClean="0"/>
              <a:t>。</a:t>
            </a:r>
            <a:endParaRPr lang="en-US" altLang="ja-JP"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39</a:t>
            </a:fld>
            <a:endParaRPr lang="en-US" altLang="ja-JP"/>
          </a:p>
        </p:txBody>
      </p:sp>
    </p:spTree>
    <p:extLst>
      <p:ext uri="{BB962C8B-B14F-4D97-AF65-F5344CB8AC3E}">
        <p14:creationId xmlns:p14="http://schemas.microsoft.com/office/powerpoint/2010/main" val="21577480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Chapter </a:t>
            </a:r>
            <a:r>
              <a:rPr lang="en-US" altLang="ja-JP" dirty="0" smtClean="0"/>
              <a:t>10 </a:t>
            </a:r>
            <a:r>
              <a:rPr lang="en-US" altLang="ja-JP" dirty="0"/>
              <a:t>: AArch64</a:t>
            </a:r>
            <a:r>
              <a:rPr lang="ja-JP" altLang="en-US" dirty="0"/>
              <a:t>例外処理</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Interrupts</a:t>
            </a:r>
          </a:p>
          <a:p>
            <a:pPr lvl="1"/>
            <a:r>
              <a:rPr lang="en-US" altLang="ja-JP" dirty="0"/>
              <a:t>IRQ</a:t>
            </a:r>
            <a:r>
              <a:rPr lang="ja-JP" altLang="en-US" dirty="0"/>
              <a:t>および</a:t>
            </a:r>
            <a:r>
              <a:rPr lang="en-US" altLang="ja-JP" dirty="0"/>
              <a:t>FIQ</a:t>
            </a:r>
            <a:r>
              <a:rPr lang="ja-JP" altLang="en-US" dirty="0"/>
              <a:t>と呼ばれる</a:t>
            </a:r>
            <a:r>
              <a:rPr lang="en-US" altLang="ja-JP" dirty="0"/>
              <a:t>2</a:t>
            </a:r>
            <a:r>
              <a:rPr lang="ja-JP" altLang="en-US" dirty="0"/>
              <a:t>種類の割り込みがあります。</a:t>
            </a:r>
          </a:p>
          <a:p>
            <a:pPr lvl="1"/>
            <a:r>
              <a:rPr lang="en-US" altLang="ja-JP" dirty="0"/>
              <a:t>FIQ</a:t>
            </a:r>
            <a:r>
              <a:rPr lang="ja-JP" altLang="en-US" dirty="0"/>
              <a:t>は</a:t>
            </a:r>
            <a:r>
              <a:rPr lang="en-US" altLang="ja-JP" dirty="0"/>
              <a:t>IRQ</a:t>
            </a:r>
            <a:r>
              <a:rPr lang="ja-JP" altLang="en-US" dirty="0"/>
              <a:t>よりも高い優先度です。通常、これらの種類の例外は両方とも、コアの入力ピンに関連付けられています。外部ハードウェアは割り込み要求行をアサートし、現在の命令の実行が完了すると、対応する例外タイプが発生します（ただし、複数の値をロードできる命令は割り込み可能ですが、割り込みが無効にされていない場合）</a:t>
            </a:r>
            <a:r>
              <a:rPr lang="ja-JP" altLang="en-US" dirty="0" smtClean="0"/>
              <a:t>。</a:t>
            </a:r>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a:t>
            </a:fld>
            <a:endParaRPr lang="en-US" altLang="ja-JP"/>
          </a:p>
        </p:txBody>
      </p:sp>
    </p:spTree>
    <p:extLst>
      <p:ext uri="{BB962C8B-B14F-4D97-AF65-F5344CB8AC3E}">
        <p14:creationId xmlns:p14="http://schemas.microsoft.com/office/powerpoint/2010/main" val="24015063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10.4 AArch64</a:t>
            </a:r>
            <a:r>
              <a:rPr lang="ja-JP" altLang="en-US" dirty="0"/>
              <a:t>例外テーブル</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a:t>表</a:t>
            </a:r>
            <a:r>
              <a:rPr lang="en-US" altLang="ja-JP" sz="2000" dirty="0"/>
              <a:t>10-2</a:t>
            </a:r>
            <a:r>
              <a:rPr lang="ja-JP" altLang="en-US" sz="2000" dirty="0"/>
              <a:t>は、ベクターテーブルの</a:t>
            </a:r>
            <a:r>
              <a:rPr lang="en-US" altLang="ja-JP" sz="2000" dirty="0"/>
              <a:t>1</a:t>
            </a:r>
            <a:r>
              <a:rPr lang="ja-JP" altLang="en-US" sz="2000" dirty="0" err="1"/>
              <a:t>つを</a:t>
            </a:r>
            <a:r>
              <a:rPr lang="ja-JP" altLang="en-US" sz="2000" dirty="0"/>
              <a:t>示しています</a:t>
            </a:r>
            <a:r>
              <a:rPr lang="ja-JP" altLang="en-US" sz="2000" dirty="0" smtClean="0"/>
              <a:t>。ベースアドレス</a:t>
            </a:r>
            <a:r>
              <a:rPr lang="ja-JP" altLang="en-US" sz="2000" dirty="0"/>
              <a:t>は</a:t>
            </a:r>
            <a:r>
              <a:rPr lang="en-US" altLang="ja-JP" sz="2000" dirty="0" err="1"/>
              <a:t>VBAR_ELn</a:t>
            </a:r>
            <a:r>
              <a:rPr lang="ja-JP" altLang="en-US" sz="2000" dirty="0"/>
              <a:t>で指定され、各エントリにはこのベースアドレスからのオフセットが定義されています</a:t>
            </a:r>
            <a:r>
              <a:rPr lang="ja-JP" altLang="en-US" sz="2000" dirty="0" smtClean="0"/>
              <a:t>。各テーブル</a:t>
            </a:r>
            <a:r>
              <a:rPr lang="ja-JP" altLang="en-US" sz="2000" dirty="0"/>
              <a:t>には</a:t>
            </a:r>
            <a:r>
              <a:rPr lang="en-US" altLang="ja-JP" sz="2000" dirty="0"/>
              <a:t>16</a:t>
            </a:r>
            <a:r>
              <a:rPr lang="ja-JP" altLang="en-US" sz="2000" dirty="0"/>
              <a:t>個のエントリがあり、各エントリのサイズは</a:t>
            </a:r>
            <a:r>
              <a:rPr lang="en-US" altLang="ja-JP" sz="2000" dirty="0"/>
              <a:t>128</a:t>
            </a:r>
            <a:r>
              <a:rPr lang="ja-JP" altLang="en-US" sz="2000" dirty="0"/>
              <a:t>バイト（</a:t>
            </a:r>
            <a:r>
              <a:rPr lang="en-US" altLang="ja-JP" sz="2000" dirty="0"/>
              <a:t>32</a:t>
            </a:r>
            <a:r>
              <a:rPr lang="ja-JP" altLang="en-US" sz="2000" dirty="0"/>
              <a:t>命令）です</a:t>
            </a:r>
            <a:r>
              <a:rPr lang="ja-JP" altLang="en-US" sz="2000" dirty="0" smtClean="0"/>
              <a:t>。この</a:t>
            </a:r>
            <a:r>
              <a:rPr lang="ja-JP" altLang="en-US" sz="2000" dirty="0"/>
              <a:t>テーブルは、事実上、</a:t>
            </a:r>
            <a:r>
              <a:rPr lang="en-US" altLang="ja-JP" sz="2000" dirty="0"/>
              <a:t>4</a:t>
            </a:r>
            <a:r>
              <a:rPr lang="ja-JP" altLang="en-US" sz="2000" dirty="0"/>
              <a:t>エントリの</a:t>
            </a:r>
            <a:r>
              <a:rPr lang="en-US" altLang="ja-JP" sz="2000" dirty="0"/>
              <a:t>4</a:t>
            </a:r>
            <a:r>
              <a:rPr lang="ja-JP" altLang="en-US" sz="2000" dirty="0"/>
              <a:t>セットで構成されています</a:t>
            </a:r>
            <a:r>
              <a:rPr lang="ja-JP" altLang="en-US" sz="2000" dirty="0" smtClean="0"/>
              <a:t>。使用</a:t>
            </a:r>
            <a:r>
              <a:rPr lang="ja-JP" altLang="en-US" sz="2000" dirty="0"/>
              <a:t>されるエントリは、いくつかの要因に依存します。</a:t>
            </a:r>
          </a:p>
          <a:p>
            <a:pPr>
              <a:buFontTx/>
              <a:buChar char="-"/>
            </a:pPr>
            <a:r>
              <a:rPr lang="ja-JP" altLang="en-US" sz="2000" dirty="0" smtClean="0"/>
              <a:t>例外</a:t>
            </a:r>
            <a:r>
              <a:rPr lang="ja-JP" altLang="en-US" sz="2000" dirty="0"/>
              <a:t>の種類（</a:t>
            </a:r>
            <a:r>
              <a:rPr lang="en-US" altLang="ja-JP" sz="2000" dirty="0" err="1"/>
              <a:t>SError</a:t>
            </a:r>
            <a:r>
              <a:rPr lang="ja-JP" altLang="en-US" sz="2000" dirty="0" err="1"/>
              <a:t>、</a:t>
            </a:r>
            <a:r>
              <a:rPr lang="en-US" altLang="ja-JP" sz="2000" dirty="0"/>
              <a:t>FIQ</a:t>
            </a:r>
            <a:r>
              <a:rPr lang="ja-JP" altLang="en-US" sz="2000" dirty="0" err="1"/>
              <a:t>、</a:t>
            </a:r>
            <a:r>
              <a:rPr lang="en-US" altLang="ja-JP" sz="2000" dirty="0"/>
              <a:t>IRQ</a:t>
            </a:r>
            <a:r>
              <a:rPr lang="ja-JP" altLang="en-US" sz="2000" dirty="0"/>
              <a:t>または</a:t>
            </a:r>
            <a:r>
              <a:rPr lang="en-US" altLang="ja-JP" sz="2000" dirty="0"/>
              <a:t>Synchronous</a:t>
            </a:r>
            <a:r>
              <a:rPr lang="ja-JP" altLang="en-US" sz="2000" dirty="0" smtClean="0"/>
              <a:t>）</a:t>
            </a:r>
            <a:endParaRPr lang="en-US" altLang="ja-JP" sz="2000" dirty="0" smtClean="0"/>
          </a:p>
          <a:p>
            <a:pPr marL="0" indent="0">
              <a:buNone/>
            </a:pPr>
            <a:r>
              <a:rPr lang="en-US" altLang="ja-JP" sz="2000" dirty="0" smtClean="0"/>
              <a:t>- </a:t>
            </a:r>
            <a:r>
              <a:rPr lang="ja-JP" altLang="en-US" sz="2000" dirty="0" smtClean="0"/>
              <a:t>例外</a:t>
            </a:r>
            <a:r>
              <a:rPr lang="ja-JP" altLang="en-US" sz="2000" dirty="0"/>
              <a:t>が同じ例外レベルで取られている場合、使用されるスタックポインタ</a:t>
            </a:r>
            <a:r>
              <a:rPr lang="ja-JP" altLang="en-US" sz="2000" dirty="0" smtClean="0"/>
              <a:t>（</a:t>
            </a:r>
            <a:r>
              <a:rPr lang="en-US" altLang="ja-JP" sz="2000" dirty="0" smtClean="0"/>
              <a:t>SP_EL0</a:t>
            </a:r>
            <a:r>
              <a:rPr lang="ja-JP" altLang="en-US" sz="2000" dirty="0"/>
              <a:t>また</a:t>
            </a:r>
            <a:r>
              <a:rPr lang="ja-JP" altLang="en-US" sz="2000" dirty="0" smtClean="0"/>
              <a:t>は</a:t>
            </a:r>
            <a:r>
              <a:rPr lang="en-US" altLang="ja-JP" sz="2000" dirty="0" err="1" smtClean="0"/>
              <a:t>SP_ELx</a:t>
            </a:r>
            <a:r>
              <a:rPr lang="ja-JP" altLang="en-US" sz="2000" dirty="0"/>
              <a:t>）</a:t>
            </a:r>
          </a:p>
          <a:p>
            <a:pPr marL="0" indent="0">
              <a:buNone/>
            </a:pPr>
            <a:r>
              <a:rPr lang="en-US" altLang="ja-JP" sz="2000" dirty="0" smtClean="0"/>
              <a:t>-</a:t>
            </a:r>
            <a:r>
              <a:rPr lang="ja-JP" altLang="en-US" sz="2000" dirty="0" smtClean="0"/>
              <a:t> 例外</a:t>
            </a:r>
            <a:r>
              <a:rPr lang="ja-JP" altLang="en-US" sz="2000" dirty="0"/>
              <a:t>が下位の例外レベルで取られている場合、次の下位レベルの実行状態（</a:t>
            </a:r>
            <a:r>
              <a:rPr lang="en-US" altLang="ja-JP" sz="2000" dirty="0"/>
              <a:t>AArch64</a:t>
            </a:r>
            <a:r>
              <a:rPr lang="ja-JP" altLang="en-US" sz="2000" dirty="0"/>
              <a:t>または</a:t>
            </a:r>
            <a:r>
              <a:rPr lang="en-US" altLang="ja-JP" sz="2000" dirty="0"/>
              <a:t>AArch32</a:t>
            </a:r>
            <a:r>
              <a:rPr lang="ja-JP" altLang="en-US" sz="2000" dirty="0"/>
              <a:t>）</a:t>
            </a:r>
            <a:endParaRPr kumimoji="1" lang="en-US" altLang="ja-JP" sz="2000" dirty="0"/>
          </a:p>
          <a:p>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40</a:t>
            </a:fld>
            <a:endParaRPr lang="en-US" altLang="ja-JP"/>
          </a:p>
        </p:txBody>
      </p:sp>
    </p:spTree>
    <p:extLst>
      <p:ext uri="{BB962C8B-B14F-4D97-AF65-F5344CB8AC3E}">
        <p14:creationId xmlns:p14="http://schemas.microsoft.com/office/powerpoint/2010/main" val="19604734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10.4 AArch64</a:t>
            </a:r>
            <a:r>
              <a:rPr lang="ja-JP" altLang="en-US" dirty="0"/>
              <a:t>例外テーブル</a:t>
            </a:r>
            <a:endParaRPr kumimoji="1" lang="ja-JP" altLang="en-US" dirty="0"/>
          </a:p>
        </p:txBody>
      </p:sp>
      <p:pic>
        <p:nvPicPr>
          <p:cNvPr id="7" name="コンテンツ プレースホルダー 6" descr="画面の領域"/>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98522" y="989629"/>
            <a:ext cx="4129618" cy="4085165"/>
          </a:xfrm>
        </p:spPr>
      </p:pic>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41</a:t>
            </a:fld>
            <a:endParaRPr lang="en-US" altLang="ja-JP"/>
          </a:p>
        </p:txBody>
      </p:sp>
      <p:pic>
        <p:nvPicPr>
          <p:cNvPr id="8" name="図 7" descr="画面の領域"/>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5191" y="5074794"/>
            <a:ext cx="4116281" cy="1217993"/>
          </a:xfrm>
          <a:prstGeom prst="rect">
            <a:avLst/>
          </a:prstGeom>
        </p:spPr>
      </p:pic>
      <p:sp>
        <p:nvSpPr>
          <p:cNvPr id="3" name="角丸四角形吹き出し 2"/>
          <p:cNvSpPr/>
          <p:nvPr/>
        </p:nvSpPr>
        <p:spPr bwMode="auto">
          <a:xfrm>
            <a:off x="5593080" y="1620520"/>
            <a:ext cx="2123440" cy="411036"/>
          </a:xfrm>
          <a:prstGeom prst="wedgeRoundRectCallout">
            <a:avLst>
              <a:gd name="adj1" fmla="val -78301"/>
              <a:gd name="adj2" fmla="val -11310"/>
              <a:gd name="adj3" fmla="val 16667"/>
            </a:avLst>
          </a:prstGeom>
          <a:noFill/>
          <a:ln w="952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r>
              <a:rPr lang="en-US" altLang="ja-JP" dirty="0"/>
              <a:t>SP_EL0</a:t>
            </a:r>
            <a:endParaRPr kumimoji="1" lang="ja-JP" altLang="en-US" sz="2000" b="0" i="0" u="none" strike="noStrike" cap="none" normalizeH="0" baseline="0" dirty="0" smtClean="0">
              <a:ln>
                <a:noFill/>
              </a:ln>
              <a:solidFill>
                <a:schemeClr val="tx1"/>
              </a:solidFill>
              <a:effectLst/>
              <a:latin typeface="Times New Roman" pitchFamily="18" charset="0"/>
              <a:ea typeface="ＭＳ ゴシック" pitchFamily="49" charset="-128"/>
            </a:endParaRPr>
          </a:p>
        </p:txBody>
      </p:sp>
    </p:spTree>
    <p:extLst>
      <p:ext uri="{BB962C8B-B14F-4D97-AF65-F5344CB8AC3E}">
        <p14:creationId xmlns:p14="http://schemas.microsoft.com/office/powerpoint/2010/main" val="29694775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10.4 AArch64</a:t>
            </a:r>
            <a:r>
              <a:rPr lang="ja-JP" altLang="en-US" dirty="0"/>
              <a:t>例外テーブル</a:t>
            </a:r>
            <a:endParaRPr kumimoji="1" lang="ja-JP" altLang="en-US" dirty="0"/>
          </a:p>
        </p:txBody>
      </p:sp>
      <p:sp>
        <p:nvSpPr>
          <p:cNvPr id="3" name="コンテンツ プレースホルダー 2"/>
          <p:cNvSpPr>
            <a:spLocks noGrp="1"/>
          </p:cNvSpPr>
          <p:nvPr>
            <p:ph idx="1"/>
          </p:nvPr>
        </p:nvSpPr>
        <p:spPr/>
        <p:txBody>
          <a:bodyPr/>
          <a:lstStyle/>
          <a:p>
            <a:r>
              <a:rPr lang="ja-JP" altLang="en-US" dirty="0"/>
              <a:t>例を検討すると、これが理解しやすくなります。</a:t>
            </a:r>
          </a:p>
          <a:p>
            <a:r>
              <a:rPr lang="ja-JP" altLang="en-US" dirty="0" smtClean="0"/>
              <a:t>カーネルコード</a:t>
            </a:r>
            <a:r>
              <a:rPr lang="ja-JP" altLang="en-US" dirty="0"/>
              <a:t>が</a:t>
            </a:r>
            <a:r>
              <a:rPr lang="en-US" altLang="ja-JP" dirty="0"/>
              <a:t>EL1</a:t>
            </a:r>
            <a:r>
              <a:rPr lang="ja-JP" altLang="en-US" dirty="0"/>
              <a:t>で実行されており、</a:t>
            </a:r>
            <a:r>
              <a:rPr lang="en-US" altLang="ja-JP" dirty="0"/>
              <a:t>IRQ</a:t>
            </a:r>
            <a:r>
              <a:rPr lang="ja-JP" altLang="en-US" dirty="0"/>
              <a:t>割り込みが通知されると、</a:t>
            </a:r>
            <a:r>
              <a:rPr lang="en-US" altLang="ja-JP" dirty="0"/>
              <a:t>IRQ</a:t>
            </a:r>
            <a:r>
              <a:rPr lang="ja-JP" altLang="en-US" dirty="0"/>
              <a:t>例外が発生します</a:t>
            </a:r>
            <a:r>
              <a:rPr lang="ja-JP" altLang="en-US" dirty="0" smtClean="0"/>
              <a:t>。この</a:t>
            </a:r>
            <a:r>
              <a:rPr lang="ja-JP" altLang="en-US" dirty="0"/>
              <a:t>特定の割り込みは、ハイパーバイザーまたはセキュア環境に関連付けられておらず、カーネル内でも</a:t>
            </a:r>
            <a:r>
              <a:rPr lang="en-US" altLang="ja-JP" dirty="0"/>
              <a:t>SP_EL1</a:t>
            </a:r>
            <a:r>
              <a:rPr lang="ja-JP" altLang="en-US" dirty="0"/>
              <a:t>で処理され、</a:t>
            </a:r>
            <a:r>
              <a:rPr lang="en-US" altLang="ja-JP" dirty="0" err="1"/>
              <a:t>SPSel</a:t>
            </a:r>
            <a:r>
              <a:rPr lang="ja-JP" altLang="en-US" dirty="0"/>
              <a:t>ビットが設定されているため、</a:t>
            </a:r>
            <a:r>
              <a:rPr lang="en-US" altLang="ja-JP" dirty="0"/>
              <a:t>SP_EL1</a:t>
            </a:r>
            <a:r>
              <a:rPr lang="ja-JP" altLang="en-US" dirty="0"/>
              <a:t>を使用しています</a:t>
            </a:r>
            <a:r>
              <a:rPr lang="ja-JP" altLang="en-US" dirty="0" smtClean="0"/>
              <a:t>。したがって</a:t>
            </a:r>
            <a:r>
              <a:rPr lang="ja-JP" altLang="en-US" dirty="0"/>
              <a:t>、実行はアドレス</a:t>
            </a:r>
            <a:r>
              <a:rPr lang="en-US" altLang="ja-JP" dirty="0"/>
              <a:t>VBAR_EL1 + 0x280</a:t>
            </a:r>
            <a:r>
              <a:rPr lang="ja-JP" altLang="en-US" dirty="0"/>
              <a:t>からです。</a:t>
            </a:r>
          </a:p>
          <a:p>
            <a:r>
              <a:rPr lang="en-US" altLang="ja-JP" dirty="0" smtClean="0"/>
              <a:t>ARMv8-A</a:t>
            </a:r>
            <a:r>
              <a:rPr lang="ja-JP" altLang="en-US" dirty="0"/>
              <a:t>アーキテクチャに</a:t>
            </a:r>
            <a:r>
              <a:rPr lang="en-US" altLang="ja-JP" dirty="0"/>
              <a:t>LDR PC [PC</a:t>
            </a:r>
            <a:r>
              <a:rPr lang="ja-JP" altLang="en-US" dirty="0" err="1"/>
              <a:t>、</a:t>
            </a:r>
            <a:r>
              <a:rPr lang="en-US" altLang="ja-JP" dirty="0"/>
              <a:t>#offset]</a:t>
            </a:r>
            <a:r>
              <a:rPr lang="ja-JP" altLang="en-US" dirty="0"/>
              <a:t>がない場合、レジスタのテーブルから宛先を読み取れるようにするには、さらに命令を使用する必要があります</a:t>
            </a:r>
            <a:r>
              <a:rPr lang="ja-JP" altLang="en-US" dirty="0" smtClean="0"/>
              <a:t>。ベクトル</a:t>
            </a:r>
            <a:r>
              <a:rPr lang="ja-JP" altLang="en-US" dirty="0"/>
              <a:t>の間隔の選択は、使用されていないベクトルからの典型的なサイズの命令キャッシュラインのキャッシュ汚染を回避するように設計されています</a:t>
            </a:r>
            <a:r>
              <a:rPr lang="ja-JP" altLang="en-US" dirty="0" smtClean="0"/>
              <a:t>。リセットアドレス</a:t>
            </a:r>
            <a:r>
              <a:rPr lang="ja-JP" altLang="en-US" dirty="0"/>
              <a:t>は完全に独立したアドレスであり、実装定義されており、通常、コア内のハードワイヤード構成によって設定されます</a:t>
            </a:r>
            <a:r>
              <a:rPr lang="ja-JP" altLang="en-US" dirty="0" smtClean="0"/>
              <a:t>。この</a:t>
            </a:r>
            <a:r>
              <a:rPr lang="ja-JP" altLang="en-US" dirty="0"/>
              <a:t>アドレスは、</a:t>
            </a:r>
            <a:r>
              <a:rPr lang="en-US" altLang="ja-JP" dirty="0"/>
              <a:t>RVBAR_EL1 / 2/3</a:t>
            </a:r>
            <a:r>
              <a:rPr lang="ja-JP" altLang="en-US" dirty="0"/>
              <a:t>レジスタに表示されます</a:t>
            </a:r>
            <a:r>
              <a:rPr lang="ja-JP" altLang="en-US" dirty="0" smtClean="0"/>
              <a:t>。</a:t>
            </a:r>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42</a:t>
            </a:fld>
            <a:endParaRPr lang="en-US" altLang="ja-JP"/>
          </a:p>
        </p:txBody>
      </p:sp>
    </p:spTree>
    <p:extLst>
      <p:ext uri="{BB962C8B-B14F-4D97-AF65-F5344CB8AC3E}">
        <p14:creationId xmlns:p14="http://schemas.microsoft.com/office/powerpoint/2010/main" val="6102931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10.4 AArch64</a:t>
            </a:r>
            <a:r>
              <a:rPr lang="ja-JP" altLang="en-US" dirty="0"/>
              <a:t>例外テーブル</a:t>
            </a:r>
            <a:endParaRPr kumimoji="1" lang="ja-JP" altLang="en-US" dirty="0"/>
          </a:p>
        </p:txBody>
      </p:sp>
      <p:sp>
        <p:nvSpPr>
          <p:cNvPr id="3" name="コンテンツ プレースホルダー 2"/>
          <p:cNvSpPr>
            <a:spLocks noGrp="1"/>
          </p:cNvSpPr>
          <p:nvPr>
            <p:ph idx="1"/>
          </p:nvPr>
        </p:nvSpPr>
        <p:spPr/>
        <p:txBody>
          <a:bodyPr/>
          <a:lstStyle/>
          <a:p>
            <a:r>
              <a:rPr lang="ja-JP" altLang="en-US" dirty="0"/>
              <a:t>現在の例外レベルまたは下位の例外レベルのいずれかから、例外ごとに個別の例外ベクトルを持つことにより、</a:t>
            </a:r>
            <a:r>
              <a:rPr lang="en-US" altLang="ja-JP" dirty="0"/>
              <a:t>OS</a:t>
            </a:r>
            <a:r>
              <a:rPr lang="ja-JP" altLang="en-US" dirty="0"/>
              <a:t>またはハイパーバイザーが下位の例外レベルの</a:t>
            </a:r>
            <a:r>
              <a:rPr lang="en-US" altLang="ja-JP" dirty="0"/>
              <a:t>AArch64</a:t>
            </a:r>
            <a:r>
              <a:rPr lang="ja-JP" altLang="en-US" dirty="0"/>
              <a:t>および</a:t>
            </a:r>
            <a:r>
              <a:rPr lang="en-US" altLang="ja-JP" dirty="0"/>
              <a:t>AArch32</a:t>
            </a:r>
            <a:r>
              <a:rPr lang="ja-JP" altLang="en-US" dirty="0"/>
              <a:t>状態を柔軟に判断できます。</a:t>
            </a:r>
            <a:r>
              <a:rPr lang="en-US" altLang="ja-JP" dirty="0" err="1"/>
              <a:t>SP_ELn</a:t>
            </a:r>
            <a:r>
              <a:rPr lang="ja-JP" altLang="en-US" dirty="0"/>
              <a:t>は、下位レベルから生成された例外に使用されます。ただし、ソフトウェアはハンドラー内で</a:t>
            </a:r>
            <a:r>
              <a:rPr lang="en-US" altLang="ja-JP" dirty="0"/>
              <a:t>SP_EL0</a:t>
            </a:r>
            <a:r>
              <a:rPr lang="ja-JP" altLang="en-US" dirty="0"/>
              <a:t>を使用するように切り替えることができます。あなたはこのメカニズムを使用する場合は、ハンドラ内のスレッドから値へのアクセスを容易にします。</a:t>
            </a:r>
          </a:p>
          <a:p>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43</a:t>
            </a:fld>
            <a:endParaRPr lang="en-US" altLang="ja-JP"/>
          </a:p>
        </p:txBody>
      </p:sp>
    </p:spTree>
    <p:extLst>
      <p:ext uri="{BB962C8B-B14F-4D97-AF65-F5344CB8AC3E}">
        <p14:creationId xmlns:p14="http://schemas.microsoft.com/office/powerpoint/2010/main" val="41435814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10.5 </a:t>
            </a:r>
            <a:r>
              <a:rPr lang="ja-JP" altLang="en-US" dirty="0"/>
              <a:t>割り込み処理</a:t>
            </a:r>
            <a:endParaRPr kumimoji="1" lang="ja-JP" altLang="en-US" dirty="0"/>
          </a:p>
        </p:txBody>
      </p:sp>
      <p:sp>
        <p:nvSpPr>
          <p:cNvPr id="3" name="コンテンツ プレースホルダー 2"/>
          <p:cNvSpPr>
            <a:spLocks noGrp="1"/>
          </p:cNvSpPr>
          <p:nvPr>
            <p:ph idx="1"/>
          </p:nvPr>
        </p:nvSpPr>
        <p:spPr/>
        <p:txBody>
          <a:bodyPr/>
          <a:lstStyle/>
          <a:p>
            <a:r>
              <a:rPr lang="en-US" altLang="ja-JP" sz="2000" dirty="0"/>
              <a:t>ARM</a:t>
            </a:r>
            <a:r>
              <a:rPr lang="ja-JP" altLang="en-US" sz="2000" dirty="0"/>
              <a:t>は通常、割り込みを使用して割り込み信号を意味します</a:t>
            </a:r>
            <a:r>
              <a:rPr lang="ja-JP" altLang="en-US" sz="2000" dirty="0" smtClean="0"/>
              <a:t>。</a:t>
            </a:r>
            <a:r>
              <a:rPr lang="en-US" altLang="ja-JP" sz="2000" dirty="0" smtClean="0"/>
              <a:t>ARM </a:t>
            </a:r>
            <a:r>
              <a:rPr lang="en-US" altLang="ja-JP" sz="2000" dirty="0"/>
              <a:t>A</a:t>
            </a:r>
            <a:r>
              <a:rPr lang="ja-JP" altLang="en-US" sz="2000" dirty="0"/>
              <a:t>プロファイルおよび</a:t>
            </a:r>
            <a:r>
              <a:rPr lang="en-US" altLang="ja-JP" sz="2000" dirty="0"/>
              <a:t>R</a:t>
            </a:r>
            <a:r>
              <a:rPr lang="ja-JP" altLang="en-US" sz="2000" dirty="0"/>
              <a:t>プロファイルプロセッサでは、外部</a:t>
            </a:r>
            <a:r>
              <a:rPr lang="en-US" altLang="ja-JP" sz="2000" dirty="0" smtClean="0"/>
              <a:t>IRQ</a:t>
            </a:r>
            <a:r>
              <a:rPr lang="ja-JP" altLang="en-US" sz="2000" dirty="0"/>
              <a:t>または</a:t>
            </a:r>
            <a:r>
              <a:rPr lang="en-US" altLang="ja-JP" sz="2000" dirty="0"/>
              <a:t>FIQ</a:t>
            </a:r>
            <a:r>
              <a:rPr lang="ja-JP" altLang="en-US" sz="2000" dirty="0"/>
              <a:t>割り込み信号を意味します</a:t>
            </a:r>
            <a:r>
              <a:rPr lang="ja-JP" altLang="en-US" sz="2000" dirty="0" smtClean="0"/>
              <a:t>。アーキテクチャ</a:t>
            </a:r>
            <a:r>
              <a:rPr lang="ja-JP" altLang="en-US" sz="2000" dirty="0"/>
              <a:t>は、これらの信号の使用方法を指定しません</a:t>
            </a:r>
            <a:r>
              <a:rPr lang="ja-JP" altLang="en-US" sz="2000" dirty="0" smtClean="0"/>
              <a:t>。</a:t>
            </a:r>
            <a:r>
              <a:rPr lang="en-US" altLang="ja-JP" sz="2000" dirty="0" smtClean="0"/>
              <a:t>FIQ</a:t>
            </a:r>
            <a:r>
              <a:rPr lang="ja-JP" altLang="en-US" sz="2000" dirty="0"/>
              <a:t>は多くの場合</a:t>
            </a:r>
            <a:r>
              <a:rPr lang="ja-JP" altLang="en-US" sz="2000" dirty="0" smtClean="0"/>
              <a:t>、</a:t>
            </a:r>
            <a:r>
              <a:rPr lang="ja-JP" altLang="en-US" sz="2000" dirty="0"/>
              <a:t>セキュア</a:t>
            </a:r>
            <a:r>
              <a:rPr lang="ja-JP" altLang="en-US" sz="2000" dirty="0" smtClean="0"/>
              <a:t>な割り込み</a:t>
            </a:r>
            <a:r>
              <a:rPr lang="ja-JP" altLang="en-US" sz="2000" dirty="0"/>
              <a:t>ソース用に予約されています</a:t>
            </a:r>
            <a:r>
              <a:rPr lang="ja-JP" altLang="en-US" sz="2000" dirty="0" smtClean="0"/>
              <a:t>。以前</a:t>
            </a:r>
            <a:r>
              <a:rPr lang="ja-JP" altLang="en-US" sz="2000" dirty="0"/>
              <a:t>のアーキテクチャバージョンでは、</a:t>
            </a:r>
            <a:r>
              <a:rPr lang="en-US" altLang="ja-JP" sz="2000" dirty="0" smtClean="0"/>
              <a:t>FIQ</a:t>
            </a:r>
            <a:r>
              <a:rPr lang="ja-JP" altLang="en-US" sz="2000" dirty="0" smtClean="0"/>
              <a:t>を高優先度、</a:t>
            </a:r>
            <a:r>
              <a:rPr lang="en-US" altLang="ja-JP" sz="2000" dirty="0" smtClean="0"/>
              <a:t>IRQ</a:t>
            </a:r>
            <a:r>
              <a:rPr lang="ja-JP" altLang="en-US" sz="2000" dirty="0" smtClean="0"/>
              <a:t>を標準</a:t>
            </a:r>
            <a:r>
              <a:rPr lang="ja-JP" altLang="en-US" sz="2000" dirty="0"/>
              <a:t>の割り込み優先度を示すために使用されていましたが、</a:t>
            </a:r>
            <a:r>
              <a:rPr lang="en-US" altLang="ja-JP" sz="2000" dirty="0"/>
              <a:t>ARMv8-A</a:t>
            </a:r>
            <a:r>
              <a:rPr lang="ja-JP" altLang="en-US" sz="2000" dirty="0" err="1"/>
              <a:t>には</a:t>
            </a:r>
            <a:r>
              <a:rPr lang="ja-JP" altLang="en-US" sz="2000" dirty="0"/>
              <a:t>当てはまりません</a:t>
            </a:r>
            <a:r>
              <a:rPr lang="ja-JP" altLang="en-US" sz="2000" dirty="0" smtClean="0"/>
              <a:t>。</a:t>
            </a:r>
            <a:endParaRPr lang="en-US" altLang="ja-JP" sz="2000" dirty="0" smtClean="0"/>
          </a:p>
          <a:p>
            <a:r>
              <a:rPr lang="ja-JP" altLang="en-US" sz="2000" dirty="0"/>
              <a:t>プロセッサが</a:t>
            </a:r>
            <a:r>
              <a:rPr lang="en-US" altLang="ja-JP" sz="2000" dirty="0"/>
              <a:t>AArch64</a:t>
            </a:r>
            <a:r>
              <a:rPr lang="ja-JP" altLang="en-US" sz="2000" dirty="0"/>
              <a:t>実行状態の例外</a:t>
            </a:r>
            <a:r>
              <a:rPr lang="ja-JP" altLang="en-US" sz="2000" dirty="0" smtClean="0"/>
              <a:t>を</a:t>
            </a:r>
            <a:r>
              <a:rPr lang="ja-JP" altLang="en-US" sz="2000" dirty="0" smtClean="0"/>
              <a:t>受け付ける</a:t>
            </a:r>
            <a:r>
              <a:rPr lang="ja-JP" altLang="en-US" sz="2000" dirty="0" smtClean="0"/>
              <a:t>と</a:t>
            </a:r>
            <a:r>
              <a:rPr lang="ja-JP" altLang="en-US" sz="2000" dirty="0"/>
              <a:t>、すべての</a:t>
            </a:r>
            <a:r>
              <a:rPr lang="en-US" altLang="ja-JP" sz="2000" dirty="0"/>
              <a:t>PSTATE</a:t>
            </a:r>
            <a:r>
              <a:rPr lang="ja-JP" altLang="en-US" sz="2000" dirty="0"/>
              <a:t>割り込みマスクが自動的に設定されます</a:t>
            </a:r>
            <a:r>
              <a:rPr lang="ja-JP" altLang="en-US" sz="2000" dirty="0" smtClean="0"/>
              <a:t>。これ</a:t>
            </a:r>
            <a:r>
              <a:rPr lang="ja-JP" altLang="en-US" sz="2000" dirty="0"/>
              <a:t>は、それ以降の例外が無効になることを意味します</a:t>
            </a:r>
            <a:r>
              <a:rPr lang="ja-JP" altLang="en-US" sz="2000" dirty="0" smtClean="0"/>
              <a:t>。たとえば</a:t>
            </a:r>
            <a:r>
              <a:rPr lang="ja-JP" altLang="en-US" sz="2000" dirty="0"/>
              <a:t>、ソフトウェアがネストされた例外をサポートし、優先度の高い割り込みが優先度の低いソースの処理を中断できるようにする場合、ソフトウェアは割り込みを明示的に再度有効にする必要があります。</a:t>
            </a:r>
          </a:p>
          <a:p>
            <a:endParaRPr lang="en-US" altLang="ja-JP" sz="20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44</a:t>
            </a:fld>
            <a:endParaRPr lang="en-US" altLang="ja-JP" dirty="0"/>
          </a:p>
        </p:txBody>
      </p:sp>
    </p:spTree>
    <p:extLst>
      <p:ext uri="{BB962C8B-B14F-4D97-AF65-F5344CB8AC3E}">
        <p14:creationId xmlns:p14="http://schemas.microsoft.com/office/powerpoint/2010/main" val="155554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10.5 </a:t>
            </a:r>
            <a:r>
              <a:rPr lang="ja-JP" altLang="en-US" dirty="0"/>
              <a:t>割り込み処理</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割り込みマスクのクリアは、次の命令で実行できます。</a:t>
            </a:r>
            <a:endParaRPr lang="ja-JP" altLang="en-US" dirty="0"/>
          </a:p>
          <a:p>
            <a:pPr marL="0" indent="0">
              <a:buNone/>
            </a:pPr>
            <a:r>
              <a:rPr lang="en-US" altLang="ja-JP" dirty="0" smtClean="0"/>
              <a:t>  MSR </a:t>
            </a:r>
            <a:r>
              <a:rPr lang="en-US" altLang="ja-JP" dirty="0" err="1"/>
              <a:t>DAIFClr</a:t>
            </a:r>
            <a:r>
              <a:rPr lang="en-US" altLang="ja-JP" dirty="0"/>
              <a:t>, #</a:t>
            </a:r>
            <a:r>
              <a:rPr lang="en-US" altLang="ja-JP" dirty="0" err="1" smtClean="0"/>
              <a:t>imm</a:t>
            </a:r>
            <a:endParaRPr lang="en-US" altLang="ja-JP" dirty="0"/>
          </a:p>
          <a:p>
            <a:r>
              <a:rPr lang="ja-JP" altLang="en-US" dirty="0" smtClean="0"/>
              <a:t>次</a:t>
            </a:r>
            <a:r>
              <a:rPr lang="ja-JP" altLang="en-US" dirty="0"/>
              <a:t>のマスクもあるため、この即時値は実際には</a:t>
            </a:r>
            <a:r>
              <a:rPr lang="en-US" altLang="ja-JP" dirty="0"/>
              <a:t>4</a:t>
            </a:r>
            <a:r>
              <a:rPr lang="ja-JP" altLang="en-US" dirty="0" smtClean="0"/>
              <a:t>ビットフィールド（</a:t>
            </a:r>
            <a:r>
              <a:rPr lang="en-US" altLang="ja-JP" dirty="0" smtClean="0"/>
              <a:t>D,I,A,F</a:t>
            </a:r>
            <a:r>
              <a:rPr lang="ja-JP" altLang="en-US" dirty="0" smtClean="0"/>
              <a:t>）です</a:t>
            </a:r>
            <a:r>
              <a:rPr lang="ja-JP" altLang="en-US" dirty="0"/>
              <a:t>。</a:t>
            </a:r>
          </a:p>
          <a:p>
            <a:pPr marL="0" indent="0">
              <a:buNone/>
            </a:pPr>
            <a:r>
              <a:rPr lang="en-US" altLang="ja-JP" dirty="0" smtClean="0"/>
              <a:t>- PSTATE.A</a:t>
            </a:r>
            <a:r>
              <a:rPr lang="ja-JP" altLang="en-US" dirty="0"/>
              <a:t>（</a:t>
            </a:r>
            <a:r>
              <a:rPr lang="en-US" altLang="ja-JP" dirty="0" err="1"/>
              <a:t>SError</a:t>
            </a:r>
            <a:r>
              <a:rPr lang="ja-JP" altLang="en-US" dirty="0"/>
              <a:t>の場合）</a:t>
            </a:r>
          </a:p>
          <a:p>
            <a:pPr marL="0" indent="0">
              <a:buNone/>
            </a:pPr>
            <a:r>
              <a:rPr lang="en-US" altLang="ja-JP" dirty="0" smtClean="0"/>
              <a:t>- PSTATE.D</a:t>
            </a:r>
            <a:r>
              <a:rPr lang="ja-JP" altLang="en-US" dirty="0"/>
              <a:t>（デバッグ用</a:t>
            </a:r>
            <a:r>
              <a:rPr lang="ja-JP" altLang="en-US" dirty="0" smtClean="0"/>
              <a:t>）</a:t>
            </a:r>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45</a:t>
            </a:fld>
            <a:endParaRPr lang="en-US" altLang="ja-JP"/>
          </a:p>
        </p:txBody>
      </p:sp>
      <p:pic>
        <p:nvPicPr>
          <p:cNvPr id="6" name="図 5" descr="画面の領域"/>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98027" y="2306647"/>
            <a:ext cx="5352738" cy="4030651"/>
          </a:xfrm>
          <a:prstGeom prst="rect">
            <a:avLst/>
          </a:prstGeom>
        </p:spPr>
      </p:pic>
      <p:sp>
        <p:nvSpPr>
          <p:cNvPr id="5" name="円形吹き出し 4"/>
          <p:cNvSpPr/>
          <p:nvPr/>
        </p:nvSpPr>
        <p:spPr bwMode="auto">
          <a:xfrm>
            <a:off x="4789064" y="2128520"/>
            <a:ext cx="1454256" cy="911931"/>
          </a:xfrm>
          <a:prstGeom prst="wedgeEllipseCallout">
            <a:avLst>
              <a:gd name="adj1" fmla="val -2257"/>
              <a:gd name="adj2" fmla="val 121121"/>
            </a:avLst>
          </a:prstGeom>
          <a:noFill/>
          <a:ln w="952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Times New Roman" pitchFamily="18" charset="0"/>
                <a:ea typeface="ＭＳ ゴシック" pitchFamily="49" charset="-128"/>
              </a:rPr>
              <a:t>割り込み受付</a:t>
            </a:r>
            <a:endParaRPr kumimoji="1" lang="ja-JP" altLang="en-US" sz="2000" b="0" i="0" u="none" strike="noStrike" cap="none" normalizeH="0" baseline="0" dirty="0" smtClean="0">
              <a:ln>
                <a:noFill/>
              </a:ln>
              <a:solidFill>
                <a:schemeClr val="tx1"/>
              </a:solidFill>
              <a:effectLst/>
              <a:latin typeface="Times New Roman" pitchFamily="18" charset="0"/>
              <a:ea typeface="ＭＳ ゴシック" pitchFamily="49" charset="-128"/>
            </a:endParaRPr>
          </a:p>
        </p:txBody>
      </p:sp>
      <p:sp>
        <p:nvSpPr>
          <p:cNvPr id="11" name="円形吹き出し 10"/>
          <p:cNvSpPr/>
          <p:nvPr/>
        </p:nvSpPr>
        <p:spPr bwMode="auto">
          <a:xfrm>
            <a:off x="2468880" y="5232727"/>
            <a:ext cx="3197489" cy="911931"/>
          </a:xfrm>
          <a:prstGeom prst="wedgeEllipseCallout">
            <a:avLst>
              <a:gd name="adj1" fmla="val 38264"/>
              <a:gd name="adj2" fmla="val -85548"/>
            </a:avLst>
          </a:prstGeom>
          <a:noFill/>
          <a:ln w="952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r>
              <a:rPr kumimoji="1" lang="ja-JP" altLang="en-US" sz="2000" b="0" i="0" u="none" strike="noStrike" cap="none" normalizeH="0" baseline="0" dirty="0" smtClean="0">
                <a:ln>
                  <a:noFill/>
                </a:ln>
                <a:solidFill>
                  <a:schemeClr val="tx1"/>
                </a:solidFill>
                <a:effectLst/>
                <a:latin typeface="Times New Roman" pitchFamily="18" charset="0"/>
                <a:ea typeface="ＭＳ ゴシック" pitchFamily="49" charset="-128"/>
              </a:rPr>
              <a:t>割り込みリターン</a:t>
            </a:r>
            <a:r>
              <a:rPr kumimoji="1" lang="en-US" altLang="ja-JP" sz="2000" b="0" i="0" u="none" strike="noStrike" cap="none" normalizeH="0" baseline="0" dirty="0" smtClean="0">
                <a:ln>
                  <a:noFill/>
                </a:ln>
                <a:solidFill>
                  <a:schemeClr val="tx1"/>
                </a:solidFill>
                <a:effectLst/>
                <a:latin typeface="Times New Roman" pitchFamily="18" charset="0"/>
                <a:ea typeface="ＭＳ ゴシック" pitchFamily="49" charset="-128"/>
              </a:rPr>
              <a:t>(</a:t>
            </a:r>
            <a:r>
              <a:rPr lang="en-US" altLang="ja-JP" dirty="0"/>
              <a:t>ERET</a:t>
            </a:r>
            <a:r>
              <a:rPr kumimoji="1" lang="en-US" altLang="ja-JP" sz="2000" b="0" i="0" u="none" strike="noStrike" cap="none" normalizeH="0" baseline="0" dirty="0" smtClean="0">
                <a:ln>
                  <a:noFill/>
                </a:ln>
                <a:solidFill>
                  <a:schemeClr val="tx1"/>
                </a:solidFill>
                <a:effectLst/>
                <a:latin typeface="Times New Roman" pitchFamily="18" charset="0"/>
                <a:ea typeface="ＭＳ ゴシック" pitchFamily="49" charset="-128"/>
              </a:rPr>
              <a:t>)</a:t>
            </a:r>
            <a:endParaRPr kumimoji="1" lang="ja-JP" altLang="en-US" sz="2000" b="0" i="0" u="none" strike="noStrike" cap="none" normalizeH="0" baseline="0" dirty="0" smtClean="0">
              <a:ln>
                <a:noFill/>
              </a:ln>
              <a:solidFill>
                <a:schemeClr val="tx1"/>
              </a:solidFill>
              <a:effectLst/>
              <a:latin typeface="Times New Roman" pitchFamily="18" charset="0"/>
              <a:ea typeface="ＭＳ ゴシック" pitchFamily="49" charset="-128"/>
            </a:endParaRPr>
          </a:p>
        </p:txBody>
      </p:sp>
      <p:sp>
        <p:nvSpPr>
          <p:cNvPr id="12" name="円形吹き出し 11"/>
          <p:cNvSpPr/>
          <p:nvPr/>
        </p:nvSpPr>
        <p:spPr bwMode="auto">
          <a:xfrm>
            <a:off x="6420908" y="2061826"/>
            <a:ext cx="1454256" cy="911931"/>
          </a:xfrm>
          <a:prstGeom prst="wedgeEllipseCallout">
            <a:avLst>
              <a:gd name="adj1" fmla="val 13462"/>
              <a:gd name="adj2" fmla="val 73214"/>
            </a:avLst>
          </a:prstGeom>
          <a:noFill/>
          <a:ln w="952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Times New Roman" pitchFamily="18" charset="0"/>
                <a:ea typeface="ＭＳ ゴシック" pitchFamily="49" charset="-128"/>
              </a:rPr>
              <a:t>C</a:t>
            </a:r>
            <a:r>
              <a:rPr kumimoji="1" lang="ja-JP" altLang="en-US" sz="2000" b="0" i="0" u="none" strike="noStrike" cap="none" normalizeH="0" baseline="0" dirty="0" smtClean="0">
                <a:ln>
                  <a:noFill/>
                </a:ln>
                <a:solidFill>
                  <a:schemeClr val="tx1"/>
                </a:solidFill>
                <a:effectLst/>
                <a:latin typeface="Times New Roman" pitchFamily="18" charset="0"/>
                <a:ea typeface="ＭＳ ゴシック" pitchFamily="49" charset="-128"/>
              </a:rPr>
              <a:t>呼び出し</a:t>
            </a:r>
            <a:endParaRPr kumimoji="1" lang="ja-JP" altLang="en-US" sz="2000" b="0" i="0" u="none" strike="noStrike" cap="none" normalizeH="0" baseline="0" dirty="0" smtClean="0">
              <a:ln>
                <a:noFill/>
              </a:ln>
              <a:solidFill>
                <a:schemeClr val="tx1"/>
              </a:solidFill>
              <a:effectLst/>
              <a:latin typeface="Times New Roman" pitchFamily="18" charset="0"/>
              <a:ea typeface="ＭＳ ゴシック" pitchFamily="49" charset="-128"/>
            </a:endParaRPr>
          </a:p>
        </p:txBody>
      </p:sp>
    </p:spTree>
    <p:extLst>
      <p:ext uri="{BB962C8B-B14F-4D97-AF65-F5344CB8AC3E}">
        <p14:creationId xmlns:p14="http://schemas.microsoft.com/office/powerpoint/2010/main" val="7094648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10.5 </a:t>
            </a:r>
            <a:r>
              <a:rPr lang="ja-JP" altLang="en-US" dirty="0"/>
              <a:t>割り込み処理</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アセンブリ言語</a:t>
            </a:r>
            <a:r>
              <a:rPr lang="en-US" altLang="ja-JP" dirty="0"/>
              <a:t>IRQ</a:t>
            </a:r>
            <a:r>
              <a:rPr lang="ja-JP" altLang="en-US" dirty="0"/>
              <a:t>ハンドラーの例は次のようになります</a:t>
            </a:r>
            <a:r>
              <a:rPr lang="ja-JP" altLang="en-US" dirty="0" smtClean="0"/>
              <a:t>。</a:t>
            </a:r>
            <a:endParaRPr lang="en-US" altLang="ja-JP" dirty="0" smtClean="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r>
              <a:rPr lang="ja-JP" altLang="en-US" dirty="0" smtClean="0"/>
              <a:t>ただし</a:t>
            </a:r>
            <a:r>
              <a:rPr lang="ja-JP" altLang="en-US" dirty="0"/>
              <a:t>、パフォーマンスの観点からは、次の順序が望ましい場合があります。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46</a:t>
            </a:fld>
            <a:endParaRPr lang="en-US" altLang="ja-JP"/>
          </a:p>
        </p:txBody>
      </p:sp>
      <p:pic>
        <p:nvPicPr>
          <p:cNvPr id="5" name="図 4" descr="画面の領域"/>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6750" y="1454697"/>
            <a:ext cx="4032457" cy="1073205"/>
          </a:xfrm>
          <a:prstGeom prst="rect">
            <a:avLst/>
          </a:prstGeom>
        </p:spPr>
      </p:pic>
      <p:pic>
        <p:nvPicPr>
          <p:cNvPr id="6" name="図 5" descr="画面の領域"/>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35251" y="2527902"/>
            <a:ext cx="3568883" cy="838243"/>
          </a:xfrm>
          <a:prstGeom prst="rect">
            <a:avLst/>
          </a:prstGeom>
        </p:spPr>
      </p:pic>
      <p:pic>
        <p:nvPicPr>
          <p:cNvPr id="7" name="図 6" descr="画面の領域"/>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5951" y="4207723"/>
            <a:ext cx="4032457" cy="2076557"/>
          </a:xfrm>
          <a:prstGeom prst="rect">
            <a:avLst/>
          </a:prstGeom>
        </p:spPr>
      </p:pic>
      <p:sp>
        <p:nvSpPr>
          <p:cNvPr id="8" name="円形吹き出し 7"/>
          <p:cNvSpPr/>
          <p:nvPr/>
        </p:nvSpPr>
        <p:spPr bwMode="auto">
          <a:xfrm>
            <a:off x="-892017" y="2843727"/>
            <a:ext cx="1992710" cy="522418"/>
          </a:xfrm>
          <a:prstGeom prst="wedgeEllipseCallout">
            <a:avLst>
              <a:gd name="adj1" fmla="val 66908"/>
              <a:gd name="adj2" fmla="val -10902"/>
            </a:avLst>
          </a:prstGeom>
          <a:noFill/>
          <a:ln w="952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Times New Roman" pitchFamily="18" charset="0"/>
                <a:ea typeface="ＭＳ ゴシック" pitchFamily="49" charset="-128"/>
              </a:rPr>
              <a:t>変</a:t>
            </a:r>
            <a:r>
              <a:rPr kumimoji="1" lang="en-US" altLang="ja-JP" sz="2000" b="0" i="0" u="none" strike="noStrike" cap="none" normalizeH="0" baseline="0" dirty="0" smtClean="0">
                <a:ln>
                  <a:noFill/>
                </a:ln>
                <a:solidFill>
                  <a:schemeClr val="tx1"/>
                </a:solidFill>
                <a:effectLst/>
                <a:latin typeface="Times New Roman" pitchFamily="18" charset="0"/>
                <a:ea typeface="ＭＳ ゴシック" pitchFamily="49" charset="-128"/>
              </a:rPr>
              <a:t>(</a:t>
            </a:r>
            <a:r>
              <a:rPr kumimoji="1" lang="ja-JP" altLang="en-US" sz="2000" b="0" i="0" u="none" strike="noStrike" cap="none" normalizeH="0" baseline="0" dirty="0" smtClean="0">
                <a:ln>
                  <a:noFill/>
                </a:ln>
                <a:solidFill>
                  <a:schemeClr val="tx1"/>
                </a:solidFill>
                <a:effectLst/>
                <a:latin typeface="Times New Roman" pitchFamily="18" charset="0"/>
                <a:ea typeface="ＭＳ ゴシック" pitchFamily="49" charset="-128"/>
              </a:rPr>
              <a:t>！いる</a:t>
            </a:r>
            <a:r>
              <a:rPr kumimoji="1" lang="en-US" altLang="ja-JP" sz="2000" b="0" i="0" u="none" strike="noStrike" cap="none" normalizeH="0" baseline="0" dirty="0" smtClean="0">
                <a:ln>
                  <a:noFill/>
                </a:ln>
                <a:solidFill>
                  <a:schemeClr val="tx1"/>
                </a:solidFill>
                <a:effectLst/>
                <a:latin typeface="Times New Roman" pitchFamily="18" charset="0"/>
                <a:ea typeface="ＭＳ ゴシック" pitchFamily="49" charset="-128"/>
              </a:rPr>
              <a:t>)</a:t>
            </a:r>
            <a:endParaRPr kumimoji="1" lang="ja-JP" altLang="en-US" sz="2000" b="0" i="0" u="none" strike="noStrike" cap="none" normalizeH="0" baseline="0" dirty="0" smtClean="0">
              <a:ln>
                <a:noFill/>
              </a:ln>
              <a:solidFill>
                <a:schemeClr val="tx1"/>
              </a:solidFill>
              <a:effectLst/>
              <a:latin typeface="Times New Roman" pitchFamily="18" charset="0"/>
              <a:ea typeface="ＭＳ ゴシック" pitchFamily="49" charset="-128"/>
            </a:endParaRPr>
          </a:p>
        </p:txBody>
      </p:sp>
      <p:sp>
        <p:nvSpPr>
          <p:cNvPr id="9" name="円形吹き出し 8"/>
          <p:cNvSpPr/>
          <p:nvPr/>
        </p:nvSpPr>
        <p:spPr bwMode="auto">
          <a:xfrm>
            <a:off x="-892017" y="5524072"/>
            <a:ext cx="1992710" cy="1301444"/>
          </a:xfrm>
          <a:prstGeom prst="wedgeEllipseCallout">
            <a:avLst>
              <a:gd name="adj1" fmla="val 66908"/>
              <a:gd name="adj2" fmla="val -10902"/>
            </a:avLst>
          </a:prstGeom>
          <a:noFill/>
          <a:ln w="952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Times New Roman" pitchFamily="18" charset="0"/>
                <a:ea typeface="ＭＳ ゴシック" pitchFamily="49" charset="-128"/>
              </a:rPr>
              <a:t>変</a:t>
            </a:r>
            <a:r>
              <a:rPr kumimoji="1" lang="en-US" altLang="ja-JP" sz="2000" b="0" i="0" u="none" strike="noStrike" cap="none" normalizeH="0" baseline="0" dirty="0" smtClean="0">
                <a:ln>
                  <a:noFill/>
                </a:ln>
                <a:solidFill>
                  <a:schemeClr val="tx1"/>
                </a:solidFill>
                <a:effectLst/>
                <a:latin typeface="Times New Roman" pitchFamily="18" charset="0"/>
                <a:ea typeface="ＭＳ ゴシック" pitchFamily="49" charset="-128"/>
              </a:rPr>
              <a:t>(</a:t>
            </a:r>
            <a:r>
              <a:rPr kumimoji="1" lang="ja-JP" altLang="en-US" sz="2000" b="0" i="0" u="none" strike="noStrike" cap="none" normalizeH="0" baseline="0" dirty="0" smtClean="0">
                <a:ln>
                  <a:noFill/>
                </a:ln>
                <a:solidFill>
                  <a:schemeClr val="tx1"/>
                </a:solidFill>
                <a:effectLst/>
                <a:latin typeface="Times New Roman" pitchFamily="18" charset="0"/>
                <a:ea typeface="ＭＳ ゴシック" pitchFamily="49" charset="-128"/>
              </a:rPr>
              <a:t>オフセットがない</a:t>
            </a:r>
            <a:r>
              <a:rPr kumimoji="1" lang="en-US" altLang="ja-JP" sz="2000" b="0" i="0" u="none" strike="noStrike" cap="none" normalizeH="0" baseline="0" dirty="0" smtClean="0">
                <a:ln>
                  <a:noFill/>
                </a:ln>
                <a:solidFill>
                  <a:schemeClr val="tx1"/>
                </a:solidFill>
                <a:effectLst/>
                <a:latin typeface="Times New Roman" pitchFamily="18" charset="0"/>
                <a:ea typeface="ＭＳ ゴシック" pitchFamily="49" charset="-128"/>
              </a:rPr>
              <a:t>)</a:t>
            </a:r>
            <a:endParaRPr kumimoji="1" lang="ja-JP" altLang="en-US" sz="2000" b="0" i="0" u="none" strike="noStrike" cap="none" normalizeH="0" baseline="0" dirty="0" smtClean="0">
              <a:ln>
                <a:noFill/>
              </a:ln>
              <a:solidFill>
                <a:schemeClr val="tx1"/>
              </a:solidFill>
              <a:effectLst/>
              <a:latin typeface="Times New Roman" pitchFamily="18" charset="0"/>
              <a:ea typeface="ＭＳ ゴシック" pitchFamily="49" charset="-128"/>
            </a:endParaRPr>
          </a:p>
        </p:txBody>
      </p:sp>
    </p:spTree>
    <p:extLst>
      <p:ext uri="{BB962C8B-B14F-4D97-AF65-F5344CB8AC3E}">
        <p14:creationId xmlns:p14="http://schemas.microsoft.com/office/powerpoint/2010/main" val="16035996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10.5 </a:t>
            </a:r>
            <a:r>
              <a:rPr lang="ja-JP" altLang="en-US" dirty="0"/>
              <a:t>割り込み処理</a:t>
            </a:r>
            <a:endParaRPr kumimoji="1" lang="ja-JP" altLang="en-US" dirty="0"/>
          </a:p>
        </p:txBody>
      </p:sp>
      <p:sp>
        <p:nvSpPr>
          <p:cNvPr id="3" name="コンテンツ プレースホルダー 2"/>
          <p:cNvSpPr>
            <a:spLocks noGrp="1"/>
          </p:cNvSpPr>
          <p:nvPr>
            <p:ph idx="1"/>
          </p:nvPr>
        </p:nvSpPr>
        <p:spPr/>
        <p:txBody>
          <a:bodyPr/>
          <a:lstStyle/>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lang="en-US" altLang="ja-JP" sz="2000" dirty="0" smtClean="0"/>
          </a:p>
          <a:p>
            <a:r>
              <a:rPr lang="ja-JP" altLang="en-US" sz="2000" dirty="0" smtClean="0"/>
              <a:t>ネスト</a:t>
            </a:r>
            <a:r>
              <a:rPr lang="ja-JP" altLang="en-US" sz="2000" dirty="0"/>
              <a:t>されたハンドラーには、少し余分なコードが必要です</a:t>
            </a:r>
            <a:r>
              <a:rPr lang="ja-JP" altLang="en-US" sz="2000" dirty="0" smtClean="0"/>
              <a:t>。</a:t>
            </a:r>
            <a:r>
              <a:rPr lang="en-US" altLang="ja-JP" sz="2000" dirty="0" smtClean="0"/>
              <a:t>SPSR_EL1</a:t>
            </a:r>
            <a:r>
              <a:rPr lang="ja-JP" altLang="en-US" sz="2000" dirty="0"/>
              <a:t>と</a:t>
            </a:r>
            <a:r>
              <a:rPr lang="en-US" altLang="ja-JP" sz="2000" dirty="0"/>
              <a:t>ELR_EL1</a:t>
            </a:r>
            <a:r>
              <a:rPr lang="ja-JP" altLang="en-US" sz="2000" dirty="0"/>
              <a:t>の内容をスタック上に保持する必要があります</a:t>
            </a:r>
            <a:r>
              <a:rPr lang="ja-JP" altLang="en-US" sz="2000" dirty="0" smtClean="0"/>
              <a:t>。また</a:t>
            </a:r>
            <a:r>
              <a:rPr lang="ja-JP" altLang="en-US" sz="2000" dirty="0"/>
              <a:t>、割り込みソースを決定（およびクリア）した後、</a:t>
            </a:r>
            <a:r>
              <a:rPr lang="en-US" altLang="ja-JP" sz="2000" dirty="0"/>
              <a:t>IRQ</a:t>
            </a:r>
            <a:r>
              <a:rPr lang="ja-JP" altLang="en-US" sz="2000" dirty="0"/>
              <a:t>を再度有効にする必要があります</a:t>
            </a:r>
            <a:r>
              <a:rPr lang="ja-JP" altLang="en-US" sz="2000" dirty="0" smtClean="0"/>
              <a:t>。ただし</a:t>
            </a:r>
            <a:r>
              <a:rPr lang="ja-JP" altLang="en-US" sz="2000" dirty="0"/>
              <a:t>（</a:t>
            </a:r>
            <a:r>
              <a:rPr lang="en-US" altLang="ja-JP" sz="2000" dirty="0"/>
              <a:t>ARMv7-A</a:t>
            </a:r>
            <a:r>
              <a:rPr lang="ja-JP" altLang="en-US" sz="2000" dirty="0"/>
              <a:t>とは異なり）、サブルーチン呼び出しのリンクレジスタは例外のリンクレジスタと異なるため、</a:t>
            </a:r>
            <a:r>
              <a:rPr lang="en-US" altLang="ja-JP" sz="2000" dirty="0"/>
              <a:t>LR</a:t>
            </a:r>
            <a:r>
              <a:rPr lang="ja-JP" altLang="en-US" sz="2000" dirty="0"/>
              <a:t>またはモードで特別なことをする必要はありません。</a:t>
            </a:r>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47</a:t>
            </a:fld>
            <a:endParaRPr lang="en-US" altLang="ja-JP"/>
          </a:p>
        </p:txBody>
      </p:sp>
      <p:pic>
        <p:nvPicPr>
          <p:cNvPr id="7" name="図 6" descr="画面の領域"/>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43562" y="930953"/>
            <a:ext cx="4991357" cy="3521256"/>
          </a:xfrm>
          <a:prstGeom prst="rect">
            <a:avLst/>
          </a:prstGeom>
        </p:spPr>
      </p:pic>
    </p:spTree>
    <p:extLst>
      <p:ext uri="{BB962C8B-B14F-4D97-AF65-F5344CB8AC3E}">
        <p14:creationId xmlns:p14="http://schemas.microsoft.com/office/powerpoint/2010/main" val="11269414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10.6 </a:t>
            </a:r>
            <a:r>
              <a:rPr lang="ja-JP" altLang="en-US" dirty="0"/>
              <a:t>汎用割り込みコントローラー</a:t>
            </a:r>
            <a:endParaRPr kumimoji="1" lang="ja-JP" altLang="en-US" dirty="0"/>
          </a:p>
        </p:txBody>
      </p:sp>
      <p:sp>
        <p:nvSpPr>
          <p:cNvPr id="3" name="コンテンツ プレースホルダー 2"/>
          <p:cNvSpPr>
            <a:spLocks noGrp="1"/>
          </p:cNvSpPr>
          <p:nvPr>
            <p:ph idx="1"/>
          </p:nvPr>
        </p:nvSpPr>
        <p:spPr/>
        <p:txBody>
          <a:bodyPr/>
          <a:lstStyle/>
          <a:p>
            <a:r>
              <a:rPr lang="en-US" altLang="ja-JP" sz="2000" dirty="0"/>
              <a:t>ARM</a:t>
            </a:r>
            <a:r>
              <a:rPr lang="ja-JP" altLang="en-US" sz="2000" dirty="0"/>
              <a:t>は、</a:t>
            </a:r>
            <a:r>
              <a:rPr lang="en-US" altLang="ja-JP" sz="2000" dirty="0"/>
              <a:t>ARMv8-A</a:t>
            </a:r>
            <a:r>
              <a:rPr lang="ja-JP" altLang="en-US" sz="2000" dirty="0"/>
              <a:t>システムに使用できる標準の割り込みコントローラーを提供します</a:t>
            </a:r>
            <a:r>
              <a:rPr lang="ja-JP" altLang="en-US" sz="2000" dirty="0" smtClean="0"/>
              <a:t>。この</a:t>
            </a:r>
            <a:r>
              <a:rPr lang="ja-JP" altLang="en-US" sz="2000" dirty="0"/>
              <a:t>割り込みコントローラへのプログラミングインターフェイスは、</a:t>
            </a:r>
            <a:r>
              <a:rPr lang="en-US" altLang="ja-JP" sz="2000" dirty="0"/>
              <a:t>GIC</a:t>
            </a:r>
            <a:r>
              <a:rPr lang="ja-JP" altLang="en-US" sz="2000" dirty="0"/>
              <a:t>アーキテクチャで定義されています</a:t>
            </a:r>
            <a:r>
              <a:rPr lang="ja-JP" altLang="en-US" sz="2000" dirty="0" smtClean="0"/>
              <a:t>。</a:t>
            </a:r>
            <a:r>
              <a:rPr lang="en-US" altLang="ja-JP" sz="2000" dirty="0" smtClean="0"/>
              <a:t>GIC </a:t>
            </a:r>
            <a:r>
              <a:rPr lang="en-US" altLang="ja-JP" sz="2000" dirty="0"/>
              <a:t>Architecture Specification</a:t>
            </a:r>
            <a:r>
              <a:rPr lang="ja-JP" altLang="en-US" sz="2000" dirty="0" err="1"/>
              <a:t>には</a:t>
            </a:r>
            <a:r>
              <a:rPr lang="ja-JP" altLang="en-US" sz="2000" dirty="0"/>
              <a:t>複数のバージョンがあります</a:t>
            </a:r>
            <a:r>
              <a:rPr lang="ja-JP" altLang="en-US" sz="2000" dirty="0" smtClean="0"/>
              <a:t>。この</a:t>
            </a:r>
            <a:r>
              <a:rPr lang="ja-JP" altLang="en-US" sz="2000" dirty="0"/>
              <a:t>ドキュメントは、バージョン</a:t>
            </a:r>
            <a:r>
              <a:rPr lang="en-US" altLang="ja-JP" sz="2000" dirty="0"/>
              <a:t>2</a:t>
            </a:r>
            <a:r>
              <a:rPr lang="ja-JP" altLang="en-US" sz="2000" dirty="0"/>
              <a:t>（</a:t>
            </a:r>
            <a:r>
              <a:rPr lang="en-US" altLang="ja-JP" sz="2000" dirty="0"/>
              <a:t>GICv2</a:t>
            </a:r>
            <a:r>
              <a:rPr lang="ja-JP" altLang="en-US" sz="2000" dirty="0"/>
              <a:t>）に重点を置いています</a:t>
            </a:r>
            <a:r>
              <a:rPr lang="ja-JP" altLang="en-US" sz="2000" dirty="0" smtClean="0"/>
              <a:t>。</a:t>
            </a:r>
            <a:r>
              <a:rPr lang="en-US" altLang="ja-JP" sz="2000" dirty="0" smtClean="0"/>
              <a:t>ARMv8-A</a:t>
            </a:r>
            <a:r>
              <a:rPr lang="ja-JP" altLang="en-US" sz="2000" dirty="0"/>
              <a:t>プロセッサは、通常、</a:t>
            </a:r>
            <a:r>
              <a:rPr lang="en-US" altLang="ja-JP" sz="2000" dirty="0"/>
              <a:t>GIC</a:t>
            </a:r>
            <a:r>
              <a:rPr lang="ja-JP" altLang="en-US" sz="2000" dirty="0" err="1"/>
              <a:t>、</a:t>
            </a:r>
            <a:r>
              <a:rPr lang="ja-JP" altLang="en-US" sz="2000" dirty="0"/>
              <a:t>たとえば</a:t>
            </a:r>
            <a:r>
              <a:rPr lang="en-US" altLang="ja-JP" sz="2000" dirty="0"/>
              <a:t>GIC-400</a:t>
            </a:r>
            <a:r>
              <a:rPr lang="ja-JP" altLang="en-US" sz="2000" dirty="0"/>
              <a:t>または</a:t>
            </a:r>
            <a:r>
              <a:rPr lang="en-US" altLang="ja-JP" sz="2000" dirty="0"/>
              <a:t>GIC-500</a:t>
            </a:r>
            <a:r>
              <a:rPr lang="ja-JP" altLang="en-US" sz="2000" dirty="0"/>
              <a:t>に接続されます</a:t>
            </a:r>
            <a:r>
              <a:rPr lang="ja-JP" altLang="en-US" sz="2000" dirty="0" smtClean="0"/>
              <a:t>。</a:t>
            </a:r>
            <a:r>
              <a:rPr lang="en-US" altLang="ja-JP" sz="2000" dirty="0" smtClean="0"/>
              <a:t>Generic </a:t>
            </a:r>
            <a:r>
              <a:rPr lang="en-US" altLang="ja-JP" sz="2000" dirty="0"/>
              <a:t>Interrupt Controller</a:t>
            </a:r>
            <a:r>
              <a:rPr lang="ja-JP" altLang="en-US" sz="2000" dirty="0"/>
              <a:t>（</a:t>
            </a:r>
            <a:r>
              <a:rPr lang="en-US" altLang="ja-JP" sz="2000" dirty="0"/>
              <a:t>GIC</a:t>
            </a:r>
            <a:r>
              <a:rPr lang="ja-JP" altLang="en-US" sz="2000" dirty="0"/>
              <a:t>）は、マルチコアシステムのコア間のソフトウェア生成、プライベート、および共有ペリフェラル割り込みのルーティングをサポートします。</a:t>
            </a:r>
          </a:p>
          <a:p>
            <a:r>
              <a:rPr lang="en-US" altLang="ja-JP" sz="2000" dirty="0"/>
              <a:t>GIC</a:t>
            </a:r>
            <a:r>
              <a:rPr lang="ja-JP" altLang="en-US" sz="2000" dirty="0"/>
              <a:t>アーキテクチャは、割り込みソースと動作の管理に使用できるレジスタを提供し、（マルチコアシステムでは）割り込みを個々のコアにルーティングします</a:t>
            </a:r>
            <a:r>
              <a:rPr lang="ja-JP" altLang="en-US" sz="2000" dirty="0" smtClean="0"/>
              <a:t>。これ</a:t>
            </a:r>
            <a:r>
              <a:rPr lang="ja-JP" altLang="en-US" sz="2000" dirty="0"/>
              <a:t>により、ソフトウェアは、個々のソースからの割り込みをマスク、有効化および無効化し、個々のソースに優先順位を付け（ハードウェアで）、ソフトウェア割り込みを生成できます</a:t>
            </a:r>
            <a:r>
              <a:rPr lang="ja-JP" altLang="en-US" sz="2000" dirty="0" smtClean="0"/>
              <a:t>。</a:t>
            </a:r>
            <a:r>
              <a:rPr lang="en-US" altLang="ja-JP" sz="2000" dirty="0" smtClean="0"/>
              <a:t>GIC</a:t>
            </a:r>
            <a:r>
              <a:rPr lang="ja-JP" altLang="en-US" sz="2000" dirty="0"/>
              <a:t>はシステムレベルでアサートされた割り込みを受け入れ、接続されている各コアにそれらの信号を送ることができるため、</a:t>
            </a:r>
            <a:r>
              <a:rPr lang="en-US" altLang="ja-JP" sz="2000" dirty="0"/>
              <a:t>IRQ</a:t>
            </a:r>
            <a:r>
              <a:rPr lang="ja-JP" altLang="en-US" sz="2000" dirty="0"/>
              <a:t>または</a:t>
            </a:r>
            <a:r>
              <a:rPr lang="en-US" altLang="ja-JP" sz="2000" dirty="0"/>
              <a:t>FIQ</a:t>
            </a:r>
            <a:r>
              <a:rPr lang="ja-JP" altLang="en-US" sz="2000" dirty="0"/>
              <a:t>例外が発生する可能性があります。</a:t>
            </a:r>
          </a:p>
          <a:p>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48</a:t>
            </a:fld>
            <a:endParaRPr lang="en-US" altLang="ja-JP"/>
          </a:p>
        </p:txBody>
      </p:sp>
    </p:spTree>
    <p:extLst>
      <p:ext uri="{BB962C8B-B14F-4D97-AF65-F5344CB8AC3E}">
        <p14:creationId xmlns:p14="http://schemas.microsoft.com/office/powerpoint/2010/main" val="26954833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10.6 </a:t>
            </a:r>
            <a:r>
              <a:rPr lang="ja-JP" altLang="en-US" dirty="0"/>
              <a:t>汎用割り込みコントローラー</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a:t>ソフトウェアの観点から、</a:t>
            </a:r>
            <a:r>
              <a:rPr lang="en-US" altLang="ja-JP" sz="2000" dirty="0"/>
              <a:t>GIC</a:t>
            </a:r>
            <a:r>
              <a:rPr lang="ja-JP" altLang="en-US" sz="2000" dirty="0" err="1"/>
              <a:t>には</a:t>
            </a:r>
            <a:r>
              <a:rPr lang="en-US" altLang="ja-JP" sz="2000" dirty="0"/>
              <a:t>2</a:t>
            </a:r>
            <a:r>
              <a:rPr lang="ja-JP" altLang="en-US" sz="2000" dirty="0" err="1"/>
              <a:t>つの</a:t>
            </a:r>
            <a:r>
              <a:rPr lang="ja-JP" altLang="en-US" sz="2000" dirty="0"/>
              <a:t>主要な機能ブロックがあります</a:t>
            </a:r>
            <a:r>
              <a:rPr lang="ja-JP" altLang="en-US" sz="2000" dirty="0" smtClean="0"/>
              <a:t>。</a:t>
            </a:r>
            <a:endParaRPr lang="en-US" altLang="ja-JP" sz="2000" dirty="0" smtClean="0"/>
          </a:p>
          <a:p>
            <a:endParaRPr lang="en-US" altLang="ja-JP" sz="2000" dirty="0" smtClean="0"/>
          </a:p>
          <a:p>
            <a:pPr marL="0" indent="0">
              <a:buNone/>
            </a:pPr>
            <a:r>
              <a:rPr lang="en-US" altLang="ja-JP" sz="2000" dirty="0" smtClean="0"/>
              <a:t>【</a:t>
            </a:r>
            <a:r>
              <a:rPr lang="ja-JP" altLang="en-US" sz="2000" dirty="0" smtClean="0"/>
              <a:t>ディストリビューター</a:t>
            </a:r>
            <a:r>
              <a:rPr lang="en-US" altLang="ja-JP" sz="2000" dirty="0" smtClean="0"/>
              <a:t>】</a:t>
            </a:r>
            <a:endParaRPr lang="ja-JP" altLang="en-US" sz="2000" dirty="0"/>
          </a:p>
          <a:p>
            <a:r>
              <a:rPr lang="ja-JP" altLang="en-US" sz="2000" dirty="0"/>
              <a:t>システム内のすべての割り込みソースが接続されています</a:t>
            </a:r>
            <a:r>
              <a:rPr lang="ja-JP" altLang="en-US" sz="2000" dirty="0" smtClean="0"/>
              <a:t>。ディストリビュータ</a:t>
            </a:r>
            <a:r>
              <a:rPr lang="ja-JP" altLang="en-US" sz="2000" dirty="0"/>
              <a:t>には、優先度、状態、セキュリティ、ルーティング情報、有効化ステータスなどの個々の割り込みのプロパティを制御するレジスタがあります</a:t>
            </a:r>
            <a:r>
              <a:rPr lang="ja-JP" altLang="en-US" sz="2000" dirty="0" smtClean="0"/>
              <a:t>。ディストリビューター</a:t>
            </a:r>
            <a:r>
              <a:rPr lang="ja-JP" altLang="en-US" sz="2000" dirty="0"/>
              <a:t>は、接続されている</a:t>
            </a:r>
            <a:r>
              <a:rPr lang="en-US" altLang="ja-JP" sz="2000" dirty="0"/>
              <a:t>CPU</a:t>
            </a:r>
            <a:r>
              <a:rPr lang="ja-JP" altLang="en-US" sz="2000" dirty="0"/>
              <a:t>インターフェイスを介して、どの割り込みをコアに転送するかを決定します。</a:t>
            </a:r>
          </a:p>
          <a:p>
            <a:pPr marL="0" indent="0">
              <a:buNone/>
            </a:pPr>
            <a:r>
              <a:rPr lang="en-US" altLang="ja-JP" sz="2000" dirty="0" smtClean="0"/>
              <a:t>【CPU</a:t>
            </a:r>
            <a:r>
              <a:rPr lang="ja-JP" altLang="en-US" sz="2000" dirty="0" smtClean="0"/>
              <a:t>インターフェース</a:t>
            </a:r>
            <a:r>
              <a:rPr lang="en-US" altLang="ja-JP" sz="2000" dirty="0" smtClean="0"/>
              <a:t>】</a:t>
            </a:r>
            <a:endParaRPr lang="ja-JP" altLang="en-US" sz="2000" dirty="0"/>
          </a:p>
          <a:p>
            <a:r>
              <a:rPr lang="ja-JP" altLang="en-US" sz="2000" dirty="0"/>
              <a:t>コアが割り込みを受信します</a:t>
            </a:r>
            <a:r>
              <a:rPr lang="ja-JP" altLang="en-US" sz="2000" dirty="0" smtClean="0"/>
              <a:t>。</a:t>
            </a:r>
            <a:r>
              <a:rPr lang="en-US" altLang="ja-JP" sz="2000" dirty="0" smtClean="0"/>
              <a:t>CPU</a:t>
            </a:r>
            <a:r>
              <a:rPr lang="ja-JP" altLang="en-US" sz="2000" dirty="0"/>
              <a:t>インターフェイスは、そのコアに転送される割り込みの状態をマスク、識別、制御するためのレジスタをホストします</a:t>
            </a:r>
            <a:r>
              <a:rPr lang="ja-JP" altLang="en-US" sz="2000" dirty="0" smtClean="0"/>
              <a:t>。システム内</a:t>
            </a:r>
            <a:r>
              <a:rPr lang="ja-JP" altLang="en-US" sz="2000" dirty="0"/>
              <a:t>のコアごとに個別の</a:t>
            </a:r>
            <a:r>
              <a:rPr lang="en-US" altLang="ja-JP" sz="2000" dirty="0"/>
              <a:t>CPU</a:t>
            </a:r>
            <a:r>
              <a:rPr lang="ja-JP" altLang="en-US" sz="2000" dirty="0"/>
              <a:t>インターフェイスがあります。</a:t>
            </a:r>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49</a:t>
            </a:fld>
            <a:endParaRPr lang="en-US" altLang="ja-JP"/>
          </a:p>
        </p:txBody>
      </p:sp>
    </p:spTree>
    <p:extLst>
      <p:ext uri="{BB962C8B-B14F-4D97-AF65-F5344CB8AC3E}">
        <p14:creationId xmlns:p14="http://schemas.microsoft.com/office/powerpoint/2010/main" val="2099311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Chapter </a:t>
            </a:r>
            <a:r>
              <a:rPr lang="en-US" altLang="ja-JP" dirty="0" smtClean="0"/>
              <a:t>10 </a:t>
            </a:r>
            <a:r>
              <a:rPr lang="en-US" altLang="ja-JP" dirty="0"/>
              <a:t>: AArch64</a:t>
            </a:r>
            <a:r>
              <a:rPr lang="ja-JP" altLang="en-US" dirty="0"/>
              <a:t>例外処理</a:t>
            </a:r>
            <a:endParaRPr kumimoji="1" lang="ja-JP" altLang="en-US" dirty="0"/>
          </a:p>
        </p:txBody>
      </p:sp>
      <p:sp>
        <p:nvSpPr>
          <p:cNvPr id="3" name="コンテンツ プレースホルダー 2"/>
          <p:cNvSpPr>
            <a:spLocks noGrp="1"/>
          </p:cNvSpPr>
          <p:nvPr>
            <p:ph idx="1"/>
          </p:nvPr>
        </p:nvSpPr>
        <p:spPr/>
        <p:txBody>
          <a:bodyPr/>
          <a:lstStyle/>
          <a:p>
            <a:pPr lvl="1"/>
            <a:r>
              <a:rPr lang="en-US" altLang="ja-JP" dirty="0"/>
              <a:t>FIQ</a:t>
            </a:r>
            <a:r>
              <a:rPr lang="ja-JP" altLang="en-US" dirty="0"/>
              <a:t>と</a:t>
            </a:r>
            <a:r>
              <a:rPr lang="en-US" altLang="ja-JP" dirty="0"/>
              <a:t>IRQ</a:t>
            </a:r>
            <a:r>
              <a:rPr lang="ja-JP" altLang="en-US" dirty="0"/>
              <a:t>はどちらもコアへの物理信号であり、アサートされると、コアは現在有効になっている場合、対応する例外を受け取ります。ほとんどすべてのシステムで、さまざまな割り込みソースが割り込みコントローラーを使用して接続されています。割り込みコントローラーは、割り込みの調停と優先順位付けを行い、シリアル化された単一の信号を提供します。この信号は、コアの</a:t>
            </a:r>
            <a:r>
              <a:rPr lang="en-US" altLang="ja-JP" dirty="0"/>
              <a:t>FIQ</a:t>
            </a:r>
            <a:r>
              <a:rPr lang="ja-JP" altLang="en-US" dirty="0"/>
              <a:t>または</a:t>
            </a:r>
            <a:r>
              <a:rPr lang="en-US" altLang="ja-JP" dirty="0"/>
              <a:t>IRQ</a:t>
            </a:r>
            <a:r>
              <a:rPr lang="ja-JP" altLang="en-US" dirty="0"/>
              <a:t>信号に接続されます。</a:t>
            </a:r>
          </a:p>
          <a:p>
            <a:pPr lvl="1"/>
            <a:r>
              <a:rPr lang="ja-JP" altLang="en-US" dirty="0"/>
              <a:t>詳細については、</a:t>
            </a:r>
            <a:r>
              <a:rPr lang="en-US" altLang="ja-JP" dirty="0"/>
              <a:t>10-17</a:t>
            </a:r>
            <a:r>
              <a:rPr lang="ja-JP" altLang="en-US" dirty="0"/>
              <a:t>ページの「汎用割り込みコントローラ」を参照してください。</a:t>
            </a:r>
          </a:p>
          <a:p>
            <a:pPr lvl="1"/>
            <a:r>
              <a:rPr lang="en-US" altLang="ja-JP" dirty="0"/>
              <a:t>IRQ</a:t>
            </a:r>
            <a:r>
              <a:rPr lang="ja-JP" altLang="en-US" dirty="0"/>
              <a:t>および</a:t>
            </a:r>
            <a:r>
              <a:rPr lang="en-US" altLang="ja-JP" dirty="0"/>
              <a:t>FIQ</a:t>
            </a:r>
            <a:r>
              <a:rPr lang="ja-JP" altLang="en-US" dirty="0"/>
              <a:t>割り込みの発生は、常にコアによって実行されているソフトウェアに直接関係しないため、非同期例外として分類されます。</a:t>
            </a:r>
            <a:endParaRPr lang="en-US" altLang="ja-JP" dirty="0"/>
          </a:p>
          <a:p>
            <a:endParaRPr lang="en-US" altLang="ja-JP"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a:t>
            </a:fld>
            <a:endParaRPr lang="en-US" altLang="ja-JP"/>
          </a:p>
        </p:txBody>
      </p:sp>
    </p:spTree>
    <p:extLst>
      <p:ext uri="{BB962C8B-B14F-4D97-AF65-F5344CB8AC3E}">
        <p14:creationId xmlns:p14="http://schemas.microsoft.com/office/powerpoint/2010/main" val="36533680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10.6 </a:t>
            </a:r>
            <a:r>
              <a:rPr lang="ja-JP" altLang="en-US" dirty="0"/>
              <a:t>汎用割り込みコントローラー</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a:t>割り込みは、ソフトウェアでは割り込み</a:t>
            </a:r>
            <a:r>
              <a:rPr lang="en-US" altLang="ja-JP" sz="2000" dirty="0"/>
              <a:t>ID</a:t>
            </a:r>
            <a:r>
              <a:rPr lang="ja-JP" altLang="en-US" sz="2000" dirty="0"/>
              <a:t>と呼ばれる番号で識別されます</a:t>
            </a:r>
            <a:r>
              <a:rPr lang="ja-JP" altLang="en-US" sz="2000" dirty="0" smtClean="0"/>
              <a:t>。割り込み</a:t>
            </a:r>
            <a:r>
              <a:rPr lang="en-US" altLang="ja-JP" sz="2000" dirty="0"/>
              <a:t>ID</a:t>
            </a:r>
            <a:r>
              <a:rPr lang="ja-JP" altLang="en-US" sz="2000" dirty="0"/>
              <a:t>は、割り込みソースに一意に対応します</a:t>
            </a:r>
            <a:r>
              <a:rPr lang="ja-JP" altLang="en-US" sz="2000" dirty="0" smtClean="0"/>
              <a:t>。ソフトウェア</a:t>
            </a:r>
            <a:r>
              <a:rPr lang="ja-JP" altLang="en-US" sz="2000" dirty="0"/>
              <a:t>は、割り込み</a:t>
            </a:r>
            <a:r>
              <a:rPr lang="en-US" altLang="ja-JP" sz="2000" dirty="0"/>
              <a:t>ID</a:t>
            </a:r>
            <a:r>
              <a:rPr lang="ja-JP" altLang="en-US" sz="2000" dirty="0"/>
              <a:t>を使用して、割り込みのソースを識別し</a:t>
            </a:r>
            <a:r>
              <a:rPr lang="ja-JP" altLang="en-US" sz="2000" dirty="0" smtClean="0"/>
              <a:t>、対応</a:t>
            </a:r>
            <a:r>
              <a:rPr lang="ja-JP" altLang="en-US" sz="2000" dirty="0"/>
              <a:t>するハンドラーを呼び出して割り込みを処理できます</a:t>
            </a:r>
            <a:r>
              <a:rPr lang="ja-JP" altLang="en-US" sz="2000" dirty="0" smtClean="0"/>
              <a:t>。ソフトウェア</a:t>
            </a:r>
            <a:r>
              <a:rPr lang="ja-JP" altLang="en-US" sz="2000" dirty="0"/>
              <a:t>に提示される正確な割り込み</a:t>
            </a:r>
            <a:r>
              <a:rPr lang="en-US" altLang="ja-JP" sz="2000" dirty="0"/>
              <a:t>ID</a:t>
            </a:r>
            <a:r>
              <a:rPr lang="ja-JP" altLang="en-US" sz="2000" dirty="0"/>
              <a:t>は、システム設計によって決まります</a:t>
            </a:r>
            <a:r>
              <a:rPr lang="ja-JP" altLang="en-US" sz="2000" dirty="0" smtClean="0"/>
              <a:t>。</a:t>
            </a:r>
            <a:endParaRPr lang="en-US" altLang="ja-JP" sz="2000" dirty="0" smtClean="0"/>
          </a:p>
          <a:p>
            <a:endParaRPr kumimoji="1" lang="en-US" altLang="ja-JP" sz="2000" dirty="0"/>
          </a:p>
          <a:p>
            <a:r>
              <a:rPr lang="ja-JP" altLang="en-US" sz="2000" dirty="0"/>
              <a:t>割り込みにはさまざまな種類があります。</a:t>
            </a:r>
          </a:p>
          <a:p>
            <a:endParaRPr lang="ja-JP" altLang="en-US" sz="2000" dirty="0"/>
          </a:p>
          <a:p>
            <a:pPr marL="0" indent="0">
              <a:buNone/>
            </a:pPr>
            <a:r>
              <a:rPr lang="en-US" altLang="ja-JP" sz="2000" dirty="0"/>
              <a:t>【</a:t>
            </a:r>
            <a:r>
              <a:rPr lang="ja-JP" altLang="en-US" sz="2000" dirty="0"/>
              <a:t>ソフトウェア生成割り込み（</a:t>
            </a:r>
            <a:r>
              <a:rPr lang="en-US" altLang="ja-JP" sz="2000" dirty="0"/>
              <a:t>SGI</a:t>
            </a:r>
            <a:r>
              <a:rPr lang="ja-JP" altLang="en-US" sz="2000" dirty="0"/>
              <a:t>）</a:t>
            </a:r>
            <a:r>
              <a:rPr lang="en-US" altLang="ja-JP" sz="2000" dirty="0"/>
              <a:t>】</a:t>
            </a:r>
            <a:endParaRPr lang="ja-JP" altLang="en-US" sz="2000" dirty="0"/>
          </a:p>
          <a:p>
            <a:r>
              <a:rPr lang="ja-JP" altLang="en-US" sz="2000" dirty="0"/>
              <a:t>これは、専用のディストリビュータレジスタであるソフトウェア生成割り込みレジスタ（</a:t>
            </a:r>
            <a:r>
              <a:rPr lang="en-US" altLang="ja-JP" sz="2000" dirty="0"/>
              <a:t>GICD_SGIR</a:t>
            </a:r>
            <a:r>
              <a:rPr lang="ja-JP" altLang="en-US" sz="2000" dirty="0"/>
              <a:t>）に書き込むことにより、ソフトウェアによって明示的に生成されます。コア間通信に最も一般的に使用されます。</a:t>
            </a:r>
            <a:r>
              <a:rPr lang="en-US" altLang="ja-JP" sz="2000" dirty="0"/>
              <a:t>SGI</a:t>
            </a:r>
            <a:r>
              <a:rPr lang="ja-JP" altLang="en-US" sz="2000" dirty="0"/>
              <a:t>は、すべてを対象とすることも、システム内の選択したコアグループを対象とすることもできます。割り込み</a:t>
            </a:r>
            <a:r>
              <a:rPr lang="en-US" altLang="ja-JP" sz="2000" dirty="0"/>
              <a:t>ID 0</a:t>
            </a:r>
            <a:r>
              <a:rPr lang="ja-JP" altLang="en-US" sz="2000" dirty="0"/>
              <a:t>～</a:t>
            </a:r>
            <a:r>
              <a:rPr lang="en-US" altLang="ja-JP" sz="2000" dirty="0"/>
              <a:t>15</a:t>
            </a:r>
            <a:r>
              <a:rPr lang="ja-JP" altLang="en-US" sz="2000" dirty="0"/>
              <a:t>はこのために予約されています。特定の割り込みに使用される割り込み</a:t>
            </a:r>
            <a:r>
              <a:rPr lang="en-US" altLang="ja-JP" sz="2000" dirty="0"/>
              <a:t>ID</a:t>
            </a:r>
            <a:r>
              <a:rPr lang="ja-JP" altLang="en-US" sz="2000" dirty="0"/>
              <a:t>は、それを生成したソフトウェアによって設定されます。</a:t>
            </a:r>
          </a:p>
          <a:p>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50</a:t>
            </a:fld>
            <a:endParaRPr lang="en-US" altLang="ja-JP"/>
          </a:p>
        </p:txBody>
      </p:sp>
    </p:spTree>
    <p:extLst>
      <p:ext uri="{BB962C8B-B14F-4D97-AF65-F5344CB8AC3E}">
        <p14:creationId xmlns:p14="http://schemas.microsoft.com/office/powerpoint/2010/main" val="26607382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10.6 </a:t>
            </a:r>
            <a:r>
              <a:rPr lang="ja-JP" altLang="en-US" dirty="0"/>
              <a:t>汎用割り込みコントローラー</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sz="2000" dirty="0" smtClean="0"/>
              <a:t>【</a:t>
            </a:r>
            <a:r>
              <a:rPr lang="ja-JP" altLang="en-US" sz="2000" dirty="0" smtClean="0"/>
              <a:t>プライベート</a:t>
            </a:r>
            <a:r>
              <a:rPr lang="ja-JP" altLang="en-US" sz="2000" dirty="0"/>
              <a:t>周辺割り込み（</a:t>
            </a:r>
            <a:r>
              <a:rPr lang="en-US" altLang="ja-JP" sz="2000" dirty="0"/>
              <a:t>PPI</a:t>
            </a:r>
            <a:r>
              <a:rPr lang="ja-JP" altLang="en-US" sz="2000" dirty="0" smtClean="0"/>
              <a:t>）</a:t>
            </a:r>
            <a:r>
              <a:rPr lang="en-US" altLang="ja-JP" sz="2000" dirty="0" smtClean="0"/>
              <a:t>】</a:t>
            </a:r>
            <a:endParaRPr lang="ja-JP" altLang="en-US" sz="2000" dirty="0"/>
          </a:p>
          <a:p>
            <a:r>
              <a:rPr lang="ja-JP" altLang="en-US" sz="2000" dirty="0"/>
              <a:t>これは、ディストリビューターが指定されたコアにルーティングできるグローバル周辺機器割り込みです</a:t>
            </a:r>
            <a:r>
              <a:rPr lang="ja-JP" altLang="en-US" sz="2000" dirty="0" smtClean="0"/>
              <a:t>。割り込み</a:t>
            </a:r>
            <a:r>
              <a:rPr lang="en-US" altLang="ja-JP" sz="2000" dirty="0"/>
              <a:t>ID16</a:t>
            </a:r>
            <a:r>
              <a:rPr lang="ja-JP" altLang="en-US" sz="2000" dirty="0"/>
              <a:t>～</a:t>
            </a:r>
            <a:r>
              <a:rPr lang="en-US" altLang="ja-JP" sz="2000" dirty="0"/>
              <a:t>31</a:t>
            </a:r>
            <a:r>
              <a:rPr lang="ja-JP" altLang="en-US" sz="2000" dirty="0"/>
              <a:t>はこのために予約されています</a:t>
            </a:r>
            <a:r>
              <a:rPr lang="ja-JP" altLang="en-US" sz="2000" dirty="0" smtClean="0"/>
              <a:t>。これら</a:t>
            </a:r>
            <a:r>
              <a:rPr lang="ja-JP" altLang="en-US" sz="2000" dirty="0"/>
              <a:t>は、コア専用の割り込みソースを識別し、コアごとのタイマーなど、別のコアの同じソースから独立しています。</a:t>
            </a:r>
          </a:p>
          <a:p>
            <a:endParaRPr lang="ja-JP" altLang="en-US" sz="2000" dirty="0"/>
          </a:p>
          <a:p>
            <a:pPr marL="0" indent="0">
              <a:buNone/>
            </a:pPr>
            <a:r>
              <a:rPr lang="en-US" altLang="ja-JP" sz="2000" dirty="0" smtClean="0"/>
              <a:t>【</a:t>
            </a:r>
            <a:r>
              <a:rPr lang="ja-JP" altLang="en-US" sz="2000" dirty="0" smtClean="0"/>
              <a:t>共有</a:t>
            </a:r>
            <a:r>
              <a:rPr lang="ja-JP" altLang="en-US" sz="2000" dirty="0"/>
              <a:t>周辺割り込み（</a:t>
            </a:r>
            <a:r>
              <a:rPr lang="en-US" altLang="ja-JP" sz="2000" dirty="0"/>
              <a:t>SPI</a:t>
            </a:r>
            <a:r>
              <a:rPr lang="ja-JP" altLang="en-US" sz="2000" dirty="0" smtClean="0"/>
              <a:t>）</a:t>
            </a:r>
            <a:r>
              <a:rPr lang="en-US" altLang="ja-JP" sz="2000" dirty="0" smtClean="0"/>
              <a:t>】</a:t>
            </a:r>
            <a:endParaRPr lang="ja-JP" altLang="en-US" sz="2000" dirty="0"/>
          </a:p>
          <a:p>
            <a:r>
              <a:rPr lang="ja-JP" altLang="en-US" sz="2000" dirty="0"/>
              <a:t>これは、</a:t>
            </a:r>
            <a:r>
              <a:rPr lang="en-US" altLang="ja-JP" sz="2000" dirty="0"/>
              <a:t>GIC</a:t>
            </a:r>
            <a:r>
              <a:rPr lang="ja-JP" altLang="en-US" sz="2000" dirty="0"/>
              <a:t>が複数のコアにルーティングできるペリフェラルによって生成されます</a:t>
            </a:r>
            <a:r>
              <a:rPr lang="ja-JP" altLang="en-US" sz="2000" dirty="0" smtClean="0"/>
              <a:t>。これ</a:t>
            </a:r>
            <a:r>
              <a:rPr lang="ja-JP" altLang="en-US" sz="2000" dirty="0"/>
              <a:t>には、割り込み番号</a:t>
            </a:r>
            <a:r>
              <a:rPr lang="en-US" altLang="ja-JP" sz="2000" dirty="0"/>
              <a:t>32</a:t>
            </a:r>
            <a:r>
              <a:rPr lang="ja-JP" altLang="en-US" sz="2000" dirty="0"/>
              <a:t>～</a:t>
            </a:r>
            <a:r>
              <a:rPr lang="en-US" altLang="ja-JP" sz="2000" dirty="0"/>
              <a:t>1020</a:t>
            </a:r>
            <a:r>
              <a:rPr lang="ja-JP" altLang="en-US" sz="2000" dirty="0"/>
              <a:t>が使用されます</a:t>
            </a:r>
            <a:r>
              <a:rPr lang="ja-JP" altLang="en-US" sz="2000" dirty="0" smtClean="0"/>
              <a:t>。</a:t>
            </a:r>
            <a:r>
              <a:rPr lang="en-US" altLang="ja-JP" sz="2000" dirty="0" smtClean="0"/>
              <a:t>SPI</a:t>
            </a:r>
            <a:r>
              <a:rPr lang="ja-JP" altLang="en-US" sz="2000" dirty="0"/>
              <a:t>は、システム全体でアクセス可能なさまざまな周辺機器からの割り込みを通知するために使用されます。</a:t>
            </a:r>
          </a:p>
          <a:p>
            <a:endParaRPr lang="ja-JP" altLang="en-US" sz="2000" dirty="0"/>
          </a:p>
          <a:p>
            <a:pPr marL="0" indent="0">
              <a:buNone/>
            </a:pPr>
            <a:r>
              <a:rPr lang="en-US" altLang="ja-JP" sz="2000" dirty="0" smtClean="0"/>
              <a:t>【</a:t>
            </a:r>
            <a:r>
              <a:rPr lang="ja-JP" altLang="en-US" sz="2000" dirty="0" smtClean="0"/>
              <a:t>局所性</a:t>
            </a:r>
            <a:r>
              <a:rPr lang="ja-JP" altLang="en-US" sz="2000" dirty="0"/>
              <a:t>固有の周辺割り込み（</a:t>
            </a:r>
            <a:r>
              <a:rPr lang="en-US" altLang="ja-JP" sz="2000" dirty="0"/>
              <a:t>LPI</a:t>
            </a:r>
            <a:r>
              <a:rPr lang="ja-JP" altLang="en-US" sz="2000" dirty="0" smtClean="0"/>
              <a:t>）</a:t>
            </a:r>
            <a:r>
              <a:rPr lang="en-US" altLang="ja-JP" sz="2000" dirty="0" smtClean="0"/>
              <a:t>】</a:t>
            </a:r>
            <a:endParaRPr lang="ja-JP" altLang="en-US" sz="2000" dirty="0"/>
          </a:p>
          <a:p>
            <a:r>
              <a:rPr lang="ja-JP" altLang="en-US" sz="2000" dirty="0"/>
              <a:t>これらは、特定のコアにルーティングされるメッセージベースの割り込みです</a:t>
            </a:r>
            <a:r>
              <a:rPr lang="ja-JP" altLang="en-US" sz="2000" dirty="0" smtClean="0"/>
              <a:t>。</a:t>
            </a:r>
            <a:r>
              <a:rPr lang="en-US" altLang="ja-JP" sz="2000" dirty="0" smtClean="0"/>
              <a:t>LIC</a:t>
            </a:r>
            <a:r>
              <a:rPr lang="ja-JP" altLang="en-US" sz="2000" dirty="0"/>
              <a:t>は</a:t>
            </a:r>
            <a:r>
              <a:rPr lang="en-US" altLang="ja-JP" sz="2000" dirty="0"/>
              <a:t>GICv2</a:t>
            </a:r>
            <a:r>
              <a:rPr lang="ja-JP" altLang="en-US" sz="2000" dirty="0"/>
              <a:t>または</a:t>
            </a:r>
            <a:r>
              <a:rPr lang="en-US" altLang="ja-JP" sz="2000" dirty="0"/>
              <a:t>GICv1</a:t>
            </a:r>
            <a:r>
              <a:rPr lang="ja-JP" altLang="en-US" sz="2000" dirty="0"/>
              <a:t>ではサポートされていません。</a:t>
            </a:r>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51</a:t>
            </a:fld>
            <a:endParaRPr lang="en-US" altLang="ja-JP"/>
          </a:p>
        </p:txBody>
      </p:sp>
    </p:spTree>
    <p:extLst>
      <p:ext uri="{BB962C8B-B14F-4D97-AF65-F5344CB8AC3E}">
        <p14:creationId xmlns:p14="http://schemas.microsoft.com/office/powerpoint/2010/main" val="5168606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10.6 </a:t>
            </a:r>
            <a:r>
              <a:rPr lang="ja-JP" altLang="en-US" dirty="0"/>
              <a:t>汎用割り込みコントローラー</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a:t>割り込みは、エッジトリガー（</a:t>
            </a:r>
            <a:r>
              <a:rPr lang="en-US" altLang="ja-JP" sz="2000" dirty="0"/>
              <a:t>GIC</a:t>
            </a:r>
            <a:r>
              <a:rPr lang="ja-JP" altLang="en-US" sz="2000" dirty="0"/>
              <a:t>が関連する入力で立ち上がりエッジを検出したときにアサートされ、クリアされるまでアサートされたままになる）またはレベルセンシティブ（</a:t>
            </a:r>
            <a:r>
              <a:rPr lang="en-US" altLang="ja-JP" sz="2000" dirty="0"/>
              <a:t>GIC</a:t>
            </a:r>
            <a:r>
              <a:rPr lang="ja-JP" altLang="en-US" sz="2000" dirty="0" err="1"/>
              <a:t>への</a:t>
            </a:r>
            <a:r>
              <a:rPr lang="ja-JP" altLang="en-US" sz="2000" dirty="0"/>
              <a:t>関連する入力が</a:t>
            </a:r>
            <a:r>
              <a:rPr lang="en-US" altLang="ja-JP" sz="2000" dirty="0"/>
              <a:t>HIGH</a:t>
            </a:r>
            <a:r>
              <a:rPr lang="ja-JP" altLang="en-US" sz="2000" dirty="0"/>
              <a:t>の場合にのみアサートされると見なされる） ）</a:t>
            </a:r>
            <a:r>
              <a:rPr lang="ja-JP" altLang="en-US" sz="2000" dirty="0" smtClean="0"/>
              <a:t>。</a:t>
            </a:r>
            <a:endParaRPr lang="en-US" altLang="ja-JP" sz="2000" dirty="0" smtClean="0"/>
          </a:p>
          <a:p>
            <a:endParaRPr lang="ja-JP" altLang="en-US" sz="2000" dirty="0"/>
          </a:p>
          <a:p>
            <a:r>
              <a:rPr lang="ja-JP" altLang="en-US" sz="2000" dirty="0" smtClean="0"/>
              <a:t>割り込み</a:t>
            </a:r>
            <a:r>
              <a:rPr lang="ja-JP" altLang="en-US" sz="2000" dirty="0"/>
              <a:t>には、さまざまな状態があります。</a:t>
            </a:r>
          </a:p>
          <a:p>
            <a:pPr marL="0" indent="0">
              <a:buNone/>
            </a:pPr>
            <a:r>
              <a:rPr lang="en-US" altLang="ja-JP" sz="2000" dirty="0" smtClean="0"/>
              <a:t>- </a:t>
            </a:r>
            <a:r>
              <a:rPr lang="ja-JP" altLang="en-US" sz="2000" dirty="0" smtClean="0"/>
              <a:t>非アクティブー</a:t>
            </a:r>
            <a:r>
              <a:rPr lang="ja-JP" altLang="en-US" sz="2000" dirty="0"/>
              <a:t>これは、割り込みが現在アサートされていないことを意味します。</a:t>
            </a:r>
          </a:p>
          <a:p>
            <a:pPr marL="0" indent="0">
              <a:buNone/>
            </a:pPr>
            <a:r>
              <a:rPr lang="en-US" altLang="ja-JP" sz="2000" dirty="0" smtClean="0"/>
              <a:t>- </a:t>
            </a:r>
            <a:r>
              <a:rPr lang="ja-JP" altLang="en-US" sz="2000" dirty="0" smtClean="0"/>
              <a:t>保留中</a:t>
            </a:r>
            <a:r>
              <a:rPr lang="en-US" altLang="ja-JP" sz="2000" dirty="0"/>
              <a:t>-</a:t>
            </a:r>
            <a:r>
              <a:rPr lang="ja-JP" altLang="en-US" sz="2000" dirty="0"/>
              <a:t>これは、割り込みソースがアサートされているが、コアによる処理を待機していることを意味します</a:t>
            </a:r>
            <a:r>
              <a:rPr lang="ja-JP" altLang="en-US" sz="2000" dirty="0" smtClean="0"/>
              <a:t>。保留中</a:t>
            </a:r>
            <a:r>
              <a:rPr lang="ja-JP" altLang="en-US" sz="2000" dirty="0"/>
              <a:t>の割り込みは、</a:t>
            </a:r>
            <a:r>
              <a:rPr lang="en-US" altLang="ja-JP" sz="2000" dirty="0"/>
              <a:t>CPU</a:t>
            </a:r>
            <a:r>
              <a:rPr lang="ja-JP" altLang="en-US" sz="2000" dirty="0"/>
              <a:t>インターフェイスに転送され、その後コアに転送される候補です。</a:t>
            </a:r>
          </a:p>
          <a:p>
            <a:pPr marL="0" indent="0">
              <a:buNone/>
            </a:pPr>
            <a:r>
              <a:rPr lang="en-US" altLang="ja-JP" sz="2000" dirty="0" smtClean="0"/>
              <a:t>- </a:t>
            </a:r>
            <a:r>
              <a:rPr lang="ja-JP" altLang="en-US" sz="2000" dirty="0" smtClean="0"/>
              <a:t>アクティブー</a:t>
            </a:r>
            <a:r>
              <a:rPr lang="ja-JP" altLang="en-US" sz="2000" dirty="0"/>
              <a:t>これは、コアによって確認され、現在処理されている割り込みを意味します。</a:t>
            </a:r>
          </a:p>
          <a:p>
            <a:pPr marL="0" indent="0">
              <a:buNone/>
            </a:pPr>
            <a:r>
              <a:rPr lang="en-US" altLang="ja-JP" sz="2000" dirty="0" smtClean="0"/>
              <a:t>- </a:t>
            </a:r>
            <a:r>
              <a:rPr lang="ja-JP" altLang="en-US" sz="2000" dirty="0" smtClean="0"/>
              <a:t>アクティブ</a:t>
            </a:r>
            <a:r>
              <a:rPr lang="ja-JP" altLang="en-US" sz="2000" dirty="0"/>
              <a:t>および保留中</a:t>
            </a:r>
            <a:r>
              <a:rPr lang="en-US" altLang="ja-JP" sz="2000" dirty="0"/>
              <a:t>-</a:t>
            </a:r>
            <a:r>
              <a:rPr lang="ja-JP" altLang="en-US" sz="2000" dirty="0"/>
              <a:t>これは、コアが割り込みを処理しており、</a:t>
            </a:r>
            <a:r>
              <a:rPr lang="en-US" altLang="ja-JP" sz="2000" dirty="0"/>
              <a:t>GIC</a:t>
            </a:r>
            <a:r>
              <a:rPr lang="ja-JP" altLang="en-US" sz="2000" dirty="0"/>
              <a:t>が同じソースから保留中の割り込みを持っている状況を表します。</a:t>
            </a:r>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52</a:t>
            </a:fld>
            <a:endParaRPr lang="en-US" altLang="ja-JP"/>
          </a:p>
        </p:txBody>
      </p:sp>
    </p:spTree>
    <p:extLst>
      <p:ext uri="{BB962C8B-B14F-4D97-AF65-F5344CB8AC3E}">
        <p14:creationId xmlns:p14="http://schemas.microsoft.com/office/powerpoint/2010/main" val="208009036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10.6 </a:t>
            </a:r>
            <a:r>
              <a:rPr lang="ja-JP" altLang="en-US" dirty="0"/>
              <a:t>汎用割り込みコントローラー</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a:t>割り込みの配信先となるコアの優先度とリストは、すべてディストリビューターで構成されます</a:t>
            </a:r>
            <a:r>
              <a:rPr lang="ja-JP" altLang="en-US" sz="2000" dirty="0" smtClean="0"/>
              <a:t>。周辺</a:t>
            </a:r>
            <a:r>
              <a:rPr lang="ja-JP" altLang="en-US" sz="2000" dirty="0"/>
              <a:t>機器によってディストリビューターにアサートされた割り込みは、保留状態（または、既にアクティブであった場合はアクティブおよび保留）にあります</a:t>
            </a:r>
            <a:r>
              <a:rPr lang="ja-JP" altLang="en-US" sz="2000" dirty="0" smtClean="0"/>
              <a:t>。ディストリビューター</a:t>
            </a:r>
            <a:r>
              <a:rPr lang="ja-JP" altLang="en-US" sz="2000" dirty="0"/>
              <a:t>は、コアに配信可能な最も優先度の高い保留中の割り込みを決定し、それをコアの</a:t>
            </a:r>
            <a:r>
              <a:rPr lang="en-US" altLang="ja-JP" sz="2000" dirty="0"/>
              <a:t>CPU</a:t>
            </a:r>
            <a:r>
              <a:rPr lang="ja-JP" altLang="en-US" sz="2000" dirty="0"/>
              <a:t>インターフェイスに転送します</a:t>
            </a:r>
            <a:r>
              <a:rPr lang="ja-JP" altLang="en-US" sz="2000" dirty="0" smtClean="0"/>
              <a:t>。</a:t>
            </a:r>
            <a:r>
              <a:rPr lang="en-US" altLang="ja-JP" sz="2000" dirty="0" smtClean="0"/>
              <a:t>CPU</a:t>
            </a:r>
            <a:r>
              <a:rPr lang="ja-JP" altLang="en-US" sz="2000" dirty="0"/>
              <a:t>インターフェイスでは、割り込みがコアに順番に通知され、その時点でコアは</a:t>
            </a:r>
            <a:r>
              <a:rPr lang="en-US" altLang="ja-JP" sz="2000" dirty="0"/>
              <a:t>FIQ</a:t>
            </a:r>
            <a:r>
              <a:rPr lang="ja-JP" altLang="en-US" sz="2000" dirty="0"/>
              <a:t>または</a:t>
            </a:r>
            <a:r>
              <a:rPr lang="en-US" altLang="ja-JP" sz="2000" dirty="0"/>
              <a:t>IRQ</a:t>
            </a:r>
            <a:r>
              <a:rPr lang="ja-JP" altLang="en-US" sz="2000" dirty="0"/>
              <a:t>例外を受け取ります。</a:t>
            </a:r>
          </a:p>
          <a:p>
            <a:endParaRPr lang="ja-JP" altLang="en-US" sz="2000" dirty="0"/>
          </a:p>
          <a:p>
            <a:r>
              <a:rPr lang="ja-JP" altLang="en-US" sz="2000" dirty="0"/>
              <a:t>コア</a:t>
            </a:r>
            <a:r>
              <a:rPr lang="ja-JP" altLang="en-US" sz="2000" dirty="0" smtClean="0"/>
              <a:t>は</a:t>
            </a:r>
            <a:r>
              <a:rPr lang="ja-JP" altLang="en-US" sz="2000" dirty="0" smtClean="0"/>
              <a:t>割り込みを</a:t>
            </a:r>
            <a:r>
              <a:rPr lang="ja-JP" altLang="en-US" sz="2000" dirty="0"/>
              <a:t>受け付</a:t>
            </a:r>
            <a:r>
              <a:rPr lang="ja-JP" altLang="en-US" sz="2000" dirty="0" smtClean="0"/>
              <a:t>けると</a:t>
            </a:r>
            <a:r>
              <a:rPr lang="ja-JP" altLang="en-US" sz="2000" dirty="0" smtClean="0"/>
              <a:t>例外</a:t>
            </a:r>
            <a:r>
              <a:rPr lang="ja-JP" altLang="en-US" sz="2000" dirty="0"/>
              <a:t>ハンドラーを実行します</a:t>
            </a:r>
            <a:r>
              <a:rPr lang="ja-JP" altLang="en-US" sz="2000" dirty="0" smtClean="0"/>
              <a:t>。ハンドラ</a:t>
            </a:r>
            <a:r>
              <a:rPr lang="ja-JP" altLang="en-US" sz="2000" dirty="0"/>
              <a:t>は、</a:t>
            </a:r>
            <a:r>
              <a:rPr lang="en-US" altLang="ja-JP" sz="2000" dirty="0"/>
              <a:t>CPU</a:t>
            </a:r>
            <a:r>
              <a:rPr lang="ja-JP" altLang="en-US" sz="2000" dirty="0"/>
              <a:t>インターフェイスレジスタ</a:t>
            </a:r>
            <a:r>
              <a:rPr lang="ja-JP" altLang="en-US" sz="2000" dirty="0" smtClean="0"/>
              <a:t>から受け付けた割り込みの</a:t>
            </a:r>
            <a:r>
              <a:rPr lang="en-US" altLang="ja-JP" sz="2000" dirty="0" smtClean="0"/>
              <a:t>ID</a:t>
            </a:r>
            <a:r>
              <a:rPr lang="ja-JP" altLang="en-US" sz="2000" dirty="0" err="1" smtClean="0"/>
              <a:t>を照</a:t>
            </a:r>
            <a:r>
              <a:rPr lang="ja-JP" altLang="en-US" sz="2000" dirty="0" smtClean="0"/>
              <a:t>会し</a:t>
            </a:r>
            <a:r>
              <a:rPr lang="ja-JP" altLang="en-US" sz="2000" dirty="0"/>
              <a:t>、割り込みソースのサービスを開始する必要があります</a:t>
            </a:r>
            <a:r>
              <a:rPr lang="ja-JP" altLang="en-US" sz="2000" dirty="0" smtClean="0"/>
              <a:t>。終了</a:t>
            </a:r>
            <a:r>
              <a:rPr lang="ja-JP" altLang="en-US" sz="2000" dirty="0"/>
              <a:t>したら、ハンドラは</a:t>
            </a:r>
            <a:r>
              <a:rPr lang="en-US" altLang="ja-JP" sz="2000" dirty="0"/>
              <a:t>CPU</a:t>
            </a:r>
            <a:r>
              <a:rPr lang="ja-JP" altLang="en-US" sz="2000" dirty="0"/>
              <a:t>インターフェイスレジスタに書き込み、処理の終了を報告する必要があります。</a:t>
            </a:r>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53</a:t>
            </a:fld>
            <a:endParaRPr lang="en-US" altLang="ja-JP"/>
          </a:p>
        </p:txBody>
      </p:sp>
    </p:spTree>
    <p:extLst>
      <p:ext uri="{BB962C8B-B14F-4D97-AF65-F5344CB8AC3E}">
        <p14:creationId xmlns:p14="http://schemas.microsoft.com/office/powerpoint/2010/main" val="86820514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10.6 </a:t>
            </a:r>
            <a:r>
              <a:rPr lang="ja-JP" altLang="en-US" dirty="0"/>
              <a:t>汎用割り込みコントローラー</a:t>
            </a:r>
            <a:endParaRPr kumimoji="1" lang="ja-JP" altLang="en-US" dirty="0"/>
          </a:p>
        </p:txBody>
      </p:sp>
      <p:sp>
        <p:nvSpPr>
          <p:cNvPr id="3" name="コンテンツ プレースホルダー 2"/>
          <p:cNvSpPr>
            <a:spLocks noGrp="1"/>
          </p:cNvSpPr>
          <p:nvPr>
            <p:ph idx="1"/>
          </p:nvPr>
        </p:nvSpPr>
        <p:spPr/>
        <p:txBody>
          <a:bodyPr/>
          <a:lstStyle/>
          <a:p>
            <a:r>
              <a:rPr lang="ja-JP" altLang="en-US" dirty="0"/>
              <a:t>特定の割り込みの典型的なシーケンスは次のとおりです。</a:t>
            </a:r>
          </a:p>
          <a:p>
            <a:pPr marL="0" indent="0">
              <a:buNone/>
            </a:pPr>
            <a:endParaRPr lang="en-US" altLang="ja-JP" dirty="0" smtClean="0"/>
          </a:p>
          <a:p>
            <a:pPr marL="0" indent="0">
              <a:buNone/>
            </a:pPr>
            <a:r>
              <a:rPr lang="en-US" altLang="ja-JP" dirty="0" smtClean="0"/>
              <a:t>- </a:t>
            </a:r>
            <a:r>
              <a:rPr lang="ja-JP" altLang="en-US" dirty="0" smtClean="0"/>
              <a:t>非アクティブ</a:t>
            </a:r>
            <a:r>
              <a:rPr lang="en-US" altLang="ja-JP" dirty="0"/>
              <a:t>-&gt;</a:t>
            </a:r>
            <a:r>
              <a:rPr lang="ja-JP" altLang="en-US" dirty="0"/>
              <a:t>保留中</a:t>
            </a:r>
          </a:p>
          <a:p>
            <a:pPr marL="0" indent="0">
              <a:buNone/>
            </a:pPr>
            <a:r>
              <a:rPr lang="ja-JP" altLang="en-US" dirty="0" smtClean="0"/>
              <a:t>   割り込み</a:t>
            </a:r>
            <a:r>
              <a:rPr lang="ja-JP" altLang="en-US" dirty="0"/>
              <a:t>が周辺機器によってアサートされたとき。</a:t>
            </a:r>
          </a:p>
          <a:p>
            <a:pPr marL="0" indent="0">
              <a:buNone/>
            </a:pPr>
            <a:endParaRPr lang="en-US" altLang="ja-JP" dirty="0" smtClean="0"/>
          </a:p>
          <a:p>
            <a:pPr marL="0" indent="0">
              <a:buNone/>
            </a:pPr>
            <a:r>
              <a:rPr lang="en-US" altLang="ja-JP" dirty="0" smtClean="0"/>
              <a:t>- </a:t>
            </a:r>
            <a:r>
              <a:rPr lang="ja-JP" altLang="en-US" dirty="0" smtClean="0"/>
              <a:t>保留中</a:t>
            </a:r>
            <a:r>
              <a:rPr lang="en-US" altLang="ja-JP" dirty="0"/>
              <a:t>-&gt;</a:t>
            </a:r>
            <a:r>
              <a:rPr lang="ja-JP" altLang="en-US" dirty="0"/>
              <a:t>アクティブ</a:t>
            </a:r>
          </a:p>
          <a:p>
            <a:pPr marL="0" indent="0">
              <a:buNone/>
            </a:pPr>
            <a:r>
              <a:rPr lang="ja-JP" altLang="en-US" dirty="0" smtClean="0"/>
              <a:t>   </a:t>
            </a:r>
            <a:r>
              <a:rPr lang="ja-JP" altLang="en-US" dirty="0" smtClean="0"/>
              <a:t>プロセッサが</a:t>
            </a:r>
            <a:r>
              <a:rPr lang="ja-JP" altLang="en-US" dirty="0"/>
              <a:t>割り込み</a:t>
            </a:r>
            <a:r>
              <a:rPr lang="ja-JP" altLang="en-US" dirty="0" smtClean="0"/>
              <a:t>を受け付けて、ハンドラが実行された</a:t>
            </a:r>
            <a:r>
              <a:rPr lang="ja-JP" altLang="en-US" dirty="0"/>
              <a:t>とき。</a:t>
            </a:r>
          </a:p>
          <a:p>
            <a:pPr marL="0" indent="0">
              <a:buNone/>
            </a:pPr>
            <a:endParaRPr lang="en-US" altLang="ja-JP" dirty="0" smtClean="0"/>
          </a:p>
          <a:p>
            <a:pPr marL="0" indent="0">
              <a:buNone/>
            </a:pPr>
            <a:r>
              <a:rPr lang="en-US" altLang="ja-JP" dirty="0" smtClean="0"/>
              <a:t>- </a:t>
            </a:r>
            <a:r>
              <a:rPr lang="ja-JP" altLang="en-US" dirty="0" smtClean="0"/>
              <a:t>アクティブ</a:t>
            </a:r>
            <a:r>
              <a:rPr lang="en-US" altLang="ja-JP" dirty="0"/>
              <a:t>-&gt;</a:t>
            </a:r>
            <a:r>
              <a:rPr lang="ja-JP" altLang="en-US" dirty="0"/>
              <a:t>非アクティブ</a:t>
            </a:r>
          </a:p>
          <a:p>
            <a:pPr marL="0" indent="0">
              <a:buNone/>
            </a:pPr>
            <a:r>
              <a:rPr lang="ja-JP" altLang="en-US" dirty="0" smtClean="0"/>
              <a:t>   ハンドル</a:t>
            </a:r>
            <a:r>
              <a:rPr lang="ja-JP" altLang="en-US" dirty="0"/>
              <a:t>が割り込みの処理を終了したとき。</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54</a:t>
            </a:fld>
            <a:endParaRPr lang="en-US" altLang="ja-JP"/>
          </a:p>
        </p:txBody>
      </p:sp>
    </p:spTree>
    <p:extLst>
      <p:ext uri="{BB962C8B-B14F-4D97-AF65-F5344CB8AC3E}">
        <p14:creationId xmlns:p14="http://schemas.microsoft.com/office/powerpoint/2010/main" val="205522527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10.6 </a:t>
            </a:r>
            <a:r>
              <a:rPr lang="ja-JP" altLang="en-US" dirty="0"/>
              <a:t>汎用割り込みコントローラー</a:t>
            </a:r>
            <a:endParaRPr kumimoji="1" lang="ja-JP" altLang="en-US" dirty="0"/>
          </a:p>
        </p:txBody>
      </p:sp>
      <p:sp>
        <p:nvSpPr>
          <p:cNvPr id="3" name="コンテンツ プレースホルダー 2"/>
          <p:cNvSpPr>
            <a:spLocks noGrp="1"/>
          </p:cNvSpPr>
          <p:nvPr>
            <p:ph idx="1"/>
          </p:nvPr>
        </p:nvSpPr>
        <p:spPr/>
        <p:txBody>
          <a:bodyPr/>
          <a:lstStyle/>
          <a:p>
            <a:r>
              <a:rPr lang="ja-JP" altLang="en-US" dirty="0"/>
              <a:t>ディストリビュータは、さまざまな割り込み</a:t>
            </a:r>
            <a:r>
              <a:rPr lang="en-US" altLang="ja-JP" dirty="0"/>
              <a:t>ID</a:t>
            </a:r>
            <a:r>
              <a:rPr lang="ja-JP" altLang="en-US" dirty="0"/>
              <a:t>の現在の状態を報告するレジスタを提供します。</a:t>
            </a:r>
          </a:p>
          <a:p>
            <a:endParaRPr lang="ja-JP" altLang="en-US" dirty="0"/>
          </a:p>
          <a:p>
            <a:r>
              <a:rPr lang="ja-JP" altLang="en-US" dirty="0"/>
              <a:t>マルチコア</a:t>
            </a:r>
            <a:r>
              <a:rPr lang="en-US" altLang="ja-JP" dirty="0"/>
              <a:t>/</a:t>
            </a:r>
            <a:r>
              <a:rPr lang="ja-JP" altLang="en-US" dirty="0"/>
              <a:t>マルチプロセッサシステムでは、単一の</a:t>
            </a:r>
            <a:r>
              <a:rPr lang="en-US" altLang="ja-JP" dirty="0"/>
              <a:t>GIC</a:t>
            </a:r>
            <a:r>
              <a:rPr lang="ja-JP" altLang="en-US" dirty="0"/>
              <a:t>を複数のコアで共有できます（</a:t>
            </a:r>
            <a:r>
              <a:rPr lang="en-US" altLang="ja-JP" dirty="0"/>
              <a:t>GICv2</a:t>
            </a:r>
            <a:r>
              <a:rPr lang="ja-JP" altLang="en-US" dirty="0"/>
              <a:t>では最大</a:t>
            </a:r>
            <a:r>
              <a:rPr lang="en-US" altLang="ja-JP" dirty="0"/>
              <a:t>8</a:t>
            </a:r>
            <a:r>
              <a:rPr lang="ja-JP" altLang="en-US" dirty="0"/>
              <a:t>つ）</a:t>
            </a:r>
            <a:r>
              <a:rPr lang="ja-JP" altLang="en-US" dirty="0" smtClean="0"/>
              <a:t>。</a:t>
            </a:r>
            <a:r>
              <a:rPr lang="en-US" altLang="ja-JP" dirty="0" smtClean="0"/>
              <a:t>GIC</a:t>
            </a:r>
            <a:r>
              <a:rPr lang="ja-JP" altLang="en-US" dirty="0"/>
              <a:t>は、</a:t>
            </a:r>
            <a:r>
              <a:rPr lang="en-US" altLang="ja-JP" dirty="0"/>
              <a:t>SPI</a:t>
            </a:r>
            <a:r>
              <a:rPr lang="ja-JP" altLang="en-US" dirty="0"/>
              <a:t>のターゲットとなるコアを制御するレジスタを提供します</a:t>
            </a:r>
            <a:r>
              <a:rPr lang="ja-JP" altLang="en-US" dirty="0" smtClean="0"/>
              <a:t>。この</a:t>
            </a:r>
            <a:r>
              <a:rPr lang="ja-JP" altLang="en-US" dirty="0"/>
              <a:t>メカニズムにより、オペレーティングシステムはコア間で割り込みを共有および分散し、アクティビティを調整できます。</a:t>
            </a:r>
          </a:p>
          <a:p>
            <a:endParaRPr lang="ja-JP" altLang="en-US" dirty="0"/>
          </a:p>
          <a:p>
            <a:r>
              <a:rPr lang="en-US" altLang="ja-JP" dirty="0"/>
              <a:t>GIC</a:t>
            </a:r>
            <a:r>
              <a:rPr lang="ja-JP" altLang="en-US" dirty="0"/>
              <a:t>の動作に関する詳細情報は、個々のプロセッサタイプの</a:t>
            </a:r>
            <a:r>
              <a:rPr lang="en-US" altLang="ja-JP" dirty="0"/>
              <a:t>TRM</a:t>
            </a:r>
            <a:r>
              <a:rPr lang="ja-JP" altLang="en-US" dirty="0"/>
              <a:t>および</a:t>
            </a:r>
            <a:r>
              <a:rPr lang="en-US" altLang="ja-JP" dirty="0"/>
              <a:t>ARM Generic Interrupt Controller Architecture</a:t>
            </a:r>
            <a:r>
              <a:rPr lang="ja-JP" altLang="en-US" dirty="0"/>
              <a:t>仕様に記載されています。</a:t>
            </a:r>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55</a:t>
            </a:fld>
            <a:endParaRPr lang="en-US" altLang="ja-JP"/>
          </a:p>
        </p:txBody>
      </p:sp>
    </p:spTree>
    <p:extLst>
      <p:ext uri="{BB962C8B-B14F-4D97-AF65-F5344CB8AC3E}">
        <p14:creationId xmlns:p14="http://schemas.microsoft.com/office/powerpoint/2010/main" val="29688657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10.6.1 </a:t>
            </a:r>
            <a:r>
              <a:rPr lang="ja-JP" altLang="en-US" dirty="0"/>
              <a:t>構成</a:t>
            </a:r>
            <a:endParaRPr kumimoji="1" lang="ja-JP" altLang="en-US" dirty="0"/>
          </a:p>
        </p:txBody>
      </p:sp>
      <p:sp>
        <p:nvSpPr>
          <p:cNvPr id="3" name="コンテンツ プレースホルダー 2"/>
          <p:cNvSpPr>
            <a:spLocks noGrp="1"/>
          </p:cNvSpPr>
          <p:nvPr>
            <p:ph idx="1"/>
          </p:nvPr>
        </p:nvSpPr>
        <p:spPr/>
        <p:txBody>
          <a:bodyPr/>
          <a:lstStyle/>
          <a:p>
            <a:r>
              <a:rPr lang="en-US" altLang="ja-JP" dirty="0"/>
              <a:t>GIC</a:t>
            </a:r>
            <a:r>
              <a:rPr lang="ja-JP" altLang="en-US" dirty="0"/>
              <a:t>は、メモリマップされた周辺機器としてアクセスされます</a:t>
            </a:r>
            <a:r>
              <a:rPr lang="ja-JP" altLang="en-US" dirty="0" smtClean="0"/>
              <a:t>。すべて</a:t>
            </a:r>
            <a:r>
              <a:rPr lang="ja-JP" altLang="en-US" dirty="0"/>
              <a:t>のコアが共通にアクセス</a:t>
            </a:r>
            <a:r>
              <a:rPr lang="ja-JP" altLang="en-US" dirty="0" smtClean="0"/>
              <a:t>できます。ディストリビュータ</a:t>
            </a:r>
            <a:r>
              <a:rPr lang="ja-JP" altLang="en-US" dirty="0"/>
              <a:t>ですが、</a:t>
            </a:r>
            <a:r>
              <a:rPr lang="en-US" altLang="ja-JP" dirty="0"/>
              <a:t>CPU</a:t>
            </a:r>
            <a:r>
              <a:rPr lang="ja-JP" altLang="en-US" dirty="0"/>
              <a:t>インターフェイスはバンクされています。つまり、各コアは同じアドレスを使用して独自のプライベート</a:t>
            </a:r>
            <a:r>
              <a:rPr lang="en-US" altLang="ja-JP" dirty="0"/>
              <a:t>CPU</a:t>
            </a:r>
            <a:r>
              <a:rPr lang="ja-JP" altLang="en-US" dirty="0"/>
              <a:t>インターフェイスにアクセスします</a:t>
            </a:r>
            <a:r>
              <a:rPr lang="ja-JP" altLang="en-US" dirty="0" smtClean="0"/>
              <a:t>。コア</a:t>
            </a:r>
            <a:r>
              <a:rPr lang="ja-JP" altLang="en-US" dirty="0"/>
              <a:t>が別のコアの</a:t>
            </a:r>
            <a:r>
              <a:rPr lang="en-US" altLang="ja-JP" dirty="0"/>
              <a:t>CPU</a:t>
            </a:r>
            <a:r>
              <a:rPr lang="ja-JP" altLang="en-US" dirty="0"/>
              <a:t>インターフェイスにアクセスすることはできません。</a:t>
            </a:r>
          </a:p>
          <a:p>
            <a:endParaRPr lang="ja-JP" altLang="en-US" dirty="0"/>
          </a:p>
          <a:p>
            <a:r>
              <a:rPr lang="ja-JP" altLang="en-US" dirty="0"/>
              <a:t>ディストリビューターは、個々の割り込みのプロパティを構成するために使用できる多くのレジスタをホストします</a:t>
            </a:r>
            <a:r>
              <a:rPr lang="ja-JP" altLang="en-US" dirty="0" smtClean="0"/>
              <a:t>。これら</a:t>
            </a:r>
            <a:r>
              <a:rPr lang="ja-JP" altLang="en-US" dirty="0"/>
              <a:t>の構成可能なプロパティは次のとおりです。</a:t>
            </a:r>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56</a:t>
            </a:fld>
            <a:endParaRPr lang="en-US" altLang="ja-JP"/>
          </a:p>
        </p:txBody>
      </p:sp>
    </p:spTree>
    <p:extLst>
      <p:ext uri="{BB962C8B-B14F-4D97-AF65-F5344CB8AC3E}">
        <p14:creationId xmlns:p14="http://schemas.microsoft.com/office/powerpoint/2010/main" val="385505174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10.6.1 </a:t>
            </a:r>
            <a:r>
              <a:rPr lang="ja-JP" altLang="en-US" dirty="0"/>
              <a:t>構成</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a:t>割り込み優先度（</a:t>
            </a:r>
            <a:r>
              <a:rPr lang="en-US" altLang="ja-JP" sz="2000" dirty="0"/>
              <a:t>GICD_IPRIORITY &lt;n&gt;</a:t>
            </a:r>
            <a:r>
              <a:rPr lang="ja-JP" altLang="en-US" sz="2000" dirty="0"/>
              <a:t>）。</a:t>
            </a:r>
            <a:endParaRPr lang="en-US" altLang="ja-JP" sz="2000" dirty="0"/>
          </a:p>
          <a:p>
            <a:pPr marL="0" indent="0">
              <a:buNone/>
            </a:pPr>
            <a:r>
              <a:rPr lang="ja-JP" altLang="en-US" sz="2000" dirty="0"/>
              <a:t>　ディストリビュータはこれを使用して、次にどの割り込みが</a:t>
            </a:r>
            <a:r>
              <a:rPr lang="en-US" altLang="ja-JP" sz="2000" dirty="0"/>
              <a:t>CPU</a:t>
            </a:r>
            <a:r>
              <a:rPr lang="ja-JP" altLang="en-US" sz="2000" dirty="0"/>
              <a:t>インターフェイスに転送されるかを決定します。</a:t>
            </a:r>
            <a:endParaRPr lang="en-US" altLang="ja-JP" sz="2000" dirty="0"/>
          </a:p>
          <a:p>
            <a:r>
              <a:rPr lang="ja-JP" altLang="en-US" sz="2000" dirty="0"/>
              <a:t>割り込み設定（</a:t>
            </a:r>
            <a:r>
              <a:rPr lang="en-US" altLang="ja-JP" sz="2000" dirty="0"/>
              <a:t>GICD_ICFGR &lt;n&gt;</a:t>
            </a:r>
            <a:r>
              <a:rPr lang="ja-JP" altLang="en-US" sz="2000" dirty="0"/>
              <a:t>）。</a:t>
            </a:r>
          </a:p>
          <a:p>
            <a:pPr marL="0" indent="0">
              <a:buNone/>
            </a:pPr>
            <a:r>
              <a:rPr lang="ja-JP" altLang="en-US" sz="2000" dirty="0"/>
              <a:t>　これにより、割り込みがレベル依存かエッジ依存かが決まります。</a:t>
            </a:r>
            <a:r>
              <a:rPr lang="en-US" altLang="ja-JP" sz="2000" dirty="0"/>
              <a:t>SGI</a:t>
            </a:r>
            <a:r>
              <a:rPr lang="ja-JP" altLang="en-US" sz="2000" dirty="0" err="1"/>
              <a:t>には</a:t>
            </a:r>
            <a:r>
              <a:rPr lang="ja-JP" altLang="en-US" sz="2000" dirty="0"/>
              <a:t>適用されません。</a:t>
            </a:r>
          </a:p>
          <a:p>
            <a:r>
              <a:rPr lang="ja-JP" altLang="en-US" sz="2000" dirty="0"/>
              <a:t>割り込みターゲット（</a:t>
            </a:r>
            <a:r>
              <a:rPr lang="en-US" altLang="ja-JP" sz="2000" dirty="0"/>
              <a:t>GICD_ITARGETSR &lt;n&gt;</a:t>
            </a:r>
            <a:r>
              <a:rPr lang="ja-JP" altLang="en-US" sz="2000" dirty="0"/>
              <a:t>）。</a:t>
            </a:r>
          </a:p>
          <a:p>
            <a:pPr marL="0" indent="0">
              <a:buNone/>
            </a:pPr>
            <a:r>
              <a:rPr lang="ja-JP" altLang="en-US" sz="2000" dirty="0"/>
              <a:t>　これにより、割り込みの転送先となるコアのリストが決まります。</a:t>
            </a:r>
            <a:r>
              <a:rPr lang="en-US" altLang="ja-JP" sz="2000" dirty="0"/>
              <a:t>SPI</a:t>
            </a:r>
            <a:r>
              <a:rPr lang="ja-JP" altLang="en-US" sz="2000" dirty="0"/>
              <a:t>にのみ適用されます。</a:t>
            </a:r>
          </a:p>
          <a:p>
            <a:r>
              <a:rPr lang="ja-JP" altLang="en-US" sz="2000" dirty="0"/>
              <a:t>割り込みの有効化または無効化ステータス（</a:t>
            </a:r>
            <a:r>
              <a:rPr lang="en-US" altLang="ja-JP" sz="2000" dirty="0"/>
              <a:t>GICD_ISENABLER &lt;n&gt;</a:t>
            </a:r>
            <a:r>
              <a:rPr lang="ja-JP" altLang="en-US" sz="2000" dirty="0"/>
              <a:t>および</a:t>
            </a:r>
            <a:r>
              <a:rPr lang="en-US" altLang="ja-JP" sz="2000" dirty="0"/>
              <a:t>GICD_ICENABLER &lt;n&gt;</a:t>
            </a:r>
            <a:r>
              <a:rPr lang="ja-JP" altLang="en-US" sz="2000" dirty="0"/>
              <a:t>）。</a:t>
            </a:r>
          </a:p>
          <a:p>
            <a:pPr marL="0" indent="0">
              <a:buNone/>
            </a:pPr>
            <a:r>
              <a:rPr lang="ja-JP" altLang="en-US" sz="2000" dirty="0"/>
              <a:t>　ディストリビューターで有効になっている割り込みのみが、保留になると転送される資格があります。</a:t>
            </a:r>
          </a:p>
          <a:p>
            <a:r>
              <a:rPr lang="ja-JP" altLang="en-US" sz="2000" dirty="0"/>
              <a:t>割り込みセキュリティ（</a:t>
            </a:r>
            <a:r>
              <a:rPr lang="en-US" altLang="ja-JP" sz="2000" dirty="0"/>
              <a:t>GICD_IGROUPR &lt;n&gt;</a:t>
            </a:r>
            <a:r>
              <a:rPr lang="ja-JP" altLang="en-US" sz="2000" dirty="0"/>
              <a:t>）は、割り込みを</a:t>
            </a:r>
            <a:r>
              <a:rPr lang="en-US" altLang="ja-JP" sz="2000" dirty="0"/>
              <a:t>Secure</a:t>
            </a:r>
            <a:r>
              <a:rPr lang="ja-JP" altLang="en-US" sz="2000" dirty="0"/>
              <a:t>または</a:t>
            </a:r>
            <a:r>
              <a:rPr lang="en-US" altLang="ja-JP" sz="2000" dirty="0"/>
              <a:t>Normal</a:t>
            </a:r>
            <a:r>
              <a:rPr lang="ja-JP" altLang="en-US" sz="2000" dirty="0"/>
              <a:t>の世界のソフトウェアに割り当てるかどうかを決定します。</a:t>
            </a:r>
          </a:p>
          <a:p>
            <a:r>
              <a:rPr lang="ja-JP" altLang="en-US" sz="2000" dirty="0"/>
              <a:t>割り込み状態。</a:t>
            </a:r>
          </a:p>
          <a:p>
            <a:endParaRPr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57</a:t>
            </a:fld>
            <a:endParaRPr lang="en-US" altLang="ja-JP"/>
          </a:p>
        </p:txBody>
      </p:sp>
    </p:spTree>
    <p:extLst>
      <p:ext uri="{BB962C8B-B14F-4D97-AF65-F5344CB8AC3E}">
        <p14:creationId xmlns:p14="http://schemas.microsoft.com/office/powerpoint/2010/main" val="14405824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10.6.1 </a:t>
            </a:r>
            <a:r>
              <a:rPr lang="ja-JP" altLang="en-US" dirty="0"/>
              <a:t>構成</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a:t>ディストリビューターは、特定の優先度を下回る割り込みがコアに到達するのを防ぐ優先度マスキングも提供します。</a:t>
            </a:r>
          </a:p>
          <a:p>
            <a:r>
              <a:rPr lang="ja-JP" altLang="en-US" sz="2000" dirty="0"/>
              <a:t>ディストリビューターは、保留中の割り込みを特定のコアに転送できるかどうかを判断するときにこれを使用します。</a:t>
            </a:r>
          </a:p>
          <a:p>
            <a:endParaRPr lang="ja-JP" altLang="en-US" sz="2000" dirty="0"/>
          </a:p>
          <a:p>
            <a:r>
              <a:rPr lang="ja-JP" altLang="en-US" sz="2000" dirty="0"/>
              <a:t>各コアの</a:t>
            </a:r>
            <a:r>
              <a:rPr lang="en-US" altLang="ja-JP" sz="2000" dirty="0"/>
              <a:t>CPU</a:t>
            </a:r>
            <a:r>
              <a:rPr lang="ja-JP" altLang="en-US" sz="2000" dirty="0"/>
              <a:t>インターフェイスは、そのコアでの割り込み制御と処理の微調整に役立ちます。</a:t>
            </a:r>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58</a:t>
            </a:fld>
            <a:endParaRPr lang="en-US" altLang="ja-JP"/>
          </a:p>
        </p:txBody>
      </p:sp>
    </p:spTree>
    <p:extLst>
      <p:ext uri="{BB962C8B-B14F-4D97-AF65-F5344CB8AC3E}">
        <p14:creationId xmlns:p14="http://schemas.microsoft.com/office/powerpoint/2010/main" val="10847090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10.6.2 </a:t>
            </a:r>
            <a:r>
              <a:rPr lang="ja-JP" altLang="en-US" dirty="0"/>
              <a:t>初期化</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a:t>ディストリビューターと</a:t>
            </a:r>
            <a:r>
              <a:rPr lang="en-US" altLang="ja-JP" sz="2000" dirty="0"/>
              <a:t>CPU</a:t>
            </a:r>
            <a:r>
              <a:rPr lang="ja-JP" altLang="en-US" sz="2000" dirty="0"/>
              <a:t>の両方のインターフェイスは、リセット時に無効になります</a:t>
            </a:r>
            <a:r>
              <a:rPr lang="ja-JP" altLang="en-US" sz="2000" dirty="0" smtClean="0"/>
              <a:t>。</a:t>
            </a:r>
            <a:r>
              <a:rPr lang="en-US" altLang="ja-JP" sz="2000" dirty="0" smtClean="0"/>
              <a:t>GIC</a:t>
            </a:r>
            <a:r>
              <a:rPr lang="ja-JP" altLang="en-US" sz="2000" dirty="0"/>
              <a:t>は、リセット後にコアに割り込みを配信する前に初期化する必要があります。</a:t>
            </a:r>
          </a:p>
          <a:p>
            <a:endParaRPr lang="ja-JP" altLang="en-US" sz="2000" dirty="0" smtClean="0"/>
          </a:p>
          <a:p>
            <a:r>
              <a:rPr lang="ja-JP" altLang="en-US" sz="2000" dirty="0" smtClean="0"/>
              <a:t>ディストリビュータ</a:t>
            </a:r>
            <a:r>
              <a:rPr lang="ja-JP" altLang="en-US" sz="2000" dirty="0"/>
              <a:t>では、ソフトウェアが優先度、ターゲット、セキュリティを設定し、個々の割り込みを有効にする必要があります</a:t>
            </a:r>
            <a:r>
              <a:rPr lang="ja-JP" altLang="en-US" sz="2000" dirty="0" smtClean="0"/>
              <a:t>。その後</a:t>
            </a:r>
            <a:r>
              <a:rPr lang="ja-JP" altLang="en-US" sz="2000" dirty="0"/>
              <a:t>、</a:t>
            </a:r>
            <a:r>
              <a:rPr lang="en-US" altLang="ja-JP" sz="2000" dirty="0"/>
              <a:t>Distributor</a:t>
            </a:r>
            <a:r>
              <a:rPr lang="ja-JP" altLang="en-US" sz="2000" dirty="0"/>
              <a:t>は、その制御レジスタ（</a:t>
            </a:r>
            <a:r>
              <a:rPr lang="en-US" altLang="ja-JP" sz="2000" dirty="0"/>
              <a:t>GICD_CTLR</a:t>
            </a:r>
            <a:r>
              <a:rPr lang="ja-JP" altLang="en-US" sz="2000" dirty="0"/>
              <a:t>）を介して有効にする必要があります</a:t>
            </a:r>
            <a:r>
              <a:rPr lang="ja-JP" altLang="en-US" sz="2000" dirty="0" smtClean="0"/>
              <a:t>。</a:t>
            </a:r>
            <a:r>
              <a:rPr lang="en-US" altLang="ja-JP" sz="2000" dirty="0" smtClean="0"/>
              <a:t>CPU</a:t>
            </a:r>
            <a:r>
              <a:rPr lang="ja-JP" altLang="en-US" sz="2000" dirty="0"/>
              <a:t>インターフェイスごとに、ソフトウェアは優先度マスクとプリエンプションの設定をプログラムする必要があります。</a:t>
            </a:r>
          </a:p>
          <a:p>
            <a:endParaRPr lang="ja-JP" altLang="en-US" sz="2000" dirty="0" smtClean="0"/>
          </a:p>
          <a:p>
            <a:r>
              <a:rPr lang="ja-JP" altLang="en-US" sz="2000" dirty="0" smtClean="0"/>
              <a:t>各</a:t>
            </a:r>
            <a:r>
              <a:rPr lang="en-US" altLang="ja-JP" sz="2000" dirty="0" smtClean="0"/>
              <a:t>CPU</a:t>
            </a:r>
            <a:r>
              <a:rPr lang="ja-JP" altLang="en-US" sz="2000" dirty="0"/>
              <a:t>インターフェイスブロック自体は、その制御レジスタ（</a:t>
            </a:r>
            <a:r>
              <a:rPr lang="en-US" altLang="ja-JP" sz="2000" dirty="0"/>
              <a:t>GICD_CTLR</a:t>
            </a:r>
            <a:r>
              <a:rPr lang="ja-JP" altLang="en-US" sz="2000" dirty="0"/>
              <a:t>）を介して有効にする必要があります</a:t>
            </a:r>
            <a:r>
              <a:rPr lang="ja-JP" altLang="en-US" sz="2000" dirty="0" smtClean="0"/>
              <a:t>。これ</a:t>
            </a:r>
            <a:r>
              <a:rPr lang="ja-JP" altLang="en-US" sz="2000" dirty="0"/>
              <a:t>により、</a:t>
            </a:r>
            <a:r>
              <a:rPr lang="en-US" altLang="ja-JP" sz="2000" dirty="0"/>
              <a:t>GIC</a:t>
            </a:r>
            <a:r>
              <a:rPr lang="ja-JP" altLang="en-US" sz="2000" dirty="0"/>
              <a:t>がコアに割り込みを配信できるようになります。</a:t>
            </a:r>
          </a:p>
          <a:p>
            <a:endParaRPr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59</a:t>
            </a:fld>
            <a:endParaRPr lang="en-US" altLang="ja-JP"/>
          </a:p>
        </p:txBody>
      </p:sp>
    </p:spTree>
    <p:extLst>
      <p:ext uri="{BB962C8B-B14F-4D97-AF65-F5344CB8AC3E}">
        <p14:creationId xmlns:p14="http://schemas.microsoft.com/office/powerpoint/2010/main" val="24164859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Chapter </a:t>
            </a:r>
            <a:r>
              <a:rPr lang="en-US" altLang="ja-JP" dirty="0" smtClean="0"/>
              <a:t>10 </a:t>
            </a:r>
            <a:r>
              <a:rPr lang="en-US" altLang="ja-JP" dirty="0"/>
              <a:t>: AArch64</a:t>
            </a:r>
            <a:r>
              <a:rPr lang="ja-JP" altLang="en-US" dirty="0"/>
              <a:t>例外処理</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Aborts</a:t>
            </a:r>
          </a:p>
          <a:p>
            <a:pPr lvl="1"/>
            <a:r>
              <a:rPr lang="ja-JP" altLang="en-US" dirty="0"/>
              <a:t>アボートは、失敗した命令フェッチ（命令アボート）または失敗したデータアクセス（データアボート）で生成されます。それらは、メモリアクセスでエラー応答を提供する外部メモリシステムから取得できます（おそらく、指定されたアドレスがシステム内の実メモリに対応していないことを示します）。</a:t>
            </a:r>
          </a:p>
          <a:p>
            <a:pPr lvl="1"/>
            <a:r>
              <a:rPr lang="ja-JP" altLang="en-US" dirty="0"/>
              <a:t>または、コアのメモリ管理ユニット（</a:t>
            </a:r>
            <a:r>
              <a:rPr lang="en-US" altLang="ja-JP" dirty="0"/>
              <a:t>MMU</a:t>
            </a:r>
            <a:r>
              <a:rPr lang="ja-JP" altLang="en-US" dirty="0"/>
              <a:t>）でアボートを生成できます。 </a:t>
            </a:r>
            <a:r>
              <a:rPr lang="en-US" altLang="ja-JP" dirty="0"/>
              <a:t>OS</a:t>
            </a:r>
            <a:r>
              <a:rPr lang="ja-JP" altLang="en-US" dirty="0"/>
              <a:t>は</a:t>
            </a:r>
            <a:r>
              <a:rPr lang="en-US" altLang="ja-JP" dirty="0"/>
              <a:t>MMU</a:t>
            </a:r>
            <a:r>
              <a:rPr lang="ja-JP" altLang="en-US" dirty="0"/>
              <a:t>アボートを使用して、メモリをアプリケーションに動的に割り当てることができます。</a:t>
            </a:r>
          </a:p>
          <a:p>
            <a:pPr lvl="1"/>
            <a:r>
              <a:rPr lang="ja-JP" altLang="en-US" dirty="0"/>
              <a:t>命令は、フェッチされると、パイプライン内で中止としてマークできます。</a:t>
            </a:r>
          </a:p>
          <a:p>
            <a:pPr lvl="1"/>
            <a:r>
              <a:rPr lang="ja-JP" altLang="en-US" dirty="0"/>
              <a:t>命令中止例外は、コアがそれを実行しようとした場合に</a:t>
            </a:r>
            <a:r>
              <a:rPr lang="ja-JP" altLang="en-US" dirty="0" smtClean="0"/>
              <a:t>のみ発生</a:t>
            </a:r>
            <a:r>
              <a:rPr lang="ja-JP" altLang="en-US" dirty="0"/>
              <a:t>し</a:t>
            </a:r>
            <a:r>
              <a:rPr lang="ja-JP" altLang="en-US" dirty="0" smtClean="0"/>
              <a:t>ます</a:t>
            </a:r>
            <a:r>
              <a:rPr lang="ja-JP" altLang="en-US" dirty="0"/>
              <a:t>。</a:t>
            </a:r>
          </a:p>
          <a:p>
            <a:pPr lvl="1"/>
            <a:endParaRPr lang="en-US" altLang="ja-JP" dirty="0" smtClean="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a:t>
            </a:fld>
            <a:endParaRPr lang="en-US" altLang="ja-JP"/>
          </a:p>
        </p:txBody>
      </p:sp>
    </p:spTree>
    <p:extLst>
      <p:ext uri="{BB962C8B-B14F-4D97-AF65-F5344CB8AC3E}">
        <p14:creationId xmlns:p14="http://schemas.microsoft.com/office/powerpoint/2010/main" val="194879576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10.6.2 </a:t>
            </a:r>
            <a:r>
              <a:rPr lang="ja-JP" altLang="en-US" dirty="0"/>
              <a:t>初期化</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a:t>コアで割り込みが予期される前に、ソフトウェアは、ベクターテーブルで有効な割り込みベクターを設定し、</a:t>
            </a:r>
            <a:r>
              <a:rPr lang="en-US" altLang="ja-JP" sz="2000" dirty="0"/>
              <a:t>PSTATE</a:t>
            </a:r>
            <a:r>
              <a:rPr lang="ja-JP" altLang="en-US" sz="2000" dirty="0"/>
              <a:t>で割り込みマスクビットをクリアし、ルーティング制御を設定することにより、コアが割り込みを受け取る準備をします。</a:t>
            </a:r>
          </a:p>
          <a:p>
            <a:endParaRPr lang="ja-JP" altLang="en-US" sz="2000" dirty="0"/>
          </a:p>
          <a:p>
            <a:r>
              <a:rPr lang="ja-JP" altLang="en-US" sz="2000" dirty="0"/>
              <a:t>システムの割り込みメカニズム全体は、ディストリビューターを無効にすることで無効にできます。個々のコアへの割り込み配信は、</a:t>
            </a:r>
            <a:r>
              <a:rPr lang="en-US" altLang="ja-JP" sz="2000" dirty="0"/>
              <a:t>CPU</a:t>
            </a:r>
            <a:r>
              <a:rPr lang="ja-JP" altLang="en-US" sz="2000" dirty="0"/>
              <a:t>インターフェイスを無効にすることで無効にできます。ディストリビューターで個々の割り込みを無効（または有効）にすることもできます。</a:t>
            </a:r>
          </a:p>
          <a:p>
            <a:endParaRPr lang="ja-JP" altLang="en-US" sz="2000" dirty="0"/>
          </a:p>
          <a:p>
            <a:r>
              <a:rPr lang="ja-JP" altLang="en-US" sz="2000" dirty="0"/>
              <a:t>割り込みがコアに到達するには、個々の割り込み、ディストリビュータ、および</a:t>
            </a:r>
            <a:r>
              <a:rPr lang="en-US" altLang="ja-JP" sz="2000" dirty="0"/>
              <a:t>CPU</a:t>
            </a:r>
            <a:r>
              <a:rPr lang="ja-JP" altLang="en-US" sz="2000" dirty="0"/>
              <a:t>インターフェイスをすべて有効にする必要があります。割り込みは、十分な優先度、つまりコアの優先度マスクよりも高い必要もあります。</a:t>
            </a:r>
          </a:p>
          <a:p>
            <a:endParaRPr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60</a:t>
            </a:fld>
            <a:endParaRPr lang="en-US" altLang="ja-JP"/>
          </a:p>
        </p:txBody>
      </p:sp>
    </p:spTree>
    <p:extLst>
      <p:ext uri="{BB962C8B-B14F-4D97-AF65-F5344CB8AC3E}">
        <p14:creationId xmlns:p14="http://schemas.microsoft.com/office/powerpoint/2010/main" val="424309843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10.6.3 </a:t>
            </a:r>
            <a:r>
              <a:rPr lang="ja-JP" altLang="en-US" dirty="0"/>
              <a:t>割り込み処理</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a:t>コアが割り込みを受け取ると、ベクターテーブルから取得した最上位の割り込みベクターにジャンプして、実行を開始します。</a:t>
            </a:r>
          </a:p>
          <a:p>
            <a:r>
              <a:rPr lang="ja-JP" altLang="en-US" sz="2000" dirty="0" smtClean="0"/>
              <a:t>最上</a:t>
            </a:r>
            <a:r>
              <a:rPr lang="ja-JP" altLang="en-US" sz="2000" dirty="0"/>
              <a:t>位の割り込みハンドラは、</a:t>
            </a:r>
            <a:r>
              <a:rPr lang="en-US" altLang="ja-JP" sz="2000" dirty="0"/>
              <a:t>CPU</a:t>
            </a:r>
            <a:r>
              <a:rPr lang="ja-JP" altLang="en-US" sz="2000" dirty="0"/>
              <a:t>インターフェイスブロックから割り込み確認レジスタを読み取り、割り込み</a:t>
            </a:r>
            <a:r>
              <a:rPr lang="en-US" altLang="ja-JP" sz="2000" dirty="0"/>
              <a:t>ID</a:t>
            </a:r>
            <a:r>
              <a:rPr lang="ja-JP" altLang="en-US" sz="2000" dirty="0"/>
              <a:t>を取得します。</a:t>
            </a:r>
          </a:p>
          <a:p>
            <a:r>
              <a:rPr lang="ja-JP" altLang="en-US" sz="2000" dirty="0" smtClean="0"/>
              <a:t>割り込み</a:t>
            </a:r>
            <a:r>
              <a:rPr lang="en-US" altLang="ja-JP" sz="2000" dirty="0"/>
              <a:t>ID</a:t>
            </a:r>
            <a:r>
              <a:rPr lang="ja-JP" altLang="en-US" sz="2000" dirty="0"/>
              <a:t>を返すだけでなく、読み取りにより、ディストリビューターで割り込みがアクティブとしてマークされます</a:t>
            </a:r>
            <a:r>
              <a:rPr lang="ja-JP" altLang="en-US" sz="2000" dirty="0" smtClean="0"/>
              <a:t>。割り込み</a:t>
            </a:r>
            <a:r>
              <a:rPr lang="en-US" altLang="ja-JP" sz="2000" dirty="0"/>
              <a:t>ID</a:t>
            </a:r>
            <a:r>
              <a:rPr lang="ja-JP" altLang="en-US" sz="2000" dirty="0"/>
              <a:t>がわかると（割り込みソースを識別）、トップレベルハンドラーは、デバイス固有のハンドラーをディスパッチして、割り込みを処理できるようになります。</a:t>
            </a:r>
          </a:p>
          <a:p>
            <a:r>
              <a:rPr lang="ja-JP" altLang="en-US" sz="2000" dirty="0" smtClean="0"/>
              <a:t>デバイス</a:t>
            </a:r>
            <a:r>
              <a:rPr lang="ja-JP" altLang="en-US" sz="2000" dirty="0"/>
              <a:t>固有のハンドラーの実行が終了すると、最上位ハンドラーは</a:t>
            </a:r>
            <a:r>
              <a:rPr lang="en-US" altLang="ja-JP" sz="2000" dirty="0"/>
              <a:t>CPU</a:t>
            </a:r>
            <a:r>
              <a:rPr lang="ja-JP" altLang="en-US" sz="2000" dirty="0"/>
              <a:t>インターフェイスブロックの割り込み終了（</a:t>
            </a:r>
            <a:r>
              <a:rPr lang="en-US" altLang="ja-JP" sz="2000" dirty="0" err="1"/>
              <a:t>EoI</a:t>
            </a:r>
            <a:r>
              <a:rPr lang="ja-JP" altLang="en-US" sz="2000" dirty="0"/>
              <a:t>）レジスタに同じ割り込み</a:t>
            </a:r>
            <a:r>
              <a:rPr lang="en-US" altLang="ja-JP" sz="2000" dirty="0"/>
              <a:t>ID</a:t>
            </a:r>
            <a:r>
              <a:rPr lang="ja-JP" altLang="en-US" sz="2000" dirty="0"/>
              <a:t>を書き込み、割り込み処理の終了を示します</a:t>
            </a:r>
            <a:r>
              <a:rPr lang="ja-JP" altLang="en-US" sz="2000" dirty="0" smtClean="0"/>
              <a:t>。</a:t>
            </a:r>
            <a:endParaRPr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61</a:t>
            </a:fld>
            <a:endParaRPr lang="en-US" altLang="ja-JP"/>
          </a:p>
        </p:txBody>
      </p:sp>
    </p:spTree>
    <p:extLst>
      <p:ext uri="{BB962C8B-B14F-4D97-AF65-F5344CB8AC3E}">
        <p14:creationId xmlns:p14="http://schemas.microsoft.com/office/powerpoint/2010/main" val="21840329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10.6.3 </a:t>
            </a:r>
            <a:r>
              <a:rPr lang="ja-JP" altLang="en-US" dirty="0"/>
              <a:t>割り込み処理</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smtClean="0"/>
              <a:t>アクティブステータス</a:t>
            </a:r>
            <a:r>
              <a:rPr lang="ja-JP" altLang="en-US" sz="2000" dirty="0"/>
              <a:t>を削除して、最終的な割り込みステータスを非アクティブまたは保留（状態がアクティブで保留中の場合）にすることとは別に、</a:t>
            </a:r>
            <a:r>
              <a:rPr lang="en-US" altLang="ja-JP" sz="2000" dirty="0"/>
              <a:t>CPU</a:t>
            </a:r>
            <a:r>
              <a:rPr lang="ja-JP" altLang="en-US" sz="2000" dirty="0"/>
              <a:t>インターフェイスはより多くの保留中の割り込みをコアに転送できます</a:t>
            </a:r>
            <a:r>
              <a:rPr lang="ja-JP" altLang="en-US" sz="2000" dirty="0" smtClean="0"/>
              <a:t>。これ</a:t>
            </a:r>
            <a:r>
              <a:rPr lang="ja-JP" altLang="en-US" sz="2000" dirty="0"/>
              <a:t>で、単一の割り込みの処理が終了します。</a:t>
            </a:r>
          </a:p>
          <a:p>
            <a:r>
              <a:rPr lang="ja-JP" altLang="en-US" sz="2000" dirty="0" smtClean="0"/>
              <a:t>同じ</a:t>
            </a:r>
            <a:r>
              <a:rPr lang="ja-JP" altLang="en-US" sz="2000" dirty="0"/>
              <a:t>コアで処理されるのを待機する複数の割り込みが存在する可能性がありますが、</a:t>
            </a:r>
            <a:r>
              <a:rPr lang="en-US" altLang="ja-JP" sz="2000" dirty="0"/>
              <a:t>CPU</a:t>
            </a:r>
            <a:r>
              <a:rPr lang="ja-JP" altLang="en-US" sz="2000" dirty="0"/>
              <a:t>インターフェイスは一度に</a:t>
            </a:r>
            <a:r>
              <a:rPr lang="en-US" altLang="ja-JP" sz="2000" dirty="0"/>
              <a:t>1</a:t>
            </a:r>
            <a:r>
              <a:rPr lang="ja-JP" altLang="en-US" sz="2000" dirty="0" err="1"/>
              <a:t>つの</a:t>
            </a:r>
            <a:r>
              <a:rPr lang="ja-JP" altLang="en-US" sz="2000" dirty="0"/>
              <a:t>割り込みのみを通知できます</a:t>
            </a:r>
            <a:r>
              <a:rPr lang="ja-JP" altLang="en-US" sz="2000" dirty="0" smtClean="0"/>
              <a:t>。トップレベル</a:t>
            </a:r>
            <a:r>
              <a:rPr lang="ja-JP" altLang="en-US" sz="2000" dirty="0"/>
              <a:t>の割り込みハンドラは、特別な割り込み</a:t>
            </a:r>
            <a:r>
              <a:rPr lang="en-US" altLang="ja-JP" sz="2000" dirty="0"/>
              <a:t>ID</a:t>
            </a:r>
            <a:r>
              <a:rPr lang="ja-JP" altLang="en-US" sz="2000" dirty="0"/>
              <a:t>値</a:t>
            </a:r>
            <a:r>
              <a:rPr lang="en-US" altLang="ja-JP" sz="2000" dirty="0"/>
              <a:t>1023</a:t>
            </a:r>
            <a:r>
              <a:rPr lang="ja-JP" altLang="en-US" sz="2000" dirty="0"/>
              <a:t>を読み取るまで上記のシーケンスを繰り返し、このコアで保留中の割り込みがもうないことを示します</a:t>
            </a:r>
            <a:r>
              <a:rPr lang="ja-JP" altLang="en-US" sz="2000" dirty="0" smtClean="0"/>
              <a:t>。この</a:t>
            </a:r>
            <a:r>
              <a:rPr lang="ja-JP" altLang="en-US" sz="2000" dirty="0"/>
              <a:t>特別な割り込み</a:t>
            </a:r>
            <a:r>
              <a:rPr lang="en-US" altLang="ja-JP" sz="2000" dirty="0"/>
              <a:t>ID</a:t>
            </a:r>
            <a:r>
              <a:rPr lang="ja-JP" altLang="en-US" sz="2000" dirty="0"/>
              <a:t>は、擬似割り込み</a:t>
            </a:r>
            <a:r>
              <a:rPr lang="en-US" altLang="ja-JP" sz="2000" dirty="0"/>
              <a:t>ID</a:t>
            </a:r>
            <a:r>
              <a:rPr lang="ja-JP" altLang="en-US" sz="2000" dirty="0"/>
              <a:t>と呼ばれます。</a:t>
            </a:r>
          </a:p>
          <a:p>
            <a:r>
              <a:rPr lang="ja-JP" altLang="en-US" sz="2000" dirty="0" smtClean="0"/>
              <a:t>スプリアス</a:t>
            </a:r>
            <a:r>
              <a:rPr lang="ja-JP" altLang="en-US" sz="2000" dirty="0"/>
              <a:t>割り込み</a:t>
            </a:r>
            <a:r>
              <a:rPr lang="en-US" altLang="ja-JP" sz="2000" dirty="0"/>
              <a:t>ID</a:t>
            </a:r>
            <a:r>
              <a:rPr lang="ja-JP" altLang="en-US" sz="2000" dirty="0"/>
              <a:t>は予約済みの値であり、システム内のデバイスに割り当てることはできません</a:t>
            </a:r>
            <a:r>
              <a:rPr lang="ja-JP" altLang="en-US" sz="2000" dirty="0" smtClean="0"/>
              <a:t>。最上</a:t>
            </a:r>
            <a:r>
              <a:rPr lang="ja-JP" altLang="en-US" sz="2000" dirty="0"/>
              <a:t>位ハンドラーは、偽の割り込み</a:t>
            </a:r>
            <a:r>
              <a:rPr lang="en-US" altLang="ja-JP" sz="2000" dirty="0"/>
              <a:t>ID</a:t>
            </a:r>
            <a:r>
              <a:rPr lang="ja-JP" altLang="en-US" sz="2000" dirty="0"/>
              <a:t>を読み取ると、その実行を完了し、割り込みを受ける前に実行していたタスクを再開するためにコアを準備できます。</a:t>
            </a:r>
          </a:p>
          <a:p>
            <a:r>
              <a:rPr lang="ja-JP" altLang="en-US" sz="2000" dirty="0" smtClean="0"/>
              <a:t>一般的</a:t>
            </a:r>
            <a:r>
              <a:rPr lang="ja-JP" altLang="en-US" sz="2000" dirty="0"/>
              <a:t>な割り込みコントローラー（</a:t>
            </a:r>
            <a:r>
              <a:rPr lang="en-US" altLang="ja-JP" sz="2000" dirty="0"/>
              <a:t>GIC</a:t>
            </a:r>
            <a:r>
              <a:rPr lang="ja-JP" altLang="en-US" sz="2000" dirty="0"/>
              <a:t>）は、複数の割り込みソースからの入力を管理し、それらを</a:t>
            </a:r>
            <a:r>
              <a:rPr lang="en-US" altLang="ja-JP" sz="2000" dirty="0"/>
              <a:t>IRQ</a:t>
            </a:r>
            <a:r>
              <a:rPr lang="ja-JP" altLang="en-US" sz="2000" dirty="0"/>
              <a:t>または</a:t>
            </a:r>
            <a:r>
              <a:rPr lang="en-US" altLang="ja-JP" sz="2000" dirty="0"/>
              <a:t>FIQ</a:t>
            </a:r>
            <a:r>
              <a:rPr lang="ja-JP" altLang="en-US" sz="2000" dirty="0"/>
              <a:t>要求に配布します。</a:t>
            </a:r>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62</a:t>
            </a:fld>
            <a:endParaRPr lang="en-US" altLang="ja-JP"/>
          </a:p>
        </p:txBody>
      </p:sp>
    </p:spTree>
    <p:extLst>
      <p:ext uri="{BB962C8B-B14F-4D97-AF65-F5344CB8AC3E}">
        <p14:creationId xmlns:p14="http://schemas.microsoft.com/office/powerpoint/2010/main" val="39453186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Chapter </a:t>
            </a:r>
            <a:r>
              <a:rPr lang="en-US" altLang="ja-JP" dirty="0" smtClean="0"/>
              <a:t>10 </a:t>
            </a:r>
            <a:r>
              <a:rPr lang="en-US" altLang="ja-JP" dirty="0"/>
              <a:t>: AArch64</a:t>
            </a:r>
            <a:r>
              <a:rPr lang="ja-JP" altLang="en-US" dirty="0"/>
              <a:t>例外処理</a:t>
            </a:r>
            <a:endParaRPr kumimoji="1" lang="ja-JP" altLang="en-US" dirty="0"/>
          </a:p>
        </p:txBody>
      </p:sp>
      <p:sp>
        <p:nvSpPr>
          <p:cNvPr id="3" name="コンテンツ プレースホルダー 2"/>
          <p:cNvSpPr>
            <a:spLocks noGrp="1"/>
          </p:cNvSpPr>
          <p:nvPr>
            <p:ph idx="1"/>
          </p:nvPr>
        </p:nvSpPr>
        <p:spPr/>
        <p:txBody>
          <a:bodyPr/>
          <a:lstStyle/>
          <a:p>
            <a:pPr lvl="1"/>
            <a:r>
              <a:rPr lang="ja-JP" altLang="en-US" dirty="0"/>
              <a:t>例外は、命令が実行される前に発生します。中止された命令がパイプラインの実行ステージに到達する前にパイプラインがフラッシュされた場合、中止例外は発生しません。データアボート例外は、ロードまたはストア命令の結果として発生し、データの読み取りまたは書き込みが試行された後に発生すると見なされます。</a:t>
            </a:r>
          </a:p>
          <a:p>
            <a:pPr lvl="1"/>
            <a:r>
              <a:rPr lang="ja-JP" altLang="en-US" dirty="0"/>
              <a:t>アボートは、命令ストリームの実行または試行の実行の結果として生成され、リターンアドレスがそれを引き起こした命令の詳細を提供する場合、同期として説明されます。</a:t>
            </a:r>
          </a:p>
          <a:p>
            <a:pPr lvl="1"/>
            <a:r>
              <a:rPr lang="ja-JP" altLang="en-US" dirty="0"/>
              <a:t>非同期アボートは命令の実行によって生成されませんが、リターンアドレスはアボートの原因の詳細を常に提供するとは限りません。 </a:t>
            </a:r>
            <a:r>
              <a:rPr lang="en-US" altLang="ja-JP" dirty="0"/>
              <a:t>ARMv8-A</a:t>
            </a:r>
            <a:r>
              <a:rPr lang="ja-JP" altLang="en-US" dirty="0"/>
              <a:t>では、命令とデータアボートは同期的です。非同期の例外は、</a:t>
            </a:r>
            <a:r>
              <a:rPr lang="en-US" altLang="ja-JP" dirty="0"/>
              <a:t>IRQ / FIQ</a:t>
            </a:r>
            <a:r>
              <a:rPr lang="ja-JP" altLang="en-US" dirty="0"/>
              <a:t>およびシステムエラー（</a:t>
            </a:r>
            <a:r>
              <a:rPr lang="en-US" altLang="ja-JP" dirty="0" err="1"/>
              <a:t>SError</a:t>
            </a:r>
            <a:r>
              <a:rPr lang="ja-JP" altLang="en-US" dirty="0"/>
              <a:t>）です。 </a:t>
            </a:r>
            <a:r>
              <a:rPr lang="en-US" altLang="ja-JP" dirty="0"/>
              <a:t>10-7</a:t>
            </a:r>
            <a:r>
              <a:rPr lang="ja-JP" altLang="en-US" dirty="0"/>
              <a:t>ページの「同期例外と非同期例外」を参照してください。</a:t>
            </a: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a:t>
            </a:fld>
            <a:endParaRPr lang="en-US" altLang="ja-JP"/>
          </a:p>
        </p:txBody>
      </p:sp>
    </p:spTree>
    <p:extLst>
      <p:ext uri="{BB962C8B-B14F-4D97-AF65-F5344CB8AC3E}">
        <p14:creationId xmlns:p14="http://schemas.microsoft.com/office/powerpoint/2010/main" val="1386838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Chapter </a:t>
            </a:r>
            <a:r>
              <a:rPr lang="en-US" altLang="ja-JP" dirty="0" smtClean="0"/>
              <a:t>10 </a:t>
            </a:r>
            <a:r>
              <a:rPr lang="en-US" altLang="ja-JP" dirty="0"/>
              <a:t>: AArch64</a:t>
            </a:r>
            <a:r>
              <a:rPr lang="ja-JP" altLang="en-US" dirty="0"/>
              <a:t>例外処理</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Reset</a:t>
            </a:r>
          </a:p>
          <a:p>
            <a:pPr lvl="1"/>
            <a:r>
              <a:rPr lang="ja-JP" altLang="en-US" dirty="0"/>
              <a:t>リセットは、実装されている最高の例外レベルの特別なベクトルとして扱われます。</a:t>
            </a:r>
          </a:p>
          <a:p>
            <a:pPr lvl="1"/>
            <a:r>
              <a:rPr lang="ja-JP" altLang="en-US" dirty="0"/>
              <a:t>これは、例外が発生したときに</a:t>
            </a:r>
            <a:r>
              <a:rPr lang="en-US" altLang="ja-JP" dirty="0"/>
              <a:t>ARM</a:t>
            </a:r>
            <a:r>
              <a:rPr lang="ja-JP" altLang="en-US" dirty="0"/>
              <a:t>プロセッサがジャンプする命令の場所です。 このベクトルは、実装定義アドレスを使用します。</a:t>
            </a:r>
          </a:p>
          <a:p>
            <a:pPr lvl="1"/>
            <a:r>
              <a:rPr lang="en-US" altLang="ja-JP" dirty="0" err="1"/>
              <a:t>RVBAR_ELn</a:t>
            </a:r>
            <a:r>
              <a:rPr lang="ja-JP" altLang="en-US" dirty="0"/>
              <a:t>には、このリセットベクトルアドレスが含まれます。</a:t>
            </a:r>
            <a:r>
              <a:rPr lang="en-US" altLang="ja-JP" dirty="0"/>
              <a:t>n</a:t>
            </a:r>
            <a:r>
              <a:rPr lang="ja-JP" altLang="en-US" dirty="0"/>
              <a:t>は、実装されている最高の例外レベルの番号です。</a:t>
            </a:r>
          </a:p>
          <a:p>
            <a:pPr lvl="1"/>
            <a:r>
              <a:rPr lang="ja-JP" altLang="en-US" dirty="0"/>
              <a:t>すべてのコアにはリセット入力があり、リセットされた直後にリセット例外が発生します。 これは最も優先度の高い例外であり、マスクすることはできません。 この例外は、電源投入後にコアでコードを実行して初期化するために使用されます</a:t>
            </a:r>
            <a:r>
              <a:rPr lang="ja-JP" altLang="en-US" dirty="0" smtClean="0"/>
              <a:t>。</a:t>
            </a:r>
            <a:endParaRPr lang="en-US" altLang="ja-JP"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8</a:t>
            </a:fld>
            <a:endParaRPr lang="en-US" altLang="ja-JP"/>
          </a:p>
        </p:txBody>
      </p:sp>
    </p:spTree>
    <p:extLst>
      <p:ext uri="{BB962C8B-B14F-4D97-AF65-F5344CB8AC3E}">
        <p14:creationId xmlns:p14="http://schemas.microsoft.com/office/powerpoint/2010/main" val="3718023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Chapter </a:t>
            </a:r>
            <a:r>
              <a:rPr lang="en-US" altLang="ja-JP" dirty="0" smtClean="0"/>
              <a:t>10 </a:t>
            </a:r>
            <a:r>
              <a:rPr lang="en-US" altLang="ja-JP" dirty="0"/>
              <a:t>: AArch64</a:t>
            </a:r>
            <a:r>
              <a:rPr lang="ja-JP" altLang="en-US" dirty="0"/>
              <a:t>例外処理</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Exception </a:t>
            </a:r>
            <a:r>
              <a:rPr lang="en-US" altLang="ja-JP" dirty="0"/>
              <a:t>generating </a:t>
            </a:r>
            <a:r>
              <a:rPr lang="en-US" altLang="ja-JP" dirty="0" smtClean="0"/>
              <a:t>instructions</a:t>
            </a:r>
          </a:p>
          <a:p>
            <a:pPr lvl="1"/>
            <a:r>
              <a:rPr lang="ja-JP" altLang="en-US" dirty="0"/>
              <a:t>特定の命令を実行すると、例外が生成される場合があります。 このような命令は通常、より高い特権レベルで実行されるソフトウェアからサービスを要求するために実行されます。</a:t>
            </a:r>
          </a:p>
          <a:p>
            <a:pPr lvl="2"/>
            <a:r>
              <a:rPr lang="ja-JP" altLang="en-US" dirty="0" smtClean="0"/>
              <a:t>スーパーバイザーコール（</a:t>
            </a:r>
            <a:r>
              <a:rPr lang="en-US" altLang="ja-JP" dirty="0"/>
              <a:t>SVC</a:t>
            </a:r>
            <a:r>
              <a:rPr lang="ja-JP" altLang="en-US" dirty="0"/>
              <a:t>）命令により、ユーザーモードプログラムは</a:t>
            </a:r>
            <a:r>
              <a:rPr lang="en-US" altLang="ja-JP" dirty="0"/>
              <a:t>OS</a:t>
            </a:r>
            <a:r>
              <a:rPr lang="ja-JP" altLang="en-US" dirty="0"/>
              <a:t>サービスを要求できます。</a:t>
            </a:r>
          </a:p>
          <a:p>
            <a:pPr lvl="2"/>
            <a:r>
              <a:rPr lang="en-US" altLang="ja-JP" dirty="0" smtClean="0"/>
              <a:t>Hypervisor </a:t>
            </a:r>
            <a:r>
              <a:rPr lang="en-US" altLang="ja-JP" dirty="0"/>
              <a:t>Call</a:t>
            </a:r>
            <a:r>
              <a:rPr lang="ja-JP" altLang="en-US" dirty="0"/>
              <a:t>（</a:t>
            </a:r>
            <a:r>
              <a:rPr lang="en-US" altLang="ja-JP" dirty="0"/>
              <a:t>HVC</a:t>
            </a:r>
            <a:r>
              <a:rPr lang="ja-JP" altLang="en-US" dirty="0"/>
              <a:t>）命令により、ゲスト</a:t>
            </a:r>
            <a:r>
              <a:rPr lang="en-US" altLang="ja-JP" dirty="0"/>
              <a:t>OS</a:t>
            </a:r>
            <a:r>
              <a:rPr lang="ja-JP" altLang="en-US" dirty="0"/>
              <a:t>はハイパーバイザーサービスを要求できます。</a:t>
            </a:r>
          </a:p>
          <a:p>
            <a:pPr lvl="2"/>
            <a:r>
              <a:rPr lang="ja-JP" altLang="en-US" dirty="0" smtClean="0"/>
              <a:t>セキュアモニターコール</a:t>
            </a:r>
            <a:r>
              <a:rPr lang="ja-JP" altLang="en-US" dirty="0"/>
              <a:t>（</a:t>
            </a:r>
            <a:r>
              <a:rPr lang="en-US" altLang="ja-JP" dirty="0"/>
              <a:t>SMC</a:t>
            </a:r>
            <a:r>
              <a:rPr lang="ja-JP" altLang="en-US" dirty="0"/>
              <a:t>）命令により、ノーマルワールドはセキュアワールドサービスを要求できます。</a:t>
            </a:r>
          </a:p>
          <a:p>
            <a:pPr lvl="1"/>
            <a:r>
              <a:rPr lang="ja-JP" altLang="en-US" dirty="0"/>
              <a:t>結果の例外が</a:t>
            </a:r>
            <a:r>
              <a:rPr lang="en-US" altLang="ja-JP" dirty="0"/>
              <a:t>EL0</a:t>
            </a:r>
            <a:r>
              <a:rPr lang="ja-JP" altLang="en-US" dirty="0"/>
              <a:t>での命令フェッチの結果として生成された場合、</a:t>
            </a:r>
            <a:r>
              <a:rPr lang="en-US" altLang="ja-JP" dirty="0"/>
              <a:t>HCR_EL2.TGE</a:t>
            </a:r>
            <a:r>
              <a:rPr lang="ja-JP" altLang="en-US" dirty="0"/>
              <a:t>ビットが非セキュア状態に設定されていない限り、</a:t>
            </a:r>
            <a:r>
              <a:rPr lang="en-US" altLang="ja-JP" dirty="0"/>
              <a:t>EL1</a:t>
            </a:r>
            <a:r>
              <a:rPr lang="ja-JP" altLang="en-US" dirty="0"/>
              <a:t>の例外として処理されます。</a:t>
            </a:r>
          </a:p>
          <a:p>
            <a:pPr lvl="1"/>
            <a:r>
              <a:rPr lang="ja-JP" altLang="en-US" dirty="0"/>
              <a:t>他の例外レベルでの命令フェッチの結果として例外が生成された場合、例外レベルは変更されません。</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9</a:t>
            </a:fld>
            <a:endParaRPr lang="en-US" altLang="ja-JP"/>
          </a:p>
        </p:txBody>
      </p:sp>
    </p:spTree>
    <p:extLst>
      <p:ext uri="{BB962C8B-B14F-4D97-AF65-F5344CB8AC3E}">
        <p14:creationId xmlns:p14="http://schemas.microsoft.com/office/powerpoint/2010/main" val="359999191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1_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rgbClr val="FF0000"/>
          </a:solidFill>
          <a:prstDash val="solid"/>
          <a:round/>
          <a:headEnd type="none" w="med" len="med"/>
          <a:tailEnd type="triangle" w="med" len="med"/>
        </a:ln>
        <a:effectLst/>
      </a:spPr>
      <a:bodyPr vert="horz" wrap="none" lIns="90000" tIns="46800" rIns="90000" bIns="46800" numCol="1" rtlCol="0"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txDef>
      <a:spPr>
        <a:noFill/>
      </a:spPr>
      <a:bodyPr wrap="none" rtlCol="0">
        <a:spAutoFit/>
      </a:bodyPr>
      <a:lstStyle>
        <a:defPPr>
          <a:defRPr kumimoji="1" smtClean="0">
            <a:latin typeface="メイリオ" panose="020B0604030504040204" pitchFamily="50" charset="-128"/>
            <a:ea typeface="メイリオ" panose="020B0604030504040204" pitchFamily="50" charset="-128"/>
            <a:cs typeface="メイリオ" panose="020B0604030504040204" pitchFamily="50" charset="-128"/>
          </a:defRPr>
        </a:defPPr>
      </a:lstStyle>
    </a:txDef>
  </a:objectDefaults>
  <a:extraClrSchemeLst>
    <a:extraClrScheme>
      <a:clrScheme name="1_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AUTOSAR仕様との関連.pptx" id="{B1B43577-DB1D-419E-B75C-7A202B147899}" vid="{AA7F4993-B562-4C95-84E3-6922FB76AC30}"/>
    </a:ext>
  </a:extLst>
</a:theme>
</file>

<file path=ppt/theme/theme2.xml><?xml version="1.0" encoding="utf-8"?>
<a:theme xmlns:a="http://schemas.openxmlformats.org/drawingml/2006/main" name="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objectDefaults>
  <a:extraClrSchemeLst>
    <a:extraClrScheme>
      <a:clrScheme name="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AUTOSAR仕様との関連.pptx" id="{B1B43577-DB1D-419E-B75C-7A202B147899}" vid="{337ED59A-963E-48AA-AB43-B376C4BC1368}"/>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テンプレート</Template>
  <TotalTime>53497</TotalTime>
  <Words>7586</Words>
  <Application>Microsoft Office PowerPoint</Application>
  <PresentationFormat>A4 210 x 297 mm</PresentationFormat>
  <Paragraphs>364</Paragraphs>
  <Slides>62</Slides>
  <Notes>1</Notes>
  <HiddenSlides>0</HiddenSlides>
  <MMClips>0</MMClips>
  <ScaleCrop>false</ScaleCrop>
  <HeadingPairs>
    <vt:vector size="8" baseType="variant">
      <vt:variant>
        <vt:lpstr>使用されているフォント</vt:lpstr>
      </vt:variant>
      <vt:variant>
        <vt:i4>10</vt:i4>
      </vt:variant>
      <vt:variant>
        <vt:lpstr>テーマ</vt:lpstr>
      </vt:variant>
      <vt:variant>
        <vt:i4>2</vt:i4>
      </vt:variant>
      <vt:variant>
        <vt:lpstr>埋め込まれた OLE サーバー</vt:lpstr>
      </vt:variant>
      <vt:variant>
        <vt:i4>1</vt:i4>
      </vt:variant>
      <vt:variant>
        <vt:lpstr>スライド タイトル</vt:lpstr>
      </vt:variant>
      <vt:variant>
        <vt:i4>62</vt:i4>
      </vt:variant>
    </vt:vector>
  </HeadingPairs>
  <TitlesOfParts>
    <vt:vector size="75" baseType="lpstr">
      <vt:lpstr>ＤＦＰ太丸ゴシック体</vt:lpstr>
      <vt:lpstr>ＭＳ Ｐゴシック</vt:lpstr>
      <vt:lpstr>ＭＳ Ｐ明朝</vt:lpstr>
      <vt:lpstr>ＭＳ ゴシック</vt:lpstr>
      <vt:lpstr>ＭＳ 明朝</vt:lpstr>
      <vt:lpstr>メイリオ</vt:lpstr>
      <vt:lpstr>Arial</vt:lpstr>
      <vt:lpstr>Monotype Corsiva</vt:lpstr>
      <vt:lpstr>Times New Roman</vt:lpstr>
      <vt:lpstr>Wingdings</vt:lpstr>
      <vt:lpstr>1_ERTLテンプレート</vt:lpstr>
      <vt:lpstr>ERTLテンプレート</vt:lpstr>
      <vt:lpstr>Image</vt:lpstr>
      <vt:lpstr>ARMv8-A勉強会資料 AArch64例外処理(10章)</vt:lpstr>
      <vt:lpstr>Chapter 10 : AArch64例外処理</vt:lpstr>
      <vt:lpstr>Chapter 10 : AArch64例外処理</vt:lpstr>
      <vt:lpstr>Chapter 10 : AArch64例外処理</vt:lpstr>
      <vt:lpstr>Chapter 10 : AArch64例外処理</vt:lpstr>
      <vt:lpstr>Chapter 10 : AArch64例外処理</vt:lpstr>
      <vt:lpstr>Chapter 10 : AArch64例外処理</vt:lpstr>
      <vt:lpstr>Chapter 10 : AArch64例外処理</vt:lpstr>
      <vt:lpstr>Chapter 10 : AArch64例外処理</vt:lpstr>
      <vt:lpstr>Chapter 10 : AArch64例外処理</vt:lpstr>
      <vt:lpstr>Chapter 10 : AArch64例外処理</vt:lpstr>
      <vt:lpstr>10.1 例外処理レジスタ</vt:lpstr>
      <vt:lpstr>10.1 例外処理レジスタ</vt:lpstr>
      <vt:lpstr>10.1 例外処理レジスタ</vt:lpstr>
      <vt:lpstr>10.1 例外処理レジスタ</vt:lpstr>
      <vt:lpstr>10.1 例外処理レジスタ</vt:lpstr>
      <vt:lpstr>10.1 例外処理レジスタ</vt:lpstr>
      <vt:lpstr>10.1 例外処理レジスタ</vt:lpstr>
      <vt:lpstr>10.1 例外処理レジスタ</vt:lpstr>
      <vt:lpstr>10.1 例外処理レジスタ</vt:lpstr>
      <vt:lpstr>10.1 例外処理レジスタ</vt:lpstr>
      <vt:lpstr>10.2 同期および非同期の例外</vt:lpstr>
      <vt:lpstr>10.2 同期および非同期の例外</vt:lpstr>
      <vt:lpstr>10.2.1 同期アボート</vt:lpstr>
      <vt:lpstr>10.2.1 同期アボート</vt:lpstr>
      <vt:lpstr>10.2.2 同期例外の処理</vt:lpstr>
      <vt:lpstr>10.2.2 同期例外の処理</vt:lpstr>
      <vt:lpstr>10.2.3 システムコール</vt:lpstr>
      <vt:lpstr>10.2.4 EL2 / EL3へのシステムコール</vt:lpstr>
      <vt:lpstr>10.2.5 未割り当ての命令</vt:lpstr>
      <vt:lpstr>10.2.6 例外シンドロームレジスタ</vt:lpstr>
      <vt:lpstr>10.2.6 例外シンドロームレジスタ</vt:lpstr>
      <vt:lpstr>10.3 例外による実行状態と例外レベルの変更</vt:lpstr>
      <vt:lpstr>10.3 例外による実行状態と例外レベルの変更</vt:lpstr>
      <vt:lpstr>10.3 例外による実行状態と例外レベルの変更</vt:lpstr>
      <vt:lpstr>10.3 例外による実行状態と例外レベルの変更</vt:lpstr>
      <vt:lpstr>10.3 例外による実行状態と例外レベルの変更</vt:lpstr>
      <vt:lpstr>10.3 例外による実行状態と例外レベルの変更</vt:lpstr>
      <vt:lpstr>10.4 AArch64例外テーブル</vt:lpstr>
      <vt:lpstr>10.4 AArch64例外テーブル</vt:lpstr>
      <vt:lpstr>10.4 AArch64例外テーブル</vt:lpstr>
      <vt:lpstr>10.4 AArch64例外テーブル</vt:lpstr>
      <vt:lpstr>10.4 AArch64例外テーブル</vt:lpstr>
      <vt:lpstr>10.5 割り込み処理</vt:lpstr>
      <vt:lpstr>10.5 割り込み処理</vt:lpstr>
      <vt:lpstr>10.5 割り込み処理</vt:lpstr>
      <vt:lpstr>10.5 割り込み処理</vt:lpstr>
      <vt:lpstr>10.6 汎用割り込みコントローラー</vt:lpstr>
      <vt:lpstr>10.6 汎用割り込みコントローラー</vt:lpstr>
      <vt:lpstr>10.6 汎用割り込みコントローラー</vt:lpstr>
      <vt:lpstr>10.6 汎用割り込みコントローラー</vt:lpstr>
      <vt:lpstr>10.6 汎用割り込みコントローラー</vt:lpstr>
      <vt:lpstr>10.6 汎用割り込みコントローラー</vt:lpstr>
      <vt:lpstr>10.6 汎用割り込みコントローラー</vt:lpstr>
      <vt:lpstr>10.6 汎用割り込みコントローラー</vt:lpstr>
      <vt:lpstr>10.6.1 構成</vt:lpstr>
      <vt:lpstr>10.6.1 構成</vt:lpstr>
      <vt:lpstr>10.6.1 構成</vt:lpstr>
      <vt:lpstr>10.6.2 初期化</vt:lpstr>
      <vt:lpstr>10.6.2 初期化</vt:lpstr>
      <vt:lpstr>10.6.3 割り込み処理</vt:lpstr>
      <vt:lpstr>10.6.3 割り込み処理</vt:lpstr>
    </vt:vector>
  </TitlesOfParts>
  <Company>ertl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SpeC記述のC記述への変換 （SpecCによるソフトウェア記述の実装記述への変換）</dc:title>
  <dc:creator>honda</dc:creator>
  <cp:lastModifiedBy>mamizu</cp:lastModifiedBy>
  <cp:revision>2379</cp:revision>
  <cp:lastPrinted>2019-02-26T04:36:26Z</cp:lastPrinted>
  <dcterms:created xsi:type="dcterms:W3CDTF">2002-10-25T18:44:00Z</dcterms:created>
  <dcterms:modified xsi:type="dcterms:W3CDTF">2019-12-12T08:00:05Z</dcterms:modified>
</cp:coreProperties>
</file>