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24"/>
  </p:notesMasterIdLst>
  <p:handoutMasterIdLst>
    <p:handoutMasterId r:id="rId25"/>
  </p:handoutMasterIdLst>
  <p:sldIdLst>
    <p:sldId id="1312" r:id="rId3"/>
    <p:sldId id="1672" r:id="rId4"/>
    <p:sldId id="1673" r:id="rId5"/>
    <p:sldId id="1674" r:id="rId6"/>
    <p:sldId id="1675" r:id="rId7"/>
    <p:sldId id="1676" r:id="rId8"/>
    <p:sldId id="1677" r:id="rId9"/>
    <p:sldId id="1678" r:id="rId10"/>
    <p:sldId id="1679" r:id="rId11"/>
    <p:sldId id="1680" r:id="rId12"/>
    <p:sldId id="1681" r:id="rId13"/>
    <p:sldId id="1682" r:id="rId14"/>
    <p:sldId id="1683" r:id="rId15"/>
    <p:sldId id="1684" r:id="rId16"/>
    <p:sldId id="1685" r:id="rId17"/>
    <p:sldId id="1686" r:id="rId18"/>
    <p:sldId id="1687" r:id="rId19"/>
    <p:sldId id="1688" r:id="rId20"/>
    <p:sldId id="1689" r:id="rId21"/>
    <p:sldId id="1690" r:id="rId22"/>
    <p:sldId id="1691" r:id="rId23"/>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3" autoAdjust="0"/>
    <p:restoredTop sz="90149" autoAdjust="0"/>
  </p:normalViewPr>
  <p:slideViewPr>
    <p:cSldViewPr snapToGrid="0">
      <p:cViewPr varScale="1">
        <p:scale>
          <a:sx n="110" d="100"/>
          <a:sy n="110" d="100"/>
        </p:scale>
        <p:origin x="146" y="1582"/>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43"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err="1"/>
              <a:t>big.LITTLE</a:t>
            </a:r>
            <a:r>
              <a:rPr lang="ja-JP" altLang="en-US" sz="3600" dirty="0"/>
              <a:t>テクノロジー</a:t>
            </a:r>
            <a:r>
              <a:rPr lang="en-US" altLang="ja-JP" sz="3600" dirty="0" smtClean="0"/>
              <a:t>(16</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16.2.2 CPU</a:t>
            </a:r>
            <a:r>
              <a:rPr lang="ja-JP" altLang="en-US" dirty="0"/>
              <a:t>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システムは、各コアの負荷をアクティブに監視します。</a:t>
            </a:r>
          </a:p>
          <a:p>
            <a:r>
              <a:rPr lang="ja-JP" altLang="en-US" sz="1800" dirty="0"/>
              <a:t>負荷が高いと実行コンテキストが</a:t>
            </a:r>
            <a:r>
              <a:rPr lang="en-US" altLang="ja-JP" sz="1800" dirty="0"/>
              <a:t>big</a:t>
            </a:r>
            <a:r>
              <a:rPr lang="ja-JP" altLang="en-US" sz="1800" dirty="0"/>
              <a:t>コアに移動し、逆に負荷が低いと実行が</a:t>
            </a:r>
            <a:r>
              <a:rPr lang="en-US" altLang="ja-JP" sz="1800" dirty="0"/>
              <a:t>LITTLE</a:t>
            </a:r>
            <a:r>
              <a:rPr lang="ja-JP" altLang="en-US" sz="1800" dirty="0"/>
              <a:t>コアに移動します。</a:t>
            </a:r>
          </a:p>
          <a:p>
            <a:r>
              <a:rPr lang="ja-JP" altLang="en-US" sz="1800" dirty="0"/>
              <a:t>ペアリングできるコアは常に</a:t>
            </a:r>
            <a:r>
              <a:rPr lang="en-US" altLang="ja-JP" sz="1800" dirty="0"/>
              <a:t>1</a:t>
            </a:r>
            <a:r>
              <a:rPr lang="ja-JP" altLang="en-US" sz="1800" dirty="0" err="1"/>
              <a:t>つだけです</a:t>
            </a:r>
            <a:r>
              <a:rPr lang="ja-JP" altLang="en-US" sz="1800" dirty="0"/>
              <a:t>。</a:t>
            </a:r>
          </a:p>
          <a:p>
            <a:r>
              <a:rPr lang="ja-JP" altLang="en-US" sz="1800" dirty="0"/>
              <a:t>負荷がアウトバウンドコア（負荷から出るコア）からインバウンドコア（負荷が到達するコア）に移動すると、前者はオフになります。</a:t>
            </a:r>
          </a:p>
          <a:p>
            <a:r>
              <a:rPr lang="ja-JP" altLang="en-US" sz="1800" dirty="0"/>
              <a:t>このモデルでは、ビッグコアとリトルコアの混在をいつでもアクティブにすることができます。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399447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16.2.3 </a:t>
            </a:r>
            <a:r>
              <a:rPr lang="ja-JP" altLang="en-US" dirty="0"/>
              <a:t>グローバルタスクスケジューリング</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ARM</a:t>
            </a:r>
            <a:r>
              <a:rPr lang="ja-JP" altLang="en-US" sz="1800" dirty="0"/>
              <a:t>は、</a:t>
            </a:r>
            <a:r>
              <a:rPr lang="en-US" altLang="ja-JP" sz="1800" dirty="0" err="1"/>
              <a:t>big.LITTLE</a:t>
            </a:r>
            <a:r>
              <a:rPr lang="ja-JP" altLang="en-US" sz="1800" dirty="0"/>
              <a:t>テクノロジーの開発を通じて、さまざまなマイグレーションモデルからグローバルタスクスケジューリング（</a:t>
            </a:r>
            <a:r>
              <a:rPr lang="en-US" altLang="ja-JP" sz="1800" dirty="0"/>
              <a:t>GTS</a:t>
            </a:r>
            <a:r>
              <a:rPr lang="ja-JP" altLang="en-US" sz="1800" dirty="0"/>
              <a:t>）までのソフトウェアモデルを進化させ、</a:t>
            </a:r>
            <a:r>
              <a:rPr lang="en-US" altLang="ja-JP" sz="1800" dirty="0" err="1"/>
              <a:t>big.LITTLE</a:t>
            </a:r>
            <a:r>
              <a:rPr lang="ja-JP" altLang="en-US" sz="1800" dirty="0"/>
              <a:t>テクノロジーの今後のすべての開発の基礎を形成しています。</a:t>
            </a:r>
          </a:p>
          <a:p>
            <a:r>
              <a:rPr lang="en-US" altLang="ja-JP" sz="1800" dirty="0"/>
              <a:t>GTS</a:t>
            </a:r>
            <a:r>
              <a:rPr lang="ja-JP" altLang="en-US" sz="1800" dirty="0"/>
              <a:t>の</a:t>
            </a:r>
            <a:r>
              <a:rPr lang="en-US" altLang="ja-JP" sz="1800" dirty="0"/>
              <a:t>ARM</a:t>
            </a:r>
            <a:r>
              <a:rPr lang="ja-JP" altLang="en-US" sz="1800" dirty="0"/>
              <a:t>実装は、</a:t>
            </a:r>
            <a:r>
              <a:rPr lang="en-US" altLang="ja-JP" sz="1800" dirty="0" err="1"/>
              <a:t>big.LITTLE</a:t>
            </a:r>
            <a:r>
              <a:rPr lang="en-US" altLang="ja-JP" sz="1800" dirty="0"/>
              <a:t> Multiprocessing</a:t>
            </a:r>
            <a:r>
              <a:rPr lang="ja-JP" altLang="en-US" sz="1800" dirty="0"/>
              <a:t>（</a:t>
            </a:r>
            <a:r>
              <a:rPr lang="en-US" altLang="ja-JP" sz="1800" dirty="0"/>
              <a:t>MP</a:t>
            </a:r>
            <a:r>
              <a:rPr lang="ja-JP" altLang="en-US" sz="1800" dirty="0"/>
              <a:t>）と呼ばれます。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pic>
        <p:nvPicPr>
          <p:cNvPr id="5" name="図 4"/>
          <p:cNvPicPr>
            <a:picLocks noChangeAspect="1"/>
          </p:cNvPicPr>
          <p:nvPr/>
        </p:nvPicPr>
        <p:blipFill>
          <a:blip r:embed="rId2"/>
          <a:stretch>
            <a:fillRect/>
          </a:stretch>
        </p:blipFill>
        <p:spPr>
          <a:xfrm>
            <a:off x="2705099" y="2371973"/>
            <a:ext cx="4256810" cy="3885952"/>
          </a:xfrm>
          <a:prstGeom prst="rect">
            <a:avLst/>
          </a:prstGeom>
        </p:spPr>
      </p:pic>
    </p:spTree>
    <p:extLst>
      <p:ext uri="{BB962C8B-B14F-4D97-AF65-F5344CB8AC3E}">
        <p14:creationId xmlns:p14="http://schemas.microsoft.com/office/powerpoint/2010/main" val="402658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16.2.3 </a:t>
            </a:r>
            <a:r>
              <a:rPr lang="ja-JP" altLang="en-US" dirty="0"/>
              <a:t>グローバルタスクスケジューリング</a:t>
            </a:r>
            <a:endParaRPr kumimoji="1" lang="ja-JP" altLang="en-US" dirty="0"/>
          </a:p>
        </p:txBody>
      </p:sp>
      <p:sp>
        <p:nvSpPr>
          <p:cNvPr id="3" name="コンテンツ プレースホルダー 2"/>
          <p:cNvSpPr>
            <a:spLocks noGrp="1"/>
          </p:cNvSpPr>
          <p:nvPr>
            <p:ph idx="1"/>
          </p:nvPr>
        </p:nvSpPr>
        <p:spPr/>
        <p:txBody>
          <a:bodyPr/>
          <a:lstStyle/>
          <a:p>
            <a:r>
              <a:rPr lang="ja-JP" altLang="en-US" sz="1600" dirty="0"/>
              <a:t>このモデルでは、オペレーティングシステムのタスクスケジューラは、ビッグコアとリトルコアの計算能力の違いを認識しています。</a:t>
            </a:r>
          </a:p>
          <a:p>
            <a:r>
              <a:rPr lang="ja-JP" altLang="en-US" sz="1600" dirty="0" smtClean="0"/>
              <a:t>スケジューラは</a:t>
            </a:r>
            <a:r>
              <a:rPr lang="ja-JP" altLang="en-US" sz="1600" dirty="0"/>
              <a:t>統計データを使用して、個々のソフトウェアスレッドのパフォーマンス要件を追跡し、その情報を使用して、それぞれに使用するコアのタイプを決定します。</a:t>
            </a:r>
          </a:p>
          <a:p>
            <a:r>
              <a:rPr lang="ja-JP" altLang="en-US" sz="1600" dirty="0"/>
              <a:t>このモデルは、任意のクラスターに任意の数のコアを持つ</a:t>
            </a:r>
            <a:r>
              <a:rPr lang="en-US" altLang="ja-JP" sz="1600" dirty="0" err="1"/>
              <a:t>big.LITTLE</a:t>
            </a:r>
            <a:r>
              <a:rPr lang="ja-JP" altLang="en-US" sz="1600" dirty="0"/>
              <a:t>システムで機能します。</a:t>
            </a:r>
          </a:p>
          <a:p>
            <a:r>
              <a:rPr lang="ja-JP" altLang="en-US" sz="1600" dirty="0"/>
              <a:t>これは、</a:t>
            </a:r>
            <a:r>
              <a:rPr lang="en-US" altLang="ja-JP" sz="1600" dirty="0"/>
              <a:t>16-5</a:t>
            </a:r>
            <a:r>
              <a:rPr lang="ja-JP" altLang="en-US" sz="1600" dirty="0"/>
              <a:t>ページの図</a:t>
            </a:r>
            <a:r>
              <a:rPr lang="en-US" altLang="ja-JP" sz="1600" dirty="0"/>
              <a:t>16-3</a:t>
            </a:r>
            <a:r>
              <a:rPr lang="ja-JP" altLang="en-US" sz="1600" dirty="0"/>
              <a:t>に示されています。</a:t>
            </a:r>
          </a:p>
          <a:p>
            <a:r>
              <a:rPr lang="ja-JP" altLang="en-US" sz="1600" dirty="0"/>
              <a:t>このアプローチには、マイグレーションモデルに比べて次のような多くの利点があります</a:t>
            </a:r>
            <a:r>
              <a:rPr lang="ja-JP" altLang="en-US" sz="1600" dirty="0" smtClean="0"/>
              <a:t>。</a:t>
            </a:r>
            <a:endParaRPr lang="en-US" altLang="ja-JP" sz="1600" dirty="0" smtClean="0"/>
          </a:p>
          <a:p>
            <a:endParaRPr lang="ja-JP" altLang="en-US" sz="1600" dirty="0"/>
          </a:p>
          <a:p>
            <a:pPr marL="0" indent="0">
              <a:buNone/>
            </a:pPr>
            <a:r>
              <a:rPr lang="ja-JP" altLang="en-US" sz="1600" dirty="0" smtClean="0"/>
              <a:t>　</a:t>
            </a:r>
            <a:r>
              <a:rPr lang="en-US" altLang="ja-JP" sz="1600" dirty="0" smtClean="0"/>
              <a:t>- </a:t>
            </a:r>
            <a:r>
              <a:rPr lang="ja-JP" altLang="en-US" sz="1600" dirty="0" smtClean="0"/>
              <a:t>システム</a:t>
            </a:r>
            <a:r>
              <a:rPr lang="ja-JP" altLang="en-US" sz="1600" dirty="0"/>
              <a:t>には、</a:t>
            </a:r>
            <a:r>
              <a:rPr lang="en-US" altLang="ja-JP" sz="1600" dirty="0"/>
              <a:t>big</a:t>
            </a:r>
            <a:r>
              <a:rPr lang="ja-JP" altLang="en-US" sz="1600" dirty="0"/>
              <a:t>コアと</a:t>
            </a:r>
            <a:r>
              <a:rPr lang="en-US" altLang="ja-JP" sz="1600" dirty="0"/>
              <a:t>LITTLE</a:t>
            </a:r>
            <a:r>
              <a:rPr lang="ja-JP" altLang="en-US" sz="1600" dirty="0"/>
              <a:t>コアの数が異なる場合があります。</a:t>
            </a:r>
          </a:p>
          <a:p>
            <a:pPr marL="0" indent="0">
              <a:buNone/>
            </a:pPr>
            <a:r>
              <a:rPr lang="ja-JP" altLang="en-US" sz="1600" dirty="0"/>
              <a:t>　</a:t>
            </a:r>
            <a:r>
              <a:rPr lang="en-US" altLang="ja-JP" sz="1600" dirty="0" smtClean="0"/>
              <a:t>- </a:t>
            </a:r>
            <a:r>
              <a:rPr lang="ja-JP" altLang="en-US" sz="1600" dirty="0" smtClean="0"/>
              <a:t>マイグレーションモデル</a:t>
            </a:r>
            <a:r>
              <a:rPr lang="ja-JP" altLang="en-US" sz="1600" dirty="0"/>
              <a:t>とは異なり、任意の数のコアを同時にアクティブにする</a:t>
            </a:r>
            <a:r>
              <a:rPr lang="ja-JP" altLang="en-US" sz="1600" dirty="0" err="1" smtClean="0"/>
              <a:t>こ</a:t>
            </a:r>
            <a:r>
              <a:rPr lang="ja-JP" altLang="en-US" sz="1600" dirty="0" smtClean="0"/>
              <a:t>        　　　　　   と</a:t>
            </a:r>
            <a:r>
              <a:rPr lang="ja-JP" altLang="en-US" sz="1600" dirty="0"/>
              <a:t>ができます</a:t>
            </a:r>
            <a:r>
              <a:rPr lang="ja-JP" altLang="en-US" sz="1600" dirty="0" smtClean="0"/>
              <a:t>。これに</a:t>
            </a:r>
            <a:r>
              <a:rPr lang="ja-JP" altLang="en-US" sz="1600" dirty="0"/>
              <a:t>より、ピーク時のパフォーマンスが必要な場合に利用可能な最大コンピューティング容量を増やすことができます。</a:t>
            </a:r>
          </a:p>
          <a:p>
            <a:pPr marL="0" indent="0">
              <a:buNone/>
            </a:pPr>
            <a:r>
              <a:rPr lang="ja-JP" altLang="en-US" sz="1600" dirty="0"/>
              <a:t>　</a:t>
            </a:r>
            <a:r>
              <a:rPr lang="en-US" altLang="ja-JP" sz="1600" dirty="0" smtClean="0"/>
              <a:t>- </a:t>
            </a:r>
            <a:r>
              <a:rPr lang="ja-JP" altLang="en-US" sz="1600" dirty="0" smtClean="0"/>
              <a:t>軽い</a:t>
            </a:r>
            <a:r>
              <a:rPr lang="ja-JP" altLang="en-US" sz="1600" dirty="0"/>
              <a:t>スレッドが</a:t>
            </a:r>
            <a:r>
              <a:rPr lang="en-US" altLang="ja-JP" sz="1600" dirty="0"/>
              <a:t>LITTLE</a:t>
            </a:r>
            <a:r>
              <a:rPr lang="ja-JP" altLang="en-US" sz="1600" dirty="0"/>
              <a:t>クラスターで実行されている間、</a:t>
            </a:r>
            <a:r>
              <a:rPr lang="en-US" altLang="ja-JP" sz="1600" dirty="0"/>
              <a:t>big</a:t>
            </a:r>
            <a:r>
              <a:rPr lang="ja-JP" altLang="en-US" sz="1600" dirty="0"/>
              <a:t>クラスターを分離して集中的なスレッドのみを使用することが可能です</a:t>
            </a:r>
            <a:r>
              <a:rPr lang="ja-JP" altLang="en-US" sz="1600" dirty="0" smtClean="0"/>
              <a:t>。これ</a:t>
            </a:r>
            <a:r>
              <a:rPr lang="ja-JP" altLang="en-US" sz="1600" dirty="0"/>
              <a:t>により、追加のバックグラウンドスレッドがないため、重い計算タスクをより速く完了できます。</a:t>
            </a:r>
          </a:p>
          <a:p>
            <a:pPr marL="0" indent="0">
              <a:buNone/>
            </a:pPr>
            <a:r>
              <a:rPr lang="ja-JP" altLang="en-US" sz="1600" dirty="0"/>
              <a:t>　</a:t>
            </a:r>
            <a:r>
              <a:rPr lang="en-US" altLang="ja-JP" sz="1600" dirty="0"/>
              <a:t>- </a:t>
            </a:r>
            <a:r>
              <a:rPr lang="en-US" altLang="ja-JP" sz="1600" dirty="0" smtClean="0"/>
              <a:t>big</a:t>
            </a:r>
            <a:r>
              <a:rPr lang="ja-JP" altLang="en-US" sz="1600" dirty="0"/>
              <a:t>コアまたは</a:t>
            </a:r>
            <a:r>
              <a:rPr lang="en-US" altLang="ja-JP" sz="1600" dirty="0"/>
              <a:t>LITTLE</a:t>
            </a:r>
            <a:r>
              <a:rPr lang="ja-JP" altLang="en-US" sz="1600" dirty="0"/>
              <a:t>コアを個別に割り込みのターゲットにすることが可能です。</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225329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 </a:t>
            </a:r>
            <a:r>
              <a:rPr lang="en-US" altLang="ja-JP" dirty="0" err="1"/>
              <a:t>big.LITTLE</a:t>
            </a:r>
            <a:r>
              <a:rPr lang="en-US" altLang="ja-JP" dirty="0"/>
              <a:t> MP</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Linux</a:t>
            </a:r>
            <a:r>
              <a:rPr lang="ja-JP" altLang="en-US" sz="1800" dirty="0"/>
              <a:t>カーネルの</a:t>
            </a:r>
            <a:r>
              <a:rPr lang="en-US" altLang="ja-JP" sz="1800" dirty="0" err="1"/>
              <a:t>big.LITTLE</a:t>
            </a:r>
            <a:r>
              <a:rPr lang="en-US" altLang="ja-JP" sz="1800" dirty="0"/>
              <a:t> MP</a:t>
            </a:r>
            <a:r>
              <a:rPr lang="ja-JP" altLang="en-US" sz="1800" dirty="0"/>
              <a:t>の場合、基本的な要件は、スケジューラがソフトウェアスレッドを</a:t>
            </a:r>
            <a:r>
              <a:rPr lang="en-US" altLang="ja-JP" sz="1800" dirty="0"/>
              <a:t>LITTLE</a:t>
            </a:r>
            <a:r>
              <a:rPr lang="ja-JP" altLang="en-US" sz="1800" dirty="0"/>
              <a:t>コアまたは</a:t>
            </a:r>
            <a:r>
              <a:rPr lang="en-US" altLang="ja-JP" sz="1800" dirty="0"/>
              <a:t>big</a:t>
            </a:r>
            <a:r>
              <a:rPr lang="ja-JP" altLang="en-US" sz="1800" dirty="0"/>
              <a:t>コアで実行できる時期を決定することです。</a:t>
            </a:r>
          </a:p>
          <a:p>
            <a:r>
              <a:rPr lang="ja-JP" altLang="en-US" sz="1800" dirty="0"/>
              <a:t>図</a:t>
            </a:r>
            <a:r>
              <a:rPr lang="en-US" altLang="ja-JP" sz="1800" dirty="0"/>
              <a:t>16-4</a:t>
            </a:r>
            <a:r>
              <a:rPr lang="ja-JP" altLang="en-US" sz="1800" dirty="0"/>
              <a:t>に示すように、スケジューラーは、ソフトウェアスレッドの追跡された負荷を、調整可能な負荷しきい値、アップマイグレーションしきい値、ダウンマイグレーションしきい値と比較することでこれを行い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704297" y="3190624"/>
            <a:ext cx="8469888" cy="2773326"/>
          </a:xfrm>
          <a:prstGeom prst="rect">
            <a:avLst/>
          </a:prstGeom>
        </p:spPr>
      </p:pic>
    </p:spTree>
    <p:extLst>
      <p:ext uri="{BB962C8B-B14F-4D97-AF65-F5344CB8AC3E}">
        <p14:creationId xmlns:p14="http://schemas.microsoft.com/office/powerpoint/2010/main" val="295716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 </a:t>
            </a:r>
            <a:r>
              <a:rPr lang="en-US" altLang="ja-JP" dirty="0" err="1"/>
              <a:t>big.LITTLE</a:t>
            </a:r>
            <a:r>
              <a:rPr lang="en-US" altLang="ja-JP" dirty="0"/>
              <a:t> MP</a:t>
            </a:r>
            <a:endParaRPr kumimoji="1" lang="ja-JP" altLang="en-US" dirty="0"/>
          </a:p>
        </p:txBody>
      </p:sp>
      <p:sp>
        <p:nvSpPr>
          <p:cNvPr id="3" name="コンテンツ プレースホルダー 2"/>
          <p:cNvSpPr>
            <a:spLocks noGrp="1"/>
          </p:cNvSpPr>
          <p:nvPr>
            <p:ph idx="1"/>
          </p:nvPr>
        </p:nvSpPr>
        <p:spPr/>
        <p:txBody>
          <a:bodyPr/>
          <a:lstStyle/>
          <a:p>
            <a:r>
              <a:rPr lang="ja-JP" altLang="en-US" sz="1600" dirty="0"/>
              <a:t>現在</a:t>
            </a:r>
            <a:r>
              <a:rPr lang="en-US" altLang="ja-JP" sz="1600" dirty="0"/>
              <a:t>LITTLE</a:t>
            </a:r>
            <a:r>
              <a:rPr lang="ja-JP" altLang="en-US" sz="1600" dirty="0"/>
              <a:t>コアに割り当てられているスレッドの追跡された負荷平均がマイグレーション上限しきい値を超えると、そのスレッドは</a:t>
            </a:r>
            <a:r>
              <a:rPr lang="en-US" altLang="ja-JP" sz="1600" dirty="0"/>
              <a:t>big</a:t>
            </a:r>
            <a:r>
              <a:rPr lang="ja-JP" altLang="en-US" sz="1600" dirty="0"/>
              <a:t>コアへの移行に適していると見なされます。</a:t>
            </a:r>
          </a:p>
          <a:p>
            <a:r>
              <a:rPr lang="ja-JP" altLang="en-US" sz="1600" dirty="0"/>
              <a:t>逆に、現在</a:t>
            </a:r>
            <a:r>
              <a:rPr lang="en-US" altLang="ja-JP" sz="1600" dirty="0"/>
              <a:t>big</a:t>
            </a:r>
            <a:r>
              <a:rPr lang="ja-JP" altLang="en-US" sz="1600" dirty="0"/>
              <a:t>コアに割り当てられているスレッドの負荷平均がダウンマイグレーションしきい値を下回った場合、そのスレッドは</a:t>
            </a:r>
            <a:r>
              <a:rPr lang="en-US" altLang="ja-JP" sz="1600" dirty="0"/>
              <a:t>LITTLE</a:t>
            </a:r>
            <a:r>
              <a:rPr lang="ja-JP" altLang="en-US" sz="1600" dirty="0"/>
              <a:t>コアへの移行に適していると見なされます。</a:t>
            </a:r>
          </a:p>
          <a:p>
            <a:r>
              <a:rPr lang="en-US" altLang="ja-JP" sz="1600" dirty="0" err="1"/>
              <a:t>big.LITTLE</a:t>
            </a:r>
            <a:r>
              <a:rPr lang="en-US" altLang="ja-JP" sz="1600" dirty="0"/>
              <a:t> MP</a:t>
            </a:r>
            <a:r>
              <a:rPr lang="ja-JP" altLang="en-US" sz="1600" dirty="0"/>
              <a:t>では、これらの基本ルールがビッグコアとリトルコア間のタスクの移行を管理します。</a:t>
            </a:r>
          </a:p>
          <a:p>
            <a:r>
              <a:rPr lang="ja-JP" altLang="en-US" sz="1600" dirty="0"/>
              <a:t>クラスター内では、標準の</a:t>
            </a:r>
            <a:r>
              <a:rPr lang="en-US" altLang="ja-JP" sz="1600" dirty="0"/>
              <a:t>Linux</a:t>
            </a:r>
            <a:r>
              <a:rPr lang="ja-JP" altLang="en-US" sz="1600" dirty="0"/>
              <a:t>スケジューラー負荷分散が適用されます。</a:t>
            </a:r>
          </a:p>
          <a:p>
            <a:r>
              <a:rPr lang="ja-JP" altLang="en-US" sz="1600" dirty="0"/>
              <a:t>これにより、</a:t>
            </a:r>
            <a:r>
              <a:rPr lang="en-US" altLang="ja-JP" sz="1600" dirty="0"/>
              <a:t>1</a:t>
            </a:r>
            <a:r>
              <a:rPr lang="ja-JP" altLang="en-US" sz="1600" dirty="0" err="1"/>
              <a:t>つの</a:t>
            </a:r>
            <a:r>
              <a:rPr lang="ja-JP" altLang="en-US" sz="1600" dirty="0"/>
              <a:t>クラスター内のすべてのコア間で負荷が分散されます。</a:t>
            </a:r>
          </a:p>
          <a:p>
            <a:endParaRPr lang="ja-JP" altLang="en-US" sz="1600" dirty="0"/>
          </a:p>
          <a:p>
            <a:r>
              <a:rPr lang="ja-JP" altLang="en-US" sz="1600" dirty="0"/>
              <a:t>モデルは、コアの現在の周波数に基づいて追跡された負荷メトリックを調整することによって改良されます。</a:t>
            </a:r>
          </a:p>
          <a:p>
            <a:r>
              <a:rPr lang="ja-JP" altLang="en-US" sz="1600" dirty="0"/>
              <a:t>コアが半分の速度で実行されているときに実行されているタスクは、コアがフルスピードで実行されている場合の半分のレートで追跡された負荷を発生させます。</a:t>
            </a:r>
          </a:p>
          <a:p>
            <a:r>
              <a:rPr lang="ja-JP" altLang="en-US" sz="1600" dirty="0"/>
              <a:t>これにより、</a:t>
            </a:r>
            <a:r>
              <a:rPr lang="en-US" altLang="ja-JP" sz="1600" dirty="0" err="1"/>
              <a:t>big.LITTLE</a:t>
            </a:r>
            <a:r>
              <a:rPr lang="en-US" altLang="ja-JP" sz="1600" dirty="0"/>
              <a:t> MP</a:t>
            </a:r>
            <a:r>
              <a:rPr lang="ja-JP" altLang="en-US" sz="1600" dirty="0"/>
              <a:t>と</a:t>
            </a:r>
            <a:r>
              <a:rPr lang="en-US" altLang="ja-JP" sz="1600" dirty="0"/>
              <a:t>DVFS</a:t>
            </a:r>
            <a:r>
              <a:rPr lang="ja-JP" altLang="en-US" sz="1600" dirty="0"/>
              <a:t>の管理が協調して機能するようになります。</a:t>
            </a:r>
          </a:p>
          <a:p>
            <a:r>
              <a:rPr lang="en-US" altLang="ja-JP" sz="1600" dirty="0" err="1"/>
              <a:t>big.LITTLE</a:t>
            </a:r>
            <a:r>
              <a:rPr lang="en-US" altLang="ja-JP" sz="1600" dirty="0"/>
              <a:t> MP</a:t>
            </a:r>
            <a:r>
              <a:rPr lang="ja-JP" altLang="en-US" sz="1600" dirty="0"/>
              <a:t>は、いくつかのメカニズムを使用して、</a:t>
            </a:r>
            <a:r>
              <a:rPr lang="en-US" altLang="ja-JP" sz="1600" dirty="0"/>
              <a:t>big</a:t>
            </a:r>
            <a:r>
              <a:rPr lang="ja-JP" altLang="en-US" sz="1600" dirty="0"/>
              <a:t>コアと</a:t>
            </a:r>
            <a:r>
              <a:rPr lang="en-US" altLang="ja-JP" sz="1600" dirty="0"/>
              <a:t>LITTLE</a:t>
            </a:r>
            <a:r>
              <a:rPr lang="ja-JP" altLang="en-US" sz="1600" dirty="0"/>
              <a:t>コアの間でタスクをいつ移行するかを決定します。</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222086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16.3.1 </a:t>
            </a:r>
            <a:r>
              <a:rPr lang="ja-JP" altLang="en-US" dirty="0"/>
              <a:t>フォークマイグレーション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これは、</a:t>
            </a:r>
            <a:r>
              <a:rPr lang="en-US" altLang="ja-JP" sz="1800" dirty="0"/>
              <a:t>fork</a:t>
            </a:r>
            <a:r>
              <a:rPr lang="ja-JP" altLang="en-US" sz="1800" dirty="0"/>
              <a:t>システムコールを使用して新しいソフトウェアスレッドを作成するときに動作します。</a:t>
            </a:r>
          </a:p>
          <a:p>
            <a:r>
              <a:rPr lang="ja-JP" altLang="en-US" sz="1800" dirty="0"/>
              <a:t>この時点では、明らかに利用可能な履歴情報はありません。</a:t>
            </a:r>
          </a:p>
          <a:p>
            <a:r>
              <a:rPr lang="ja-JP" altLang="en-US" sz="1800" dirty="0"/>
              <a:t>ウェイクマイグレーションの結果として、軽いスレッドがすぐに</a:t>
            </a:r>
            <a:r>
              <a:rPr lang="en-US" altLang="ja-JP" sz="1800" dirty="0"/>
              <a:t>LITTLE</a:t>
            </a:r>
            <a:r>
              <a:rPr lang="ja-JP" altLang="en-US" sz="1800" dirty="0"/>
              <a:t>コアに移行すると想定して、システムはデフォルトで新しいスレッドの</a:t>
            </a:r>
            <a:r>
              <a:rPr lang="en-US" altLang="ja-JP" sz="1800" dirty="0"/>
              <a:t>big</a:t>
            </a:r>
            <a:r>
              <a:rPr lang="ja-JP" altLang="en-US" sz="1800" dirty="0"/>
              <a:t>コアを使用します。</a:t>
            </a:r>
          </a:p>
          <a:p>
            <a:endParaRPr lang="ja-JP" altLang="en-US" sz="1800" dirty="0"/>
          </a:p>
          <a:p>
            <a:r>
              <a:rPr lang="ja-JP" altLang="en-US" sz="1800" dirty="0"/>
              <a:t>フォークマイグレーションは、費用がかかることなく、要求の厳しいタスクにメリットをもたらします。</a:t>
            </a:r>
          </a:p>
          <a:p>
            <a:r>
              <a:rPr lang="en-US" altLang="ja-JP" sz="1800" dirty="0"/>
              <a:t>Android</a:t>
            </a:r>
            <a:r>
              <a:rPr lang="ja-JP" altLang="en-US" sz="1800" dirty="0"/>
              <a:t>システムサービスなどの低強度で永続的なスレッドは、作成時に</a:t>
            </a:r>
            <a:r>
              <a:rPr lang="en-US" altLang="ja-JP" sz="1800" dirty="0"/>
              <a:t>big</a:t>
            </a:r>
            <a:r>
              <a:rPr lang="ja-JP" altLang="en-US" sz="1800" dirty="0"/>
              <a:t>コアにのみ移動され、その後より適切な</a:t>
            </a:r>
            <a:r>
              <a:rPr lang="en-US" altLang="ja-JP" sz="1800" dirty="0"/>
              <a:t>LITTLE</a:t>
            </a:r>
            <a:r>
              <a:rPr lang="ja-JP" altLang="en-US" sz="1800" dirty="0"/>
              <a:t>コアにすばやく移動されます。</a:t>
            </a:r>
          </a:p>
          <a:p>
            <a:r>
              <a:rPr lang="ja-JP" altLang="en-US" sz="1800" dirty="0"/>
              <a:t>全体的に明らかに要求が厳しいスレッドは、最初に</a:t>
            </a:r>
            <a:r>
              <a:rPr lang="en-US" altLang="ja-JP" sz="1800" dirty="0"/>
              <a:t>LITTLE</a:t>
            </a:r>
            <a:r>
              <a:rPr lang="ja-JP" altLang="en-US" sz="1800" dirty="0"/>
              <a:t>コアで起動するように作成されても、ペナルティは課されません。</a:t>
            </a:r>
          </a:p>
          <a:p>
            <a:r>
              <a:rPr lang="ja-JP" altLang="en-US" sz="1800" dirty="0"/>
              <a:t>時々実行されるがパフォーマンスを必要とする傾向があるスレッドは、</a:t>
            </a:r>
            <a:r>
              <a:rPr lang="en-US" altLang="ja-JP" sz="1800" dirty="0"/>
              <a:t>big</a:t>
            </a:r>
            <a:r>
              <a:rPr lang="ja-JP" altLang="en-US" sz="1800" dirty="0"/>
              <a:t>クラスターで起動され、必要に応じてそこで実行し続けることでメリットを得ます。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370514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16.3.2 </a:t>
            </a:r>
            <a:r>
              <a:rPr lang="ja-JP" altLang="en-US" dirty="0"/>
              <a:t>ウェイクマイグレーション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以前にアイドル状態だったタスクを実行する準備ができたら、スケジューラはどのクラスターがタスクを実行するかを決定する必要があります。</a:t>
            </a:r>
          </a:p>
          <a:p>
            <a:r>
              <a:rPr lang="en-US" altLang="ja-JP" sz="1800" dirty="0" err="1"/>
              <a:t>big.LITTLE</a:t>
            </a:r>
            <a:r>
              <a:rPr lang="en-US" altLang="ja-JP" sz="1800" dirty="0"/>
              <a:t> MP</a:t>
            </a:r>
            <a:r>
              <a:rPr lang="ja-JP" altLang="en-US" sz="1800" dirty="0"/>
              <a:t>は、</a:t>
            </a:r>
            <a:r>
              <a:rPr lang="en-US" altLang="ja-JP" sz="1800" dirty="0"/>
              <a:t>big</a:t>
            </a:r>
            <a:r>
              <a:rPr lang="ja-JP" altLang="en-US" sz="1800" dirty="0"/>
              <a:t>と</a:t>
            </a:r>
            <a:r>
              <a:rPr lang="en-US" altLang="ja-JP" sz="1800" dirty="0"/>
              <a:t>LITTLE</a:t>
            </a:r>
            <a:r>
              <a:rPr lang="ja-JP" altLang="en-US" sz="1800" dirty="0"/>
              <a:t>のどちらかを選択するために、タスクの追跡された負荷履歴を使用します。</a:t>
            </a:r>
          </a:p>
          <a:p>
            <a:r>
              <a:rPr lang="ja-JP" altLang="en-US" sz="1800" dirty="0"/>
              <a:t>一般に、タスクは以前と同じクラスターで再開されることが前提です。</a:t>
            </a:r>
          </a:p>
          <a:p>
            <a:r>
              <a:rPr lang="ja-JP" altLang="en-US" sz="1800" dirty="0"/>
              <a:t>スリープ状態のタスクの負荷メトリックは更新されません。</a:t>
            </a:r>
          </a:p>
          <a:p>
            <a:r>
              <a:rPr lang="ja-JP" altLang="en-US" sz="1800" dirty="0"/>
              <a:t>したがって、スケジューラがウェイクアップ時にタスクの負荷メトリックをチェックするとき、それを実行するクラスターを選択する前に、メトリックはタスクが最後に実行されたときの値を持っています。</a:t>
            </a:r>
          </a:p>
          <a:p>
            <a:r>
              <a:rPr lang="ja-JP" altLang="en-US" sz="1800" dirty="0"/>
              <a:t>この特性は、十分にビジーなタスクは常に</a:t>
            </a:r>
            <a:r>
              <a:rPr lang="en-US" altLang="ja-JP" sz="1800" dirty="0"/>
              <a:t>big</a:t>
            </a:r>
            <a:r>
              <a:rPr lang="ja-JP" altLang="en-US" sz="1800" dirty="0"/>
              <a:t>コアで起動する傾向があることを意味します。</a:t>
            </a:r>
          </a:p>
          <a:p>
            <a:r>
              <a:rPr lang="ja-JP" altLang="en-US" sz="1800" dirty="0"/>
              <a:t>たとえば、オーディオ再生タスクは定期的にビジー状態です。</a:t>
            </a:r>
          </a:p>
          <a:p>
            <a:r>
              <a:rPr lang="ja-JP" altLang="en-US" sz="1800" dirty="0"/>
              <a:t>しかし、これは通常、要求の厳しいタスクであるため、全体的な負荷は小さなコアに快適に収まる場合があります。</a:t>
            </a:r>
          </a:p>
          <a:p>
            <a:r>
              <a:rPr lang="ja-JP" altLang="en-US" sz="1800" dirty="0"/>
              <a:t>タスクは実際にクラスターを変更するためにその動作を変更する必要があります。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275143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16.3.2 </a:t>
            </a:r>
            <a:r>
              <a:rPr lang="ja-JP" altLang="en-US" dirty="0"/>
              <a:t>ウェイクマイグレーション</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1507863" y="1025814"/>
            <a:ext cx="6745523" cy="5307013"/>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2974361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16.3.2 </a:t>
            </a:r>
            <a:r>
              <a:rPr lang="ja-JP" altLang="en-US" dirty="0"/>
              <a:t>ウェイクマイグレーション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タスクがその動作を変更し、負荷メトリックがマイグレーション上限しきい値または下限しきい値を超えた場合、タスクを別のクラスターに割り当てることができます。</a:t>
            </a:r>
          </a:p>
          <a:p>
            <a:r>
              <a:rPr lang="ja-JP" altLang="en-US" sz="1800" dirty="0"/>
              <a:t>図</a:t>
            </a:r>
            <a:r>
              <a:rPr lang="en-US" altLang="ja-JP" sz="1800" dirty="0"/>
              <a:t>16-5</a:t>
            </a:r>
            <a:r>
              <a:rPr lang="ja-JP" altLang="en-US" sz="1800" dirty="0"/>
              <a:t>および図</a:t>
            </a:r>
            <a:r>
              <a:rPr lang="en-US" altLang="ja-JP" sz="1800" dirty="0"/>
              <a:t>16-6</a:t>
            </a:r>
            <a:r>
              <a:rPr lang="ja-JP" altLang="en-US" sz="1800" dirty="0"/>
              <a:t>は、このプロセスを示しています。</a:t>
            </a:r>
          </a:p>
          <a:p>
            <a:r>
              <a:rPr lang="en-US" altLang="ja-JP" sz="1800" dirty="0"/>
              <a:t>big</a:t>
            </a:r>
            <a:r>
              <a:rPr lang="ja-JP" altLang="en-US" sz="1800" dirty="0"/>
              <a:t>コアが一般的に単一の集中的なスレッドのみを実行し、それを最後まで実行することを保証するルールが定義されているため、アイドル状態の</a:t>
            </a:r>
            <a:r>
              <a:rPr lang="en-US" altLang="ja-JP" sz="1800" dirty="0"/>
              <a:t>big</a:t>
            </a:r>
            <a:r>
              <a:rPr lang="ja-JP" altLang="en-US" sz="1800" dirty="0"/>
              <a:t>コアに対してのみ上方移行が発生します。</a:t>
            </a:r>
          </a:p>
          <a:p>
            <a:r>
              <a:rPr lang="ja-JP" altLang="en-US" sz="1800" dirty="0"/>
              <a:t>下に移行する場合、このルールは適用されず、複数のソフトウェアスレッドを小さなコアに割り当てることができます。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367743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16.3.3 </a:t>
            </a:r>
            <a:r>
              <a:rPr lang="ja-JP" altLang="en-US" dirty="0"/>
              <a:t>強制マイグレーション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強制マイグレーションでは、スリープ状態にならない、または頻繁にスリープ状態にならない、長時間実行されるソフトウェアスレッドの問題を扱います。</a:t>
            </a:r>
          </a:p>
          <a:p>
            <a:r>
              <a:rPr lang="ja-JP" altLang="en-US" sz="1800" dirty="0"/>
              <a:t>スケジューラは、各</a:t>
            </a:r>
            <a:r>
              <a:rPr lang="en-US" altLang="ja-JP" sz="1800" dirty="0"/>
              <a:t>LITTLE</a:t>
            </a:r>
            <a:r>
              <a:rPr lang="ja-JP" altLang="en-US" sz="1800" dirty="0"/>
              <a:t>コアで実行されている現在のスレッドを定期的にチェックします。</a:t>
            </a:r>
          </a:p>
          <a:p>
            <a:r>
              <a:rPr lang="en-US" altLang="ja-JP" sz="1800" dirty="0"/>
              <a:t>16-9</a:t>
            </a:r>
            <a:r>
              <a:rPr lang="ja-JP" altLang="en-US" sz="1800" dirty="0"/>
              <a:t>ページの図</a:t>
            </a:r>
            <a:r>
              <a:rPr lang="en-US" altLang="ja-JP" sz="1800" dirty="0"/>
              <a:t>16-7</a:t>
            </a:r>
            <a:r>
              <a:rPr lang="ja-JP" altLang="en-US" sz="1800" dirty="0"/>
              <a:t>に示すように、追跡された負荷がマイグレーション上限しきい値を超えると、タスクは</a:t>
            </a:r>
            <a:r>
              <a:rPr lang="en-US" altLang="ja-JP" sz="1800" dirty="0"/>
              <a:t>big</a:t>
            </a:r>
            <a:r>
              <a:rPr lang="ja-JP" altLang="en-US" sz="1800" dirty="0"/>
              <a:t>コアに転送されます。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pic>
        <p:nvPicPr>
          <p:cNvPr id="5" name="図 4"/>
          <p:cNvPicPr>
            <a:picLocks noChangeAspect="1"/>
          </p:cNvPicPr>
          <p:nvPr/>
        </p:nvPicPr>
        <p:blipFill>
          <a:blip r:embed="rId2"/>
          <a:stretch>
            <a:fillRect/>
          </a:stretch>
        </p:blipFill>
        <p:spPr>
          <a:xfrm>
            <a:off x="1198418" y="2969880"/>
            <a:ext cx="7189210" cy="3126985"/>
          </a:xfrm>
          <a:prstGeom prst="rect">
            <a:avLst/>
          </a:prstGeom>
        </p:spPr>
      </p:pic>
    </p:spTree>
    <p:extLst>
      <p:ext uri="{BB962C8B-B14F-4D97-AF65-F5344CB8AC3E}">
        <p14:creationId xmlns:p14="http://schemas.microsoft.com/office/powerpoint/2010/main" val="88173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big.LITTLE</a:t>
            </a:r>
            <a:r>
              <a:rPr lang="ja-JP" altLang="en-US" dirty="0"/>
              <a:t>テクノロジー</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最新のソフトウェアスタックは、モバイルシステムに相反する要件を課します。</a:t>
            </a:r>
          </a:p>
          <a:p>
            <a:r>
              <a:rPr lang="ja-JP" altLang="en-US" sz="1800" dirty="0"/>
              <a:t>一方はゲームなどのタスクの非常に高いパフォーマンスに対する要求であり、もう一方はオーディオ再生のような低強度のアプリケーションのためにエネルギーを節約する</a:t>
            </a:r>
            <a:r>
              <a:rPr lang="ja-JP" altLang="en-US" sz="1800" dirty="0" smtClean="0"/>
              <a:t>という</a:t>
            </a:r>
            <a:r>
              <a:rPr lang="ja-JP" altLang="en-US" sz="1800" dirty="0"/>
              <a:t>質素であるという継続的な要件です</a:t>
            </a:r>
            <a:r>
              <a:rPr lang="ja-JP" altLang="en-US" sz="1800" dirty="0" smtClean="0"/>
              <a:t>。</a:t>
            </a:r>
            <a:endParaRPr lang="en-US" altLang="ja-JP" sz="1800" dirty="0" smtClean="0"/>
          </a:p>
          <a:p>
            <a:endParaRPr kumimoji="1" lang="en-US" altLang="ja-JP" sz="1800" dirty="0"/>
          </a:p>
          <a:p>
            <a:r>
              <a:rPr lang="ja-JP" altLang="en-US" sz="1800" dirty="0"/>
              <a:t>従来、高いピークパフォーマンスと高いエネルギー効率の両方を実現できる単一のプロセッサ設計を実現することは不可能でした。</a:t>
            </a:r>
          </a:p>
          <a:p>
            <a:r>
              <a:rPr lang="ja-JP" altLang="en-US" sz="1800" dirty="0"/>
              <a:t>これは、高性能コアが低強度タスクに使用され、バッテリー寿命が短くなるため、多くのエネルギーが浪費されたことを意味します。</a:t>
            </a:r>
          </a:p>
          <a:p>
            <a:r>
              <a:rPr lang="ja-JP" altLang="en-US" sz="1800" dirty="0"/>
              <a:t>パフォーマンス自体は、コアが持続的に実行される可能性のある温度制限の影響を受けます</a:t>
            </a:r>
            <a:r>
              <a:rPr lang="ja-JP" altLang="en-US" sz="1800" dirty="0" smtClean="0"/>
              <a:t>。</a:t>
            </a:r>
            <a:endParaRPr lang="en-US" altLang="ja-JP" sz="1800" dirty="0" smtClean="0"/>
          </a:p>
          <a:p>
            <a:endParaRPr kumimoji="1" lang="en-US" altLang="ja-JP" sz="1800" dirty="0"/>
          </a:p>
          <a:p>
            <a:r>
              <a:rPr lang="en-US" altLang="ja-JP" sz="1800" dirty="0"/>
              <a:t>ARM</a:t>
            </a:r>
            <a:r>
              <a:rPr lang="ja-JP" altLang="en-US" sz="1800" dirty="0"/>
              <a:t>の</a:t>
            </a:r>
            <a:r>
              <a:rPr lang="en-US" altLang="ja-JP" sz="1800" dirty="0" err="1"/>
              <a:t>big.LITTLE</a:t>
            </a:r>
            <a:r>
              <a:rPr lang="ja-JP" altLang="en-US" sz="1800" dirty="0"/>
              <a:t>テクノロジーは、エネルギー効率の高い</a:t>
            </a:r>
            <a:r>
              <a:rPr lang="en-US" altLang="ja-JP" sz="1800" dirty="0"/>
              <a:t>LITTLE</a:t>
            </a:r>
            <a:r>
              <a:rPr lang="ja-JP" altLang="en-US" sz="1800" dirty="0"/>
              <a:t>コアと高性能ビッグコアを組み合わせることでこの問題を解決します。</a:t>
            </a:r>
          </a:p>
          <a:p>
            <a:r>
              <a:rPr lang="en-US" altLang="ja-JP" sz="1800" dirty="0" err="1"/>
              <a:t>big.LITTLE</a:t>
            </a:r>
            <a:r>
              <a:rPr lang="ja-JP" altLang="en-US" sz="1800" dirty="0"/>
              <a:t>は、異種処理システムの例です。</a:t>
            </a:r>
          </a:p>
          <a:p>
            <a:r>
              <a:rPr lang="ja-JP" altLang="en-US" sz="1800" dirty="0"/>
              <a:t>このようなシステムには、通常、汎用プロセッサや専用</a:t>
            </a:r>
            <a:r>
              <a:rPr lang="en-US" altLang="ja-JP" sz="1800" dirty="0"/>
              <a:t>ASIC</a:t>
            </a:r>
            <a:r>
              <a:rPr lang="ja-JP" altLang="en-US" sz="1800" dirty="0"/>
              <a:t>など、マイクロアーキテクチャが異なるいくつかの異なるプロセッサタイプが含まれています。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366688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16.3.4 </a:t>
            </a:r>
            <a:r>
              <a:rPr lang="ja-JP" altLang="en-US" dirty="0"/>
              <a:t>アイドルプルマイグレーション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アイドルプルマイグレーションは、アクティブな</a:t>
            </a:r>
            <a:r>
              <a:rPr lang="en-US" altLang="ja-JP" sz="1800" dirty="0"/>
              <a:t>big</a:t>
            </a:r>
            <a:r>
              <a:rPr lang="ja-JP" altLang="en-US" sz="1800" dirty="0"/>
              <a:t>コアを最大限に活用するように設計されています。</a:t>
            </a:r>
          </a:p>
          <a:p>
            <a:r>
              <a:rPr lang="en-US" altLang="ja-JP" sz="1800" dirty="0"/>
              <a:t>big</a:t>
            </a:r>
            <a:r>
              <a:rPr lang="ja-JP" altLang="en-US" sz="1800" dirty="0"/>
              <a:t>コアに実行するタスクがない場合、すべての</a:t>
            </a:r>
            <a:r>
              <a:rPr lang="en-US" altLang="ja-JP" sz="1800" dirty="0"/>
              <a:t>LITTLE</a:t>
            </a:r>
            <a:r>
              <a:rPr lang="ja-JP" altLang="en-US" sz="1800" dirty="0"/>
              <a:t>コアでチェックが行われ、</a:t>
            </a:r>
            <a:r>
              <a:rPr lang="en-US" altLang="ja-JP" sz="1800" dirty="0"/>
              <a:t>LITTLE</a:t>
            </a:r>
            <a:r>
              <a:rPr lang="ja-JP" altLang="en-US" sz="1800" dirty="0"/>
              <a:t>コアで現在実行されているタスクの負荷メトリックがアップマイグレーションのしきい値よりも高いかどうかが確認されます。</a:t>
            </a:r>
          </a:p>
          <a:p>
            <a:r>
              <a:rPr lang="ja-JP" altLang="en-US" sz="1800" dirty="0"/>
              <a:t>そのようなタスクは、アイドル状態の</a:t>
            </a:r>
            <a:r>
              <a:rPr lang="en-US" altLang="ja-JP" sz="1800" dirty="0"/>
              <a:t>big</a:t>
            </a:r>
            <a:r>
              <a:rPr lang="ja-JP" altLang="en-US" sz="1800" dirty="0"/>
              <a:t>コアにすぐに移行できます。</a:t>
            </a:r>
          </a:p>
          <a:p>
            <a:r>
              <a:rPr lang="ja-JP" altLang="en-US" sz="1800" dirty="0"/>
              <a:t>適切なタスクが見つからない場合は、</a:t>
            </a:r>
            <a:r>
              <a:rPr lang="en-US" altLang="ja-JP" sz="1800" dirty="0"/>
              <a:t>big</a:t>
            </a:r>
            <a:r>
              <a:rPr lang="ja-JP" altLang="en-US" sz="1800" dirty="0"/>
              <a:t>コアの電源を切ることができます。</a:t>
            </a:r>
          </a:p>
          <a:p>
            <a:r>
              <a:rPr lang="ja-JP" altLang="en-US" sz="1800" dirty="0"/>
              <a:t>この手法により、</a:t>
            </a:r>
            <a:r>
              <a:rPr lang="en-US" altLang="ja-JP" sz="1800" dirty="0"/>
              <a:t>big</a:t>
            </a:r>
            <a:r>
              <a:rPr lang="ja-JP" altLang="en-US" sz="1800" dirty="0"/>
              <a:t>コアが実行されているときに、システムで最も集中的なタスクが常に実行され、完了するまで実行されます。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217237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16.3.5 </a:t>
            </a:r>
            <a:r>
              <a:rPr lang="ja-JP" altLang="en-US" dirty="0"/>
              <a:t>オフロードマイグレーション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オフロードマイグレーションでは、通常のスケジューラロードバランシングを無効にする必要があります。</a:t>
            </a:r>
          </a:p>
          <a:p>
            <a:r>
              <a:rPr lang="ja-JP" altLang="en-US" sz="1800" dirty="0"/>
              <a:t>これの欠点は、長時間実行されるスレッドが</a:t>
            </a:r>
            <a:r>
              <a:rPr lang="en-US" altLang="ja-JP" sz="1800" dirty="0"/>
              <a:t>big</a:t>
            </a:r>
            <a:r>
              <a:rPr lang="ja-JP" altLang="en-US" sz="1800" dirty="0"/>
              <a:t>コアに集中し、</a:t>
            </a:r>
            <a:r>
              <a:rPr lang="en-US" altLang="ja-JP" sz="1800" dirty="0"/>
              <a:t>LITTLE</a:t>
            </a:r>
            <a:r>
              <a:rPr lang="ja-JP" altLang="en-US" sz="1800" dirty="0"/>
              <a:t>コアがアイドル状態になり、十分に活用されない可能性があることです。</a:t>
            </a:r>
          </a:p>
          <a:p>
            <a:r>
              <a:rPr lang="ja-JP" altLang="en-US" sz="1800" dirty="0"/>
              <a:t>この状況では、システム全体のパフォーマンスは、すべてのコアを利用することで明らかに改善できます。</a:t>
            </a:r>
          </a:p>
          <a:p>
            <a:endParaRPr lang="ja-JP" altLang="en-US" sz="1800" dirty="0"/>
          </a:p>
          <a:p>
            <a:r>
              <a:rPr lang="ja-JP" altLang="en-US" sz="1800" dirty="0"/>
              <a:t>オフロードマイグレーションは、スレッドを定期的に下向きに</a:t>
            </a:r>
            <a:r>
              <a:rPr lang="en-US" altLang="ja-JP" sz="1800" dirty="0"/>
              <a:t>LITTLE</a:t>
            </a:r>
            <a:r>
              <a:rPr lang="ja-JP" altLang="en-US" sz="1800" dirty="0"/>
              <a:t>コアに移行して、未使用のコンピューティングキャパシティを利用します。</a:t>
            </a:r>
          </a:p>
          <a:p>
            <a:r>
              <a:rPr lang="ja-JP" altLang="en-US" sz="1800" dirty="0"/>
              <a:t>この方法で下方に移行されたスレッドは、次のスケジューリングの機会にしきい値を超えた場合、アップマイグレーションの候補として残ります。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113050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big.LITTLE</a:t>
            </a:r>
            <a:r>
              <a:rPr lang="ja-JP" altLang="en-US" dirty="0"/>
              <a:t>テクノロジー</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err="1"/>
              <a:t>big.LITTLE</a:t>
            </a:r>
            <a:r>
              <a:rPr lang="ja-JP" altLang="en-US" sz="1800" dirty="0"/>
              <a:t>は、マイクロアーキテクチャは異なりますが、命令セットアーキテクチャは互換性のある汎用プロセッサを含むという点で、異質性をさらに一歩進めています。</a:t>
            </a:r>
          </a:p>
          <a:p>
            <a:r>
              <a:rPr lang="ja-JP" altLang="en-US" sz="1800" dirty="0"/>
              <a:t>このようなシステムでよく使用される用語は、ヘテロジニアスマルチプロセッシング（</a:t>
            </a:r>
            <a:r>
              <a:rPr lang="en-US" altLang="ja-JP" sz="1800" dirty="0"/>
              <a:t>HMP</a:t>
            </a:r>
            <a:r>
              <a:rPr lang="ja-JP" altLang="en-US" sz="1800" dirty="0"/>
              <a:t>）です（</a:t>
            </a:r>
            <a:r>
              <a:rPr lang="en-US" altLang="ja-JP" sz="1800" dirty="0"/>
              <a:t>14-8</a:t>
            </a:r>
            <a:r>
              <a:rPr lang="ja-JP" altLang="en-US" sz="1800" dirty="0"/>
              <a:t>ページの「ヘテロジニアスマルチプロセッシング」を参照）。</a:t>
            </a:r>
          </a:p>
          <a:p>
            <a:r>
              <a:rPr lang="en-US" altLang="ja-JP" sz="1800" dirty="0"/>
              <a:t>HMP</a:t>
            </a:r>
            <a:r>
              <a:rPr lang="ja-JP" altLang="en-US" sz="1800" dirty="0"/>
              <a:t>が非対称マルチプロセッシング（</a:t>
            </a:r>
            <a:r>
              <a:rPr lang="en-US" altLang="ja-JP" sz="1800" dirty="0"/>
              <a:t>AMP</a:t>
            </a:r>
            <a:r>
              <a:rPr lang="ja-JP" altLang="en-US" sz="1800" dirty="0"/>
              <a:t>）（</a:t>
            </a:r>
            <a:r>
              <a:rPr lang="en-US" altLang="ja-JP" sz="1800" dirty="0"/>
              <a:t>14-7</a:t>
            </a:r>
            <a:r>
              <a:rPr lang="ja-JP" altLang="en-US" sz="1800" dirty="0"/>
              <a:t>ページの非対称マルチプロセッシング）と異なる点は、</a:t>
            </a:r>
            <a:r>
              <a:rPr lang="en-US" altLang="ja-JP" sz="1800" dirty="0"/>
              <a:t>HMP</a:t>
            </a:r>
            <a:r>
              <a:rPr lang="ja-JP" altLang="en-US" sz="1800" dirty="0"/>
              <a:t>システムのすべてのプロセッサが完全にコヒーレントであり、同じ</a:t>
            </a:r>
            <a:r>
              <a:rPr lang="ja-JP" altLang="en-US" sz="1800" dirty="0" smtClean="0"/>
              <a:t>オペレーティングシステムイメージ</a:t>
            </a:r>
            <a:r>
              <a:rPr lang="ja-JP" altLang="en-US" sz="1800" dirty="0"/>
              <a:t>を実行することです</a:t>
            </a:r>
            <a:r>
              <a:rPr lang="ja-JP" altLang="en-US" sz="1800" dirty="0" smtClean="0"/>
              <a:t>。</a:t>
            </a:r>
            <a:endParaRPr lang="en-US" altLang="ja-JP" sz="1800" dirty="0" smtClean="0"/>
          </a:p>
          <a:p>
            <a:endParaRPr kumimoji="1" lang="en-US" altLang="ja-JP" sz="1800" dirty="0"/>
          </a:p>
          <a:p>
            <a:r>
              <a:rPr lang="ja-JP" altLang="en-US" sz="1800" dirty="0"/>
              <a:t>ソフトウェアは、パフォーマンス要件に応じて、</a:t>
            </a:r>
            <a:r>
              <a:rPr lang="en-US" altLang="ja-JP" sz="1800" dirty="0"/>
              <a:t>big</a:t>
            </a:r>
            <a:r>
              <a:rPr lang="ja-JP" altLang="en-US" sz="1800" dirty="0"/>
              <a:t>プロセッサまたは</a:t>
            </a:r>
            <a:r>
              <a:rPr lang="en-US" altLang="ja-JP" sz="1800" dirty="0"/>
              <a:t>LITTLE</a:t>
            </a:r>
            <a:r>
              <a:rPr lang="ja-JP" altLang="en-US" sz="1800" dirty="0"/>
              <a:t>プロセッサ（またはその両方）で実行できます。</a:t>
            </a:r>
          </a:p>
          <a:p>
            <a:r>
              <a:rPr lang="ja-JP" altLang="en-US" sz="1800" dirty="0"/>
              <a:t>最高のパフォーマンスが必要な場合、ソフトウェアを移動して</a:t>
            </a:r>
            <a:r>
              <a:rPr lang="en-US" altLang="ja-JP" sz="1800" dirty="0"/>
              <a:t>big</a:t>
            </a:r>
            <a:r>
              <a:rPr lang="ja-JP" altLang="en-US" sz="1800" dirty="0"/>
              <a:t>プロセッサでのみ実行できます。</a:t>
            </a:r>
          </a:p>
          <a:p>
            <a:r>
              <a:rPr lang="ja-JP" altLang="en-US" sz="1800" dirty="0"/>
              <a:t>通常のタスクでは、ソフトウェアは</a:t>
            </a:r>
            <a:r>
              <a:rPr lang="en-US" altLang="ja-JP" sz="1800" dirty="0"/>
              <a:t>LITTLE</a:t>
            </a:r>
            <a:r>
              <a:rPr lang="ja-JP" altLang="en-US" sz="1800" dirty="0"/>
              <a:t>プロセッサーで完全に実行できます。</a:t>
            </a:r>
          </a:p>
          <a:p>
            <a:r>
              <a:rPr lang="ja-JP" altLang="en-US" sz="1800" dirty="0"/>
              <a:t>この組み合わせにより、</a:t>
            </a:r>
            <a:r>
              <a:rPr lang="en-US" altLang="ja-JP" sz="1800" dirty="0" err="1"/>
              <a:t>big.LITTLE</a:t>
            </a:r>
            <a:r>
              <a:rPr lang="ja-JP" altLang="en-US" sz="1800" dirty="0"/>
              <a:t>は、最新のモバイルデバイスが必要とするピークパフォーマンスをシステムの温度範囲内で最大のエネルギー効率で提供できるソリューションを提供します。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20015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16.1 </a:t>
            </a:r>
            <a:r>
              <a:rPr lang="en-US" altLang="ja-JP" dirty="0" err="1"/>
              <a:t>big.LITTLE</a:t>
            </a:r>
            <a:r>
              <a:rPr lang="ja-JP" altLang="en-US" dirty="0"/>
              <a:t>システムの構造</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err="1"/>
              <a:t>big.LITTLE</a:t>
            </a:r>
            <a:r>
              <a:rPr lang="ja-JP" altLang="en-US" sz="1800" dirty="0"/>
              <a:t>システムの両方のタイプのコアは完全にキャッシュコヒーレントであり、同じ命令セットアーキテクチャ（</a:t>
            </a:r>
            <a:r>
              <a:rPr lang="en-US" altLang="ja-JP" sz="1800" dirty="0"/>
              <a:t>ISA</a:t>
            </a:r>
            <a:r>
              <a:rPr lang="ja-JP" altLang="en-US" sz="1800" dirty="0"/>
              <a:t>）を共有します。</a:t>
            </a:r>
          </a:p>
          <a:p>
            <a:r>
              <a:rPr lang="ja-JP" altLang="en-US" sz="1800" dirty="0"/>
              <a:t>同じアプリケーションバイナリが変更されずに実行されます。</a:t>
            </a:r>
          </a:p>
          <a:p>
            <a:r>
              <a:rPr lang="ja-JP" altLang="en-US" sz="1800" dirty="0"/>
              <a:t>プロセッサーの内部マイクロアーキテクチャーの違いにより、</a:t>
            </a:r>
            <a:r>
              <a:rPr lang="en-US" altLang="ja-JP" sz="1800" dirty="0" err="1"/>
              <a:t>big.LITTLE</a:t>
            </a:r>
            <a:r>
              <a:rPr lang="ja-JP" altLang="en-US" sz="1800" dirty="0"/>
              <a:t>コンセプトの基本である異なる電力およびパフォーマンス特性を提供できます。</a:t>
            </a:r>
          </a:p>
          <a:p>
            <a:r>
              <a:rPr lang="ja-JP" altLang="en-US" sz="1800" dirty="0"/>
              <a:t>これらは通常、</a:t>
            </a:r>
            <a:r>
              <a:rPr lang="ja-JP" altLang="en-US" sz="1800" dirty="0" smtClean="0"/>
              <a:t>オペレーティングシステム</a:t>
            </a:r>
            <a:r>
              <a:rPr lang="ja-JP" altLang="en-US" sz="1800" dirty="0"/>
              <a:t>によって管理されます</a:t>
            </a:r>
            <a:r>
              <a:rPr lang="ja-JP" altLang="en-US" sz="1800" dirty="0" smtClean="0"/>
              <a:t>。</a:t>
            </a:r>
            <a:endParaRPr lang="en-US" altLang="ja-JP" sz="1800" dirty="0" smtClean="0"/>
          </a:p>
          <a:p>
            <a:endParaRPr kumimoji="1" lang="en-US" altLang="ja-JP" sz="1800" dirty="0"/>
          </a:p>
          <a:p>
            <a:r>
              <a:rPr lang="en-US" altLang="ja-JP" sz="1800" dirty="0" err="1"/>
              <a:t>big.LITTLE</a:t>
            </a:r>
            <a:r>
              <a:rPr lang="ja-JP" altLang="en-US" sz="1800" dirty="0"/>
              <a:t>ソフトウェアモデルでは、</a:t>
            </a:r>
            <a:r>
              <a:rPr lang="en-US" altLang="ja-JP" sz="1800" dirty="0"/>
              <a:t>big</a:t>
            </a:r>
            <a:r>
              <a:rPr lang="ja-JP" altLang="en-US" sz="1800" dirty="0"/>
              <a:t>クラスターと</a:t>
            </a:r>
            <a:r>
              <a:rPr lang="en-US" altLang="ja-JP" sz="1800" dirty="0"/>
              <a:t>LITTLE</a:t>
            </a:r>
            <a:r>
              <a:rPr lang="ja-JP" altLang="en-US" sz="1800" dirty="0"/>
              <a:t>クラスター間でデータを透過的かつ効率的に転送する必要があります。</a:t>
            </a:r>
          </a:p>
          <a:p>
            <a:r>
              <a:rPr lang="ja-JP" altLang="en-US" sz="1800" dirty="0"/>
              <a:t>ハードウェアコヒーレンシは、ソフトウェアに対して透過的にこれを可能にします。</a:t>
            </a:r>
          </a:p>
          <a:p>
            <a:r>
              <a:rPr lang="ja-JP" altLang="en-US" sz="1800" dirty="0"/>
              <a:t>クラスタ間のコヒーレンシは、第</a:t>
            </a:r>
            <a:r>
              <a:rPr lang="en-US" altLang="ja-JP" sz="1800" dirty="0"/>
              <a:t>14</a:t>
            </a:r>
            <a:r>
              <a:rPr lang="ja-JP" altLang="en-US" sz="1800" dirty="0"/>
              <a:t>章で説明されている</a:t>
            </a:r>
            <a:r>
              <a:rPr lang="en-US" altLang="ja-JP" sz="1800" dirty="0"/>
              <a:t>ARM </a:t>
            </a:r>
            <a:r>
              <a:rPr lang="en-US" altLang="ja-JP" sz="1800" dirty="0" err="1"/>
              <a:t>CoreLink</a:t>
            </a:r>
            <a:r>
              <a:rPr lang="en-US" altLang="ja-JP" sz="1800" dirty="0"/>
              <a:t> CCI-400</a:t>
            </a:r>
            <a:r>
              <a:rPr lang="ja-JP" altLang="en-US" sz="1800" dirty="0"/>
              <a:t>などのキャッシュコヒーレント相互接続によって提供されます。</a:t>
            </a:r>
          </a:p>
          <a:p>
            <a:r>
              <a:rPr lang="ja-JP" altLang="en-US" sz="1800" dirty="0"/>
              <a:t>ハードウェアコヒーレンシがないと、ビッグコアとリトルコアの間のデータ転送は常にメインメモリを通じて行われますが、これは遅く、電力効率がよくありません。</a:t>
            </a:r>
          </a:p>
          <a:p>
            <a:r>
              <a:rPr lang="ja-JP" altLang="en-US" sz="1800" dirty="0"/>
              <a:t>さらに、</a:t>
            </a:r>
            <a:r>
              <a:rPr lang="en-US" altLang="ja-JP" sz="1800" dirty="0"/>
              <a:t>big</a:t>
            </a:r>
            <a:r>
              <a:rPr lang="ja-JP" altLang="en-US" sz="1800" dirty="0"/>
              <a:t>クラスターと</a:t>
            </a:r>
            <a:r>
              <a:rPr lang="en-US" altLang="ja-JP" sz="1800" dirty="0"/>
              <a:t>LITTLE</a:t>
            </a:r>
            <a:r>
              <a:rPr lang="ja-JP" altLang="en-US" sz="1800" dirty="0"/>
              <a:t>クラスター間のデータの一貫性を実現するには、複雑なキャッシュ管理ソフトウェアが必要です。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342498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16.1.1 </a:t>
            </a:r>
            <a:r>
              <a:rPr lang="en-US" altLang="ja-JP" dirty="0" err="1"/>
              <a:t>big.LITTLE</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いくつかの</a:t>
            </a:r>
            <a:r>
              <a:rPr lang="en-US" altLang="ja-JP" sz="1800" dirty="0" err="1"/>
              <a:t>big.LITTLE</a:t>
            </a:r>
            <a:r>
              <a:rPr lang="ja-JP" altLang="en-US" sz="1800" dirty="0"/>
              <a:t>構成が可能です。図</a:t>
            </a:r>
            <a:r>
              <a:rPr lang="en-US" altLang="ja-JP" sz="1800" dirty="0"/>
              <a:t>16-1</a:t>
            </a:r>
            <a:r>
              <a:rPr lang="ja-JP" altLang="en-US" sz="1800" dirty="0"/>
              <a:t>では、</a:t>
            </a:r>
            <a:r>
              <a:rPr lang="en-US" altLang="ja-JP" sz="1800" dirty="0"/>
              <a:t>Cortex-A57</a:t>
            </a:r>
            <a:r>
              <a:rPr lang="ja-JP" altLang="en-US" sz="1800" dirty="0"/>
              <a:t>コアを</a:t>
            </a:r>
            <a:r>
              <a:rPr lang="en-US" altLang="ja-JP" sz="1800" dirty="0"/>
              <a:t>big</a:t>
            </a:r>
            <a:r>
              <a:rPr lang="ja-JP" altLang="en-US" sz="1800" dirty="0"/>
              <a:t>クラスターとして、</a:t>
            </a:r>
            <a:r>
              <a:rPr lang="en-US" altLang="ja-JP" sz="1800" dirty="0"/>
              <a:t>Cortex-A53</a:t>
            </a:r>
            <a:r>
              <a:rPr lang="ja-JP" altLang="en-US" sz="1800" dirty="0"/>
              <a:t>コアを</a:t>
            </a:r>
            <a:r>
              <a:rPr lang="en-US" altLang="ja-JP" sz="1800" dirty="0"/>
              <a:t>LITTLE</a:t>
            </a:r>
            <a:r>
              <a:rPr lang="ja-JP" altLang="en-US" sz="1800" dirty="0"/>
              <a:t>クラスターとして使用していますが、他の構成も可能です。</a:t>
            </a:r>
          </a:p>
          <a:p>
            <a:endParaRPr lang="ja-JP" altLang="en-US" sz="1800" dirty="0"/>
          </a:p>
          <a:p>
            <a:r>
              <a:rPr lang="en-US" altLang="ja-JP" sz="1800" dirty="0"/>
              <a:t>LITTLE</a:t>
            </a:r>
            <a:r>
              <a:rPr lang="ja-JP" altLang="en-US" sz="1800" dirty="0"/>
              <a:t>クラスターは、オーディオの再生、</a:t>
            </a:r>
            <a:r>
              <a:rPr lang="en-US" altLang="ja-JP" sz="1800" dirty="0"/>
              <a:t>Web</a:t>
            </a:r>
            <a:r>
              <a:rPr lang="ja-JP" altLang="en-US" sz="1800" dirty="0"/>
              <a:t>ページのスクロール、オペレーティングシステムのイベント、その他の常時オンの常時接続タスクなど、ほとんどの低負荷タスクを処理できます。</a:t>
            </a:r>
          </a:p>
          <a:p>
            <a:r>
              <a:rPr lang="ja-JP" altLang="en-US" sz="1800" dirty="0"/>
              <a:t>そのため、ゲームやビデオ処理などの集中的なタスクが実行されるまで、ソフトウェアスタックが</a:t>
            </a:r>
            <a:r>
              <a:rPr lang="en-US" altLang="ja-JP" sz="1800" dirty="0"/>
              <a:t>LITTLE</a:t>
            </a:r>
            <a:r>
              <a:rPr lang="ja-JP" altLang="en-US" sz="1800" dirty="0"/>
              <a:t>クラスターに残っている可能性があります。</a:t>
            </a:r>
          </a:p>
          <a:p>
            <a:endParaRPr lang="ja-JP" altLang="en-US" sz="1800" dirty="0"/>
          </a:p>
          <a:p>
            <a:r>
              <a:rPr lang="en-US" altLang="ja-JP" sz="1800" dirty="0"/>
              <a:t>big</a:t>
            </a:r>
            <a:r>
              <a:rPr lang="ja-JP" altLang="en-US" sz="1800" dirty="0"/>
              <a:t>クラスターは、特定の高性能ゲームグラフィックなどの重いワークロードに利用できます。</a:t>
            </a:r>
          </a:p>
          <a:p>
            <a:r>
              <a:rPr lang="en-US" altLang="ja-JP" sz="1800" dirty="0"/>
              <a:t>Web</a:t>
            </a:r>
            <a:r>
              <a:rPr lang="ja-JP" altLang="en-US" sz="1800" dirty="0"/>
              <a:t>ページのレンダリングは、もう</a:t>
            </a:r>
            <a:r>
              <a:rPr lang="en-US" altLang="ja-JP" sz="1800" dirty="0"/>
              <a:t>1</a:t>
            </a:r>
            <a:r>
              <a:rPr lang="ja-JP" altLang="en-US" sz="1800" dirty="0" err="1"/>
              <a:t>つの</a:t>
            </a:r>
            <a:r>
              <a:rPr lang="ja-JP" altLang="en-US" sz="1800" dirty="0"/>
              <a:t>一般的な例です。</a:t>
            </a:r>
          </a:p>
          <a:p>
            <a:r>
              <a:rPr lang="ja-JP" altLang="en-US" sz="1800" dirty="0"/>
              <a:t>これら</a:t>
            </a:r>
            <a:r>
              <a:rPr lang="en-US" altLang="ja-JP" sz="1800" dirty="0"/>
              <a:t>2</a:t>
            </a:r>
            <a:r>
              <a:rPr lang="ja-JP" altLang="en-US" sz="1800" dirty="0" err="1"/>
              <a:t>つの</a:t>
            </a:r>
            <a:r>
              <a:rPr lang="ja-JP" altLang="en-US" sz="1800" dirty="0"/>
              <a:t>クラスタータイプを組み合わせることで、エネルギーを節約し、モバイルデバイスのアプリケーションスタックに対する増大するパフォーマンス要求を満たす機会が得られます。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424138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16.2 </a:t>
            </a:r>
            <a:r>
              <a:rPr lang="en-US" altLang="ja-JP" dirty="0" err="1"/>
              <a:t>big.LITTLE</a:t>
            </a:r>
            <a:r>
              <a:rPr lang="ja-JP" altLang="en-US" dirty="0"/>
              <a:t>のソフトウェア実行モデル</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err="1"/>
              <a:t>big.LITTLE</a:t>
            </a:r>
            <a:r>
              <a:rPr lang="ja-JP" altLang="en-US" sz="1800" dirty="0" err="1"/>
              <a:t>には</a:t>
            </a:r>
            <a:r>
              <a:rPr lang="en-US" altLang="ja-JP" sz="1800" dirty="0"/>
              <a:t>2</a:t>
            </a:r>
            <a:r>
              <a:rPr lang="ja-JP" altLang="en-US" sz="1800" dirty="0" err="1"/>
              <a:t>つの</a:t>
            </a:r>
            <a:r>
              <a:rPr lang="ja-JP" altLang="en-US" sz="1800" dirty="0"/>
              <a:t>主要な実行モデルがあります。</a:t>
            </a:r>
          </a:p>
          <a:p>
            <a:endParaRPr lang="ja-JP" altLang="en-US" sz="1800" dirty="0"/>
          </a:p>
          <a:p>
            <a:pPr marL="0" indent="0">
              <a:buNone/>
            </a:pPr>
            <a:r>
              <a:rPr lang="en-US" altLang="ja-JP" sz="1800" dirty="0" smtClean="0"/>
              <a:t>【</a:t>
            </a:r>
            <a:r>
              <a:rPr lang="ja-JP" altLang="en-US" sz="1800" dirty="0" smtClean="0"/>
              <a:t>マイグレーション</a:t>
            </a:r>
            <a:r>
              <a:rPr lang="en-US" altLang="ja-JP" sz="1800" dirty="0" smtClean="0"/>
              <a:t>】</a:t>
            </a:r>
            <a:endParaRPr lang="ja-JP" altLang="en-US" sz="1800" dirty="0"/>
          </a:p>
          <a:p>
            <a:r>
              <a:rPr lang="ja-JP" altLang="en-US" sz="1800" dirty="0"/>
              <a:t>マイグレーションモデルは、</a:t>
            </a:r>
            <a:r>
              <a:rPr lang="en-US" altLang="ja-JP" sz="1800" dirty="0"/>
              <a:t>DVFS</a:t>
            </a:r>
            <a:r>
              <a:rPr lang="ja-JP" altLang="en-US" sz="1800" dirty="0"/>
              <a:t>などの電力性能管理手法の自然な拡張です（</a:t>
            </a:r>
            <a:r>
              <a:rPr lang="en-US" altLang="ja-JP" sz="1800" dirty="0"/>
              <a:t>15-6</a:t>
            </a:r>
            <a:r>
              <a:rPr lang="ja-JP" altLang="en-US" sz="1800" dirty="0"/>
              <a:t>ページの「動的な電圧と周波数のスケーリング」を参照）。</a:t>
            </a:r>
          </a:p>
          <a:p>
            <a:r>
              <a:rPr lang="ja-JP" altLang="en-US" sz="1800" dirty="0"/>
              <a:t>マイグレーションモデルには</a:t>
            </a:r>
            <a:r>
              <a:rPr lang="en-US" altLang="ja-JP" sz="1800" dirty="0"/>
              <a:t>2</a:t>
            </a:r>
            <a:r>
              <a:rPr lang="ja-JP" altLang="en-US" sz="1800" dirty="0" err="1"/>
              <a:t>つの</a:t>
            </a:r>
            <a:r>
              <a:rPr lang="ja-JP" altLang="en-US" sz="1800" dirty="0"/>
              <a:t>タイプがあります。</a:t>
            </a:r>
          </a:p>
          <a:p>
            <a:pPr marL="0" indent="0">
              <a:buNone/>
            </a:pPr>
            <a:r>
              <a:rPr lang="ja-JP" altLang="en-US" sz="1800" dirty="0" smtClean="0"/>
              <a:t>　</a:t>
            </a:r>
            <a:r>
              <a:rPr lang="en-US" altLang="ja-JP" sz="1800" dirty="0" smtClean="0"/>
              <a:t>- </a:t>
            </a:r>
            <a:r>
              <a:rPr lang="ja-JP" altLang="en-US" sz="1800" dirty="0" smtClean="0"/>
              <a:t>クラスターマイグレーション。</a:t>
            </a:r>
            <a:endParaRPr lang="en-US" altLang="ja-JP" sz="1800" dirty="0" smtClean="0"/>
          </a:p>
          <a:p>
            <a:pPr marL="0" indent="0">
              <a:buNone/>
            </a:pPr>
            <a:r>
              <a:rPr lang="ja-JP" altLang="en-US" sz="1800" dirty="0" smtClean="0"/>
              <a:t>　</a:t>
            </a:r>
            <a:r>
              <a:rPr lang="en-US" altLang="ja-JP" sz="1800" dirty="0" smtClean="0"/>
              <a:t>- CPU</a:t>
            </a:r>
            <a:r>
              <a:rPr lang="ja-JP" altLang="en-US" sz="1800" dirty="0"/>
              <a:t>マイグレーション。</a:t>
            </a:r>
          </a:p>
          <a:p>
            <a:r>
              <a:rPr lang="ja-JP" altLang="en-US" sz="1800" dirty="0"/>
              <a:t>マイグレーションアクションは、</a:t>
            </a:r>
            <a:r>
              <a:rPr lang="en-US" altLang="ja-JP" sz="1800" dirty="0"/>
              <a:t>DVFS</a:t>
            </a:r>
            <a:r>
              <a:rPr lang="ja-JP" altLang="en-US" sz="1800" dirty="0"/>
              <a:t>操作ポイントの移行に似ています。</a:t>
            </a:r>
          </a:p>
          <a:p>
            <a:r>
              <a:rPr lang="ja-JP" altLang="en-US" sz="1800" dirty="0"/>
              <a:t>コアの</a:t>
            </a:r>
            <a:r>
              <a:rPr lang="en-US" altLang="ja-JP" sz="1800" dirty="0"/>
              <a:t>DVFS</a:t>
            </a:r>
            <a:r>
              <a:rPr lang="ja-JP" altLang="en-US" sz="1800" dirty="0"/>
              <a:t>曲線上の動作点は、負荷変動に応じて移動します。</a:t>
            </a:r>
          </a:p>
          <a:p>
            <a:r>
              <a:rPr lang="ja-JP" altLang="en-US" sz="1800" dirty="0"/>
              <a:t>現在のコア（またはクラスター）が最高の動作点に達したときに、ソフトウェアスタックがより高いパフォーマンスを必要とする場合、コア（またはクラスター）のマイグレーションアクションが実行されます。</a:t>
            </a:r>
          </a:p>
          <a:p>
            <a:r>
              <a:rPr lang="ja-JP" altLang="en-US" sz="1800" dirty="0"/>
              <a:t>次に、実行は他のコア（またはクラスター）で続行され、このコア（またはクラスター）の操作ポイントがトラバースされます。</a:t>
            </a:r>
          </a:p>
          <a:p>
            <a:r>
              <a:rPr lang="ja-JP" altLang="en-US" sz="1800" dirty="0"/>
              <a:t>パフォーマンスが不要な場合、実行を元に戻すことができます。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140256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16.2 </a:t>
            </a:r>
            <a:r>
              <a:rPr lang="en-US" altLang="ja-JP" dirty="0" err="1"/>
              <a:t>big.LITTLE</a:t>
            </a:r>
            <a:r>
              <a:rPr lang="ja-JP" altLang="en-US" dirty="0"/>
              <a:t>のソフトウェア実行モデル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1800" dirty="0" smtClean="0"/>
              <a:t>【</a:t>
            </a:r>
            <a:r>
              <a:rPr lang="ja-JP" altLang="en-US" sz="1800" dirty="0" smtClean="0"/>
              <a:t>グローバルタスクスケジューリング</a:t>
            </a:r>
            <a:r>
              <a:rPr lang="en-US" altLang="ja-JP" sz="1800" dirty="0" smtClean="0"/>
              <a:t>】</a:t>
            </a:r>
            <a:endParaRPr lang="ja-JP" altLang="en-US" sz="1800" dirty="0"/>
          </a:p>
          <a:p>
            <a:r>
              <a:rPr lang="ja-JP" altLang="en-US" sz="1800" dirty="0"/>
              <a:t>グローバルタスクスケジューリング（</a:t>
            </a:r>
            <a:r>
              <a:rPr lang="en-US" altLang="ja-JP" sz="1800" dirty="0"/>
              <a:t>16-5</a:t>
            </a:r>
            <a:r>
              <a:rPr lang="ja-JP" altLang="en-US" sz="1800" dirty="0"/>
              <a:t>参照）では、オペレーティングシステムのタスクスケジューラは、ビッグコアと</a:t>
            </a:r>
            <a:r>
              <a:rPr lang="en-US" altLang="ja-JP" sz="1800" dirty="0"/>
              <a:t>LITTLE</a:t>
            </a:r>
            <a:r>
              <a:rPr lang="ja-JP" altLang="en-US" sz="1800" dirty="0"/>
              <a:t>コアの計算能力の違いを認識しています。</a:t>
            </a:r>
          </a:p>
          <a:p>
            <a:r>
              <a:rPr lang="ja-JP" altLang="en-US" sz="1800" dirty="0"/>
              <a:t>スケジューラは、個々のソフトウェアスレッドのパフォーマンス要件を追跡し、その情報を使用して、それぞれに使用するコアのタイプを決定します。</a:t>
            </a:r>
          </a:p>
          <a:p>
            <a:r>
              <a:rPr lang="ja-JP" altLang="en-US" sz="1800" dirty="0"/>
              <a:t>未使用のコアは電源を切ることができます。</a:t>
            </a:r>
          </a:p>
          <a:p>
            <a:r>
              <a:rPr lang="ja-JP" altLang="en-US" sz="1800" dirty="0"/>
              <a:t>このアプローチには、マイグレーションモデルよりも多くの利点があります。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138442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16.2.1 </a:t>
            </a:r>
            <a:r>
              <a:rPr lang="ja-JP" altLang="en-US" dirty="0"/>
              <a:t>クラスターマイグレーション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他のクラスターへのクラスターコンテキスト切り替え中のごく短時間を除いて、一度にアクティブになるクラスターは、</a:t>
            </a:r>
            <a:r>
              <a:rPr lang="en-US" altLang="ja-JP" sz="1800" dirty="0"/>
              <a:t>big</a:t>
            </a:r>
            <a:r>
              <a:rPr lang="ja-JP" altLang="en-US" sz="1800" dirty="0"/>
              <a:t>または</a:t>
            </a:r>
            <a:r>
              <a:rPr lang="en-US" altLang="ja-JP" sz="1800" dirty="0"/>
              <a:t>LITTLE</a:t>
            </a:r>
            <a:r>
              <a:rPr lang="ja-JP" altLang="en-US" sz="1800" dirty="0"/>
              <a:t>のいずれかです。</a:t>
            </a:r>
          </a:p>
          <a:p>
            <a:r>
              <a:rPr lang="ja-JP" altLang="en-US" sz="1800" dirty="0"/>
              <a:t>最高の電力とパフォーマンスの効率を達成するために、ソフトウェアスタックは、主にエネルギー効率の高い</a:t>
            </a:r>
            <a:r>
              <a:rPr lang="en-US" altLang="ja-JP" sz="1800" dirty="0"/>
              <a:t>LITTLE</a:t>
            </a:r>
            <a:r>
              <a:rPr lang="ja-JP" altLang="en-US" sz="1800" dirty="0"/>
              <a:t>クラスターで実行され、</a:t>
            </a:r>
            <a:r>
              <a:rPr lang="en-US" altLang="ja-JP" sz="1800" dirty="0"/>
              <a:t>big</a:t>
            </a:r>
            <a:r>
              <a:rPr lang="ja-JP" altLang="en-US" sz="1800" dirty="0"/>
              <a:t>クラスターで短時間のみ実行されます。</a:t>
            </a:r>
          </a:p>
          <a:p>
            <a:r>
              <a:rPr lang="ja-JP" altLang="en-US" sz="1800" dirty="0"/>
              <a:t>このモデルでは、両方のクラスターで同じ数のコアが必要です。</a:t>
            </a:r>
          </a:p>
          <a:p>
            <a:endParaRPr lang="ja-JP" altLang="en-US" sz="1800" dirty="0"/>
          </a:p>
          <a:p>
            <a:r>
              <a:rPr lang="ja-JP" altLang="en-US" sz="1800" dirty="0"/>
              <a:t>このモデルは、不均衡なソフトウェアワークロード、つまり、クラスター内のコアに大きく異なる負荷をかけるワークロードにはうまく対応しません。</a:t>
            </a:r>
          </a:p>
          <a:p>
            <a:r>
              <a:rPr lang="ja-JP" altLang="en-US" sz="1800" dirty="0"/>
              <a:t>このような状況では、すべてのコアがそのレベルのパフォーマンスを必要としているわけではありませんが、クラスターマイグレーションにより、</a:t>
            </a:r>
            <a:r>
              <a:rPr lang="en-US" altLang="ja-JP" sz="1800" dirty="0"/>
              <a:t>big</a:t>
            </a:r>
            <a:r>
              <a:rPr lang="ja-JP" altLang="en-US" sz="1800" dirty="0"/>
              <a:t>クラスターに完全に切り替わります。</a:t>
            </a:r>
          </a:p>
          <a:p>
            <a:r>
              <a:rPr lang="ja-JP" altLang="en-US" sz="1800" dirty="0"/>
              <a:t>このため、クラスターマイグレーションは他の方法よりも一般的ではありません。</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2047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16.2.2 CPU</a:t>
            </a:r>
            <a:r>
              <a:rPr lang="ja-JP" altLang="en-US" dirty="0"/>
              <a:t>マイグレーション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このモデルでは、</a:t>
            </a:r>
            <a:r>
              <a:rPr lang="en-US" altLang="ja-JP" sz="1800" dirty="0"/>
              <a:t>big</a:t>
            </a:r>
            <a:r>
              <a:rPr lang="ja-JP" altLang="en-US" sz="1800" dirty="0"/>
              <a:t>コアがそれぞれ</a:t>
            </a:r>
            <a:r>
              <a:rPr lang="en-US" altLang="ja-JP" sz="1800" dirty="0"/>
              <a:t>LITTLE</a:t>
            </a:r>
            <a:r>
              <a:rPr lang="ja-JP" altLang="en-US" sz="1800" dirty="0"/>
              <a:t>コアとペアになっています。</a:t>
            </a:r>
          </a:p>
          <a:p>
            <a:r>
              <a:rPr lang="ja-JP" altLang="en-US" sz="1800" dirty="0"/>
              <a:t>各ペアの</a:t>
            </a:r>
            <a:r>
              <a:rPr lang="en-US" altLang="ja-JP" sz="1800" dirty="0"/>
              <a:t>1</a:t>
            </a:r>
            <a:r>
              <a:rPr lang="ja-JP" altLang="en-US" sz="1800" dirty="0" err="1"/>
              <a:t>つの</a:t>
            </a:r>
            <a:r>
              <a:rPr lang="ja-JP" altLang="en-US" sz="1800" dirty="0"/>
              <a:t>コアのみが同時にアクティブになり、非アクティブなコアの電源がオフになります。</a:t>
            </a:r>
          </a:p>
          <a:p>
            <a:r>
              <a:rPr lang="ja-JP" altLang="en-US" sz="1800" dirty="0"/>
              <a:t>ペアのアクティブコアは、現在の負荷条件に従って選択されます。</a:t>
            </a:r>
          </a:p>
          <a:p>
            <a:r>
              <a:rPr lang="en-US" altLang="ja-JP" sz="1800" dirty="0"/>
              <a:t>16-5</a:t>
            </a:r>
            <a:r>
              <a:rPr lang="ja-JP" altLang="en-US" sz="1800" dirty="0"/>
              <a:t>ページの図</a:t>
            </a:r>
            <a:r>
              <a:rPr lang="en-US" altLang="ja-JP" sz="1800" dirty="0"/>
              <a:t>16-2</a:t>
            </a:r>
            <a:r>
              <a:rPr lang="ja-JP" altLang="en-US" sz="1800" dirty="0"/>
              <a:t>の例を使用すると、オペレーティングシステムは</a:t>
            </a:r>
            <a:r>
              <a:rPr lang="en-US" altLang="ja-JP" sz="1800" dirty="0"/>
              <a:t>4</a:t>
            </a:r>
            <a:r>
              <a:rPr lang="ja-JP" altLang="en-US" sz="1800" dirty="0" err="1"/>
              <a:t>つの</a:t>
            </a:r>
            <a:r>
              <a:rPr lang="ja-JP" altLang="en-US" sz="1800" dirty="0"/>
              <a:t>論理コアを認識します。</a:t>
            </a:r>
          </a:p>
          <a:p>
            <a:r>
              <a:rPr lang="ja-JP" altLang="en-US" sz="1800" dirty="0"/>
              <a:t>各論理コアは、物理的に</a:t>
            </a:r>
            <a:r>
              <a:rPr lang="en-US" altLang="ja-JP" sz="1800" dirty="0"/>
              <a:t>big</a:t>
            </a:r>
            <a:r>
              <a:rPr lang="ja-JP" altLang="en-US" sz="1800" dirty="0"/>
              <a:t>コアまたは</a:t>
            </a:r>
            <a:r>
              <a:rPr lang="en-US" altLang="ja-JP" sz="1800" dirty="0"/>
              <a:t>LITTLE</a:t>
            </a:r>
            <a:r>
              <a:rPr lang="ja-JP" altLang="en-US" sz="1800" dirty="0"/>
              <a:t>コアにすることができます。</a:t>
            </a:r>
          </a:p>
          <a:p>
            <a:r>
              <a:rPr lang="ja-JP" altLang="en-US" sz="1800" dirty="0"/>
              <a:t>この選択は、動的電圧および周波数スケーリング（</a:t>
            </a:r>
            <a:r>
              <a:rPr lang="en-US" altLang="ja-JP" sz="1800" dirty="0"/>
              <a:t>DVFS</a:t>
            </a:r>
            <a:r>
              <a:rPr lang="ja-JP" altLang="en-US" sz="1800" dirty="0"/>
              <a:t>）によって駆動されます。</a:t>
            </a:r>
          </a:p>
          <a:p>
            <a:r>
              <a:rPr lang="ja-JP" altLang="en-US" sz="1800" dirty="0"/>
              <a:t>このモデルでは、両方のクラスターで同じ数のコアが必要です。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1799022" y="3827627"/>
            <a:ext cx="5807124" cy="2661080"/>
          </a:xfrm>
          <a:prstGeom prst="rect">
            <a:avLst/>
          </a:prstGeom>
        </p:spPr>
      </p:pic>
    </p:spTree>
    <p:extLst>
      <p:ext uri="{BB962C8B-B14F-4D97-AF65-F5344CB8AC3E}">
        <p14:creationId xmlns:p14="http://schemas.microsoft.com/office/powerpoint/2010/main" val="661886195"/>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61035</TotalTime>
  <Words>2651</Words>
  <Application>Microsoft Office PowerPoint</Application>
  <PresentationFormat>A4 210 x 297 mm</PresentationFormat>
  <Paragraphs>174</Paragraphs>
  <Slides>21</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21</vt:i4>
      </vt:variant>
    </vt:vector>
  </HeadingPairs>
  <TitlesOfParts>
    <vt:vector size="34"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big.LITTLEテクノロジー(16章)</vt:lpstr>
      <vt:lpstr>big.LITTLEテクノロジー</vt:lpstr>
      <vt:lpstr>big.LITTLEテクノロジー</vt:lpstr>
      <vt:lpstr>16.1 big.LITTLEシステムの構造</vt:lpstr>
      <vt:lpstr>16.1.1 big.LITTLE構成</vt:lpstr>
      <vt:lpstr>16.2 big.LITTLEのソフトウェア実行モデル</vt:lpstr>
      <vt:lpstr>16.2 big.LITTLEのソフトウェア実行モデル</vt:lpstr>
      <vt:lpstr>16.2.1 クラスターマイグレーション</vt:lpstr>
      <vt:lpstr>16.2.2 CPUマイグレーション</vt:lpstr>
      <vt:lpstr>16.2.2 CPUマイグレーション</vt:lpstr>
      <vt:lpstr>16.2.3 グローバルタスクスケジューリング</vt:lpstr>
      <vt:lpstr>16.2.3 グローバルタスクスケジューリング</vt:lpstr>
      <vt:lpstr>16.3 big.LITTLE MP</vt:lpstr>
      <vt:lpstr>16.3 big.LITTLE MP</vt:lpstr>
      <vt:lpstr>16.3.1 フォークマイグレーション</vt:lpstr>
      <vt:lpstr>16.3.2 ウェイクマイグレーション</vt:lpstr>
      <vt:lpstr>16.3.2 ウェイクマイグレーション</vt:lpstr>
      <vt:lpstr>16.3.2 ウェイクマイグレーション</vt:lpstr>
      <vt:lpstr>16.3.3 強制マイグレーション</vt:lpstr>
      <vt:lpstr>16.3.4 アイドルプルマイグレーション</vt:lpstr>
      <vt:lpstr>16.3.5 オフロードマイグレーション</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mamizu</cp:lastModifiedBy>
  <cp:revision>2473</cp:revision>
  <cp:lastPrinted>2019-02-26T04:36:26Z</cp:lastPrinted>
  <dcterms:created xsi:type="dcterms:W3CDTF">2002-10-25T18:44:00Z</dcterms:created>
  <dcterms:modified xsi:type="dcterms:W3CDTF">2020-04-21T10:17:30Z</dcterms:modified>
</cp:coreProperties>
</file>